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2" r:id="rId8"/>
    <p:sldId id="266" r:id="rId9"/>
    <p:sldId id="270" r:id="rId10"/>
    <p:sldId id="271" r:id="rId11"/>
    <p:sldId id="272" r:id="rId12"/>
    <p:sldId id="276" r:id="rId13"/>
    <p:sldId id="277" r:id="rId14"/>
    <p:sldId id="282" r:id="rId15"/>
    <p:sldId id="283" r:id="rId16"/>
    <p:sldId id="287" r:id="rId17"/>
    <p:sldId id="288" r:id="rId18"/>
    <p:sldId id="289" r:id="rId19"/>
    <p:sldId id="290" r:id="rId20"/>
    <p:sldId id="261" r:id="rId21"/>
    <p:sldId id="264" r:id="rId22"/>
    <p:sldId id="265" r:id="rId23"/>
    <p:sldId id="275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9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tags" Target="../tags/tag12.xml"/><Relationship Id="rId4" Type="http://schemas.openxmlformats.org/officeDocument/2006/relationships/image" Target="../media/image22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0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550" y="1019810"/>
            <a:ext cx="10604500" cy="2409190"/>
          </a:xfrm>
        </p:spPr>
        <p:txBody>
          <a:bodyPr>
            <a:noAutofit/>
          </a:bodyPr>
          <a:p>
            <a:r>
              <a:rPr lang="en-US" altLang="zh-CN"/>
              <a:t>Structured Instrumental Variable</a:t>
            </a:r>
            <a:r>
              <a:rPr lang="en-US" altLang="zh-CN"/>
              <a:t>s for Causal Effect </a:t>
            </a:r>
            <a:r>
              <a:rPr lang="en-US" altLang="zh-CN"/>
              <a:t>Estimation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930640" y="5494655"/>
            <a:ext cx="2519045" cy="60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By Zongyu Li</a:t>
            </a:r>
            <a:endParaRPr lang="en-US" altLang="zh-CN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7250" y="471805"/>
            <a:ext cx="936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Dual IV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292735" y="6431280"/>
            <a:ext cx="11341735" cy="426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Muandet K, Mehrjou A, Lee S K, et al. Dual instrumental variable regression[J]. Advances in Neural Information Processing Systems, 2020, 33: 2710-2721.</a:t>
            </a:r>
            <a:endParaRPr lang="en-US" altLang="zh-CN" sz="14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679" b="10926"/>
          <a:stretch>
            <a:fillRect/>
          </a:stretch>
        </p:blipFill>
        <p:spPr>
          <a:xfrm>
            <a:off x="2309495" y="218440"/>
            <a:ext cx="3869055" cy="614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70" y="387985"/>
            <a:ext cx="4906010" cy="2955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30" y="3429000"/>
            <a:ext cx="4942840" cy="24549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2560" y="6311265"/>
            <a:ext cx="11866880" cy="546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Hartford J, Lewis G, Leyton-Brown K, et al. Deep IV: A flexible approach for counterfactual prediction[C]//International Conference on Machine Learning. PMLR, 2017: 1414-1423.</a:t>
            </a:r>
            <a:endParaRPr lang="en-US" altLang="zh-CN" sz="1400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69265" y="367665"/>
            <a:ext cx="58788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Machine Learning Estimator</a:t>
            </a:r>
            <a:r>
              <a:rPr lang="en-US" altLang="zh-CN" sz="2400"/>
              <a:t>(Deep</a:t>
            </a:r>
            <a:r>
              <a:rPr lang="zh-CN" altLang="en-US" sz="2400">
                <a:sym typeface="+mn-ea"/>
              </a:rPr>
              <a:t>-based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17905" y="899795"/>
            <a:ext cx="1500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Deep</a:t>
            </a:r>
            <a:r>
              <a:rPr lang="zh-CN" altLang="en-US" b="1"/>
              <a:t> IV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t="1275"/>
          <a:stretch>
            <a:fillRect/>
          </a:stretch>
        </p:blipFill>
        <p:spPr>
          <a:xfrm>
            <a:off x="929005" y="1308100"/>
            <a:ext cx="4594225" cy="4782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155" y="785495"/>
            <a:ext cx="4357370" cy="5525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095" y="425450"/>
            <a:ext cx="4424045" cy="402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64845" y="5638800"/>
            <a:ext cx="11272520" cy="5835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Lin A, Lu J, Xuan J, et al. One-stage deep instrumental variable method for causal inference from observational data[C]//2019 IEEE International Conference on Data Mining (ICDM). IEEE, 2019: 419-428.</a:t>
            </a:r>
            <a:endParaRPr lang="en-US" altLang="zh-CN" sz="1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6430" y="742315"/>
            <a:ext cx="937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OneSIV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8055" y="1567815"/>
            <a:ext cx="5216525" cy="34461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781040" y="728980"/>
            <a:ext cx="920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b="1"/>
              <a:t>DFIV</a:t>
            </a:r>
            <a:endParaRPr lang="zh-CN" altLang="en-US" b="1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42315" y="6289040"/>
            <a:ext cx="10141585" cy="382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Xu L, Chen Y, Srinivasan S, et al. Learning deep features in instrumental variable regression[J]. arXiv preprint arXiv:2010.07154, 2020.</a:t>
            </a:r>
            <a:endParaRPr lang="en-US" altLang="zh-CN" sz="14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1925" y="1532255"/>
            <a:ext cx="3889375" cy="3127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12895" y="1532255"/>
            <a:ext cx="4051935" cy="30721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6425" y="1446530"/>
            <a:ext cx="3613150" cy="35388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21055" y="422910"/>
            <a:ext cx="2622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GMM-based Estimator</a:t>
            </a:r>
            <a:endParaRPr lang="zh-CN" altLang="en-US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1018" b="1103"/>
          <a:stretch>
            <a:fillRect/>
          </a:stretch>
        </p:blipFill>
        <p:spPr>
          <a:xfrm>
            <a:off x="821055" y="1388110"/>
            <a:ext cx="4663440" cy="40138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505" y="1314450"/>
            <a:ext cx="5242560" cy="40874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2575" y="5619115"/>
            <a:ext cx="11750675" cy="5581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Dikkala N, Lewis G, Mackey L, et al. Minimax estimation of conditional moment models[J]. Advances in Neural Information Processing Systems, 2020, 33: 12248-12262.</a:t>
            </a:r>
            <a:endParaRPr lang="en-US" altLang="zh-CN" sz="1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7095" y="269240"/>
            <a:ext cx="2160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Minimax Approachs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807"/>
          <a:stretch>
            <a:fillRect/>
          </a:stretch>
        </p:blipFill>
        <p:spPr>
          <a:xfrm>
            <a:off x="788670" y="730250"/>
            <a:ext cx="3700780" cy="4712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63920" y="180975"/>
            <a:ext cx="1553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DeepGMM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t="138"/>
          <a:stretch>
            <a:fillRect/>
          </a:stretch>
        </p:blipFill>
        <p:spPr>
          <a:xfrm>
            <a:off x="5778500" y="637540"/>
            <a:ext cx="5805170" cy="48933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3210" y="6177280"/>
            <a:ext cx="11750040" cy="691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Bennett A, Kallus N, Schnabel T. Deep generalized method of moments for instrumental variable analysis[J]. Advances in neural information processing systems, 2019, 32.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75360" y="323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Confounder Balance Estimator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1442720"/>
            <a:ext cx="4844415" cy="2693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-1717" t="16225" r="1717" b="-16225"/>
          <a:stretch>
            <a:fillRect/>
          </a:stretch>
        </p:blipFill>
        <p:spPr>
          <a:xfrm>
            <a:off x="1494790" y="4736465"/>
            <a:ext cx="2588260" cy="4070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67755" y="483235"/>
            <a:ext cx="662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CBIV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t="1410" b="1266"/>
          <a:stretch>
            <a:fillRect/>
          </a:stretch>
        </p:blipFill>
        <p:spPr>
          <a:xfrm>
            <a:off x="5522595" y="1322705"/>
            <a:ext cx="6027420" cy="34175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43170" y="5161915"/>
            <a:ext cx="6649720" cy="5346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Wu A, Kuang K, Li B, et al. Instrumental variable regression with confounder balancing[C]//International Conference on Machine Learning. PMLR, 2022: 24056-24075.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317625" y="240665"/>
            <a:ext cx="628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CBIV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30" y="699135"/>
            <a:ext cx="3588385" cy="5152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90" y="699135"/>
            <a:ext cx="4232275" cy="507301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317625" y="6127115"/>
            <a:ext cx="9965055" cy="470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Wu A, Kuang K, Li B, et al. Instrumental variable regression with confounder balancing[C]//International Conference on Machine Learning. PMLR, 2022: 24056-24075.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3540" y="551180"/>
            <a:ext cx="8582660" cy="39503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6570" y="6164580"/>
            <a:ext cx="7882255" cy="368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Judea Pearl. Causality. Cambridge university</a:t>
            </a:r>
            <a:r>
              <a:rPr lang="en-US" altLang="zh-CN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press, Models, Reasoning, and Inference Second Edition</a:t>
            </a:r>
            <a:r>
              <a:rPr lang="en-US" altLang="zh-CN" sz="1400">
                <a:sym typeface="+mn-ea"/>
              </a:rPr>
              <a:t>, </a:t>
            </a:r>
            <a:r>
              <a:rPr lang="en-US" altLang="zh-CN" sz="1400">
                <a:sym typeface="+mn-ea"/>
              </a:rPr>
              <a:t>2009</a:t>
            </a:r>
            <a:endParaRPr lang="en-US" altLang="zh-CN" sz="140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4501515"/>
            <a:ext cx="10440035" cy="14204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69945" y="526415"/>
            <a:ext cx="5452110" cy="1829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45" y="2355850"/>
            <a:ext cx="5698490" cy="1368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945" y="3658235"/>
            <a:ext cx="5697855" cy="21602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46150" y="6101715"/>
            <a:ext cx="11071860" cy="4140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Cheng D, Xu Z, Li J, et al. Causal Inference with Conditional Instruments using Deep Generative Models[J]. arXiv preprint arXiv:2211.16246, 2022.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83665" y="6247765"/>
            <a:ext cx="10063480" cy="4260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Hernán M A, Robins J M. Instruments for causal inference: an epidemiologist's dream?[J]. Epidemiology, 2006: 360-372.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259205" y="3855085"/>
            <a:ext cx="9895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Figure 1 : Treatment T, Outcome Y,  Unmeasured factors U and Instrument Z</a:t>
            </a:r>
            <a:endParaRPr lang="en-US" altLang="zh-CN" sz="2400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32435" y="4789805"/>
            <a:ext cx="11548745" cy="1243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/>
              <a:t>(</a:t>
            </a:r>
            <a:r>
              <a:rPr lang="zh-CN" altLang="en-US" sz="2000"/>
              <a:t>i) Z has a causal effect on </a:t>
            </a:r>
            <a:r>
              <a:rPr lang="en-US" altLang="zh-CN" sz="2000"/>
              <a:t>T </a:t>
            </a:r>
            <a:endParaRPr lang="zh-CN" altLang="en-US" sz="2000"/>
          </a:p>
          <a:p>
            <a:r>
              <a:rPr lang="zh-CN" altLang="en-US" sz="2000"/>
              <a:t>(ii) Z </a:t>
            </a:r>
            <a:r>
              <a:rPr lang="en-US" altLang="zh-CN" sz="2000"/>
              <a:t>a</a:t>
            </a:r>
            <a:r>
              <a:rPr lang="zh-CN" altLang="en-US" sz="2000"/>
              <a:t>ffects the outcome Y only through </a:t>
            </a:r>
            <a:r>
              <a:rPr lang="en-US" altLang="zh-CN" sz="2000"/>
              <a:t>T</a:t>
            </a:r>
            <a:r>
              <a:rPr lang="zh-CN" altLang="en-US" sz="2000"/>
              <a:t> (ie, no direct effect of Z on Y, also known as the exclusion restriction</a:t>
            </a:r>
            <a:r>
              <a:rPr lang="en-US" altLang="zh-CN" sz="2000"/>
              <a:t>)</a:t>
            </a:r>
            <a:endParaRPr lang="zh-CN" altLang="en-US" sz="2000"/>
          </a:p>
          <a:p>
            <a:r>
              <a:rPr lang="zh-CN" altLang="en-US" sz="2000"/>
              <a:t>(iii) Z does not share common causes with the outcome Y (ie, no confounding for the effect of Z on </a:t>
            </a:r>
            <a:r>
              <a:rPr lang="en-US" altLang="zh-CN" sz="2000"/>
              <a:t>Y</a:t>
            </a:r>
            <a:r>
              <a:rPr lang="zh-CN" altLang="en-US" sz="2000"/>
              <a:t>)</a:t>
            </a:r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40" y="514350"/>
            <a:ext cx="4453890" cy="32645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5190" y="499110"/>
            <a:ext cx="5909310" cy="466280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02640" y="6101715"/>
            <a:ext cx="11071860" cy="4140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Cheng D, Xu Z, Li J, et al. Causal Inference with Conditional Instruments using Deep Generative Models[J]. arXiv preprint arXiv:2211.16246, 2022.</a:t>
            </a:r>
            <a:endParaRPr lang="en-US" altLang="zh-CN" sz="1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8785" y="499110"/>
            <a:ext cx="5386070" cy="48171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09015" y="431800"/>
            <a:ext cx="11906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>
                <a:sym typeface="+mn-ea"/>
              </a:rPr>
              <a:t>Idea</a:t>
            </a:r>
            <a:endParaRPr lang="en-US" altLang="zh-CN" sz="4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9730" y="4087495"/>
            <a:ext cx="8596630" cy="2452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4400">
                <a:sym typeface="+mn-ea"/>
              </a:rPr>
              <a:t>2SLS</a:t>
            </a:r>
            <a:r>
              <a:rPr lang="zh-CN" altLang="en-US" sz="4400">
                <a:sym typeface="+mn-ea"/>
              </a:rPr>
              <a:t>通过</a:t>
            </a:r>
            <a:r>
              <a:rPr lang="en-US" altLang="zh-CN" sz="4400">
                <a:sym typeface="+mn-ea"/>
              </a:rPr>
              <a:t>DAG</a:t>
            </a:r>
            <a:r>
              <a:rPr lang="zh-CN" altLang="en-US" sz="4400">
                <a:sym typeface="+mn-ea"/>
              </a:rPr>
              <a:t>拓展到更复杂的</a:t>
            </a:r>
            <a:r>
              <a:rPr lang="zh-CN" altLang="en-US" sz="4400">
                <a:sym typeface="+mn-ea"/>
              </a:rPr>
              <a:t>情况？</a:t>
            </a:r>
            <a:endParaRPr lang="zh-CN" altLang="en-US" sz="4400">
              <a:sym typeface="+mn-ea"/>
            </a:endParaRPr>
          </a:p>
          <a:p>
            <a:r>
              <a:rPr lang="en-US" altLang="zh-CN" sz="4400">
                <a:sym typeface="+mn-ea"/>
              </a:rPr>
              <a:t>Kernel</a:t>
            </a:r>
            <a:r>
              <a:rPr lang="en-US" altLang="zh-CN" sz="4400">
                <a:sym typeface="+mn-ea"/>
              </a:rPr>
              <a:t>IV+CIV</a:t>
            </a:r>
            <a:r>
              <a:rPr lang="zh-CN" altLang="en-US" sz="4400">
                <a:sym typeface="+mn-ea"/>
              </a:rPr>
              <a:t>？</a:t>
            </a:r>
            <a:endParaRPr lang="zh-CN" altLang="en-US" sz="4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1200150"/>
            <a:ext cx="10066020" cy="2886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4060" y="5965825"/>
            <a:ext cx="102279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Cheng D, Li J, Liu L, et al. Discovering ancestral instrumental variables for causal inference from observational data[J]. IEEE Transactions on Neural Networks and Learning Systems, 2023.</a:t>
            </a:r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095" y="561340"/>
            <a:ext cx="7286625" cy="297434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296160" y="3612515"/>
            <a:ext cx="744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400">
                <a:sym typeface="+mn-ea"/>
              </a:rPr>
              <a:t>Figure 2 : The causal diagram in more general cases</a:t>
            </a:r>
            <a:endParaRPr lang="en-US" altLang="zh-CN" sz="24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5815" y="6185535"/>
            <a:ext cx="10939145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Wu A, Kuang K, Xiong R, et al. </a:t>
            </a:r>
            <a:r>
              <a:rPr lang="en-US" altLang="zh-CN" sz="1400">
                <a:sym typeface="+mn-ea"/>
              </a:rPr>
              <a:t>Instrumental </a:t>
            </a:r>
            <a:r>
              <a:rPr lang="en-US" altLang="zh-CN" sz="1400">
                <a:sym typeface="+mn-ea"/>
              </a:rPr>
              <a:t>Variables in Causal Inference and Machine Learning: A Survey[J]. arXiv preprint arXiv:2212.05778, 2022.</a:t>
            </a:r>
            <a:endParaRPr lang="en-US" altLang="zh-CN" sz="14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t="5263"/>
          <a:stretch>
            <a:fillRect/>
          </a:stretch>
        </p:blipFill>
        <p:spPr>
          <a:xfrm>
            <a:off x="2296160" y="4301490"/>
            <a:ext cx="7294880" cy="1655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805815" y="6185535"/>
            <a:ext cx="10939145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Wu A, Kuang K, Xiong R, et al. </a:t>
            </a:r>
            <a:r>
              <a:rPr lang="en-US" altLang="zh-CN" sz="1400">
                <a:sym typeface="+mn-ea"/>
              </a:rPr>
              <a:t>Instrumental </a:t>
            </a:r>
            <a:r>
              <a:rPr lang="en-US" altLang="zh-CN" sz="1400">
                <a:sym typeface="+mn-ea"/>
              </a:rPr>
              <a:t>Variables in Causal Inference and Machine Learning: A Survey[J]. arXiv preprint arXiv:2212.05778, 2022.</a:t>
            </a:r>
            <a:endParaRPr lang="en-US" altLang="zh-CN" sz="1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9695" y="1466215"/>
            <a:ext cx="3227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Strict Structural Assumption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70635" y="681990"/>
            <a:ext cx="29775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3200"/>
              <a:t>Main Challenges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369695" y="2673985"/>
            <a:ext cx="3941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</a:t>
            </a:r>
            <a:r>
              <a:rPr lang="zh-CN" altLang="en-US"/>
              <a:t>Untestable Exclusion and Independent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9695" y="4221480"/>
            <a:ext cx="2203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</a:t>
            </a:r>
            <a:r>
              <a:rPr lang="zh-CN" altLang="en-US"/>
              <a:t>Invalid and Weak IV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69695" y="1946910"/>
            <a:ext cx="100317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Z satisfies three restrictions in the definition</a:t>
            </a:r>
            <a:r>
              <a:rPr lang="en-US" altLang="zh-CN"/>
              <a:t>,The most common structural assumption is the linearity assumption,which requires that the causal relationships between all variables are linear.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369695" y="3124200"/>
            <a:ext cx="10332085" cy="996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We do not</a:t>
            </a:r>
            <a:r>
              <a:rPr lang="en-US" altLang="zh-CN"/>
              <a:t> </a:t>
            </a:r>
            <a:r>
              <a:rPr lang="zh-CN" altLang="en-US"/>
              <a:t>have access to the unmeasured confounders in observational data, and therefore we cannot test for independence between instrumental and unmeasured variables. In addition, we cannot test whether instrumental</a:t>
            </a:r>
            <a:r>
              <a:rPr lang="en-US" altLang="zh-CN"/>
              <a:t> </a:t>
            </a:r>
            <a:r>
              <a:rPr lang="zh-CN" altLang="en-US"/>
              <a:t>variables have additional causality on the outcome</a:t>
            </a:r>
            <a:r>
              <a:rPr lang="en-US" altLang="zh-CN"/>
              <a:t> </a:t>
            </a:r>
            <a:r>
              <a:rPr lang="zh-CN" altLang="en-US"/>
              <a:t>variable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369060" y="4653280"/>
            <a:ext cx="103765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 instrumental variables regression, the instruments are called weak IV if their</a:t>
            </a:r>
            <a:r>
              <a:rPr lang="en-US" altLang="zh-CN"/>
              <a:t> </a:t>
            </a:r>
            <a:r>
              <a:rPr lang="zh-CN" altLang="en-US"/>
              <a:t>correlation with the</a:t>
            </a:r>
            <a:r>
              <a:rPr lang="en-US" altLang="zh-CN"/>
              <a:t> </a:t>
            </a:r>
            <a:r>
              <a:rPr lang="zh-CN" altLang="en-US"/>
              <a:t>endogenous regressors is close to zero, or</a:t>
            </a:r>
            <a:r>
              <a:rPr lang="en-US" altLang="zh-CN"/>
              <a:t> </a:t>
            </a:r>
            <a:r>
              <a:rPr lang="zh-CN" altLang="en-US"/>
              <a:t>invalid IV if there is a direct effect or a hidden common</a:t>
            </a:r>
            <a:r>
              <a:rPr lang="en-US" altLang="zh-CN"/>
              <a:t> </a:t>
            </a:r>
            <a:r>
              <a:rPr lang="zh-CN" altLang="en-US"/>
              <a:t>cause between the</a:t>
            </a:r>
            <a:r>
              <a:rPr lang="en-US" altLang="zh-CN"/>
              <a:t> </a:t>
            </a:r>
            <a:r>
              <a:rPr lang="zh-CN" altLang="en-US"/>
              <a:t>instrument and the outcome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61035" y="6251575"/>
            <a:ext cx="10939145" cy="40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Wu A, Kuang K, Xiong R, et al. </a:t>
            </a:r>
            <a:r>
              <a:rPr lang="en-US" altLang="zh-CN" sz="1400">
                <a:sym typeface="+mn-ea"/>
              </a:rPr>
              <a:t>Instrumental </a:t>
            </a:r>
            <a:r>
              <a:rPr lang="en-US" altLang="zh-CN" sz="1400">
                <a:sym typeface="+mn-ea"/>
              </a:rPr>
              <a:t>Variables in Causal Inference and Machine Learning: A Survey[J]. arXiv preprint arXiv:2212.05778, 2022.</a:t>
            </a:r>
            <a:endParaRPr lang="en-US" altLang="zh-CN" sz="1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4835" y="216535"/>
            <a:ext cx="10760710" cy="50380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For structural assumptions, a substantial number of IV</a:t>
            </a:r>
            <a:r>
              <a:rPr lang="en-US" altLang="zh-CN"/>
              <a:t> </a:t>
            </a:r>
            <a:r>
              <a:rPr lang="zh-CN" altLang="en-US"/>
              <a:t>works have been developed to relax the</a:t>
            </a:r>
            <a:r>
              <a:rPr lang="en-US" altLang="zh-CN"/>
              <a:t> </a:t>
            </a:r>
            <a:r>
              <a:rPr lang="zh-CN" altLang="en-US"/>
              <a:t>unconfoundedness</a:t>
            </a:r>
            <a:r>
              <a:rPr lang="en-US" altLang="zh-CN"/>
              <a:t> </a:t>
            </a:r>
            <a:r>
              <a:rPr lang="zh-CN" altLang="en-US"/>
              <a:t>assumption and the identification assumption for various</a:t>
            </a:r>
            <a:r>
              <a:rPr lang="en-US" altLang="zh-CN"/>
              <a:t> </a:t>
            </a:r>
            <a:r>
              <a:rPr lang="zh-CN" altLang="en-US"/>
              <a:t>scenarios</a:t>
            </a:r>
            <a:r>
              <a:rPr lang="en-US" altLang="zh-CN"/>
              <a:t>.</a:t>
            </a:r>
            <a:br>
              <a:rPr lang="en-US" altLang="zh-CN"/>
            </a:br>
            <a:endParaRPr lang="en-US" altLang="zh-CN"/>
          </a:p>
          <a:p>
            <a:r>
              <a:rPr lang="en-US" altLang="zh-CN" sz="4400"/>
              <a:t>2SLS</a:t>
            </a:r>
            <a:r>
              <a:rPr lang="en-US" altLang="zh-CN" sz="2400"/>
              <a:t>(SieveIV,DeepIV,</a:t>
            </a:r>
            <a:r>
              <a:rPr lang="en-US" altLang="zh-CN" sz="2400">
                <a:sym typeface="+mn-ea"/>
              </a:rPr>
              <a:t>Dual IV,</a:t>
            </a:r>
            <a:r>
              <a:rPr lang="en-US" altLang="zh-CN" sz="2400"/>
              <a:t>KernelIV,</a:t>
            </a:r>
            <a:r>
              <a:rPr lang="en-US" altLang="zh-CN" sz="2400">
                <a:sym typeface="+mn-ea"/>
              </a:rPr>
              <a:t>OneSIV,</a:t>
            </a:r>
            <a:r>
              <a:rPr lang="en-US" altLang="zh-CN" sz="2400"/>
              <a:t>DeepGMM,DFIV,</a:t>
            </a:r>
            <a:r>
              <a:rPr lang="en-US" altLang="zh-CN" sz="2400">
                <a:sym typeface="+mn-ea"/>
              </a:rPr>
              <a:t>Minimax Approachs,</a:t>
            </a:r>
            <a:r>
              <a:rPr lang="en-US" altLang="zh-CN" sz="2400"/>
              <a:t>CBIV...)</a:t>
            </a:r>
            <a:endParaRPr lang="en-US" altLang="zh-CN" sz="4400"/>
          </a:p>
          <a:p>
            <a:r>
              <a:rPr lang="en-US" altLang="zh-CN" sz="4400">
                <a:sym typeface="+mn-ea"/>
              </a:rPr>
              <a:t>CFN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>
                <a:sym typeface="+mn-ea"/>
              </a:rPr>
              <a:t>TobitModel,ProbitModel,Heterogeneous CFN,Nonparametric BP...)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Although Exclusion and Independent are not testable, thanks to machine learning algorithms, researchers</a:t>
            </a:r>
            <a:endParaRPr lang="en-US" altLang="zh-CN"/>
          </a:p>
          <a:p>
            <a:r>
              <a:rPr lang="en-US" altLang="zh-CN"/>
              <a:t>have developed Summary IV methods to automatically synthesize valid strong instrumental variables from a candidate set of instrumental variables.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algn="l">
              <a:buClrTx/>
              <a:buSzTx/>
              <a:buFontTx/>
            </a:pPr>
            <a:r>
              <a:rPr lang="en-US" altLang="zh-CN" sz="4400"/>
              <a:t>IV Synthesis</a:t>
            </a:r>
            <a:r>
              <a:rPr lang="en-US" altLang="zh-CN" sz="2400"/>
              <a:t>(ModeIV,AutoIV...）</a:t>
            </a:r>
            <a:endParaRPr lang="en-US" altLang="zh-CN" sz="24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383915" y="1653540"/>
            <a:ext cx="5191760" cy="2865755"/>
          </a:xfrm>
          <a:prstGeom prst="straightConnector1">
            <a:avLst/>
          </a:prstGeom>
          <a:ln w="79375" cmpd="dbl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626860" y="4653915"/>
            <a:ext cx="471868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>
                <a:sym typeface="+mn-ea"/>
              </a:rPr>
              <a:t> + </a:t>
            </a:r>
            <a:r>
              <a:rPr lang="en-US" altLang="zh-CN" sz="4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Causal Discovery</a:t>
            </a:r>
            <a:endParaRPr lang="en-US" altLang="zh-CN" sz="44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8525" y="608330"/>
            <a:ext cx="15316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>
                <a:sym typeface="+mn-ea"/>
              </a:rPr>
              <a:t>2SLS</a:t>
            </a:r>
            <a:endParaRPr lang="en-US" altLang="zh-CN" sz="4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2079"/>
          <a:stretch>
            <a:fillRect/>
          </a:stretch>
        </p:blipFill>
        <p:spPr>
          <a:xfrm>
            <a:off x="832485" y="2854960"/>
            <a:ext cx="4554220" cy="3259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1875" y="1865630"/>
            <a:ext cx="2491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Two-Stage Least Squares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180" y="1706880"/>
            <a:ext cx="4860925" cy="23634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096000" y="57461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Wright P G. Tariff on animal and vegetable oils[J]. 1928.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3392"/>
          <a:stretch>
            <a:fillRect/>
          </a:stretch>
        </p:blipFill>
        <p:spPr>
          <a:xfrm>
            <a:off x="3702685" y="1299845"/>
            <a:ext cx="3789045" cy="106426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076700" y="763270"/>
            <a:ext cx="3041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Wald Estimator</a:t>
            </a:r>
            <a:r>
              <a:rPr lang="en-US" altLang="zh-CN" b="1"/>
              <a:t>(linear models)</a:t>
            </a:r>
            <a:endParaRPr lang="en-US" altLang="zh-CN" b="1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41445" y="3533140"/>
            <a:ext cx="3674745" cy="8083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4110" y="2661285"/>
            <a:ext cx="10460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Denote the sub-sample averages of</a:t>
            </a:r>
            <a:r>
              <a:rPr lang="en-US" altLang="zh-CN"/>
              <a:t> </a:t>
            </a:r>
            <a:r>
              <a:rPr lang="zh-CN" altLang="en-US"/>
              <a:t>Y and T by Y¯1 and T¯1 when Z = 1 and by Y¯0 and T¯0 when</a:t>
            </a:r>
            <a:r>
              <a:rPr lang="en-US" altLang="zh-CN"/>
              <a:t> </a:t>
            </a:r>
            <a:r>
              <a:rPr lang="zh-CN" altLang="en-US"/>
              <a:t>Z = 0</a:t>
            </a:r>
            <a:r>
              <a:rPr lang="en-US" altLang="zh-CN"/>
              <a:t>.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42185" y="4689475"/>
            <a:ext cx="8245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Wald Estimator is a binary IV version of 2SLS, under</a:t>
            </a:r>
            <a:r>
              <a:rPr lang="en-US" altLang="zh-CN"/>
              <a:t> </a:t>
            </a:r>
            <a:r>
              <a:rPr lang="zh-CN" altLang="en-US"/>
              <a:t>linearity assumption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45845" y="6148705"/>
            <a:ext cx="10549255" cy="3924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Wald A. The fitting of straight lines if both variables are subject to error[J]. The annals of mathematical statistics, 1940, 11(3): 284-300.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711200" y="456565"/>
            <a:ext cx="3484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Sieve Estimato</a:t>
            </a:r>
            <a:r>
              <a:rPr lang="en-US" altLang="zh-CN" b="1"/>
              <a:t>r(</a:t>
            </a:r>
            <a:r>
              <a:rPr lang="zh-CN" altLang="en-US" b="1"/>
              <a:t>non-linear models</a:t>
            </a:r>
            <a:r>
              <a:rPr lang="en-US" altLang="zh-CN" b="1"/>
              <a:t>)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771525"/>
            <a:ext cx="4988560" cy="2001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5665" y="2912110"/>
            <a:ext cx="1367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Sieve IV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3375660"/>
            <a:ext cx="4227195" cy="2428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435" y="356870"/>
            <a:ext cx="4994910" cy="755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985" y="1263015"/>
            <a:ext cx="5337810" cy="36220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36770" y="5875655"/>
            <a:ext cx="7754620" cy="426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Chen X, Shen X. Sieve extremum estimates for weakly dependent data[J]. Econometrica, 1998: 289-314.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9265" y="588010"/>
            <a:ext cx="58788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Machine Learning Estimator</a:t>
            </a:r>
            <a:r>
              <a:rPr lang="en-US" altLang="zh-CN" sz="2400"/>
              <a:t>(</a:t>
            </a:r>
            <a:r>
              <a:rPr lang="zh-CN" altLang="en-US" sz="2400">
                <a:sym typeface="+mn-ea"/>
              </a:rPr>
              <a:t>Kernel-based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017905" y="1475740"/>
            <a:ext cx="1500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Kernel IV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2363470"/>
            <a:ext cx="5196840" cy="3145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020" y="264160"/>
            <a:ext cx="3436620" cy="5806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20" y="6070600"/>
            <a:ext cx="3421380" cy="6248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1025" y="5935980"/>
            <a:ext cx="6096000" cy="602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Singh R, Sahani M, Gretton A. Kernel instrumental variable regression[J]. Advances in Neural Information Processing Systems, 2019, 32.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MDgzMjAxOGY1MjhjYWMwOWI4OTQ1NTc4ZmVmZmEzYTUifQ=="/>
  <p:tag name="KSO_WPP_MARK_KEY" val="96e1e927-b819-4987-9543-ed2293ef429b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5275</Words>
  <Application>WPS 演示</Application>
  <PresentationFormat>宽屏</PresentationFormat>
  <Paragraphs>124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Structed Instrumental Variables for Causal Effect Estimation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李宗禹</dc:creator>
  <cp:lastModifiedBy>咏谦 Always modest</cp:lastModifiedBy>
  <cp:revision>321</cp:revision>
  <dcterms:created xsi:type="dcterms:W3CDTF">2023-05-04T07:43:00Z</dcterms:created>
  <dcterms:modified xsi:type="dcterms:W3CDTF">2023-05-05T07:40:44Z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143B3060C67F4417ACAE2E4351FE8D54_12</vt:lpwstr>
  </property>
  <property fmtid="{D5CDD505-2E9C-101B-9397-08002B2CF9AE}" pid="3" name="KSOProductBuildVer">
    <vt:lpwstr>2052-11.1.0.14036</vt:lpwstr>
  </property>
</Properties>
</file>