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9" r:id="rId5"/>
    <p:sldId id="264" r:id="rId6"/>
    <p:sldId id="261" r:id="rId7"/>
    <p:sldId id="260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07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vmlDrawing" Target="../drawings/vmlDrawing1.vml"/><Relationship Id="rId20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9" Type="http://schemas.openxmlformats.org/officeDocument/2006/relationships/image" Target="../media/image1.wmf"/><Relationship Id="rId18" Type="http://schemas.openxmlformats.org/officeDocument/2006/relationships/oleObject" Target="../embeddings/oleObject1.bin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3" Type="http://schemas.openxmlformats.org/officeDocument/2006/relationships/vmlDrawing" Target="../drawings/vmlDrawing2.vml"/><Relationship Id="rId62" Type="http://schemas.openxmlformats.org/officeDocument/2006/relationships/slideLayout" Target="../slideLayouts/slideLayout2.xml"/><Relationship Id="rId61" Type="http://schemas.openxmlformats.org/officeDocument/2006/relationships/tags" Target="../tags/tag74.xml"/><Relationship Id="rId60" Type="http://schemas.openxmlformats.org/officeDocument/2006/relationships/tags" Target="../tags/tag73.xml"/><Relationship Id="rId6" Type="http://schemas.openxmlformats.org/officeDocument/2006/relationships/tags" Target="../tags/tag23.xml"/><Relationship Id="rId59" Type="http://schemas.openxmlformats.org/officeDocument/2006/relationships/tags" Target="../tags/tag72.xml"/><Relationship Id="rId58" Type="http://schemas.openxmlformats.org/officeDocument/2006/relationships/tags" Target="../tags/tag71.xml"/><Relationship Id="rId57" Type="http://schemas.openxmlformats.org/officeDocument/2006/relationships/tags" Target="../tags/tag70.xml"/><Relationship Id="rId56" Type="http://schemas.openxmlformats.org/officeDocument/2006/relationships/tags" Target="../tags/tag69.xml"/><Relationship Id="rId55" Type="http://schemas.openxmlformats.org/officeDocument/2006/relationships/tags" Target="../tags/tag68.xml"/><Relationship Id="rId54" Type="http://schemas.openxmlformats.org/officeDocument/2006/relationships/tags" Target="../tags/tag67.xml"/><Relationship Id="rId53" Type="http://schemas.openxmlformats.org/officeDocument/2006/relationships/tags" Target="../tags/tag66.xml"/><Relationship Id="rId52" Type="http://schemas.openxmlformats.org/officeDocument/2006/relationships/tags" Target="../tags/tag65.xml"/><Relationship Id="rId51" Type="http://schemas.openxmlformats.org/officeDocument/2006/relationships/tags" Target="../tags/tag64.xml"/><Relationship Id="rId50" Type="http://schemas.openxmlformats.org/officeDocument/2006/relationships/tags" Target="../tags/tag63.xml"/><Relationship Id="rId5" Type="http://schemas.openxmlformats.org/officeDocument/2006/relationships/tags" Target="../tags/tag22.xml"/><Relationship Id="rId49" Type="http://schemas.openxmlformats.org/officeDocument/2006/relationships/tags" Target="../tags/tag62.xml"/><Relationship Id="rId48" Type="http://schemas.openxmlformats.org/officeDocument/2006/relationships/tags" Target="../tags/tag61.xml"/><Relationship Id="rId47" Type="http://schemas.openxmlformats.org/officeDocument/2006/relationships/tags" Target="../tags/tag60.xml"/><Relationship Id="rId46" Type="http://schemas.openxmlformats.org/officeDocument/2006/relationships/tags" Target="../tags/tag59.xml"/><Relationship Id="rId45" Type="http://schemas.openxmlformats.org/officeDocument/2006/relationships/tags" Target="../tags/tag58.xml"/><Relationship Id="rId44" Type="http://schemas.openxmlformats.org/officeDocument/2006/relationships/tags" Target="../tags/tag57.xml"/><Relationship Id="rId43" Type="http://schemas.openxmlformats.org/officeDocument/2006/relationships/tags" Target="../tags/tag56.xml"/><Relationship Id="rId42" Type="http://schemas.openxmlformats.org/officeDocument/2006/relationships/tags" Target="../tags/tag55.xml"/><Relationship Id="rId41" Type="http://schemas.openxmlformats.org/officeDocument/2006/relationships/tags" Target="../tags/tag54.xml"/><Relationship Id="rId40" Type="http://schemas.openxmlformats.org/officeDocument/2006/relationships/tags" Target="../tags/tag53.xml"/><Relationship Id="rId4" Type="http://schemas.openxmlformats.org/officeDocument/2006/relationships/tags" Target="../tags/tag21.xml"/><Relationship Id="rId39" Type="http://schemas.openxmlformats.org/officeDocument/2006/relationships/image" Target="../media/image3.wmf"/><Relationship Id="rId38" Type="http://schemas.openxmlformats.org/officeDocument/2006/relationships/oleObject" Target="../embeddings/oleObject3.bin"/><Relationship Id="rId37" Type="http://schemas.openxmlformats.org/officeDocument/2006/relationships/tags" Target="../tags/tag52.xml"/><Relationship Id="rId36" Type="http://schemas.openxmlformats.org/officeDocument/2006/relationships/image" Target="../media/image2.wmf"/><Relationship Id="rId35" Type="http://schemas.openxmlformats.org/officeDocument/2006/relationships/oleObject" Target="../embeddings/oleObject2.bin"/><Relationship Id="rId34" Type="http://schemas.openxmlformats.org/officeDocument/2006/relationships/tags" Target="../tags/tag51.xml"/><Relationship Id="rId33" Type="http://schemas.openxmlformats.org/officeDocument/2006/relationships/tags" Target="../tags/tag50.xml"/><Relationship Id="rId32" Type="http://schemas.openxmlformats.org/officeDocument/2006/relationships/tags" Target="../tags/tag49.xml"/><Relationship Id="rId31" Type="http://schemas.openxmlformats.org/officeDocument/2006/relationships/tags" Target="../tags/tag48.xml"/><Relationship Id="rId30" Type="http://schemas.openxmlformats.org/officeDocument/2006/relationships/tags" Target="../tags/tag47.xml"/><Relationship Id="rId3" Type="http://schemas.openxmlformats.org/officeDocument/2006/relationships/tags" Target="../tags/tag20.xml"/><Relationship Id="rId29" Type="http://schemas.openxmlformats.org/officeDocument/2006/relationships/tags" Target="../tags/tag46.xml"/><Relationship Id="rId28" Type="http://schemas.openxmlformats.org/officeDocument/2006/relationships/tags" Target="../tags/tag45.xml"/><Relationship Id="rId27" Type="http://schemas.openxmlformats.org/officeDocument/2006/relationships/tags" Target="../tags/tag44.xml"/><Relationship Id="rId26" Type="http://schemas.openxmlformats.org/officeDocument/2006/relationships/tags" Target="../tags/tag43.xml"/><Relationship Id="rId25" Type="http://schemas.openxmlformats.org/officeDocument/2006/relationships/tags" Target="../tags/tag42.xml"/><Relationship Id="rId24" Type="http://schemas.openxmlformats.org/officeDocument/2006/relationships/tags" Target="../tags/tag41.xml"/><Relationship Id="rId23" Type="http://schemas.openxmlformats.org/officeDocument/2006/relationships/tags" Target="../tags/tag40.xml"/><Relationship Id="rId22" Type="http://schemas.openxmlformats.org/officeDocument/2006/relationships/tags" Target="../tags/tag39.xml"/><Relationship Id="rId21" Type="http://schemas.openxmlformats.org/officeDocument/2006/relationships/tags" Target="../tags/tag38.xml"/><Relationship Id="rId20" Type="http://schemas.openxmlformats.org/officeDocument/2006/relationships/tags" Target="../tags/tag37.xml"/><Relationship Id="rId2" Type="http://schemas.openxmlformats.org/officeDocument/2006/relationships/tags" Target="../tags/tag19.xml"/><Relationship Id="rId19" Type="http://schemas.openxmlformats.org/officeDocument/2006/relationships/tags" Target="../tags/tag36.xml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5" Type="http://schemas.openxmlformats.org/officeDocument/2006/relationships/vmlDrawing" Target="../drawings/vmlDrawing3.v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103.xml"/><Relationship Id="rId32" Type="http://schemas.openxmlformats.org/officeDocument/2006/relationships/tags" Target="../tags/tag102.xml"/><Relationship Id="rId31" Type="http://schemas.openxmlformats.org/officeDocument/2006/relationships/tags" Target="../tags/tag101.xml"/><Relationship Id="rId30" Type="http://schemas.openxmlformats.org/officeDocument/2006/relationships/tags" Target="../tags/tag100.xml"/><Relationship Id="rId3" Type="http://schemas.openxmlformats.org/officeDocument/2006/relationships/tags" Target="../tags/tag77.xml"/><Relationship Id="rId29" Type="http://schemas.openxmlformats.org/officeDocument/2006/relationships/tags" Target="../tags/tag99.xml"/><Relationship Id="rId28" Type="http://schemas.openxmlformats.org/officeDocument/2006/relationships/tags" Target="../tags/tag98.xml"/><Relationship Id="rId27" Type="http://schemas.openxmlformats.org/officeDocument/2006/relationships/tags" Target="../tags/tag97.xml"/><Relationship Id="rId26" Type="http://schemas.openxmlformats.org/officeDocument/2006/relationships/tags" Target="../tags/tag96.xml"/><Relationship Id="rId25" Type="http://schemas.openxmlformats.org/officeDocument/2006/relationships/tags" Target="../tags/tag95.xml"/><Relationship Id="rId24" Type="http://schemas.openxmlformats.org/officeDocument/2006/relationships/tags" Target="../tags/tag94.xml"/><Relationship Id="rId23" Type="http://schemas.openxmlformats.org/officeDocument/2006/relationships/tags" Target="../tags/tag93.xml"/><Relationship Id="rId22" Type="http://schemas.openxmlformats.org/officeDocument/2006/relationships/tags" Target="../tags/tag92.xml"/><Relationship Id="rId21" Type="http://schemas.openxmlformats.org/officeDocument/2006/relationships/tags" Target="../tags/tag91.xml"/><Relationship Id="rId20" Type="http://schemas.openxmlformats.org/officeDocument/2006/relationships/tags" Target="../tags/tag90.xml"/><Relationship Id="rId2" Type="http://schemas.openxmlformats.org/officeDocument/2006/relationships/tags" Target="../tags/tag76.xml"/><Relationship Id="rId19" Type="http://schemas.openxmlformats.org/officeDocument/2006/relationships/tags" Target="../tags/tag89.xml"/><Relationship Id="rId18" Type="http://schemas.openxmlformats.org/officeDocument/2006/relationships/image" Target="../media/image3.wmf"/><Relationship Id="rId17" Type="http://schemas.openxmlformats.org/officeDocument/2006/relationships/oleObject" Target="../embeddings/oleObject5.bin"/><Relationship Id="rId16" Type="http://schemas.openxmlformats.org/officeDocument/2006/relationships/tags" Target="../tags/tag88.xml"/><Relationship Id="rId15" Type="http://schemas.openxmlformats.org/officeDocument/2006/relationships/image" Target="../media/image2.wmf"/><Relationship Id="rId14" Type="http://schemas.openxmlformats.org/officeDocument/2006/relationships/oleObject" Target="../embeddings/oleObject4.bin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105.xml"/><Relationship Id="rId2" Type="http://schemas.openxmlformats.org/officeDocument/2006/relationships/image" Target="../media/image4.png"/><Relationship Id="rId1" Type="http://schemas.openxmlformats.org/officeDocument/2006/relationships/tags" Target="../tags/tag10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5070" y="1122680"/>
            <a:ext cx="9780270" cy="2387600"/>
          </a:xfrm>
        </p:spPr>
        <p:txBody>
          <a:bodyPr/>
          <a:p>
            <a:r>
              <a:rPr lang="zh-CN" altLang="en-US"/>
              <a:t>Deep </a:t>
            </a:r>
            <a:r>
              <a:rPr lang="en-US" altLang="zh-CN"/>
              <a:t>P</a:t>
            </a:r>
            <a:r>
              <a:rPr lang="zh-CN" altLang="en-US"/>
              <a:t>roximal </a:t>
            </a:r>
            <a:r>
              <a:rPr lang="en-US" altLang="zh-CN"/>
              <a:t>I</a:t>
            </a:r>
            <a:r>
              <a:rPr lang="zh-CN" altLang="en-US"/>
              <a:t>nference </a:t>
            </a:r>
            <a:r>
              <a:rPr lang="en-US" altLang="zh-CN"/>
              <a:t>C</a:t>
            </a:r>
            <a:r>
              <a:rPr lang="zh-CN" altLang="en-US"/>
              <a:t>ausal </a:t>
            </a:r>
            <a:r>
              <a:rPr lang="en-US" altLang="zh-CN"/>
              <a:t>E</a:t>
            </a:r>
            <a:r>
              <a:rPr lang="zh-CN" altLang="en-US"/>
              <a:t>ffect </a:t>
            </a:r>
            <a:r>
              <a:rPr lang="en-US" altLang="zh-CN"/>
              <a:t>E</a:t>
            </a:r>
            <a:r>
              <a:rPr lang="zh-CN" altLang="en-US"/>
              <a:t>stimation </a:t>
            </a:r>
            <a:r>
              <a:rPr lang="en-US" altLang="zh-CN"/>
              <a:t>M</a:t>
            </a:r>
            <a:r>
              <a:rPr lang="zh-CN" altLang="en-US"/>
              <a:t>odel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74030" y="4136390"/>
            <a:ext cx="6087745" cy="1655445"/>
          </a:xfrm>
        </p:spPr>
        <p:txBody>
          <a:bodyPr>
            <a:normAutofit/>
          </a:bodyPr>
          <a:p>
            <a:pPr marL="3657600" lvl="8" indent="457200"/>
            <a:endParaRPr lang="zh-CN" altLang="en-US"/>
          </a:p>
          <a:p>
            <a:pPr marL="3657600" lvl="8" indent="457200"/>
            <a:endParaRPr lang="zh-CN" altLang="en-US"/>
          </a:p>
          <a:p>
            <a:pPr marL="3657600" lvl="8" indent="457200"/>
            <a:endParaRPr lang="zh-CN" altLang="en-US"/>
          </a:p>
          <a:p>
            <a:pPr marL="3657600" lvl="8" indent="457200"/>
            <a:r>
              <a:rPr lang="en-US" altLang="zh-CN" sz="2800"/>
              <a:t>by Zongyu Li</a:t>
            </a:r>
            <a:endParaRPr lang="en-US" altLang="zh-CN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>
            <p:custDataLst>
              <p:tags r:id="rId1"/>
            </p:custDataLst>
          </p:nvPr>
        </p:nvSpPr>
        <p:spPr>
          <a:xfrm>
            <a:off x="2662555" y="1995170"/>
            <a:ext cx="365125" cy="35496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2"/>
            </p:custDataLst>
          </p:nvPr>
        </p:nvSpPr>
        <p:spPr>
          <a:xfrm>
            <a:off x="2645410" y="1621155"/>
            <a:ext cx="406400" cy="374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X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0" name="椭圆 19"/>
          <p:cNvSpPr/>
          <p:nvPr>
            <p:custDataLst>
              <p:tags r:id="rId3"/>
            </p:custDataLst>
          </p:nvPr>
        </p:nvSpPr>
        <p:spPr>
          <a:xfrm>
            <a:off x="3817620" y="1995170"/>
            <a:ext cx="365125" cy="35496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4"/>
            </p:custDataLst>
          </p:nvPr>
        </p:nvSpPr>
        <p:spPr>
          <a:xfrm>
            <a:off x="3202940" y="2987675"/>
            <a:ext cx="365125" cy="35496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5"/>
            </p:custDataLst>
          </p:nvPr>
        </p:nvSpPr>
        <p:spPr>
          <a:xfrm>
            <a:off x="4568825" y="2987675"/>
            <a:ext cx="365125" cy="35496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3247390" y="3342640"/>
            <a:ext cx="350520" cy="374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26" name="文本框 25"/>
          <p:cNvSpPr txBox="1"/>
          <p:nvPr>
            <p:custDataLst>
              <p:tags r:id="rId7"/>
            </p:custDataLst>
          </p:nvPr>
        </p:nvSpPr>
        <p:spPr>
          <a:xfrm>
            <a:off x="4594225" y="3342640"/>
            <a:ext cx="339725" cy="374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3817620" y="1621155"/>
            <a:ext cx="350520" cy="374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U</a:t>
            </a:r>
            <a:endParaRPr lang="en-US" altLang="zh-CN"/>
          </a:p>
        </p:txBody>
      </p:sp>
      <p:cxnSp>
        <p:nvCxnSpPr>
          <p:cNvPr id="30" name="直接箭头连接符 29"/>
          <p:cNvCxnSpPr>
            <a:stCxn id="3" idx="4"/>
            <a:endCxn id="21" idx="1"/>
          </p:cNvCxnSpPr>
          <p:nvPr>
            <p:custDataLst>
              <p:tags r:id="rId9"/>
            </p:custDataLst>
          </p:nvPr>
        </p:nvCxnSpPr>
        <p:spPr>
          <a:xfrm>
            <a:off x="2845435" y="2350135"/>
            <a:ext cx="410845" cy="689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0" idx="3"/>
            <a:endCxn id="21" idx="7"/>
          </p:cNvCxnSpPr>
          <p:nvPr>
            <p:custDataLst>
              <p:tags r:id="rId10"/>
            </p:custDataLst>
          </p:nvPr>
        </p:nvCxnSpPr>
        <p:spPr>
          <a:xfrm flipH="1">
            <a:off x="3514725" y="2298065"/>
            <a:ext cx="356235" cy="741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2"/>
            <a:endCxn id="3" idx="6"/>
          </p:cNvCxnSpPr>
          <p:nvPr>
            <p:custDataLst>
              <p:tags r:id="rId11"/>
            </p:custDataLst>
          </p:nvPr>
        </p:nvCxnSpPr>
        <p:spPr>
          <a:xfrm flipH="1">
            <a:off x="3027680" y="2172970"/>
            <a:ext cx="7899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5"/>
            <a:endCxn id="22" idx="1"/>
          </p:cNvCxnSpPr>
          <p:nvPr>
            <p:custDataLst>
              <p:tags r:id="rId12"/>
            </p:custDataLst>
          </p:nvPr>
        </p:nvCxnSpPr>
        <p:spPr>
          <a:xfrm>
            <a:off x="4129405" y="2298065"/>
            <a:ext cx="492760" cy="741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1" idx="6"/>
            <a:endCxn id="22" idx="2"/>
          </p:cNvCxnSpPr>
          <p:nvPr>
            <p:custDataLst>
              <p:tags r:id="rId13"/>
            </p:custDataLst>
          </p:nvPr>
        </p:nvCxnSpPr>
        <p:spPr>
          <a:xfrm>
            <a:off x="3568065" y="3165475"/>
            <a:ext cx="1000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14"/>
            </p:custDataLst>
          </p:nvPr>
        </p:nvSpPr>
        <p:spPr>
          <a:xfrm>
            <a:off x="4933950" y="1995170"/>
            <a:ext cx="365125" cy="35496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15"/>
            </p:custDataLst>
          </p:nvPr>
        </p:nvSpPr>
        <p:spPr>
          <a:xfrm>
            <a:off x="4948555" y="1621155"/>
            <a:ext cx="406400" cy="374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X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cxnSp>
        <p:nvCxnSpPr>
          <p:cNvPr id="38" name="直接箭头连接符 37"/>
          <p:cNvCxnSpPr>
            <a:stCxn id="20" idx="6"/>
            <a:endCxn id="36" idx="2"/>
          </p:cNvCxnSpPr>
          <p:nvPr/>
        </p:nvCxnSpPr>
        <p:spPr>
          <a:xfrm>
            <a:off x="4182745" y="2172970"/>
            <a:ext cx="7512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6" idx="4"/>
          </p:cNvCxnSpPr>
          <p:nvPr>
            <p:custDataLst>
              <p:tags r:id="rId16"/>
            </p:custDataLst>
          </p:nvPr>
        </p:nvCxnSpPr>
        <p:spPr>
          <a:xfrm flipH="1">
            <a:off x="4825365" y="2350135"/>
            <a:ext cx="291465" cy="64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071370" y="4412615"/>
            <a:ext cx="8519795" cy="967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</a:t>
            </a:r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中选取代理变量</a:t>
            </a:r>
            <a:r>
              <a:rPr lang="zh-CN" altLang="en-US"/>
              <a:t>，对代理推理理论进行因果</a:t>
            </a:r>
            <a:r>
              <a:rPr lang="zh-CN" altLang="en-US"/>
              <a:t>效应可识别性</a:t>
            </a:r>
            <a:r>
              <a:rPr lang="zh-CN" altLang="en-US"/>
              <a:t>验证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采用深度网络实现代理预测，挖掘</a:t>
            </a:r>
            <a:r>
              <a:rPr lang="zh-CN" altLang="en-US"/>
              <a:t>未观测混杂代理数据潜在特征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在工业数据集</a:t>
            </a:r>
            <a:r>
              <a:rPr lang="zh-CN" altLang="en-US"/>
              <a:t>上进行验证，实现高维数据的识别</a:t>
            </a:r>
            <a:r>
              <a:rPr lang="zh-CN" altLang="en-US"/>
              <a:t>预测</a:t>
            </a:r>
            <a:endParaRPr lang="zh-CN" altLang="en-US"/>
          </a:p>
        </p:txBody>
      </p:sp>
      <p:graphicFrame>
        <p:nvGraphicFramePr>
          <p:cNvPr id="41" name="对象 40"/>
          <p:cNvGraphicFramePr/>
          <p:nvPr>
            <p:custDataLst>
              <p:tags r:id="rId17"/>
            </p:custDataLst>
          </p:nvPr>
        </p:nvGraphicFramePr>
        <p:xfrm>
          <a:off x="6300470" y="2571750"/>
          <a:ext cx="465010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8" imgW="1663700" imgH="190500" progId="Equation.DSMT4">
                  <p:embed/>
                </p:oleObj>
              </mc:Choice>
              <mc:Fallback>
                <p:oleObj name="" r:id="rId18" imgW="1663700" imgH="190500" progId="Equation.DSMT4">
                  <p:embed/>
                  <p:pic>
                    <p:nvPicPr>
                      <p:cNvPr id="0" name="图片 4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00470" y="2571750"/>
                        <a:ext cx="465010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725295" y="2998470"/>
            <a:ext cx="285750" cy="5175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442085" y="307276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 flipV="1">
            <a:off x="2011045" y="3247390"/>
            <a:ext cx="666115" cy="698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>
            <p:custDataLst>
              <p:tags r:id="rId4"/>
            </p:custDataLst>
          </p:nvPr>
        </p:nvCxnSpPr>
        <p:spPr>
          <a:xfrm>
            <a:off x="2668270" y="2209800"/>
            <a:ext cx="0" cy="210947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>
            <p:custDataLst>
              <p:tags r:id="rId5"/>
            </p:custDataLst>
          </p:nvPr>
        </p:nvSpPr>
        <p:spPr>
          <a:xfrm>
            <a:off x="6148070" y="4043045"/>
            <a:ext cx="285750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8" name="文本框 47"/>
          <p:cNvSpPr txBox="1"/>
          <p:nvPr>
            <p:custDataLst>
              <p:tags r:id="rId6"/>
            </p:custDataLst>
          </p:nvPr>
        </p:nvSpPr>
        <p:spPr>
          <a:xfrm>
            <a:off x="6148070" y="4560570"/>
            <a:ext cx="55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52" name="文本框 51"/>
          <p:cNvSpPr txBox="1"/>
          <p:nvPr>
            <p:custDataLst>
              <p:tags r:id="rId7"/>
            </p:custDataLst>
          </p:nvPr>
        </p:nvSpPr>
        <p:spPr>
          <a:xfrm>
            <a:off x="6078220" y="1542415"/>
            <a:ext cx="55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0</a:t>
            </a:r>
            <a:endParaRPr lang="en-US" altLang="zh-CN" baseline="-25000"/>
          </a:p>
        </p:txBody>
      </p:sp>
      <p:sp>
        <p:nvSpPr>
          <p:cNvPr id="53" name="矩形 52"/>
          <p:cNvSpPr/>
          <p:nvPr>
            <p:custDataLst>
              <p:tags r:id="rId8"/>
            </p:custDataLst>
          </p:nvPr>
        </p:nvSpPr>
        <p:spPr>
          <a:xfrm>
            <a:off x="6148070" y="1940560"/>
            <a:ext cx="285750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4" name="矩形 53"/>
          <p:cNvSpPr/>
          <p:nvPr>
            <p:custDataLst>
              <p:tags r:id="rId9"/>
            </p:custDataLst>
          </p:nvPr>
        </p:nvSpPr>
        <p:spPr>
          <a:xfrm>
            <a:off x="6828155" y="402526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/>
          <p:nvPr>
            <p:custDataLst>
              <p:tags r:id="rId10"/>
            </p:custDataLst>
          </p:nvPr>
        </p:nvCxnSpPr>
        <p:spPr>
          <a:xfrm>
            <a:off x="7179310" y="4293235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>
            <p:custDataLst>
              <p:tags r:id="rId11"/>
            </p:custDataLst>
          </p:nvPr>
        </p:nvSpPr>
        <p:spPr>
          <a:xfrm>
            <a:off x="7581900" y="402526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>
            <p:custDataLst>
              <p:tags r:id="rId12"/>
            </p:custDataLst>
          </p:nvPr>
        </p:nvCxnSpPr>
        <p:spPr>
          <a:xfrm>
            <a:off x="7935595" y="4293235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>
            <p:custDataLst>
              <p:tags r:id="rId13"/>
            </p:custDataLst>
          </p:nvPr>
        </p:nvSpPr>
        <p:spPr>
          <a:xfrm>
            <a:off x="8335645" y="402526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/>
          <p:nvPr>
            <p:custDataLst>
              <p:tags r:id="rId14"/>
            </p:custDataLst>
          </p:nvPr>
        </p:nvCxnSpPr>
        <p:spPr>
          <a:xfrm>
            <a:off x="8694420" y="4293235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>
            <p:custDataLst>
              <p:tags r:id="rId15"/>
            </p:custDataLst>
          </p:nvPr>
        </p:nvCxnSpPr>
        <p:spPr>
          <a:xfrm>
            <a:off x="9284970" y="4542790"/>
            <a:ext cx="5715" cy="504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>
            <p:custDataLst>
              <p:tags r:id="rId16"/>
            </p:custDataLst>
          </p:nvPr>
        </p:nvSpPr>
        <p:spPr>
          <a:xfrm>
            <a:off x="8910320" y="4542790"/>
            <a:ext cx="57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r>
              <a:rPr lang="en-US" altLang="zh-CN" baseline="-25000"/>
              <a:t>T</a:t>
            </a:r>
            <a:endParaRPr lang="en-US" altLang="zh-CN" baseline="-25000"/>
          </a:p>
        </p:txBody>
      </p:sp>
      <p:cxnSp>
        <p:nvCxnSpPr>
          <p:cNvPr id="67" name="直接箭头连接符 66"/>
          <p:cNvCxnSpPr/>
          <p:nvPr>
            <p:custDataLst>
              <p:tags r:id="rId17"/>
            </p:custDataLst>
          </p:nvPr>
        </p:nvCxnSpPr>
        <p:spPr>
          <a:xfrm>
            <a:off x="6433820" y="4305300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>
            <p:custDataLst>
              <p:tags r:id="rId18"/>
            </p:custDataLst>
          </p:nvPr>
        </p:nvSpPr>
        <p:spPr>
          <a:xfrm>
            <a:off x="9115425" y="4025265"/>
            <a:ext cx="285750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70" name="文本框 69"/>
          <p:cNvSpPr txBox="1"/>
          <p:nvPr>
            <p:custDataLst>
              <p:tags r:id="rId19"/>
            </p:custDataLst>
          </p:nvPr>
        </p:nvSpPr>
        <p:spPr>
          <a:xfrm>
            <a:off x="7941945" y="3937000"/>
            <a:ext cx="40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86" name="直接箭头连接符 85"/>
          <p:cNvCxnSpPr/>
          <p:nvPr>
            <p:custDataLst>
              <p:tags r:id="rId20"/>
            </p:custDataLst>
          </p:nvPr>
        </p:nvCxnSpPr>
        <p:spPr>
          <a:xfrm flipH="1" flipV="1">
            <a:off x="10035540" y="1548130"/>
            <a:ext cx="8255" cy="3924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>
            <p:custDataLst>
              <p:tags r:id="rId21"/>
            </p:custDataLst>
          </p:nvPr>
        </p:nvSpPr>
        <p:spPr>
          <a:xfrm>
            <a:off x="9882505" y="1179830"/>
            <a:ext cx="57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r>
              <a:rPr lang="en-US" altLang="zh-CN" baseline="-25000"/>
              <a:t>Y</a:t>
            </a:r>
            <a:endParaRPr lang="en-US" altLang="zh-CN" baseline="-25000"/>
          </a:p>
        </p:txBody>
      </p:sp>
      <p:cxnSp>
        <p:nvCxnSpPr>
          <p:cNvPr id="89" name="直接箭头连接符 88"/>
          <p:cNvCxnSpPr/>
          <p:nvPr>
            <p:custDataLst>
              <p:tags r:id="rId22"/>
            </p:custDataLst>
          </p:nvPr>
        </p:nvCxnSpPr>
        <p:spPr>
          <a:xfrm>
            <a:off x="6416675" y="2202180"/>
            <a:ext cx="422910" cy="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>
            <p:custDataLst>
              <p:tags r:id="rId23"/>
            </p:custDataLst>
          </p:nvPr>
        </p:nvSpPr>
        <p:spPr>
          <a:xfrm>
            <a:off x="6828155" y="1931670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92" name="直接箭头连接符 91"/>
          <p:cNvCxnSpPr/>
          <p:nvPr>
            <p:custDataLst>
              <p:tags r:id="rId24"/>
            </p:custDataLst>
          </p:nvPr>
        </p:nvCxnSpPr>
        <p:spPr>
          <a:xfrm>
            <a:off x="7179310" y="2194878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>
            <p:custDataLst>
              <p:tags r:id="rId25"/>
            </p:custDataLst>
          </p:nvPr>
        </p:nvSpPr>
        <p:spPr>
          <a:xfrm>
            <a:off x="7581900" y="1931670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9" name="直接箭头连接符 98"/>
          <p:cNvCxnSpPr/>
          <p:nvPr>
            <p:custDataLst>
              <p:tags r:id="rId26"/>
            </p:custDataLst>
          </p:nvPr>
        </p:nvCxnSpPr>
        <p:spPr>
          <a:xfrm>
            <a:off x="7935595" y="2194878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>
            <p:custDataLst>
              <p:tags r:id="rId27"/>
            </p:custDataLst>
          </p:nvPr>
        </p:nvSpPr>
        <p:spPr>
          <a:xfrm>
            <a:off x="7946390" y="1826578"/>
            <a:ext cx="40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09" name="矩形 108"/>
          <p:cNvSpPr/>
          <p:nvPr>
            <p:custDataLst>
              <p:tags r:id="rId28"/>
            </p:custDataLst>
          </p:nvPr>
        </p:nvSpPr>
        <p:spPr>
          <a:xfrm>
            <a:off x="8335645" y="1931670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0" name="直接箭头连接符 109"/>
          <p:cNvCxnSpPr/>
          <p:nvPr>
            <p:custDataLst>
              <p:tags r:id="rId29"/>
            </p:custDataLst>
          </p:nvPr>
        </p:nvCxnSpPr>
        <p:spPr>
          <a:xfrm>
            <a:off x="8689340" y="2202498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>
            <p:custDataLst>
              <p:tags r:id="rId30"/>
            </p:custDataLst>
          </p:nvPr>
        </p:nvSpPr>
        <p:spPr>
          <a:xfrm>
            <a:off x="9900285" y="1940560"/>
            <a:ext cx="285750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120" name="直接箭头连接符 119"/>
          <p:cNvCxnSpPr/>
          <p:nvPr>
            <p:custDataLst>
              <p:tags r:id="rId31"/>
            </p:custDataLst>
          </p:nvPr>
        </p:nvCxnSpPr>
        <p:spPr>
          <a:xfrm flipV="1">
            <a:off x="9290685" y="2433955"/>
            <a:ext cx="0" cy="1588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>
            <p:custDataLst>
              <p:tags r:id="rId32"/>
            </p:custDataLst>
          </p:nvPr>
        </p:nvSpPr>
        <p:spPr>
          <a:xfrm>
            <a:off x="9116060" y="191071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4" name="直接箭头连接符 123"/>
          <p:cNvCxnSpPr/>
          <p:nvPr>
            <p:custDataLst>
              <p:tags r:id="rId33"/>
            </p:custDataLst>
          </p:nvPr>
        </p:nvCxnSpPr>
        <p:spPr>
          <a:xfrm>
            <a:off x="9480550" y="2194878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对象 127"/>
          <p:cNvGraphicFramePr/>
          <p:nvPr>
            <p:custDataLst>
              <p:tags r:id="rId34"/>
            </p:custDataLst>
          </p:nvPr>
        </p:nvGraphicFramePr>
        <p:xfrm>
          <a:off x="9493885" y="4130040"/>
          <a:ext cx="388620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" name="" r:id="rId35" imgW="320675" imgH="335280" progId="Equation.KSEE3">
                  <p:embed/>
                </p:oleObj>
              </mc:Choice>
              <mc:Fallback>
                <p:oleObj name="" r:id="rId35" imgW="320675" imgH="335280" progId="Equation.KSEE3">
                  <p:embed/>
                  <p:pic>
                    <p:nvPicPr>
                      <p:cNvPr id="0" name="图片 5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493885" y="4130040"/>
                        <a:ext cx="388620" cy="35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对象 129"/>
          <p:cNvGraphicFramePr/>
          <p:nvPr>
            <p:custDataLst>
              <p:tags r:id="rId37"/>
            </p:custDataLst>
          </p:nvPr>
        </p:nvGraphicFramePr>
        <p:xfrm>
          <a:off x="10233978" y="1940243"/>
          <a:ext cx="76898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" name="" r:id="rId38" imgW="355600" imgH="254000" progId="Equation.KSEE3">
                  <p:embed/>
                </p:oleObj>
              </mc:Choice>
              <mc:Fallback>
                <p:oleObj name="" r:id="rId38" imgW="355600" imgH="254000" progId="Equation.KSEE3">
                  <p:embed/>
                  <p:pic>
                    <p:nvPicPr>
                      <p:cNvPr id="0" name="图片 59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0233978" y="1940243"/>
                        <a:ext cx="76898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直接箭头连接符 131"/>
          <p:cNvCxnSpPr/>
          <p:nvPr>
            <p:custDataLst>
              <p:tags r:id="rId40"/>
            </p:custDataLst>
          </p:nvPr>
        </p:nvCxnSpPr>
        <p:spPr>
          <a:xfrm>
            <a:off x="2668270" y="2211070"/>
            <a:ext cx="422910" cy="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>
            <p:custDataLst>
              <p:tags r:id="rId41"/>
            </p:custDataLst>
          </p:nvPr>
        </p:nvSpPr>
        <p:spPr>
          <a:xfrm>
            <a:off x="3079750" y="1940560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34" name="直接箭头连接符 133"/>
          <p:cNvCxnSpPr/>
          <p:nvPr>
            <p:custDataLst>
              <p:tags r:id="rId42"/>
            </p:custDataLst>
          </p:nvPr>
        </p:nvCxnSpPr>
        <p:spPr>
          <a:xfrm>
            <a:off x="3430905" y="2194878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>
            <p:custDataLst>
              <p:tags r:id="rId43"/>
            </p:custDataLst>
          </p:nvPr>
        </p:nvSpPr>
        <p:spPr>
          <a:xfrm>
            <a:off x="3833495" y="1940560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6" name="直接箭头连接符 135"/>
          <p:cNvCxnSpPr/>
          <p:nvPr>
            <p:custDataLst>
              <p:tags r:id="rId44"/>
            </p:custDataLst>
          </p:nvPr>
        </p:nvCxnSpPr>
        <p:spPr>
          <a:xfrm>
            <a:off x="4187190" y="2203768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>
            <p:custDataLst>
              <p:tags r:id="rId45"/>
            </p:custDataLst>
          </p:nvPr>
        </p:nvSpPr>
        <p:spPr>
          <a:xfrm>
            <a:off x="4197985" y="1835468"/>
            <a:ext cx="40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38" name="矩形 137"/>
          <p:cNvSpPr/>
          <p:nvPr>
            <p:custDataLst>
              <p:tags r:id="rId46"/>
            </p:custDataLst>
          </p:nvPr>
        </p:nvSpPr>
        <p:spPr>
          <a:xfrm>
            <a:off x="4587240" y="1940560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9" name="直接箭头连接符 138"/>
          <p:cNvCxnSpPr/>
          <p:nvPr>
            <p:custDataLst>
              <p:tags r:id="rId47"/>
            </p:custDataLst>
          </p:nvPr>
        </p:nvCxnSpPr>
        <p:spPr>
          <a:xfrm>
            <a:off x="4940935" y="2211388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>
            <p:custDataLst>
              <p:tags r:id="rId48"/>
            </p:custDataLst>
          </p:nvPr>
        </p:nvSpPr>
        <p:spPr>
          <a:xfrm>
            <a:off x="5367655" y="191960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1" name="直接箭头连接符 140"/>
          <p:cNvCxnSpPr/>
          <p:nvPr>
            <p:custDataLst>
              <p:tags r:id="rId49"/>
            </p:custDataLst>
          </p:nvPr>
        </p:nvCxnSpPr>
        <p:spPr>
          <a:xfrm>
            <a:off x="5732145" y="2203768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>
            <p:custDataLst>
              <p:tags r:id="rId50"/>
            </p:custDataLst>
          </p:nvPr>
        </p:nvCxnSpPr>
        <p:spPr>
          <a:xfrm>
            <a:off x="2668270" y="4313555"/>
            <a:ext cx="422910" cy="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>
            <p:custDataLst>
              <p:tags r:id="rId51"/>
            </p:custDataLst>
          </p:nvPr>
        </p:nvSpPr>
        <p:spPr>
          <a:xfrm>
            <a:off x="3079750" y="404304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44" name="直接箭头连接符 143"/>
          <p:cNvCxnSpPr/>
          <p:nvPr>
            <p:custDataLst>
              <p:tags r:id="rId52"/>
            </p:custDataLst>
          </p:nvPr>
        </p:nvCxnSpPr>
        <p:spPr>
          <a:xfrm>
            <a:off x="3430905" y="4297363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>
            <p:custDataLst>
              <p:tags r:id="rId53"/>
            </p:custDataLst>
          </p:nvPr>
        </p:nvSpPr>
        <p:spPr>
          <a:xfrm>
            <a:off x="3833495" y="404304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6" name="直接箭头连接符 145"/>
          <p:cNvCxnSpPr/>
          <p:nvPr>
            <p:custDataLst>
              <p:tags r:id="rId54"/>
            </p:custDataLst>
          </p:nvPr>
        </p:nvCxnSpPr>
        <p:spPr>
          <a:xfrm>
            <a:off x="4187190" y="4306253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/>
          <p:cNvSpPr txBox="1"/>
          <p:nvPr>
            <p:custDataLst>
              <p:tags r:id="rId55"/>
            </p:custDataLst>
          </p:nvPr>
        </p:nvSpPr>
        <p:spPr>
          <a:xfrm>
            <a:off x="4197985" y="3937953"/>
            <a:ext cx="40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48" name="矩形 147"/>
          <p:cNvSpPr/>
          <p:nvPr>
            <p:custDataLst>
              <p:tags r:id="rId56"/>
            </p:custDataLst>
          </p:nvPr>
        </p:nvSpPr>
        <p:spPr>
          <a:xfrm>
            <a:off x="4587240" y="4043045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9" name="直接箭头连接符 148"/>
          <p:cNvCxnSpPr/>
          <p:nvPr>
            <p:custDataLst>
              <p:tags r:id="rId57"/>
            </p:custDataLst>
          </p:nvPr>
        </p:nvCxnSpPr>
        <p:spPr>
          <a:xfrm>
            <a:off x="4940935" y="4313873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>
            <p:custDataLst>
              <p:tags r:id="rId58"/>
            </p:custDataLst>
          </p:nvPr>
        </p:nvSpPr>
        <p:spPr>
          <a:xfrm>
            <a:off x="5367655" y="4022090"/>
            <a:ext cx="351155" cy="526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1" name="直接箭头连接符 150"/>
          <p:cNvCxnSpPr/>
          <p:nvPr>
            <p:custDataLst>
              <p:tags r:id="rId59"/>
            </p:custDataLst>
          </p:nvPr>
        </p:nvCxnSpPr>
        <p:spPr>
          <a:xfrm>
            <a:off x="5732145" y="4306253"/>
            <a:ext cx="413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>
            <p:custDataLst>
              <p:tags r:id="rId60"/>
            </p:custDataLst>
          </p:nvPr>
        </p:nvCxnSpPr>
        <p:spPr>
          <a:xfrm flipV="1">
            <a:off x="6290945" y="2458085"/>
            <a:ext cx="0" cy="158813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61"/>
            </p:custDataLst>
          </p:nvPr>
        </p:nvSpPr>
        <p:spPr>
          <a:xfrm>
            <a:off x="6416675" y="2998470"/>
            <a:ext cx="57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r>
              <a:rPr lang="en-US" altLang="zh-CN" baseline="-25000"/>
              <a:t>M</a:t>
            </a:r>
            <a:endParaRPr lang="en-US" altLang="zh-CN" baseline="-2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725295" y="2998470"/>
            <a:ext cx="285750" cy="5175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442085" y="307276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 flipV="1">
            <a:off x="2011045" y="3247390"/>
            <a:ext cx="666115" cy="698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6" idx="3"/>
            <a:endCxn id="68" idx="1"/>
          </p:cNvCxnSpPr>
          <p:nvPr>
            <p:custDataLst>
              <p:tags r:id="rId4"/>
            </p:custDataLst>
          </p:nvPr>
        </p:nvCxnSpPr>
        <p:spPr>
          <a:xfrm>
            <a:off x="8605520" y="4375785"/>
            <a:ext cx="556260" cy="13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>
            <p:custDataLst>
              <p:tags r:id="rId5"/>
            </p:custDataLst>
          </p:nvPr>
        </p:nvCxnSpPr>
        <p:spPr>
          <a:xfrm>
            <a:off x="9284970" y="4647565"/>
            <a:ext cx="5715" cy="504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>
            <p:custDataLst>
              <p:tags r:id="rId6"/>
            </p:custDataLst>
          </p:nvPr>
        </p:nvSpPr>
        <p:spPr>
          <a:xfrm>
            <a:off x="8869680" y="4700905"/>
            <a:ext cx="57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r>
              <a:rPr lang="en-US" altLang="zh-CN" baseline="-25000"/>
              <a:t>T</a:t>
            </a:r>
            <a:endParaRPr lang="en-US" altLang="zh-CN" baseline="-25000"/>
          </a:p>
        </p:txBody>
      </p:sp>
      <p:cxnSp>
        <p:nvCxnSpPr>
          <p:cNvPr id="67" name="直接箭头连接符 66"/>
          <p:cNvCxnSpPr/>
          <p:nvPr>
            <p:custDataLst>
              <p:tags r:id="rId7"/>
            </p:custDataLst>
          </p:nvPr>
        </p:nvCxnSpPr>
        <p:spPr>
          <a:xfrm>
            <a:off x="3758565" y="1920240"/>
            <a:ext cx="1763395" cy="21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>
            <p:custDataLst>
              <p:tags r:id="rId8"/>
            </p:custDataLst>
          </p:nvPr>
        </p:nvSpPr>
        <p:spPr>
          <a:xfrm>
            <a:off x="9161780" y="4130040"/>
            <a:ext cx="285750" cy="517525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86" name="直接箭头连接符 85"/>
          <p:cNvCxnSpPr/>
          <p:nvPr>
            <p:custDataLst>
              <p:tags r:id="rId9"/>
            </p:custDataLst>
          </p:nvPr>
        </p:nvCxnSpPr>
        <p:spPr>
          <a:xfrm flipH="1" flipV="1">
            <a:off x="9302115" y="1274445"/>
            <a:ext cx="8255" cy="3924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>
            <p:custDataLst>
              <p:tags r:id="rId10"/>
            </p:custDataLst>
          </p:nvPr>
        </p:nvSpPr>
        <p:spPr>
          <a:xfrm>
            <a:off x="9149080" y="906145"/>
            <a:ext cx="57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r>
              <a:rPr lang="en-US" altLang="zh-CN" baseline="-25000"/>
              <a:t>Y</a:t>
            </a:r>
            <a:endParaRPr lang="en-US" altLang="zh-CN" baseline="-25000"/>
          </a:p>
        </p:txBody>
      </p:sp>
      <p:sp>
        <p:nvSpPr>
          <p:cNvPr id="112" name="矩形 111"/>
          <p:cNvSpPr/>
          <p:nvPr>
            <p:custDataLst>
              <p:tags r:id="rId11"/>
            </p:custDataLst>
          </p:nvPr>
        </p:nvSpPr>
        <p:spPr>
          <a:xfrm>
            <a:off x="9166860" y="1666875"/>
            <a:ext cx="285750" cy="517525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120" name="直接箭头连接符 119"/>
          <p:cNvCxnSpPr>
            <a:endCxn id="112" idx="2"/>
          </p:cNvCxnSpPr>
          <p:nvPr>
            <p:custDataLst>
              <p:tags r:id="rId12"/>
            </p:custDataLst>
          </p:nvPr>
        </p:nvCxnSpPr>
        <p:spPr>
          <a:xfrm flipH="1" flipV="1">
            <a:off x="9309735" y="2184400"/>
            <a:ext cx="13970" cy="194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对象 127"/>
          <p:cNvGraphicFramePr/>
          <p:nvPr>
            <p:custDataLst>
              <p:tags r:id="rId13"/>
            </p:custDataLst>
          </p:nvPr>
        </p:nvGraphicFramePr>
        <p:xfrm>
          <a:off x="9493885" y="4130040"/>
          <a:ext cx="388620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" name="" r:id="rId14" imgW="320675" imgH="335280" progId="Equation.KSEE3">
                  <p:embed/>
                </p:oleObj>
              </mc:Choice>
              <mc:Fallback>
                <p:oleObj name="" r:id="rId14" imgW="320675" imgH="335280" progId="Equation.KSEE3">
                  <p:embed/>
                  <p:pic>
                    <p:nvPicPr>
                      <p:cNvPr id="0" name="图片 5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493885" y="4130040"/>
                        <a:ext cx="388620" cy="35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对象 129"/>
          <p:cNvGraphicFramePr/>
          <p:nvPr>
            <p:custDataLst>
              <p:tags r:id="rId16"/>
            </p:custDataLst>
          </p:nvPr>
        </p:nvGraphicFramePr>
        <p:xfrm>
          <a:off x="9500553" y="1666558"/>
          <a:ext cx="76898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" name="" r:id="rId17" imgW="355600" imgH="254000" progId="Equation.KSEE3">
                  <p:embed/>
                </p:oleObj>
              </mc:Choice>
              <mc:Fallback>
                <p:oleObj name="" r:id="rId17" imgW="355600" imgH="254000" progId="Equation.KSEE3">
                  <p:embed/>
                  <p:pic>
                    <p:nvPicPr>
                      <p:cNvPr id="0" name="图片 5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500553" y="1666558"/>
                        <a:ext cx="76898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>
            <p:custDataLst>
              <p:tags r:id="rId19"/>
            </p:custDataLst>
          </p:nvPr>
        </p:nvSpPr>
        <p:spPr>
          <a:xfrm>
            <a:off x="2677160" y="2799715"/>
            <a:ext cx="1909445" cy="7899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noAutofit/>
          </a:bodyPr>
          <a:p>
            <a:pPr indent="0" algn="ctr" fontAlgn="auto">
              <a:lnSpc>
                <a:spcPct val="200000"/>
              </a:lnSpc>
            </a:pPr>
            <a:r>
              <a:rPr lang="zh-CN" altLang="en-US"/>
              <a:t>互信息</a:t>
            </a:r>
            <a:r>
              <a:rPr lang="zh-CN" altLang="en-US"/>
              <a:t>解耦模块</a:t>
            </a:r>
            <a:endParaRPr lang="zh-CN" altLang="en-US"/>
          </a:p>
        </p:txBody>
      </p:sp>
      <p:cxnSp>
        <p:nvCxnSpPr>
          <p:cNvPr id="44" name="直接连接符 43"/>
          <p:cNvCxnSpPr/>
          <p:nvPr>
            <p:custDataLst>
              <p:tags r:id="rId20"/>
            </p:custDataLst>
          </p:nvPr>
        </p:nvCxnSpPr>
        <p:spPr>
          <a:xfrm>
            <a:off x="3758565" y="1910080"/>
            <a:ext cx="0" cy="892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1"/>
            </p:custDataLst>
          </p:nvPr>
        </p:nvSpPr>
        <p:spPr>
          <a:xfrm>
            <a:off x="5521960" y="4130040"/>
            <a:ext cx="285750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22"/>
            </p:custDataLst>
          </p:nvPr>
        </p:nvSpPr>
        <p:spPr>
          <a:xfrm>
            <a:off x="5521960" y="4665980"/>
            <a:ext cx="55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2" name="文本框 11"/>
          <p:cNvSpPr txBox="1"/>
          <p:nvPr>
            <p:custDataLst>
              <p:tags r:id="rId23"/>
            </p:custDataLst>
          </p:nvPr>
        </p:nvSpPr>
        <p:spPr>
          <a:xfrm>
            <a:off x="5452110" y="1279525"/>
            <a:ext cx="55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0</a:t>
            </a:r>
            <a:endParaRPr lang="en-US" altLang="zh-CN" baseline="-25000"/>
          </a:p>
        </p:txBody>
      </p:sp>
      <p:sp>
        <p:nvSpPr>
          <p:cNvPr id="13" name="矩形 12"/>
          <p:cNvSpPr/>
          <p:nvPr>
            <p:custDataLst>
              <p:tags r:id="rId24"/>
            </p:custDataLst>
          </p:nvPr>
        </p:nvSpPr>
        <p:spPr>
          <a:xfrm>
            <a:off x="5521960" y="1677670"/>
            <a:ext cx="285750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14" name="直接连接符 13"/>
          <p:cNvCxnSpPr/>
          <p:nvPr>
            <p:custDataLst>
              <p:tags r:id="rId25"/>
            </p:custDataLst>
          </p:nvPr>
        </p:nvCxnSpPr>
        <p:spPr>
          <a:xfrm flipH="1">
            <a:off x="3781425" y="3576955"/>
            <a:ext cx="9525" cy="871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26"/>
            </p:custDataLst>
          </p:nvPr>
        </p:nvCxnSpPr>
        <p:spPr>
          <a:xfrm>
            <a:off x="3771265" y="4422775"/>
            <a:ext cx="1750695" cy="1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27"/>
            </p:custDataLst>
          </p:nvPr>
        </p:nvSpPr>
        <p:spPr>
          <a:xfrm>
            <a:off x="6696075" y="3980815"/>
            <a:ext cx="1909445" cy="789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p>
            <a:pPr indent="0" algn="ctr" fontAlgn="auto">
              <a:lnSpc>
                <a:spcPct val="200000"/>
              </a:lnSpc>
            </a:pPr>
            <a:r>
              <a:rPr lang="zh-CN" altLang="en-US"/>
              <a:t>治疗</a:t>
            </a:r>
            <a:r>
              <a:rPr lang="zh-CN" altLang="en-US"/>
              <a:t>预测模块</a:t>
            </a:r>
            <a:endParaRPr lang="zh-CN" altLang="en-US"/>
          </a:p>
        </p:txBody>
      </p:sp>
      <p:cxnSp>
        <p:nvCxnSpPr>
          <p:cNvPr id="17" name="直接连接符 16"/>
          <p:cNvCxnSpPr>
            <a:endCxn id="9" idx="3"/>
          </p:cNvCxnSpPr>
          <p:nvPr>
            <p:custDataLst>
              <p:tags r:id="rId28"/>
            </p:custDataLst>
          </p:nvPr>
        </p:nvCxnSpPr>
        <p:spPr>
          <a:xfrm flipH="1">
            <a:off x="5807710" y="4384675"/>
            <a:ext cx="892810" cy="4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29"/>
            </p:custDataLst>
          </p:nvPr>
        </p:nvSpPr>
        <p:spPr>
          <a:xfrm>
            <a:off x="6647815" y="1548130"/>
            <a:ext cx="1909445" cy="7899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noAutofit/>
          </a:bodyPr>
          <a:p>
            <a:pPr indent="0" algn="ctr" fontAlgn="auto">
              <a:lnSpc>
                <a:spcPct val="200000"/>
              </a:lnSpc>
            </a:pPr>
            <a:r>
              <a:rPr lang="zh-CN" altLang="en-US"/>
              <a:t>结果预测模块</a:t>
            </a:r>
            <a:endParaRPr lang="zh-CN" altLang="en-US"/>
          </a:p>
        </p:txBody>
      </p:sp>
      <p:cxnSp>
        <p:nvCxnSpPr>
          <p:cNvPr id="20" name="直接连接符 19"/>
          <p:cNvCxnSpPr>
            <a:endCxn id="13" idx="3"/>
          </p:cNvCxnSpPr>
          <p:nvPr>
            <p:custDataLst>
              <p:tags r:id="rId30"/>
            </p:custDataLst>
          </p:nvPr>
        </p:nvCxnSpPr>
        <p:spPr>
          <a:xfrm flipH="1">
            <a:off x="5807710" y="1931035"/>
            <a:ext cx="840105" cy="5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0"/>
          </p:cNvCxnSpPr>
          <p:nvPr>
            <p:custDataLst>
              <p:tags r:id="rId31"/>
            </p:custDataLst>
          </p:nvPr>
        </p:nvCxnSpPr>
        <p:spPr>
          <a:xfrm flipV="1">
            <a:off x="5664835" y="2195195"/>
            <a:ext cx="3810" cy="193484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32"/>
            </p:custDataLst>
          </p:nvPr>
        </p:nvSpPr>
        <p:spPr>
          <a:xfrm>
            <a:off x="5753735" y="3208655"/>
            <a:ext cx="57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r>
              <a:rPr lang="en-US" altLang="zh-CN" baseline="-25000"/>
              <a:t>M</a:t>
            </a:r>
            <a:endParaRPr lang="en-US" altLang="zh-CN" baseline="-25000"/>
          </a:p>
        </p:txBody>
      </p:sp>
      <p:cxnSp>
        <p:nvCxnSpPr>
          <p:cNvPr id="24" name="直接箭头连接符 23"/>
          <p:cNvCxnSpPr/>
          <p:nvPr>
            <p:custDataLst>
              <p:tags r:id="rId33"/>
            </p:custDataLst>
          </p:nvPr>
        </p:nvCxnSpPr>
        <p:spPr>
          <a:xfrm>
            <a:off x="8557260" y="1941830"/>
            <a:ext cx="6070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2930" y="365760"/>
            <a:ext cx="10834370" cy="3394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8815" y="3759835"/>
            <a:ext cx="10834370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3105" y="215900"/>
            <a:ext cx="10669270" cy="32131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COMMONDATA" val="eyJoZGlkIjoiMDgzMjAxOGY1MjhjYWMwOWI4OTQ1NTc4ZmVmZmEzYTUifQ==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WPS 演示</Application>
  <PresentationFormat>宽屏</PresentationFormat>
  <Paragraphs>58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Equation.DSMT4</vt:lpstr>
      <vt:lpstr>Equation.KSEE3</vt:lpstr>
      <vt:lpstr>Equation.KSEE3</vt:lpstr>
      <vt:lpstr>Equation.KSEE3</vt:lpstr>
      <vt:lpstr>Equation.KSEE3</vt:lpstr>
      <vt:lpstr>Deep Proximal Inference Causal Effect Estimation Model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李宗禹</dc:creator>
  <cp:lastModifiedBy>咏谦 Always modest</cp:lastModifiedBy>
  <cp:revision>99</cp:revision>
  <dcterms:created xsi:type="dcterms:W3CDTF">2023-09-03T13:11:00Z</dcterms:created>
  <dcterms:modified xsi:type="dcterms:W3CDTF">2023-09-21T10:08:47Z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7CCE6F86FF9D49D9BFC9963A6ADE77FA_12</vt:lpwstr>
  </property>
  <property fmtid="{D5CDD505-2E9C-101B-9397-08002B2CF9AE}" pid="3" name="KSOProductBuildVer">
    <vt:lpwstr>2052-12.1.0.15120</vt:lpwstr>
  </property>
</Properties>
</file>