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6" r:id="rId5"/>
    <p:sldId id="291" r:id="rId6"/>
    <p:sldId id="292" r:id="rId7"/>
    <p:sldId id="270" r:id="rId8"/>
    <p:sldId id="288" r:id="rId9"/>
    <p:sldId id="294" r:id="rId10"/>
    <p:sldId id="296" r:id="rId11"/>
    <p:sldId id="298" r:id="rId12"/>
    <p:sldId id="259" r:id="rId13"/>
    <p:sldId id="265" r:id="rId14"/>
    <p:sldId id="295"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2" userDrawn="1">
          <p15:clr>
            <a:srgbClr val="A4A3A4"/>
          </p15:clr>
        </p15:guide>
        <p15:guide id="2" pos="37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zhjia"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1952"/>
        <p:guide pos="37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74.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zh-CN" altLang="en-US" dirty="0">
              <a:sym typeface="+mn-ea"/>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zh-CN" altLang="en-US" dirty="0">
              <a:sym typeface="+mn-ea"/>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zh-CN" altLang="en-US">
              <a:sym typeface="+mn-ea"/>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noProof="1" dirty="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651"/>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notesSlide" Target="../notesSlides/notesSlide1.xml"/><Relationship Id="rId21" Type="http://schemas.openxmlformats.org/officeDocument/2006/relationships/slideLayout" Target="../slideLayouts/slideLayout1.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image" Target="../media/image3.png"/><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image" Target="../media/image2.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image" Target="../media/image1.png"/><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2" Type="http://schemas.openxmlformats.org/officeDocument/2006/relationships/notesSlide" Target="../notesSlides/notesSlide10.xml"/><Relationship Id="rId11" Type="http://schemas.openxmlformats.org/officeDocument/2006/relationships/slideLayout" Target="../slideLayouts/slideLayout1.xml"/><Relationship Id="rId10" Type="http://schemas.openxmlformats.org/officeDocument/2006/relationships/image" Target="../media/image40.png"/><Relationship Id="rId1" Type="http://schemas.openxmlformats.org/officeDocument/2006/relationships/tags" Target="../tags/tag147.xml"/></Relationships>
</file>

<file path=ppt/slides/_rels/slide11.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openxmlformats.org/officeDocument/2006/relationships/image" Target="../media/image41.png"/><Relationship Id="rId1" Type="http://schemas.openxmlformats.org/officeDocument/2006/relationships/tags" Target="../tags/tag156.xml"/></Relationships>
</file>

<file path=ppt/slides/_rels/slide12.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image" Target="../media/image42.png"/><Relationship Id="rId1" Type="http://schemas.openxmlformats.org/officeDocument/2006/relationships/tags" Target="../tags/tag165.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4" Type="http://schemas.openxmlformats.org/officeDocument/2006/relationships/notesSlide" Target="../notesSlides/notesSlide2.xml"/><Relationship Id="rId23" Type="http://schemas.openxmlformats.org/officeDocument/2006/relationships/slideLayout" Target="../slideLayouts/slideLayout1.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9.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image" Target="../media/image6.png"/><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image" Target="../media/image5.png"/><Relationship Id="rId11" Type="http://schemas.openxmlformats.org/officeDocument/2006/relationships/tags" Target="../tags/tag27.xml"/><Relationship Id="rId10" Type="http://schemas.openxmlformats.org/officeDocument/2006/relationships/image" Target="../media/image4.png"/><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2" Type="http://schemas.openxmlformats.org/officeDocument/2006/relationships/notesSlide" Target="../notesSlides/notesSlide3.xml"/><Relationship Id="rId11" Type="http://schemas.openxmlformats.org/officeDocument/2006/relationships/slideLayout" Target="../slideLayouts/slideLayout1.xml"/><Relationship Id="rId10" Type="http://schemas.openxmlformats.org/officeDocument/2006/relationships/tags" Target="../tags/tag45.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9" Type="http://schemas.openxmlformats.org/officeDocument/2006/relationships/notesSlide" Target="../notesSlides/notesSlide4.xml"/><Relationship Id="rId48" Type="http://schemas.openxmlformats.org/officeDocument/2006/relationships/slideLayout" Target="../slideLayouts/slideLayout1.xml"/><Relationship Id="rId47" Type="http://schemas.openxmlformats.org/officeDocument/2006/relationships/image" Target="../media/image18.png"/><Relationship Id="rId46" Type="http://schemas.openxmlformats.org/officeDocument/2006/relationships/tags" Target="../tags/tag81.xml"/><Relationship Id="rId45" Type="http://schemas.openxmlformats.org/officeDocument/2006/relationships/image" Target="../media/image17.png"/><Relationship Id="rId44" Type="http://schemas.openxmlformats.org/officeDocument/2006/relationships/tags" Target="../tags/tag80.xml"/><Relationship Id="rId43" Type="http://schemas.openxmlformats.org/officeDocument/2006/relationships/image" Target="../media/image16.png"/><Relationship Id="rId42" Type="http://schemas.openxmlformats.org/officeDocument/2006/relationships/tags" Target="../tags/tag79.xml"/><Relationship Id="rId41" Type="http://schemas.openxmlformats.org/officeDocument/2006/relationships/image" Target="../media/image15.png"/><Relationship Id="rId40" Type="http://schemas.openxmlformats.org/officeDocument/2006/relationships/tags" Target="../tags/tag78.xml"/><Relationship Id="rId4" Type="http://schemas.openxmlformats.org/officeDocument/2006/relationships/tags" Target="../tags/tag49.xml"/><Relationship Id="rId39" Type="http://schemas.openxmlformats.org/officeDocument/2006/relationships/image" Target="../media/image14.png"/><Relationship Id="rId38" Type="http://schemas.openxmlformats.org/officeDocument/2006/relationships/tags" Target="../tags/tag77.xml"/><Relationship Id="rId37" Type="http://schemas.openxmlformats.org/officeDocument/2006/relationships/image" Target="../media/image13.png"/><Relationship Id="rId36" Type="http://schemas.openxmlformats.org/officeDocument/2006/relationships/tags" Target="../tags/tag76.xml"/><Relationship Id="rId35" Type="http://schemas.openxmlformats.org/officeDocument/2006/relationships/image" Target="../media/image12.png"/><Relationship Id="rId34" Type="http://schemas.openxmlformats.org/officeDocument/2006/relationships/tags" Target="../tags/tag75.xml"/><Relationship Id="rId33" Type="http://schemas.openxmlformats.org/officeDocument/2006/relationships/image" Target="../media/image11.png"/><Relationship Id="rId32" Type="http://schemas.openxmlformats.org/officeDocument/2006/relationships/tags" Target="../tags/tag74.xml"/><Relationship Id="rId31" Type="http://schemas.openxmlformats.org/officeDocument/2006/relationships/image" Target="../media/image10.png"/><Relationship Id="rId30" Type="http://schemas.openxmlformats.org/officeDocument/2006/relationships/tags" Target="../tags/tag73.xml"/><Relationship Id="rId3" Type="http://schemas.openxmlformats.org/officeDocument/2006/relationships/tags" Target="../tags/tag48.xml"/><Relationship Id="rId29" Type="http://schemas.openxmlformats.org/officeDocument/2006/relationships/image" Target="../media/image9.png"/><Relationship Id="rId28" Type="http://schemas.openxmlformats.org/officeDocument/2006/relationships/tags" Target="../tags/tag72.xml"/><Relationship Id="rId27" Type="http://schemas.openxmlformats.org/officeDocument/2006/relationships/tags" Target="../tags/tag71.xml"/><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7.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1" Type="http://schemas.openxmlformats.org/officeDocument/2006/relationships/notesSlide" Target="../notesSlides/notesSlide5.xml"/><Relationship Id="rId20" Type="http://schemas.openxmlformats.org/officeDocument/2006/relationships/slideLayout" Target="../slideLayouts/slideLayout1.xml"/><Relationship Id="rId2" Type="http://schemas.openxmlformats.org/officeDocument/2006/relationships/tags" Target="../tags/tag83.xml"/><Relationship Id="rId19" Type="http://schemas.openxmlformats.org/officeDocument/2006/relationships/image" Target="../media/image25.png"/><Relationship Id="rId18" Type="http://schemas.openxmlformats.org/officeDocument/2006/relationships/tags" Target="../tags/tag93.xml"/><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image" Target="../media/image21.png"/><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5" Type="http://schemas.openxmlformats.org/officeDocument/2006/relationships/notesSlide" Target="../notesSlides/notesSlide6.xml"/><Relationship Id="rId24" Type="http://schemas.openxmlformats.org/officeDocument/2006/relationships/slideLayout" Target="../slideLayouts/slideLayout1.xml"/><Relationship Id="rId23" Type="http://schemas.openxmlformats.org/officeDocument/2006/relationships/tags" Target="../tags/tag112.xml"/><Relationship Id="rId22" Type="http://schemas.openxmlformats.org/officeDocument/2006/relationships/tags" Target="../tags/tag111.xml"/><Relationship Id="rId21" Type="http://schemas.openxmlformats.org/officeDocument/2006/relationships/tags" Target="../tags/tag110.xml"/><Relationship Id="rId20" Type="http://schemas.openxmlformats.org/officeDocument/2006/relationships/tags" Target="../tags/tag109.xml"/><Relationship Id="rId2" Type="http://schemas.openxmlformats.org/officeDocument/2006/relationships/tags" Target="../tags/tag95.xml"/><Relationship Id="rId19" Type="http://schemas.openxmlformats.org/officeDocument/2006/relationships/tags" Target="../tags/tag108.xml"/><Relationship Id="rId18" Type="http://schemas.openxmlformats.org/officeDocument/2006/relationships/tags" Target="../tags/tag107.xml"/><Relationship Id="rId17" Type="http://schemas.openxmlformats.org/officeDocument/2006/relationships/image" Target="../media/image29.png"/><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image" Target="../media/image28.png"/><Relationship Id="rId12" Type="http://schemas.openxmlformats.org/officeDocument/2006/relationships/tags" Target="../tags/tag103.xml"/><Relationship Id="rId11" Type="http://schemas.openxmlformats.org/officeDocument/2006/relationships/image" Target="../media/image27.png"/><Relationship Id="rId10" Type="http://schemas.openxmlformats.org/officeDocument/2006/relationships/tags" Target="../tags/tag102.xml"/><Relationship Id="rId1" Type="http://schemas.openxmlformats.org/officeDocument/2006/relationships/tags" Target="../tags/tag94.xml"/></Relationships>
</file>

<file path=ppt/slides/_rels/slide7.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8" Type="http://schemas.openxmlformats.org/officeDocument/2006/relationships/notesSlide" Target="../notesSlides/notesSlide7.xml"/><Relationship Id="rId17" Type="http://schemas.openxmlformats.org/officeDocument/2006/relationships/slideLayout" Target="../slideLayouts/slideLayout1.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6" Type="http://schemas.openxmlformats.org/officeDocument/2006/relationships/notesSlide" Target="../notesSlides/notesSlide8.xml"/><Relationship Id="rId15" Type="http://schemas.openxmlformats.org/officeDocument/2006/relationships/slideLayout" Target="../slideLayouts/slideLayout1.xml"/><Relationship Id="rId14" Type="http://schemas.openxmlformats.org/officeDocument/2006/relationships/image" Target="../media/image36.png"/><Relationship Id="rId13" Type="http://schemas.openxmlformats.org/officeDocument/2006/relationships/image" Target="../media/image35.png"/><Relationship Id="rId12" Type="http://schemas.openxmlformats.org/officeDocument/2006/relationships/image" Target="../media/image34.png"/><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5.xml"/></Relationships>
</file>

<file path=ppt/slides/_rels/slide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6" Type="http://schemas.openxmlformats.org/officeDocument/2006/relationships/notesSlide" Target="../notesSlides/notesSlide9.xml"/><Relationship Id="rId15" Type="http://schemas.openxmlformats.org/officeDocument/2006/relationships/slideLayout" Target="../slideLayouts/slideLayout1.xml"/><Relationship Id="rId14" Type="http://schemas.openxmlformats.org/officeDocument/2006/relationships/image" Target="../media/image39.png"/><Relationship Id="rId13" Type="http://schemas.openxmlformats.org/officeDocument/2006/relationships/image" Target="../media/image38.png"/><Relationship Id="rId12" Type="http://schemas.openxmlformats.org/officeDocument/2006/relationships/image" Target="../media/image37.png"/><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custDataLst>
              <p:tags r:id="rId1"/>
            </p:custDataLst>
          </p:nvPr>
        </p:nvSpPr>
        <p:spPr>
          <a:xfrm>
            <a:off x="1358265" y="1516380"/>
            <a:ext cx="10292715" cy="1028700"/>
          </a:xfrm>
          <a:prstGeom prst="rect">
            <a:avLst/>
          </a:prstGeom>
          <a:ln w="15875">
            <a:solidFill>
              <a:srgbClr val="314371"/>
            </a:solidFill>
          </a:ln>
        </p:spPr>
        <p:txBody>
          <a:bodyPr wrap="square">
            <a:noAutofit/>
          </a:bodyPr>
          <a:p>
            <a:pPr marL="285750" indent="-285750">
              <a:lnSpc>
                <a:spcPct val="114000"/>
              </a:lnSpc>
              <a:buFont typeface="Wingdings" panose="05000000000000000000" pitchFamily="2" charset="2"/>
              <a:buChar char="p"/>
            </a:pPr>
            <a:r>
              <a:rPr lang="zh-CN" altLang="en-US" dirty="0">
                <a:solidFill>
                  <a:srgbClr val="000000"/>
                </a:solidFill>
                <a:latin typeface="Arial" panose="020B0604020202020204" pitchFamily="34" charset="0"/>
                <a:ea typeface="微软雅黑" panose="020B0503020204020204" charset="-122"/>
                <a:sym typeface="+mn-ea"/>
              </a:rPr>
              <a:t>面对二元治疗情况下反事实以及随机对照实验可行性等挑战，如何通过观测数据生成平衡的表示分布的同时考虑协变量对预测结果的影响，实现去混淆的无偏因果效应估计？</a:t>
            </a:r>
            <a:endParaRPr lang="zh-CN" altLang="en-US" dirty="0">
              <a:solidFill>
                <a:srgbClr val="000000"/>
              </a:solidFill>
              <a:latin typeface="微软雅黑" panose="020B0503020204020204" charset="-122"/>
              <a:ea typeface="微软雅黑" panose="020B0503020204020204" charset="-122"/>
              <a:sym typeface="+mn-ea"/>
            </a:endParaRPr>
          </a:p>
        </p:txBody>
      </p:sp>
      <p:sp>
        <p:nvSpPr>
          <p:cNvPr id="13" name="矩形 12"/>
          <p:cNvSpPr/>
          <p:nvPr>
            <p:custDataLst>
              <p:tags r:id="rId2"/>
            </p:custDataLst>
          </p:nvPr>
        </p:nvSpPr>
        <p:spPr>
          <a:xfrm>
            <a:off x="918845" y="8255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sz="2400" b="1" dirty="0">
              <a:solidFill>
                <a:schemeClr val="tx1"/>
              </a:solidFill>
              <a:latin typeface="微软雅黑" panose="020B0503020204020204" charset="-122"/>
              <a:ea typeface="微软雅黑" panose="020B0503020204020204" charset="-122"/>
            </a:endParaRPr>
          </a:p>
        </p:txBody>
      </p:sp>
      <p:sp>
        <p:nvSpPr>
          <p:cNvPr id="14" name="Rectangle 3"/>
          <p:cNvSpPr>
            <a:spLocks noChangeArrowheads="1"/>
          </p:cNvSpPr>
          <p:nvPr>
            <p:custDataLst>
              <p:tags r:id="rId3"/>
            </p:custDataLst>
          </p:nvPr>
        </p:nvSpPr>
        <p:spPr bwMode="auto">
          <a:xfrm>
            <a:off x="374015" y="1513205"/>
            <a:ext cx="993775" cy="1035050"/>
          </a:xfrm>
          <a:prstGeom prst="rect">
            <a:avLst/>
          </a:prstGeom>
          <a:solidFill>
            <a:srgbClr val="314371"/>
          </a:solidFill>
          <a:ln w="15875">
            <a:solidFill>
              <a:srgbClr val="314371"/>
            </a:solidFill>
          </a:ln>
        </p:spPr>
        <p:txBody>
          <a:bodyPr wrap="square">
            <a:noAutofit/>
          </a:bodyPr>
          <a:p>
            <a:pPr algn="ctr">
              <a:lnSpc>
                <a:spcPct val="230000"/>
              </a:lnSpc>
              <a:defRPr/>
            </a:pPr>
            <a:r>
              <a:rPr lang="zh-CN" altLang="en-US" sz="2000" b="1" dirty="0">
                <a:solidFill>
                  <a:sysClr val="window" lastClr="FFFFFF"/>
                </a:solidFill>
                <a:latin typeface="微软雅黑" panose="020B0503020204020204" charset="-122"/>
                <a:ea typeface="微软雅黑" panose="020B0503020204020204" charset="-122"/>
              </a:rPr>
              <a:t>问题</a:t>
            </a:r>
            <a:endParaRPr lang="zh-CN" altLang="en-US" sz="2000" b="1" dirty="0">
              <a:solidFill>
                <a:sysClr val="window" lastClr="FFFFFF"/>
              </a:solidFill>
              <a:latin typeface="微软雅黑" panose="020B0503020204020204" charset="-122"/>
              <a:ea typeface="微软雅黑" panose="020B0503020204020204" charset="-122"/>
            </a:endParaRPr>
          </a:p>
          <a:p>
            <a:pPr>
              <a:defRPr/>
            </a:pPr>
            <a:endParaRPr lang="en-US" altLang="zh-CN" sz="2000" dirty="0">
              <a:solidFill>
                <a:sysClr val="window" lastClr="FFFFFF"/>
              </a:solidFill>
              <a:latin typeface="微软雅黑" panose="020B0503020204020204" charset="-122"/>
              <a:ea typeface="微软雅黑" panose="020B0503020204020204" charset="-122"/>
            </a:endParaRPr>
          </a:p>
          <a:p>
            <a:pPr>
              <a:defRPr/>
            </a:pPr>
            <a:endParaRPr lang="zh-CN" altLang="en-US" sz="2000" dirty="0">
              <a:solidFill>
                <a:sysClr val="window" lastClr="FFFFFF"/>
              </a:solidFill>
              <a:latin typeface="微软雅黑" panose="020B0503020204020204" charset="-122"/>
              <a:ea typeface="微软雅黑" panose="020B0503020204020204" charset="-122"/>
            </a:endParaRPr>
          </a:p>
        </p:txBody>
      </p:sp>
      <p:sp>
        <p:nvSpPr>
          <p:cNvPr id="32" name="梯形 2"/>
          <p:cNvSpPr/>
          <p:nvPr>
            <p:custDataLst>
              <p:tags r:id="rId4"/>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33" name="直接连接符 39"/>
          <p:cNvCxnSpPr/>
          <p:nvPr>
            <p:custDataLst>
              <p:tags r:id="rId5"/>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4" name="组合 33"/>
          <p:cNvGrpSpPr/>
          <p:nvPr/>
        </p:nvGrpSpPr>
        <p:grpSpPr>
          <a:xfrm>
            <a:off x="182398" y="26065"/>
            <a:ext cx="392005" cy="582209"/>
            <a:chOff x="2437632" y="1965988"/>
            <a:chExt cx="1529173" cy="2271132"/>
          </a:xfrm>
          <a:solidFill>
            <a:srgbClr val="314371"/>
          </a:solidFill>
        </p:grpSpPr>
        <p:sp>
          <p:nvSpPr>
            <p:cNvPr id="35" name="Freeform 5"/>
            <p:cNvSpPr/>
            <p:nvPr>
              <p:custDataLst>
                <p:tags r:id="rId6"/>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6" name="Freeform 6"/>
            <p:cNvSpPr>
              <a:spLocks noEditPoints="1"/>
            </p:cNvSpPr>
            <p:nvPr>
              <p:custDataLst>
                <p:tags r:id="rId7"/>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9" name="Freeform 7"/>
            <p:cNvSpPr/>
            <p:nvPr>
              <p:custDataLst>
                <p:tags r:id="rId8"/>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45" name="文本框 38"/>
          <p:cNvSpPr txBox="1"/>
          <p:nvPr>
            <p:custDataLst>
              <p:tags r:id="rId9"/>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pic>
        <p:nvPicPr>
          <p:cNvPr id="5" name="图片 4"/>
          <p:cNvPicPr>
            <a:picLocks noChangeAspect="1"/>
          </p:cNvPicPr>
          <p:nvPr>
            <p:custDataLst>
              <p:tags r:id="rId10"/>
            </p:custDataLst>
          </p:nvPr>
        </p:nvPicPr>
        <p:blipFill>
          <a:blip r:embed="rId11"/>
          <a:stretch>
            <a:fillRect/>
          </a:stretch>
        </p:blipFill>
        <p:spPr>
          <a:xfrm>
            <a:off x="695325" y="3063240"/>
            <a:ext cx="4272280" cy="1741170"/>
          </a:xfrm>
          <a:prstGeom prst="rect">
            <a:avLst/>
          </a:prstGeom>
        </p:spPr>
      </p:pic>
      <p:sp>
        <p:nvSpPr>
          <p:cNvPr id="17" name="文本框 16"/>
          <p:cNvSpPr txBox="1"/>
          <p:nvPr>
            <p:custDataLst>
              <p:tags r:id="rId12"/>
            </p:custDataLst>
          </p:nvPr>
        </p:nvSpPr>
        <p:spPr>
          <a:xfrm>
            <a:off x="2138680" y="4904105"/>
            <a:ext cx="1988185" cy="49911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反事实问题</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rcRect l="23299" t="13783" r="19319" b="31176"/>
          <a:stretch>
            <a:fillRect/>
          </a:stretch>
        </p:blipFill>
        <p:spPr>
          <a:xfrm>
            <a:off x="5262245" y="2978150"/>
            <a:ext cx="3819525" cy="1826260"/>
          </a:xfrm>
          <a:prstGeom prst="rect">
            <a:avLst/>
          </a:prstGeom>
        </p:spPr>
      </p:pic>
      <p:sp>
        <p:nvSpPr>
          <p:cNvPr id="21" name="文本框 20"/>
          <p:cNvSpPr txBox="1"/>
          <p:nvPr>
            <p:custDataLst>
              <p:tags r:id="rId15"/>
            </p:custDataLst>
          </p:nvPr>
        </p:nvSpPr>
        <p:spPr>
          <a:xfrm>
            <a:off x="5354955" y="4919345"/>
            <a:ext cx="3239770" cy="48895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随机对照实验可行性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问题</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矩形 27"/>
          <p:cNvSpPr/>
          <p:nvPr>
            <p:custDataLst>
              <p:tags r:id="rId16"/>
            </p:custDataLst>
          </p:nvPr>
        </p:nvSpPr>
        <p:spPr>
          <a:xfrm>
            <a:off x="374017" y="2638539"/>
            <a:ext cx="4981145" cy="460375"/>
          </a:xfrm>
          <a:prstGeom prst="rect">
            <a:avLst/>
          </a:prstGeom>
        </p:spPr>
        <p:txBody>
          <a:bodyPr wrap="square">
            <a:spAutoFit/>
          </a:bodyPr>
          <a:p>
            <a:pPr marL="0" marR="0" lvl="0" algn="l" defTabSz="914400" rtl="0" eaLnBrk="1"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可</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行性分析</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文本框 7"/>
          <p:cNvPicPr>
            <a:picLocks noChangeAspect="1"/>
          </p:cNvPicPr>
          <p:nvPr>
            <p:custDataLst>
              <p:tags r:id="rId17"/>
            </p:custDataLst>
          </p:nvPr>
        </p:nvPicPr>
        <p:blipFill>
          <a:blip r:embed="rId18"/>
          <a:stretch>
            <a:fillRect/>
          </a:stretch>
        </p:blipFill>
        <p:spPr>
          <a:xfrm>
            <a:off x="9186545" y="2849880"/>
            <a:ext cx="2527300" cy="1954530"/>
          </a:xfrm>
          <a:prstGeom prst="rect">
            <a:avLst/>
          </a:prstGeom>
          <a:noFill/>
        </p:spPr>
      </p:pic>
      <p:sp>
        <p:nvSpPr>
          <p:cNvPr id="3" name="文本框 2"/>
          <p:cNvSpPr txBox="1"/>
          <p:nvPr>
            <p:custDataLst>
              <p:tags r:id="rId19"/>
            </p:custDataLst>
          </p:nvPr>
        </p:nvSpPr>
        <p:spPr>
          <a:xfrm>
            <a:off x="9637395" y="4904740"/>
            <a:ext cx="1934210" cy="48895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潜在因果</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框架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20"/>
            </p:custDataLst>
          </p:nvPr>
        </p:nvSpPr>
        <p:spPr>
          <a:xfrm>
            <a:off x="302260" y="5523230"/>
            <a:ext cx="11714480" cy="1231900"/>
          </a:xfrm>
          <a:prstGeom prst="rect">
            <a:avLst/>
          </a:prstGeom>
          <a:noFill/>
        </p:spPr>
        <p:txBody>
          <a:bodyPr wrap="square" rtlCol="0" anchor="t">
            <a:noAutofit/>
          </a:bodyPr>
          <a:p>
            <a:pPr marL="0" lvl="1" indent="0" algn="l">
              <a:lnSpc>
                <a:spcPts val="3060"/>
              </a:lnSpc>
              <a:buClr>
                <a:srgbClr val="8E0000"/>
              </a:buClr>
              <a:buSzTx/>
              <a:buFont typeface="Wingdings" panose="05000000000000000000" charset="0"/>
              <a:buNone/>
            </a:pPr>
            <a:r>
              <a:rPr lang="en-US" altLang="zh-CN" sz="1400">
                <a:solidFill>
                  <a:srgbClr val="000000"/>
                </a:solidFill>
                <a:latin typeface="微软雅黑" panose="020B0503020204020204" charset="-122"/>
                <a:ea typeface="微软雅黑" panose="020B0503020204020204" charset="-122"/>
                <a:cs typeface="微软雅黑" panose="020B0503020204020204" charset="-122"/>
              </a:rPr>
              <a:t>因果效应估计(Treatment Effect Estimation/Causal Effect Estimation)和提升模型(Uplift Modelling)具有相同的目标:估计给定受试样本接受干预后的结果变化，区别在于:</a:t>
            </a:r>
            <a:r>
              <a:rPr lang="en-US" altLang="zh-CN" sz="1400" b="1">
                <a:solidFill>
                  <a:srgbClr val="000000"/>
                </a:solidFill>
                <a:latin typeface="微软雅黑" panose="020B0503020204020204" charset="-122"/>
                <a:ea typeface="微软雅黑" panose="020B0503020204020204" charset="-122"/>
                <a:cs typeface="微软雅黑" panose="020B0503020204020204" charset="-122"/>
              </a:rPr>
              <a:t>提升模型是针对随机实验数据的(通常为隐式假设)，因果效应估计通常需要遵守必要的假设，应用于实验数据和观测数据(experimental and observational data)</a:t>
            </a:r>
            <a:r>
              <a:rPr lang="en-US" altLang="zh-CN" sz="1400" b="1">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400" b="1">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446592"/>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IHDP</a:t>
            </a:r>
            <a:endPar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182245" y="2057400"/>
            <a:ext cx="11581765" cy="440055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9" name="矩形 8"/>
          <p:cNvSpPr/>
          <p:nvPr>
            <p:custDataLst>
              <p:tags r:id="rId7"/>
            </p:custDataLst>
          </p:nvPr>
        </p:nvSpPr>
        <p:spPr>
          <a:xfrm>
            <a:off x="918845" y="82550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sp>
        <p:nvSpPr>
          <p:cNvPr id="28" name="矩形 27"/>
          <p:cNvSpPr/>
          <p:nvPr>
            <p:custDataLst>
              <p:tags r:id="rId8"/>
            </p:custDataLst>
          </p:nvPr>
        </p:nvSpPr>
        <p:spPr>
          <a:xfrm>
            <a:off x="374017" y="1585022"/>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Jobs</a:t>
            </a:r>
            <a:endPar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374015" y="2009775"/>
            <a:ext cx="11096625" cy="4510405"/>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9" name="矩形 8"/>
          <p:cNvSpPr/>
          <p:nvPr>
            <p:custDataLst>
              <p:tags r:id="rId7"/>
            </p:custDataLst>
          </p:nvPr>
        </p:nvSpPr>
        <p:spPr>
          <a:xfrm>
            <a:off x="918845" y="82550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sp>
        <p:nvSpPr>
          <p:cNvPr id="28" name="矩形 27"/>
          <p:cNvSpPr/>
          <p:nvPr>
            <p:custDataLst>
              <p:tags r:id="rId8"/>
            </p:custDataLst>
          </p:nvPr>
        </p:nvSpPr>
        <p:spPr>
          <a:xfrm>
            <a:off x="374017" y="1585022"/>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Twins</a:t>
            </a:r>
            <a:endPar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337820" y="2308860"/>
            <a:ext cx="11516360" cy="3378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255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sz="2400" b="1" dirty="0">
              <a:solidFill>
                <a:schemeClr val="tx1"/>
              </a:solidFill>
              <a:latin typeface="微软雅黑" panose="020B0503020204020204" charset="-122"/>
              <a:ea typeface="微软雅黑" panose="020B0503020204020204" charset="-122"/>
            </a:endParaRPr>
          </a:p>
        </p:txBody>
      </p:sp>
      <p:sp>
        <p:nvSpPr>
          <p:cNvPr id="32"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33"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4" name="组合 33"/>
          <p:cNvGrpSpPr/>
          <p:nvPr/>
        </p:nvGrpSpPr>
        <p:grpSpPr>
          <a:xfrm>
            <a:off x="182398" y="26065"/>
            <a:ext cx="392005" cy="582209"/>
            <a:chOff x="2437632" y="1965988"/>
            <a:chExt cx="1529173" cy="2271132"/>
          </a:xfrm>
          <a:solidFill>
            <a:srgbClr val="314371"/>
          </a:solidFill>
        </p:grpSpPr>
        <p:sp>
          <p:nvSpPr>
            <p:cNvPr id="35"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6"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9"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45"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152402" y="1439659"/>
            <a:ext cx="4981145" cy="460375"/>
          </a:xfrm>
          <a:prstGeom prst="rect">
            <a:avLst/>
          </a:prstGeom>
        </p:spPr>
        <p:txBody>
          <a:bodyPr wrap="square">
            <a:spAutoFit/>
          </a:bodyPr>
          <a:p>
            <a:pPr marL="0" marR="0" lvl="0" algn="l" defTabSz="914400" rtl="0" eaLnBrk="1"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现有工作：</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374015" y="2053590"/>
            <a:ext cx="2941320" cy="3335020"/>
          </a:xfrm>
          <a:prstGeom prst="rect">
            <a:avLst/>
          </a:prstGeom>
        </p:spPr>
      </p:pic>
      <p:pic>
        <p:nvPicPr>
          <p:cNvPr id="3" name="图片 2"/>
          <p:cNvPicPr>
            <a:picLocks noChangeAspect="1"/>
          </p:cNvPicPr>
          <p:nvPr>
            <p:custDataLst>
              <p:tags r:id="rId11"/>
            </p:custDataLst>
          </p:nvPr>
        </p:nvPicPr>
        <p:blipFill>
          <a:blip r:embed="rId12"/>
          <a:stretch>
            <a:fillRect/>
          </a:stretch>
        </p:blipFill>
        <p:spPr>
          <a:xfrm>
            <a:off x="3315335" y="2053590"/>
            <a:ext cx="3338195" cy="3004185"/>
          </a:xfrm>
          <a:prstGeom prst="rect">
            <a:avLst/>
          </a:prstGeom>
        </p:spPr>
      </p:pic>
      <p:sp>
        <p:nvSpPr>
          <p:cNvPr id="6" name="文本框 5"/>
          <p:cNvSpPr txBox="1"/>
          <p:nvPr>
            <p:custDataLst>
              <p:tags r:id="rId13"/>
            </p:custDataLst>
          </p:nvPr>
        </p:nvSpPr>
        <p:spPr>
          <a:xfrm>
            <a:off x="506730" y="6202680"/>
            <a:ext cx="7698105" cy="533400"/>
          </a:xfrm>
          <a:prstGeom prst="rect">
            <a:avLst/>
          </a:prstGeom>
          <a:noFill/>
        </p:spPr>
        <p:txBody>
          <a:bodyPr wrap="square" rtlCol="0" anchor="t">
            <a:spAutoFit/>
          </a:bodyPr>
          <a:p>
            <a:pPr algn="l">
              <a:lnSpc>
                <a:spcPct val="120000"/>
              </a:lnSpc>
              <a:buClrTx/>
              <a:buSzTx/>
              <a:buNone/>
            </a:pPr>
            <a:r>
              <a:rPr lang="en-US" altLang="zh-CN" sz="800">
                <a:latin typeface="Times New Roman" panose="02020603050405020304" pitchFamily="18" charset="0"/>
                <a:cs typeface="Times New Roman" panose="02020603050405020304" pitchFamily="18" charset="0"/>
              </a:rPr>
              <a:t>[1]Kuang K, Cui P, Li B, et al. Treatment effect estimation with data-driven variable decomposition[C]//Proceedings of the AAAI Conference on Artificial Intelligence. 2017, 31(1).</a:t>
            </a:r>
            <a:endParaRPr lang="en-US" altLang="zh-CN" sz="800">
              <a:latin typeface="Times New Roman" panose="02020603050405020304" pitchFamily="18" charset="0"/>
              <a:cs typeface="Times New Roman" panose="02020603050405020304" pitchFamily="18" charset="0"/>
            </a:endParaRPr>
          </a:p>
          <a:p>
            <a:pPr algn="l">
              <a:lnSpc>
                <a:spcPct val="120000"/>
              </a:lnSpc>
              <a:buClrTx/>
              <a:buSzTx/>
              <a:buFontTx/>
              <a:buNone/>
            </a:pPr>
            <a:r>
              <a:rPr lang="en-US" altLang="zh-CN" sz="800">
                <a:latin typeface="Times New Roman" panose="02020603050405020304" pitchFamily="18" charset="0"/>
                <a:cs typeface="Times New Roman" panose="02020603050405020304" pitchFamily="18" charset="0"/>
              </a:rPr>
              <a:t>[2]Wu A, Yuan J, Kuang K, et al. Learning decomposed representations for treatment effect estimation[J]. IEEE Transactions on Knowledge and Data Engineering, 2022.</a:t>
            </a:r>
            <a:endParaRPr lang="en-US" altLang="zh-CN" sz="800">
              <a:latin typeface="Times New Roman" panose="02020603050405020304" pitchFamily="18" charset="0"/>
              <a:cs typeface="Times New Roman" panose="02020603050405020304" pitchFamily="18" charset="0"/>
            </a:endParaRPr>
          </a:p>
          <a:p>
            <a:pPr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[3]Johansson F D, Kallus N, Shalit U, et al. Learning weighted representations for generalization across designs[J]. arXiv preprint arXiv:1802.08598, 2018.</a:t>
            </a:r>
            <a:endParaRPr lang="en-US" altLang="zh-CN" sz="800">
              <a:latin typeface="Times New Roman" panose="02020603050405020304" pitchFamily="18" charset="0"/>
              <a:cs typeface="Times New Roman" panose="02020603050405020304" pitchFamily="18" charset="0"/>
            </a:endParaRPr>
          </a:p>
        </p:txBody>
      </p:sp>
      <p:sp>
        <p:nvSpPr>
          <p:cNvPr id="7" name="文本框 6"/>
          <p:cNvSpPr txBox="1"/>
          <p:nvPr>
            <p:custDataLst>
              <p:tags r:id="rId14"/>
            </p:custDataLst>
          </p:nvPr>
        </p:nvSpPr>
        <p:spPr>
          <a:xfrm>
            <a:off x="1249045" y="5316855"/>
            <a:ext cx="864870"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[1]D</a:t>
            </a:r>
            <a:r>
              <a:rPr lang="en-US" altLang="zh-CN" sz="1400" baseline="30000" dirty="0" smtClean="0">
                <a:latin typeface="微软雅黑" panose="020B0503020204020204" charset="-122"/>
                <a:ea typeface="微软雅黑" panose="020B0503020204020204" charset="-122"/>
              </a:rPr>
              <a:t>2</a:t>
            </a:r>
            <a:r>
              <a:rPr lang="en-US" altLang="zh-CN" sz="1400" dirty="0" smtClean="0">
                <a:latin typeface="微软雅黑" panose="020B0503020204020204" charset="-122"/>
                <a:ea typeface="微软雅黑" panose="020B0503020204020204" charset="-122"/>
              </a:rPr>
              <a:t>VD</a:t>
            </a:r>
            <a:endParaRPr lang="en-US" altLang="zh-CN" sz="1400" dirty="0" smtClean="0">
              <a:latin typeface="微软雅黑" panose="020B0503020204020204" charset="-122"/>
              <a:ea typeface="微软雅黑" panose="020B0503020204020204" charset="-122"/>
            </a:endParaRPr>
          </a:p>
        </p:txBody>
      </p:sp>
      <p:sp>
        <p:nvSpPr>
          <p:cNvPr id="8" name="文本框 7"/>
          <p:cNvSpPr txBox="1"/>
          <p:nvPr>
            <p:custDataLst>
              <p:tags r:id="rId15"/>
            </p:custDataLst>
          </p:nvPr>
        </p:nvSpPr>
        <p:spPr>
          <a:xfrm>
            <a:off x="4363085" y="5175250"/>
            <a:ext cx="1165225"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[2]DeR-CFR</a:t>
            </a:r>
            <a:endParaRPr lang="en-US" altLang="zh-CN" sz="1400" dirty="0" smtClean="0">
              <a:latin typeface="微软雅黑" panose="020B0503020204020204" charset="-122"/>
              <a:ea typeface="微软雅黑" panose="020B0503020204020204" charset="-122"/>
            </a:endParaRPr>
          </a:p>
        </p:txBody>
      </p:sp>
      <p:pic>
        <p:nvPicPr>
          <p:cNvPr id="9" name="图片 8" descr="微信截图_20230104113723"/>
          <p:cNvPicPr>
            <a:picLocks noChangeAspect="1"/>
          </p:cNvPicPr>
          <p:nvPr>
            <p:custDataLst>
              <p:tags r:id="rId16"/>
            </p:custDataLst>
          </p:nvPr>
        </p:nvPicPr>
        <p:blipFill>
          <a:blip r:embed="rId17"/>
          <a:stretch>
            <a:fillRect/>
          </a:stretch>
        </p:blipFill>
        <p:spPr>
          <a:xfrm>
            <a:off x="6643370" y="2061845"/>
            <a:ext cx="4930140" cy="2141855"/>
          </a:xfrm>
          <a:prstGeom prst="rect">
            <a:avLst/>
          </a:prstGeom>
        </p:spPr>
      </p:pic>
      <p:sp>
        <p:nvSpPr>
          <p:cNvPr id="10" name="文本框 9"/>
          <p:cNvSpPr txBox="1"/>
          <p:nvPr>
            <p:custDataLst>
              <p:tags r:id="rId18"/>
            </p:custDataLst>
          </p:nvPr>
        </p:nvSpPr>
        <p:spPr>
          <a:xfrm>
            <a:off x="8837295" y="4203700"/>
            <a:ext cx="848995"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[3]RCFR</a:t>
            </a:r>
            <a:endParaRPr lang="en-US" altLang="zh-CN" sz="1400" dirty="0" smtClean="0">
              <a:latin typeface="微软雅黑" panose="020B0503020204020204" charset="-122"/>
              <a:ea typeface="微软雅黑" panose="020B0503020204020204" charset="-122"/>
            </a:endParaRPr>
          </a:p>
        </p:txBody>
      </p:sp>
      <p:sp>
        <p:nvSpPr>
          <p:cNvPr id="17" name="文本框 16"/>
          <p:cNvSpPr txBox="1"/>
          <p:nvPr>
            <p:custDataLst>
              <p:tags r:id="rId19"/>
            </p:custDataLst>
          </p:nvPr>
        </p:nvSpPr>
        <p:spPr>
          <a:xfrm>
            <a:off x="695325" y="5546090"/>
            <a:ext cx="2564130" cy="49911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数据驱动下样本集变量</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分离</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custDataLst>
              <p:tags r:id="rId20"/>
            </p:custDataLst>
          </p:nvPr>
        </p:nvSpPr>
        <p:spPr>
          <a:xfrm>
            <a:off x="8509000" y="4574540"/>
            <a:ext cx="2040255" cy="50927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表示</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网络特征集</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加权</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21"/>
            </p:custDataLst>
          </p:nvPr>
        </p:nvSpPr>
        <p:spPr>
          <a:xfrm>
            <a:off x="3091180" y="5541010"/>
            <a:ext cx="4226560" cy="50927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协变量分解：工具变量</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I</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、混杂变量</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、调节变量</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A</a:t>
            </a:r>
            <a:endParaRPr lang="en-US" altLang="zh-CN"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24" name="文本框 423"/>
          <p:cNvSpPr txBox="1"/>
          <p:nvPr>
            <p:custDataLst>
              <p:tags r:id="rId22"/>
            </p:custDataLst>
          </p:nvPr>
        </p:nvSpPr>
        <p:spPr>
          <a:xfrm>
            <a:off x="7225665" y="4979670"/>
            <a:ext cx="4685030" cy="1259205"/>
          </a:xfrm>
          <a:prstGeom prst="rect">
            <a:avLst/>
          </a:prstGeom>
          <a:noFill/>
          <a:ln>
            <a:noFill/>
          </a:ln>
        </p:spPr>
        <p:txBody>
          <a:bodyPr wrap="square" rtlCol="0">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mn-cs"/>
              </a:rPr>
              <a:t>不足：</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样本集加权</a:t>
            </a:r>
            <a:r>
              <a:rPr kumimoji="0" lang="zh-CN" altLang="en-US"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方式单一</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，不能适应分布复杂情况</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特征集加权</a:t>
            </a:r>
            <a:r>
              <a:rPr kumimoji="0" lang="zh-CN" altLang="en-US"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训练数据不足</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，难以学习平衡表示</a:t>
            </a:r>
            <a:endParaRPr kumimoji="0" lang="en-US" altLang="zh-CN"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协变量因子复杂，难以挖掘</a:t>
            </a:r>
            <a:r>
              <a:rPr kumimoji="0" lang="zh-CN" altLang="en-US"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特征关联</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406783" y="1364660"/>
            <a:ext cx="11255334" cy="1353185"/>
          </a:xfrm>
          <a:prstGeom prst="rect">
            <a:avLst/>
          </a:prstGeom>
          <a:ln w="15875">
            <a:solidFill>
              <a:srgbClr val="314371"/>
            </a:solidFill>
          </a:ln>
        </p:spPr>
        <p:txBody>
          <a:bodyPr wrap="square">
            <a:spAutoFit/>
          </a:bodyPr>
          <a:p>
            <a:pPr marL="285750" indent="-285750">
              <a:lnSpc>
                <a:spcPct val="114000"/>
              </a:lnSpc>
              <a:buFont typeface="Wingdings" panose="05000000000000000000" pitchFamily="2" charset="2"/>
              <a:buChar char="p"/>
            </a:pPr>
            <a:r>
              <a:rPr lang="en-US" altLang="zh-CN" dirty="0">
                <a:sym typeface="+mn-ea"/>
              </a:rPr>
              <a:t>我们提出一种新的网络结构RAENet</a:t>
            </a:r>
            <a:r>
              <a:rPr lang="zh-CN" altLang="en-US" dirty="0">
                <a:sym typeface="+mn-ea"/>
              </a:rPr>
              <a:t>。采用</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Reweighting</a:t>
            </a:r>
            <a:r>
              <a:rPr lang="zh-CN" altLang="en-US" dirty="0">
                <a:sym typeface="+mn-ea"/>
              </a:rPr>
              <a:t>，</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AutoEncoder</a:t>
            </a:r>
            <a:r>
              <a:rPr lang="zh-CN" altLang="en-US" dirty="0">
                <a:sym typeface="+mn-ea"/>
              </a:rPr>
              <a:t>和</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Discriminator</a:t>
            </a:r>
            <a:r>
              <a:rPr lang="zh-CN" altLang="en-US" dirty="0">
                <a:sym typeface="+mn-ea"/>
              </a:rPr>
              <a:t>的模型结构，克服传统算法劣势。</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Reweighting模块</a:t>
            </a:r>
            <a:r>
              <a:rPr lang="zh-CN" altLang="en-US" dirty="0">
                <a:sym typeface="+mn-ea"/>
              </a:rPr>
              <a:t>对样本集进行加权，使模型可以</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挖掘到</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特征间的关联性</a:t>
            </a:r>
            <a:r>
              <a:rPr lang="zh-CN" altLang="en-US" dirty="0">
                <a:sym typeface="+mn-ea"/>
              </a:rPr>
              <a:t>。</a:t>
            </a:r>
            <a:r>
              <a:rPr lang="en-US" altLang="zh-CN" noProof="0" dirty="0">
                <a:ln>
                  <a:noFill/>
                </a:ln>
                <a:solidFill>
                  <a:srgbClr val="C00000"/>
                </a:solidFill>
                <a:effectLst/>
                <a:uLnTx/>
                <a:uFillTx/>
                <a:latin typeface="微软雅黑" panose="020B0503020204020204" charset="-122"/>
                <a:ea typeface="微软雅黑" panose="020B0503020204020204" charset="-122"/>
                <a:sym typeface="+mn-ea"/>
              </a:rPr>
              <a:t>Autoencoder</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模块</a:t>
            </a:r>
            <a:r>
              <a:rPr lang="zh-CN" altLang="en-US" dirty="0">
                <a:sym typeface="+mn-ea"/>
              </a:rPr>
              <a:t>对</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特征集进行</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训练数据自监督学习</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，使模型可适应各类复杂</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分布</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情况。</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Discriminator模块</a:t>
            </a:r>
            <a:r>
              <a:rPr lang="zh-CN" altLang="en-US" dirty="0">
                <a:sym typeface="+mn-ea"/>
              </a:rPr>
              <a:t>通过</a:t>
            </a:r>
            <a:r>
              <a:rPr lang="en-US" altLang="zh-CN" dirty="0">
                <a:sym typeface="+mn-ea"/>
              </a:rPr>
              <a:t>GAN</a:t>
            </a:r>
            <a:r>
              <a:rPr lang="zh-CN" altLang="en-US" dirty="0">
                <a:sym typeface="+mn-ea"/>
              </a:rPr>
              <a:t>网络平衡控制组对照组的平衡分布表示，实现无偏因果效应</a:t>
            </a:r>
            <a:r>
              <a:rPr lang="zh-CN" altLang="en-US" dirty="0">
                <a:sym typeface="+mn-ea"/>
              </a:rPr>
              <a:t>估计。</a:t>
            </a:r>
            <a:endParaRPr lang="zh-CN" altLang="en-US" dirty="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6" name="矩形 5"/>
          <p:cNvSpPr/>
          <p:nvPr>
            <p:custDataLst>
              <p:tags r:id="rId8"/>
            </p:custDataLst>
          </p:nvPr>
        </p:nvSpPr>
        <p:spPr>
          <a:xfrm>
            <a:off x="918845" y="80264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3" name="图片 2"/>
          <p:cNvPicPr>
            <a:picLocks noChangeAspect="1"/>
          </p:cNvPicPr>
          <p:nvPr/>
        </p:nvPicPr>
        <p:blipFill>
          <a:blip r:embed="rId9"/>
          <a:stretch>
            <a:fillRect/>
          </a:stretch>
        </p:blipFill>
        <p:spPr>
          <a:xfrm>
            <a:off x="2451100" y="2819400"/>
            <a:ext cx="6776720" cy="3954145"/>
          </a:xfrm>
          <a:prstGeom prst="rect">
            <a:avLst/>
          </a:prstGeom>
        </p:spPr>
      </p:pic>
      <p:sp>
        <p:nvSpPr>
          <p:cNvPr id="5" name="文本框 4"/>
          <p:cNvSpPr txBox="1"/>
          <p:nvPr>
            <p:custDataLst>
              <p:tags r:id="rId10"/>
            </p:custDataLst>
          </p:nvPr>
        </p:nvSpPr>
        <p:spPr>
          <a:xfrm>
            <a:off x="7420610" y="6207760"/>
            <a:ext cx="1544955"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RAENet</a:t>
            </a:r>
            <a:r>
              <a:rPr lang="zh-CN" altLang="en-US" sz="1400" dirty="0" smtClean="0">
                <a:latin typeface="微软雅黑" panose="020B0503020204020204" charset="-122"/>
                <a:ea typeface="微软雅黑" panose="020B0503020204020204" charset="-122"/>
              </a:rPr>
              <a:t>网络</a:t>
            </a:r>
            <a:r>
              <a:rPr lang="zh-CN" altLang="en-US" sz="1400" dirty="0" smtClean="0">
                <a:latin typeface="微软雅黑" panose="020B0503020204020204" charset="-122"/>
                <a:ea typeface="微软雅黑" panose="020B0503020204020204" charset="-122"/>
              </a:rPr>
              <a:t>结构</a:t>
            </a:r>
            <a:endParaRPr lang="zh-CN" altLang="en-US" sz="1400" dirty="0" smtClean="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6" name="矩形 5"/>
          <p:cNvSpPr/>
          <p:nvPr>
            <p:custDataLst>
              <p:tags r:id="rId7"/>
            </p:custDataLst>
          </p:nvPr>
        </p:nvSpPr>
        <p:spPr>
          <a:xfrm>
            <a:off x="918845" y="80264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45" name="图片 44" descr="微信截图_20230104162831"/>
          <p:cNvPicPr>
            <a:picLocks noChangeAspect="1"/>
          </p:cNvPicPr>
          <p:nvPr>
            <p:custDataLst>
              <p:tags r:id="rId8"/>
            </p:custDataLst>
          </p:nvPr>
        </p:nvPicPr>
        <p:blipFill>
          <a:blip r:embed="rId9"/>
          <a:stretch>
            <a:fillRect/>
          </a:stretch>
        </p:blipFill>
        <p:spPr>
          <a:xfrm>
            <a:off x="1327785" y="3884295"/>
            <a:ext cx="1409065" cy="267335"/>
          </a:xfrm>
          <a:prstGeom prst="rect">
            <a:avLst/>
          </a:prstGeom>
        </p:spPr>
      </p:pic>
      <p:sp>
        <p:nvSpPr>
          <p:cNvPr id="2" name="矩形: 圆角 9249"/>
          <p:cNvSpPr/>
          <p:nvPr>
            <p:custDataLst>
              <p:tags r:id="rId10"/>
            </p:custDataLst>
          </p:nvPr>
        </p:nvSpPr>
        <p:spPr>
          <a:xfrm>
            <a:off x="2953385" y="1481455"/>
            <a:ext cx="1089025" cy="671830"/>
          </a:xfrm>
          <a:prstGeom prst="roundRect">
            <a:avLst/>
          </a:prstGeom>
          <a:solidFill>
            <a:srgbClr val="ECDBA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rgbClr val="000000"/>
                </a:solidFill>
                <a:latin typeface="Times New Roman" panose="02020603050405020304" pitchFamily="18" charset="0"/>
                <a:cs typeface="Times New Roman" panose="02020603050405020304" pitchFamily="18" charset="0"/>
              </a:rPr>
              <a:t>Reweighting</a:t>
            </a:r>
            <a:endParaRPr lang="en-US" altLang="zh-CN" sz="1200" b="1" dirty="0">
              <a:solidFill>
                <a:srgbClr val="000000"/>
              </a:solidFill>
              <a:latin typeface="Times New Roman" panose="02020603050405020304" pitchFamily="18" charset="0"/>
              <a:cs typeface="Times New Roman" panose="02020603050405020304" pitchFamily="18" charset="0"/>
            </a:endParaRPr>
          </a:p>
        </p:txBody>
      </p:sp>
      <p:sp>
        <p:nvSpPr>
          <p:cNvPr id="14" name="矩形: 圆角 9249"/>
          <p:cNvSpPr/>
          <p:nvPr>
            <p:custDataLst>
              <p:tags r:id="rId11"/>
            </p:custDataLst>
          </p:nvPr>
        </p:nvSpPr>
        <p:spPr>
          <a:xfrm>
            <a:off x="6568440" y="1481455"/>
            <a:ext cx="1192530" cy="671830"/>
          </a:xfrm>
          <a:prstGeom prst="round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rgbClr val="000000"/>
                </a:solidFill>
                <a:latin typeface="Times New Roman" panose="02020603050405020304" pitchFamily="18" charset="0"/>
                <a:cs typeface="Times New Roman" panose="02020603050405020304" pitchFamily="18" charset="0"/>
              </a:rPr>
              <a:t>Auto</a:t>
            </a:r>
            <a:r>
              <a:rPr lang="en-US" altLang="zh-CN" sz="1200" b="1" dirty="0">
                <a:solidFill>
                  <a:srgbClr val="000000"/>
                </a:solidFill>
                <a:latin typeface="Times New Roman" panose="02020603050405020304" pitchFamily="18" charset="0"/>
                <a:cs typeface="Times New Roman" panose="02020603050405020304" pitchFamily="18" charset="0"/>
              </a:rPr>
              <a:t>Encoder</a:t>
            </a:r>
            <a:endParaRPr lang="en-US" altLang="zh-CN" sz="1200" b="1" dirty="0">
              <a:solidFill>
                <a:srgbClr val="000000"/>
              </a:solidFill>
              <a:latin typeface="Times New Roman" panose="02020603050405020304" pitchFamily="18" charset="0"/>
              <a:cs typeface="Times New Roman" panose="02020603050405020304" pitchFamily="18" charset="0"/>
            </a:endParaRPr>
          </a:p>
        </p:txBody>
      </p:sp>
      <p:sp>
        <p:nvSpPr>
          <p:cNvPr id="4" name="矩形 3"/>
          <p:cNvSpPr/>
          <p:nvPr>
            <p:custDataLst>
              <p:tags r:id="rId12"/>
            </p:custDataLst>
          </p:nvPr>
        </p:nvSpPr>
        <p:spPr>
          <a:xfrm>
            <a:off x="1431925" y="3211830"/>
            <a:ext cx="945515" cy="45466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IPW</a:t>
            </a:r>
            <a:endParaRPr lang="en-US" altLang="zh-CN" sz="1400"/>
          </a:p>
        </p:txBody>
      </p:sp>
      <p:cxnSp>
        <p:nvCxnSpPr>
          <p:cNvPr id="5" name="直接箭头连接符 4"/>
          <p:cNvCxnSpPr>
            <a:stCxn id="2" idx="2"/>
          </p:cNvCxnSpPr>
          <p:nvPr>
            <p:custDataLst>
              <p:tags r:id="rId13"/>
            </p:custDataLst>
          </p:nvPr>
        </p:nvCxnSpPr>
        <p:spPr>
          <a:xfrm flipH="1">
            <a:off x="3496984" y="2153382"/>
            <a:ext cx="1270" cy="106362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custDataLst>
              <p:tags r:id="rId14"/>
            </p:custDataLst>
          </p:nvPr>
        </p:nvCxnSpPr>
        <p:spPr>
          <a:xfrm flipH="1" flipV="1">
            <a:off x="1877099" y="2665827"/>
            <a:ext cx="3188335" cy="8255"/>
          </a:xfrm>
          <a:prstGeom prst="straightConnector1">
            <a:avLst/>
          </a:prstGeom>
          <a:ln w="19050">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custDataLst>
              <p:tags r:id="rId15"/>
            </p:custDataLst>
          </p:nvPr>
        </p:nvCxnSpPr>
        <p:spPr>
          <a:xfrm flipH="1">
            <a:off x="1867574" y="2679162"/>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custDataLst>
              <p:tags r:id="rId16"/>
            </p:custDataLst>
          </p:nvPr>
        </p:nvCxnSpPr>
        <p:spPr>
          <a:xfrm flipH="1">
            <a:off x="5060354" y="2679162"/>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custDataLst>
              <p:tags r:id="rId17"/>
            </p:custDataLst>
          </p:nvPr>
        </p:nvSpPr>
        <p:spPr>
          <a:xfrm>
            <a:off x="2952115" y="3216910"/>
            <a:ext cx="1090295" cy="45466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ym typeface="+mn-ea"/>
              </a:rPr>
              <a:t>AIPW(DR)</a:t>
            </a:r>
            <a:endParaRPr lang="en-US" altLang="zh-CN" sz="1400"/>
          </a:p>
        </p:txBody>
      </p:sp>
      <p:sp>
        <p:nvSpPr>
          <p:cNvPr id="15" name="矩形 14"/>
          <p:cNvSpPr/>
          <p:nvPr>
            <p:custDataLst>
              <p:tags r:id="rId18"/>
            </p:custDataLst>
          </p:nvPr>
        </p:nvSpPr>
        <p:spPr>
          <a:xfrm>
            <a:off x="4617085" y="3212465"/>
            <a:ext cx="942975" cy="45466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CBPS</a:t>
            </a:r>
            <a:endParaRPr lang="en-US" altLang="zh-CN" sz="1400"/>
          </a:p>
        </p:txBody>
      </p:sp>
      <p:sp>
        <p:nvSpPr>
          <p:cNvPr id="17" name="矩形 16"/>
          <p:cNvSpPr/>
          <p:nvPr>
            <p:custDataLst>
              <p:tags r:id="rId19"/>
            </p:custDataLst>
          </p:nvPr>
        </p:nvSpPr>
        <p:spPr>
          <a:xfrm>
            <a:off x="6022340" y="3216910"/>
            <a:ext cx="846455" cy="45466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AE</a:t>
            </a:r>
            <a:endParaRPr lang="en-US" altLang="zh-CN" sz="1400"/>
          </a:p>
        </p:txBody>
      </p:sp>
      <p:sp>
        <p:nvSpPr>
          <p:cNvPr id="18" name="矩形 17"/>
          <p:cNvSpPr/>
          <p:nvPr>
            <p:custDataLst>
              <p:tags r:id="rId20"/>
            </p:custDataLst>
          </p:nvPr>
        </p:nvSpPr>
        <p:spPr>
          <a:xfrm>
            <a:off x="7514590" y="3216910"/>
            <a:ext cx="865505" cy="43815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VAE</a:t>
            </a:r>
            <a:endParaRPr lang="en-US" altLang="zh-CN" sz="1400"/>
          </a:p>
        </p:txBody>
      </p:sp>
      <p:cxnSp>
        <p:nvCxnSpPr>
          <p:cNvPr id="39" name="直接箭头连接符 38"/>
          <p:cNvCxnSpPr>
            <a:stCxn id="14" idx="2"/>
          </p:cNvCxnSpPr>
          <p:nvPr>
            <p:custDataLst>
              <p:tags r:id="rId21"/>
            </p:custDataLst>
          </p:nvPr>
        </p:nvCxnSpPr>
        <p:spPr>
          <a:xfrm flipH="1">
            <a:off x="7161569" y="2153382"/>
            <a:ext cx="3175" cy="555625"/>
          </a:xfrm>
          <a:prstGeom prst="straightConnector1">
            <a:avLst/>
          </a:prstGeom>
          <a:ln w="19050">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custDataLst>
              <p:tags r:id="rId22"/>
            </p:custDataLst>
          </p:nvPr>
        </p:nvCxnSpPr>
        <p:spPr>
          <a:xfrm flipH="1">
            <a:off x="6455449" y="2700117"/>
            <a:ext cx="1456055" cy="0"/>
          </a:xfrm>
          <a:prstGeom prst="straightConnector1">
            <a:avLst/>
          </a:prstGeom>
          <a:ln w="19050">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custDataLst>
              <p:tags r:id="rId23"/>
            </p:custDataLst>
          </p:nvPr>
        </p:nvCxnSpPr>
        <p:spPr>
          <a:xfrm flipH="1">
            <a:off x="6440844" y="2700117"/>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custDataLst>
              <p:tags r:id="rId24"/>
            </p:custDataLst>
          </p:nvPr>
        </p:nvCxnSpPr>
        <p:spPr>
          <a:xfrm flipH="1">
            <a:off x="7916584" y="2691227"/>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圆角 9249"/>
          <p:cNvSpPr/>
          <p:nvPr>
            <p:custDataLst>
              <p:tags r:id="rId25"/>
            </p:custDataLst>
          </p:nvPr>
        </p:nvSpPr>
        <p:spPr>
          <a:xfrm>
            <a:off x="8686165" y="1477010"/>
            <a:ext cx="1197610" cy="671830"/>
          </a:xfrm>
          <a:prstGeom prst="roundRect">
            <a:avLst/>
          </a:prstGeom>
          <a:solidFill>
            <a:srgbClr val="B0B3C6"/>
          </a:solidFill>
        </p:spPr>
        <p:style>
          <a:lnRef idx="3">
            <a:schemeClr val="lt1"/>
          </a:lnRef>
          <a:fillRef idx="1">
            <a:schemeClr val="accent1"/>
          </a:fillRef>
          <a:effectRef idx="1">
            <a:schemeClr val="accent1"/>
          </a:effectRef>
          <a:fontRef idx="minor">
            <a:schemeClr val="lt1"/>
          </a:fontRef>
        </p:style>
        <p:txBody>
          <a:bodyPr rtlCol="0" anchor="ctr"/>
          <a:p>
            <a:pPr algn="ctr"/>
            <a:r>
              <a:rPr lang="en-US" altLang="zh-CN" sz="1200" b="1" dirty="0">
                <a:solidFill>
                  <a:srgbClr val="000000"/>
                </a:solidFill>
                <a:latin typeface="Times New Roman" panose="02020603050405020304" pitchFamily="18" charset="0"/>
                <a:cs typeface="Times New Roman" panose="02020603050405020304" pitchFamily="18" charset="0"/>
              </a:rPr>
              <a:t>Discriminator</a:t>
            </a:r>
            <a:endParaRPr lang="en-US" altLang="zh-CN" sz="1200" b="1" dirty="0">
              <a:solidFill>
                <a:srgbClr val="000000"/>
              </a:solidFill>
              <a:latin typeface="Times New Roman" panose="02020603050405020304" pitchFamily="18" charset="0"/>
              <a:cs typeface="Times New Roman" panose="02020603050405020304" pitchFamily="18" charset="0"/>
            </a:endParaRPr>
          </a:p>
        </p:txBody>
      </p:sp>
      <p:cxnSp>
        <p:nvCxnSpPr>
          <p:cNvPr id="44" name="直接箭头连接符 43"/>
          <p:cNvCxnSpPr/>
          <p:nvPr>
            <p:custDataLst>
              <p:tags r:id="rId26"/>
            </p:custDataLst>
          </p:nvPr>
        </p:nvCxnSpPr>
        <p:spPr>
          <a:xfrm flipH="1">
            <a:off x="9297074" y="2148302"/>
            <a:ext cx="1270" cy="106362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custDataLst>
              <p:tags r:id="rId27"/>
            </p:custDataLst>
          </p:nvPr>
        </p:nvSpPr>
        <p:spPr>
          <a:xfrm>
            <a:off x="8912225" y="3211830"/>
            <a:ext cx="865505" cy="438150"/>
          </a:xfrm>
          <a:prstGeom prst="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WGAN</a:t>
            </a:r>
            <a:endParaRPr lang="en-US" altLang="zh-CN" sz="1400"/>
          </a:p>
        </p:txBody>
      </p:sp>
      <p:pic>
        <p:nvPicPr>
          <p:cNvPr id="47" name="图片 46" descr="微信截图_20230104162837"/>
          <p:cNvPicPr>
            <a:picLocks noChangeAspect="1"/>
          </p:cNvPicPr>
          <p:nvPr>
            <p:custDataLst>
              <p:tags r:id="rId28"/>
            </p:custDataLst>
          </p:nvPr>
        </p:nvPicPr>
        <p:blipFill>
          <a:blip r:embed="rId29"/>
          <a:stretch>
            <a:fillRect/>
          </a:stretch>
        </p:blipFill>
        <p:spPr>
          <a:xfrm>
            <a:off x="1328420" y="4204335"/>
            <a:ext cx="1228725" cy="365125"/>
          </a:xfrm>
          <a:prstGeom prst="rect">
            <a:avLst/>
          </a:prstGeom>
        </p:spPr>
      </p:pic>
      <p:pic>
        <p:nvPicPr>
          <p:cNvPr id="48" name="图片 47" descr="微信截图_20230104172323"/>
          <p:cNvPicPr>
            <a:picLocks noChangeAspect="1"/>
          </p:cNvPicPr>
          <p:nvPr>
            <p:custDataLst>
              <p:tags r:id="rId30"/>
            </p:custDataLst>
          </p:nvPr>
        </p:nvPicPr>
        <p:blipFill>
          <a:blip r:embed="rId31"/>
          <a:srcRect r="1893"/>
          <a:stretch>
            <a:fillRect/>
          </a:stretch>
        </p:blipFill>
        <p:spPr>
          <a:xfrm>
            <a:off x="1235710" y="4735195"/>
            <a:ext cx="4794885" cy="939165"/>
          </a:xfrm>
          <a:prstGeom prst="rect">
            <a:avLst/>
          </a:prstGeom>
        </p:spPr>
      </p:pic>
      <p:pic>
        <p:nvPicPr>
          <p:cNvPr id="49" name="图片 48" descr="微信截图_20230104172456"/>
          <p:cNvPicPr>
            <a:picLocks noChangeAspect="1"/>
          </p:cNvPicPr>
          <p:nvPr>
            <p:custDataLst>
              <p:tags r:id="rId32"/>
            </p:custDataLst>
          </p:nvPr>
        </p:nvPicPr>
        <p:blipFill>
          <a:blip r:embed="rId33"/>
          <a:stretch>
            <a:fillRect/>
          </a:stretch>
        </p:blipFill>
        <p:spPr>
          <a:xfrm>
            <a:off x="3249930" y="4327525"/>
            <a:ext cx="1884680" cy="416560"/>
          </a:xfrm>
          <a:prstGeom prst="rect">
            <a:avLst/>
          </a:prstGeom>
        </p:spPr>
      </p:pic>
      <p:pic>
        <p:nvPicPr>
          <p:cNvPr id="50" name="图片 49" descr="微信截图_20230104173028"/>
          <p:cNvPicPr>
            <a:picLocks noChangeAspect="1"/>
          </p:cNvPicPr>
          <p:nvPr>
            <p:custDataLst>
              <p:tags r:id="rId34"/>
            </p:custDataLst>
          </p:nvPr>
        </p:nvPicPr>
        <p:blipFill>
          <a:blip r:embed="rId35"/>
          <a:stretch>
            <a:fillRect/>
          </a:stretch>
        </p:blipFill>
        <p:spPr>
          <a:xfrm>
            <a:off x="6119495" y="3892550"/>
            <a:ext cx="2343785" cy="370840"/>
          </a:xfrm>
          <a:prstGeom prst="rect">
            <a:avLst/>
          </a:prstGeom>
        </p:spPr>
      </p:pic>
      <p:pic>
        <p:nvPicPr>
          <p:cNvPr id="52" name="图片 51"/>
          <p:cNvPicPr>
            <a:picLocks noChangeAspect="1"/>
          </p:cNvPicPr>
          <p:nvPr>
            <p:custDataLst>
              <p:tags r:id="rId36"/>
            </p:custDataLst>
          </p:nvPr>
        </p:nvPicPr>
        <p:blipFill>
          <a:blip r:embed="rId37"/>
          <a:stretch>
            <a:fillRect/>
          </a:stretch>
        </p:blipFill>
        <p:spPr>
          <a:xfrm>
            <a:off x="6119495" y="4744720"/>
            <a:ext cx="3861435" cy="398145"/>
          </a:xfrm>
          <a:prstGeom prst="rect">
            <a:avLst/>
          </a:prstGeom>
        </p:spPr>
      </p:pic>
      <p:pic>
        <p:nvPicPr>
          <p:cNvPr id="53" name="图片 52" descr="微信截图_20230104173203"/>
          <p:cNvPicPr>
            <a:picLocks noChangeAspect="1"/>
          </p:cNvPicPr>
          <p:nvPr>
            <p:custDataLst>
              <p:tags r:id="rId38"/>
            </p:custDataLst>
          </p:nvPr>
        </p:nvPicPr>
        <p:blipFill>
          <a:blip r:embed="rId39"/>
          <a:stretch>
            <a:fillRect/>
          </a:stretch>
        </p:blipFill>
        <p:spPr>
          <a:xfrm>
            <a:off x="5514340" y="4327525"/>
            <a:ext cx="4520565" cy="444500"/>
          </a:xfrm>
          <a:prstGeom prst="rect">
            <a:avLst/>
          </a:prstGeom>
        </p:spPr>
      </p:pic>
      <p:pic>
        <p:nvPicPr>
          <p:cNvPr id="54" name="图片 53" descr="微信截图_20230104163339"/>
          <p:cNvPicPr>
            <a:picLocks noChangeAspect="1"/>
          </p:cNvPicPr>
          <p:nvPr>
            <p:custDataLst>
              <p:tags r:id="rId40"/>
            </p:custDataLst>
          </p:nvPr>
        </p:nvPicPr>
        <p:blipFill>
          <a:blip r:embed="rId41"/>
          <a:stretch>
            <a:fillRect/>
          </a:stretch>
        </p:blipFill>
        <p:spPr>
          <a:xfrm>
            <a:off x="2948940" y="3884295"/>
            <a:ext cx="2353310" cy="443230"/>
          </a:xfrm>
          <a:prstGeom prst="rect">
            <a:avLst/>
          </a:prstGeom>
        </p:spPr>
      </p:pic>
      <p:pic>
        <p:nvPicPr>
          <p:cNvPr id="60" name="图片 59"/>
          <p:cNvPicPr>
            <a:picLocks noChangeAspect="1"/>
          </p:cNvPicPr>
          <p:nvPr>
            <p:custDataLst>
              <p:tags r:id="rId42"/>
            </p:custDataLst>
          </p:nvPr>
        </p:nvPicPr>
        <p:blipFill>
          <a:blip r:embed="rId43"/>
          <a:stretch>
            <a:fillRect/>
          </a:stretch>
        </p:blipFill>
        <p:spPr>
          <a:xfrm>
            <a:off x="8463280" y="5178425"/>
            <a:ext cx="1340485" cy="495935"/>
          </a:xfrm>
          <a:prstGeom prst="rect">
            <a:avLst/>
          </a:prstGeom>
        </p:spPr>
      </p:pic>
      <p:pic>
        <p:nvPicPr>
          <p:cNvPr id="72" name="图片 71"/>
          <p:cNvPicPr>
            <a:picLocks noChangeAspect="1"/>
          </p:cNvPicPr>
          <p:nvPr>
            <p:custDataLst>
              <p:tags r:id="rId44"/>
            </p:custDataLst>
          </p:nvPr>
        </p:nvPicPr>
        <p:blipFill>
          <a:blip r:embed="rId45"/>
          <a:stretch>
            <a:fillRect/>
          </a:stretch>
        </p:blipFill>
        <p:spPr>
          <a:xfrm>
            <a:off x="6577330" y="5203825"/>
            <a:ext cx="1389380" cy="396240"/>
          </a:xfrm>
          <a:prstGeom prst="rect">
            <a:avLst/>
          </a:prstGeom>
        </p:spPr>
      </p:pic>
      <p:pic>
        <p:nvPicPr>
          <p:cNvPr id="78" name="图片 77"/>
          <p:cNvPicPr>
            <a:picLocks noChangeAspect="1"/>
          </p:cNvPicPr>
          <p:nvPr>
            <p:custDataLst>
              <p:tags r:id="rId46"/>
            </p:custDataLst>
          </p:nvPr>
        </p:nvPicPr>
        <p:blipFill>
          <a:blip r:embed="rId47"/>
          <a:stretch>
            <a:fillRect/>
          </a:stretch>
        </p:blipFill>
        <p:spPr>
          <a:xfrm>
            <a:off x="4693920" y="5624195"/>
            <a:ext cx="2470785" cy="535305"/>
          </a:xfrm>
          <a:prstGeom prst="rect">
            <a:avLst/>
          </a:prstGeom>
        </p:spPr>
      </p:pic>
      <p:sp>
        <p:nvSpPr>
          <p:cNvPr id="55" name="文本框 54"/>
          <p:cNvSpPr txBox="1"/>
          <p:nvPr/>
        </p:nvSpPr>
        <p:spPr>
          <a:xfrm>
            <a:off x="635" y="6183630"/>
            <a:ext cx="11930380" cy="681355"/>
          </a:xfrm>
          <a:prstGeom prst="rect">
            <a:avLst/>
          </a:prstGeom>
          <a:noFill/>
        </p:spPr>
        <p:txBody>
          <a:bodyPr wrap="square" rtlCol="0" anchor="t">
            <a:spAutoFit/>
          </a:bodyPr>
          <a:p>
            <a:pPr lvl="0"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[1]Louizos C, Shalit U, Mooij J M, et al. Causal effect inference with deep latent-variable models[J]. Advances in neural information processing systems, 2017, 30.</a:t>
            </a:r>
            <a:endParaRPr lang="en-US" altLang="zh-CN" sz="800">
              <a:latin typeface="Times New Roman" panose="02020603050405020304" pitchFamily="18" charset="0"/>
              <a:cs typeface="Times New Roman" panose="02020603050405020304" pitchFamily="18" charset="0"/>
              <a:sym typeface="+mn-ea"/>
            </a:endParaRPr>
          </a:p>
          <a:p>
            <a:pPr lvl="0"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[2]</a:t>
            </a:r>
            <a:r>
              <a:rPr lang="en-US" altLang="zh-CN" sz="800">
                <a:latin typeface="Times New Roman" panose="02020603050405020304" pitchFamily="18" charset="0"/>
                <a:cs typeface="Times New Roman" panose="02020603050405020304" pitchFamily="18" charset="0"/>
                <a:sym typeface="+mn-ea"/>
              </a:rPr>
              <a:t>Yao L, Chu Z, Li S, et al. A survey on causal inference[J]. ACM Transactions on Knowledge Discovery from Data (TKDD), 2021, 15(5): 1-46.</a:t>
            </a:r>
            <a:endParaRPr lang="en-US" altLang="zh-CN" sz="800">
              <a:latin typeface="Times New Roman" panose="02020603050405020304" pitchFamily="18" charset="0"/>
              <a:cs typeface="Times New Roman" panose="02020603050405020304" pitchFamily="18" charset="0"/>
              <a:sym typeface="+mn-ea"/>
            </a:endParaRPr>
          </a:p>
          <a:p>
            <a:pPr lvl="0"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a:t>
            </a:r>
            <a:r>
              <a:rPr lang="en-US" altLang="zh-CN" sz="800">
                <a:latin typeface="Times New Roman" panose="02020603050405020304" pitchFamily="18" charset="0"/>
                <a:cs typeface="Times New Roman" panose="02020603050405020304" pitchFamily="18" charset="0"/>
                <a:sym typeface="+mn-ea"/>
              </a:rPr>
              <a:t>3]Guo Z, Zheng S, Liu Z, et al. Cetransformer: Casual effect estimation via transformer based representation learning[C]//Pattern Recognition and Computer Vision: 4th Chinese Conference, PRCV 2021, Beijing, China, October 29–November 1, 2021, Proceedings, Part IV 4. Springer International Publishing, 2021: 524-535.</a:t>
            </a:r>
            <a:endParaRPr lang="en-US" altLang="zh-CN" sz="800">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5" name="文本框 4"/>
          <p:cNvSpPr txBox="1"/>
          <p:nvPr/>
        </p:nvSpPr>
        <p:spPr>
          <a:xfrm>
            <a:off x="506730" y="2724150"/>
            <a:ext cx="6466205" cy="1174115"/>
          </a:xfrm>
          <a:prstGeom prst="rect">
            <a:avLst/>
          </a:prstGeom>
          <a:noFill/>
        </p:spPr>
        <p:txBody>
          <a:bodyPr wrap="square" rtlCol="0">
            <a:noAutofit/>
          </a:bodyPr>
          <a:p>
            <a:endParaRPr lang="zh-CN" altLang="en-US" sz="1400"/>
          </a:p>
        </p:txBody>
      </p:sp>
      <p:pic>
        <p:nvPicPr>
          <p:cNvPr id="8" name="图片 7" descr="微信截图_20221217094802"/>
          <p:cNvPicPr>
            <a:picLocks noChangeAspect="1"/>
          </p:cNvPicPr>
          <p:nvPr/>
        </p:nvPicPr>
        <p:blipFill>
          <a:blip r:embed="rId8"/>
          <a:stretch>
            <a:fillRect/>
          </a:stretch>
        </p:blipFill>
        <p:spPr>
          <a:xfrm>
            <a:off x="346710" y="1759490"/>
            <a:ext cx="3971742" cy="2336880"/>
          </a:xfrm>
          <a:prstGeom prst="rect">
            <a:avLst/>
          </a:prstGeom>
        </p:spPr>
      </p:pic>
      <p:pic>
        <p:nvPicPr>
          <p:cNvPr id="9" name="图片 8" descr="微信截图_20221217094729"/>
          <p:cNvPicPr>
            <a:picLocks noChangeAspect="1"/>
          </p:cNvPicPr>
          <p:nvPr/>
        </p:nvPicPr>
        <p:blipFill>
          <a:blip r:embed="rId9"/>
          <a:stretch>
            <a:fillRect/>
          </a:stretch>
        </p:blipFill>
        <p:spPr>
          <a:xfrm>
            <a:off x="4226599" y="1747560"/>
            <a:ext cx="3511881" cy="2345230"/>
          </a:xfrm>
          <a:prstGeom prst="rect">
            <a:avLst/>
          </a:prstGeom>
        </p:spPr>
      </p:pic>
      <p:sp>
        <p:nvSpPr>
          <p:cNvPr id="16" name="文本框 15"/>
          <p:cNvSpPr txBox="1"/>
          <p:nvPr/>
        </p:nvSpPr>
        <p:spPr>
          <a:xfrm>
            <a:off x="220980" y="6236970"/>
            <a:ext cx="11876405" cy="533400"/>
          </a:xfrm>
          <a:prstGeom prst="rect">
            <a:avLst/>
          </a:prstGeom>
          <a:noFill/>
        </p:spPr>
        <p:txBody>
          <a:bodyPr wrap="square" rtlCol="0" anchor="t">
            <a:spAutoFit/>
          </a:bodyPr>
          <a:p>
            <a:pPr algn="l">
              <a:lnSpc>
                <a:spcPct val="120000"/>
              </a:lnSpc>
              <a:buClrTx/>
              <a:buSzTx/>
              <a:buFontTx/>
            </a:pPr>
            <a:r>
              <a:rPr lang="en-US" altLang="zh-CN" sz="800">
                <a:latin typeface="Times New Roman" panose="02020603050405020304" pitchFamily="18" charset="0"/>
                <a:cs typeface="Times New Roman" panose="02020603050405020304" pitchFamily="18" charset="0"/>
              </a:rPr>
              <a:t>[1]Brooks-Gunn J, Liaw F, Klebanov P K. Effects of early intervention on cognitive function of low birth weight preterm infants[J]. The Journal of pediatrics, 1992, 120(3): 350-359.</a:t>
            </a:r>
            <a:endParaRPr lang="en-US" altLang="zh-CN" sz="800">
              <a:latin typeface="Times New Roman" panose="02020603050405020304" pitchFamily="18" charset="0"/>
              <a:cs typeface="Times New Roman" panose="02020603050405020304" pitchFamily="18" charset="0"/>
            </a:endParaRPr>
          </a:p>
          <a:p>
            <a:pPr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[2]LaLonde R J. Evaluating the econometric evaluations of training programs with experimental data[J]. The American economic review, 1986: 604-620.</a:t>
            </a:r>
            <a:endParaRPr lang="en-US" altLang="zh-CN" sz="800">
              <a:latin typeface="Times New Roman" panose="02020603050405020304" pitchFamily="18" charset="0"/>
              <a:cs typeface="Times New Roman" panose="02020603050405020304" pitchFamily="18" charset="0"/>
              <a:sym typeface="+mn-ea"/>
            </a:endParaRPr>
          </a:p>
          <a:p>
            <a:pPr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[3]Almond D, Chay K Y, Lee D S. The costs of low birth weight[J]. The Quarterly Journal of Economics, 2005, 120(3): 1031-1083.</a:t>
            </a:r>
            <a:endParaRPr lang="en-US" altLang="zh-CN" sz="800">
              <a:latin typeface="Times New Roman" panose="02020603050405020304" pitchFamily="18" charset="0"/>
              <a:cs typeface="Times New Roman" panose="02020603050405020304" pitchFamily="18" charset="0"/>
            </a:endParaRPr>
          </a:p>
        </p:txBody>
      </p:sp>
      <p:sp>
        <p:nvSpPr>
          <p:cNvPr id="17" name="文本框 16"/>
          <p:cNvSpPr txBox="1"/>
          <p:nvPr/>
        </p:nvSpPr>
        <p:spPr>
          <a:xfrm>
            <a:off x="1710188" y="4096369"/>
            <a:ext cx="1103427" cy="306705"/>
          </a:xfrm>
          <a:prstGeom prst="rect">
            <a:avLst/>
          </a:prstGeom>
          <a:noFill/>
        </p:spPr>
        <p:txBody>
          <a:bodyPr wrap="square" rtlCol="0">
            <a:spAutoFit/>
          </a:bodyPr>
          <a:p>
            <a:r>
              <a:rPr lang="en-US" altLang="zh-CN" sz="1400"/>
              <a:t>[1]IHDP</a:t>
            </a:r>
            <a:endParaRPr lang="en-US" altLang="zh-CN" sz="1400"/>
          </a:p>
        </p:txBody>
      </p:sp>
      <p:sp>
        <p:nvSpPr>
          <p:cNvPr id="18" name="文本框 17"/>
          <p:cNvSpPr txBox="1"/>
          <p:nvPr>
            <p:custDataLst>
              <p:tags r:id="rId10"/>
            </p:custDataLst>
          </p:nvPr>
        </p:nvSpPr>
        <p:spPr>
          <a:xfrm>
            <a:off x="5691473" y="4096369"/>
            <a:ext cx="1103427" cy="306705"/>
          </a:xfrm>
          <a:prstGeom prst="rect">
            <a:avLst/>
          </a:prstGeom>
          <a:noFill/>
        </p:spPr>
        <p:txBody>
          <a:bodyPr wrap="square" rtlCol="0">
            <a:spAutoFit/>
          </a:bodyPr>
          <a:p>
            <a:r>
              <a:rPr lang="en-US" altLang="zh-CN" sz="1400"/>
              <a:t>[2]Jobs</a:t>
            </a:r>
            <a:endParaRPr lang="en-US" altLang="zh-CN"/>
          </a:p>
        </p:txBody>
      </p:sp>
      <p:sp>
        <p:nvSpPr>
          <p:cNvPr id="19" name="文本框 18"/>
          <p:cNvSpPr txBox="1"/>
          <p:nvPr>
            <p:custDataLst>
              <p:tags r:id="rId11"/>
            </p:custDataLst>
          </p:nvPr>
        </p:nvSpPr>
        <p:spPr>
          <a:xfrm>
            <a:off x="9279699" y="4096369"/>
            <a:ext cx="1103427" cy="306705"/>
          </a:xfrm>
          <a:prstGeom prst="rect">
            <a:avLst/>
          </a:prstGeom>
          <a:noFill/>
        </p:spPr>
        <p:txBody>
          <a:bodyPr wrap="square" rtlCol="0">
            <a:spAutoFit/>
          </a:bodyPr>
          <a:p>
            <a:r>
              <a:rPr lang="en-US" altLang="zh-CN" sz="1400"/>
              <a:t>[3]Twins</a:t>
            </a:r>
            <a:endParaRPr lang="en-US" altLang="zh-CN" sz="1400"/>
          </a:p>
        </p:txBody>
      </p:sp>
      <p:pic>
        <p:nvPicPr>
          <p:cNvPr id="20" name="图片 19" descr="微信截图_20221217100850"/>
          <p:cNvPicPr>
            <a:picLocks noChangeAspect="1"/>
          </p:cNvPicPr>
          <p:nvPr/>
        </p:nvPicPr>
        <p:blipFill>
          <a:blip r:embed="rId12"/>
          <a:stretch>
            <a:fillRect/>
          </a:stretch>
        </p:blipFill>
        <p:spPr>
          <a:xfrm>
            <a:off x="7738480" y="1785733"/>
            <a:ext cx="3694990" cy="2380421"/>
          </a:xfrm>
          <a:prstGeom prst="rect">
            <a:avLst/>
          </a:prstGeom>
        </p:spPr>
      </p:pic>
      <p:sp>
        <p:nvSpPr>
          <p:cNvPr id="3" name="文本框 2"/>
          <p:cNvSpPr txBox="1"/>
          <p:nvPr>
            <p:custDataLst>
              <p:tags r:id="rId13"/>
            </p:custDataLst>
          </p:nvPr>
        </p:nvSpPr>
        <p:spPr>
          <a:xfrm>
            <a:off x="434158" y="1299357"/>
            <a:ext cx="2112818"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rPr>
              <a:t>数据集：</a:t>
            </a:r>
            <a:endParaRPr kumimoji="0" lang="zh-CN" altLang="en-US" sz="24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6" name="文本框 5"/>
          <p:cNvSpPr txBox="1"/>
          <p:nvPr>
            <p:custDataLst>
              <p:tags r:id="rId14"/>
            </p:custDataLst>
          </p:nvPr>
        </p:nvSpPr>
        <p:spPr>
          <a:xfrm>
            <a:off x="374069" y="4402935"/>
            <a:ext cx="2112818"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rPr>
              <a:t>评测指标：</a:t>
            </a:r>
            <a:endParaRPr kumimoji="0" lang="zh-CN" altLang="en-US" sz="24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7" name="图片 6" descr="微信截图_20230104074556"/>
          <p:cNvPicPr>
            <a:picLocks noChangeAspect="1"/>
          </p:cNvPicPr>
          <p:nvPr/>
        </p:nvPicPr>
        <p:blipFill>
          <a:blip r:embed="rId15"/>
          <a:stretch>
            <a:fillRect/>
          </a:stretch>
        </p:blipFill>
        <p:spPr>
          <a:xfrm>
            <a:off x="5285740" y="5401310"/>
            <a:ext cx="6522085" cy="835660"/>
          </a:xfrm>
          <a:prstGeom prst="rect">
            <a:avLst/>
          </a:prstGeom>
        </p:spPr>
      </p:pic>
      <p:pic>
        <p:nvPicPr>
          <p:cNvPr id="12" name="图片 11" descr="微信截图_20230104074511"/>
          <p:cNvPicPr>
            <a:picLocks noChangeAspect="1"/>
          </p:cNvPicPr>
          <p:nvPr/>
        </p:nvPicPr>
        <p:blipFill>
          <a:blip r:embed="rId16"/>
          <a:stretch>
            <a:fillRect/>
          </a:stretch>
        </p:blipFill>
        <p:spPr>
          <a:xfrm>
            <a:off x="374015" y="4969510"/>
            <a:ext cx="3208020" cy="525780"/>
          </a:xfrm>
          <a:prstGeom prst="rect">
            <a:avLst/>
          </a:prstGeom>
        </p:spPr>
      </p:pic>
      <p:pic>
        <p:nvPicPr>
          <p:cNvPr id="15" name="图片 14" descr="微信截图_20230104074547"/>
          <p:cNvPicPr>
            <a:picLocks noChangeAspect="1"/>
          </p:cNvPicPr>
          <p:nvPr/>
        </p:nvPicPr>
        <p:blipFill>
          <a:blip r:embed="rId17"/>
          <a:stretch>
            <a:fillRect/>
          </a:stretch>
        </p:blipFill>
        <p:spPr>
          <a:xfrm>
            <a:off x="374015" y="5633085"/>
            <a:ext cx="4732020" cy="441960"/>
          </a:xfrm>
          <a:prstGeom prst="rect">
            <a:avLst/>
          </a:prstGeom>
        </p:spPr>
      </p:pic>
      <p:pic>
        <p:nvPicPr>
          <p:cNvPr id="2" name="图片 1"/>
          <p:cNvPicPr>
            <a:picLocks noChangeAspect="1"/>
          </p:cNvPicPr>
          <p:nvPr>
            <p:custDataLst>
              <p:tags r:id="rId18"/>
            </p:custDataLst>
          </p:nvPr>
        </p:nvPicPr>
        <p:blipFill>
          <a:blip r:embed="rId19"/>
          <a:stretch>
            <a:fillRect/>
          </a:stretch>
        </p:blipFill>
        <p:spPr>
          <a:xfrm>
            <a:off x="5359400" y="4678680"/>
            <a:ext cx="5631180" cy="77724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6" name="矩形 5"/>
          <p:cNvSpPr/>
          <p:nvPr>
            <p:custDataLst>
              <p:tags r:id="rId7"/>
            </p:custDataLst>
          </p:nvPr>
        </p:nvSpPr>
        <p:spPr>
          <a:xfrm>
            <a:off x="918845" y="80264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4" name="图片 3"/>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794385" y="1237615"/>
            <a:ext cx="4431665" cy="1762760"/>
          </a:xfrm>
          <a:prstGeom prst="rect">
            <a:avLst/>
          </a:prstGeom>
          <a:noFill/>
          <a:ln>
            <a:noFill/>
          </a:ln>
        </p:spPr>
      </p:pic>
      <p:pic>
        <p:nvPicPr>
          <p:cNvPr id="13" name="图片 4"/>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a:off x="5831840" y="1264920"/>
            <a:ext cx="5137785" cy="1663065"/>
          </a:xfrm>
          <a:prstGeom prst="rect">
            <a:avLst/>
          </a:prstGeom>
          <a:noFill/>
          <a:ln>
            <a:noFill/>
          </a:ln>
        </p:spPr>
      </p:pic>
      <p:pic>
        <p:nvPicPr>
          <p:cNvPr id="14" name="图片 9"/>
          <p:cNvPicPr>
            <a:picLocks noChangeAspect="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bwMode="auto">
          <a:xfrm>
            <a:off x="851535" y="3472180"/>
            <a:ext cx="4374515" cy="2133600"/>
          </a:xfrm>
          <a:prstGeom prst="rect">
            <a:avLst/>
          </a:prstGeom>
          <a:noFill/>
          <a:ln>
            <a:noFill/>
          </a:ln>
        </p:spPr>
      </p:pic>
      <p:sp>
        <p:nvSpPr>
          <p:cNvPr id="15" name="文本框 14"/>
          <p:cNvSpPr txBox="1"/>
          <p:nvPr>
            <p:custDataLst>
              <p:tags r:id="rId14"/>
            </p:custDataLst>
          </p:nvPr>
        </p:nvSpPr>
        <p:spPr>
          <a:xfrm>
            <a:off x="374015" y="6136005"/>
            <a:ext cx="8286750" cy="681355"/>
          </a:xfrm>
          <a:prstGeom prst="rect">
            <a:avLst/>
          </a:prstGeom>
          <a:noFill/>
        </p:spPr>
        <p:txBody>
          <a:bodyPr wrap="square" rtlCol="0" anchor="t">
            <a:spAutoFit/>
          </a:bodyPr>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[1]Alaa A M, Weisz M, Van Der Schaar M. Deep counterfactual networks with propensity-dropout[J]. arXiv preprint arXiv:1706.05966, 2017.</a:t>
            </a:r>
            <a:endParaRPr lang="en-US" altLang="zh-CN" sz="800">
              <a:latin typeface="Times New Roman" panose="02020603050405020304" pitchFamily="18" charset="0"/>
              <a:cs typeface="Times New Roman" panose="02020603050405020304" pitchFamily="18" charset="0"/>
              <a:sym typeface="+mn-ea"/>
            </a:endParaRPr>
          </a:p>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[2]Shalit U, Johansson F D, Sontag D. Estimating individual treatment effect: generalization bounds and algorithms[C]//International Conference on Machine Learning. PMLR, 2017: 3076-3085.</a:t>
            </a:r>
            <a:endParaRPr lang="en-US" altLang="zh-CN" sz="800">
              <a:latin typeface="Times New Roman" panose="02020603050405020304" pitchFamily="18" charset="0"/>
              <a:cs typeface="Times New Roman" panose="02020603050405020304" pitchFamily="18" charset="0"/>
            </a:endParaRPr>
          </a:p>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[3]Yao L, Li S, Li Y, et al. Representation learning for treatment effect estimation from observational data[J]. Advances in Neural Information Processing Systems, 2018, 31.</a:t>
            </a:r>
            <a:endParaRPr lang="en-US" altLang="zh-CN" sz="800">
              <a:latin typeface="Times New Roman" panose="02020603050405020304" pitchFamily="18" charset="0"/>
              <a:cs typeface="Times New Roman" panose="02020603050405020304" pitchFamily="18" charset="0"/>
            </a:endParaRPr>
          </a:p>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[4]Yoon J, Jordon J, Van Der Schaar M. GANITE: Estimation of individualized treatment effects using generative adversarial nets[C]//International Conference on Learning Representations. 2018.</a:t>
            </a:r>
            <a:endParaRPr lang="en-US" altLang="zh-CN" sz="800">
              <a:latin typeface="Times New Roman" panose="02020603050405020304" pitchFamily="18" charset="0"/>
              <a:cs typeface="Times New Roman" panose="02020603050405020304" pitchFamily="18" charset="0"/>
              <a:sym typeface="+mn-ea"/>
            </a:endParaRPr>
          </a:p>
        </p:txBody>
      </p:sp>
      <p:sp>
        <p:nvSpPr>
          <p:cNvPr id="16" name="文本框 15"/>
          <p:cNvSpPr txBox="1"/>
          <p:nvPr>
            <p:custDataLst>
              <p:tags r:id="rId15"/>
            </p:custDataLst>
          </p:nvPr>
        </p:nvSpPr>
        <p:spPr>
          <a:xfrm>
            <a:off x="2630805" y="2997200"/>
            <a:ext cx="991870"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[1]DCN-PD</a:t>
            </a:r>
            <a:endParaRPr lang="en-US" altLang="zh-CN" sz="1200" dirty="0" smtClean="0">
              <a:latin typeface="微软雅黑" panose="020B0503020204020204" charset="-122"/>
              <a:ea typeface="微软雅黑" panose="020B0503020204020204" charset="-122"/>
            </a:endParaRPr>
          </a:p>
        </p:txBody>
      </p:sp>
      <p:pic>
        <p:nvPicPr>
          <p:cNvPr id="17" name="图片 7"/>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Lst>
          </a:blip>
          <a:srcRect t="3816"/>
          <a:stretch>
            <a:fillRect/>
          </a:stretch>
        </p:blipFill>
        <p:spPr bwMode="auto">
          <a:xfrm>
            <a:off x="5613400" y="3267075"/>
            <a:ext cx="5575300" cy="2557780"/>
          </a:xfrm>
          <a:prstGeom prst="rect">
            <a:avLst/>
          </a:prstGeom>
          <a:noFill/>
          <a:ln>
            <a:noFill/>
          </a:ln>
        </p:spPr>
      </p:pic>
      <p:sp>
        <p:nvSpPr>
          <p:cNvPr id="18" name="文本框 17"/>
          <p:cNvSpPr txBox="1"/>
          <p:nvPr>
            <p:custDataLst>
              <p:tags r:id="rId18"/>
            </p:custDataLst>
          </p:nvPr>
        </p:nvSpPr>
        <p:spPr>
          <a:xfrm>
            <a:off x="8059420" y="2794635"/>
            <a:ext cx="923925"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[2]CFRNet</a:t>
            </a:r>
            <a:endParaRPr lang="en-US" altLang="zh-CN" sz="1200" dirty="0" smtClean="0">
              <a:latin typeface="微软雅黑" panose="020B0503020204020204" charset="-122"/>
              <a:ea typeface="微软雅黑" panose="020B0503020204020204" charset="-122"/>
            </a:endParaRPr>
          </a:p>
        </p:txBody>
      </p:sp>
      <p:sp>
        <p:nvSpPr>
          <p:cNvPr id="19" name="文本框 18"/>
          <p:cNvSpPr txBox="1"/>
          <p:nvPr>
            <p:custDataLst>
              <p:tags r:id="rId19"/>
            </p:custDataLst>
          </p:nvPr>
        </p:nvSpPr>
        <p:spPr>
          <a:xfrm>
            <a:off x="2630805" y="5605780"/>
            <a:ext cx="678815"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[3]SITE</a:t>
            </a:r>
            <a:endParaRPr lang="en-US" altLang="zh-CN" sz="1200" dirty="0" smtClean="0">
              <a:latin typeface="微软雅黑" panose="020B0503020204020204" charset="-122"/>
              <a:ea typeface="微软雅黑" panose="020B0503020204020204" charset="-122"/>
            </a:endParaRPr>
          </a:p>
        </p:txBody>
      </p:sp>
      <p:sp>
        <p:nvSpPr>
          <p:cNvPr id="20" name="文本框 19"/>
          <p:cNvSpPr txBox="1"/>
          <p:nvPr>
            <p:custDataLst>
              <p:tags r:id="rId20"/>
            </p:custDataLst>
          </p:nvPr>
        </p:nvSpPr>
        <p:spPr>
          <a:xfrm>
            <a:off x="8379460" y="5635625"/>
            <a:ext cx="934720"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[4]GANIT</a:t>
            </a:r>
            <a:r>
              <a:rPr lang="en-US" altLang="zh-CN" sz="1200" dirty="0" smtClean="0">
                <a:latin typeface="微软雅黑" panose="020B0503020204020204" charset="-122"/>
                <a:ea typeface="微软雅黑" panose="020B0503020204020204" charset="-122"/>
              </a:rPr>
              <a:t>E</a:t>
            </a:r>
            <a:endParaRPr lang="en-US" altLang="zh-CN" sz="1200" dirty="0" smtClean="0">
              <a:latin typeface="微软雅黑" panose="020B0503020204020204" charset="-122"/>
              <a:ea typeface="微软雅黑" panose="020B0503020204020204" charset="-122"/>
            </a:endParaRPr>
          </a:p>
        </p:txBody>
      </p:sp>
      <p:sp>
        <p:nvSpPr>
          <p:cNvPr id="2" name="文本框 1"/>
          <p:cNvSpPr txBox="1"/>
          <p:nvPr>
            <p:custDataLst>
              <p:tags r:id="rId21"/>
            </p:custDataLst>
          </p:nvPr>
        </p:nvSpPr>
        <p:spPr>
          <a:xfrm>
            <a:off x="2171065" y="3125470"/>
            <a:ext cx="2564130" cy="49911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深度多任务神经</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网络</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22"/>
            </p:custDataLst>
          </p:nvPr>
        </p:nvSpPr>
        <p:spPr>
          <a:xfrm>
            <a:off x="7661910" y="2927350"/>
            <a:ext cx="2738755" cy="59055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en-US" altLang="zh-CN" sz="1400" dirty="0">
                <a:sym typeface="+mn-ea"/>
              </a:rPr>
              <a:t>反事实推理算法框架</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97965" y="5824855"/>
            <a:ext cx="3646805" cy="368300"/>
          </a:xfrm>
          <a:prstGeom prst="rect">
            <a:avLst/>
          </a:prstGeom>
          <a:noFill/>
        </p:spPr>
        <p:txBody>
          <a:bodyPr wrap="square" rtlCol="0" anchor="t">
            <a:noAutofit/>
          </a:bodyPr>
          <a:p>
            <a:pPr lvl="0" algn="l"/>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基于</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三元组对</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的</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空间局部相似性表示</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网络</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23"/>
            </p:custDataLst>
          </p:nvPr>
        </p:nvSpPr>
        <p:spPr>
          <a:xfrm>
            <a:off x="7438390" y="5911215"/>
            <a:ext cx="3646805" cy="368300"/>
          </a:xfrm>
          <a:prstGeom prst="rect">
            <a:avLst/>
          </a:prstGeom>
          <a:noFill/>
        </p:spPr>
        <p:txBody>
          <a:bodyPr wrap="square" rtlCol="0" anchor="t">
            <a:noAutofit/>
          </a:bodyPr>
          <a:p>
            <a:pPr lvl="0" algn="l"/>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GAN</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网络反事实输出生成</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框架</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702497"/>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Reweighting</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模块（</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Twins</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descr="Orgin_twins"/>
          <p:cNvPicPr>
            <a:picLocks noChangeAspect="1"/>
          </p:cNvPicPr>
          <p:nvPr/>
        </p:nvPicPr>
        <p:blipFill>
          <a:blip r:embed="rId9"/>
          <a:srcRect l="13311" t="9683" r="10173" b="8065"/>
          <a:stretch>
            <a:fillRect/>
          </a:stretch>
        </p:blipFill>
        <p:spPr>
          <a:xfrm>
            <a:off x="243840" y="2569210"/>
            <a:ext cx="2951480" cy="2379345"/>
          </a:xfrm>
          <a:prstGeom prst="rect">
            <a:avLst/>
          </a:prstGeom>
        </p:spPr>
      </p:pic>
      <p:pic>
        <p:nvPicPr>
          <p:cNvPr id="3" name="图片 2" descr="AIPW_embedding"/>
          <p:cNvPicPr>
            <a:picLocks noChangeAspect="1"/>
          </p:cNvPicPr>
          <p:nvPr/>
        </p:nvPicPr>
        <p:blipFill>
          <a:blip r:embed="rId10"/>
          <a:srcRect l="11389" t="8138" r="9720" b="7419"/>
          <a:stretch>
            <a:fillRect/>
          </a:stretch>
        </p:blipFill>
        <p:spPr>
          <a:xfrm>
            <a:off x="6144895" y="2627630"/>
            <a:ext cx="2805430" cy="2252345"/>
          </a:xfrm>
          <a:prstGeom prst="rect">
            <a:avLst/>
          </a:prstGeom>
        </p:spPr>
      </p:pic>
      <p:pic>
        <p:nvPicPr>
          <p:cNvPr id="4" name="图片 3" descr="CBPS_embedding"/>
          <p:cNvPicPr>
            <a:picLocks noChangeAspect="1"/>
          </p:cNvPicPr>
          <p:nvPr/>
        </p:nvPicPr>
        <p:blipFill>
          <a:blip r:embed="rId11"/>
          <a:srcRect l="11429" t="9212" r="7833" b="9212"/>
          <a:stretch>
            <a:fillRect/>
          </a:stretch>
        </p:blipFill>
        <p:spPr>
          <a:xfrm>
            <a:off x="3195320" y="2635885"/>
            <a:ext cx="2949575" cy="2235835"/>
          </a:xfrm>
          <a:prstGeom prst="rect">
            <a:avLst/>
          </a:prstGeom>
        </p:spPr>
      </p:pic>
      <p:pic>
        <p:nvPicPr>
          <p:cNvPr id="5" name="图片 4" descr="IPW_embedding"/>
          <p:cNvPicPr>
            <a:picLocks noChangeAspect="1"/>
          </p:cNvPicPr>
          <p:nvPr/>
        </p:nvPicPr>
        <p:blipFill>
          <a:blip r:embed="rId12"/>
          <a:srcRect l="12576" t="8611" r="7751" b="8584"/>
          <a:stretch>
            <a:fillRect/>
          </a:stretch>
        </p:blipFill>
        <p:spPr>
          <a:xfrm>
            <a:off x="8950325" y="2586990"/>
            <a:ext cx="3041650" cy="2371725"/>
          </a:xfrm>
          <a:prstGeom prst="rect">
            <a:avLst/>
          </a:prstGeom>
        </p:spPr>
      </p:pic>
      <p:sp>
        <p:nvSpPr>
          <p:cNvPr id="17" name="文本框 16"/>
          <p:cNvSpPr txBox="1"/>
          <p:nvPr>
            <p:custDataLst>
              <p:tags r:id="rId13"/>
            </p:custDataLst>
          </p:nvPr>
        </p:nvSpPr>
        <p:spPr>
          <a:xfrm>
            <a:off x="1083945" y="5356225"/>
            <a:ext cx="1468755" cy="306705"/>
          </a:xfrm>
          <a:prstGeom prst="rect">
            <a:avLst/>
          </a:prstGeom>
          <a:noFill/>
        </p:spPr>
        <p:txBody>
          <a:bodyPr wrap="square" rtlCol="0">
            <a:spAutoFit/>
          </a:bodyPr>
          <a:p>
            <a:r>
              <a:rPr lang="en-US" altLang="zh-CN" sz="1400"/>
              <a:t>Orgin </a:t>
            </a:r>
            <a:r>
              <a:rPr lang="en-US" altLang="zh-CN" sz="1400"/>
              <a:t>Space</a:t>
            </a:r>
            <a:endParaRPr lang="en-US" altLang="zh-CN" sz="1400"/>
          </a:p>
        </p:txBody>
      </p:sp>
      <p:sp>
        <p:nvSpPr>
          <p:cNvPr id="6" name="文本框 5"/>
          <p:cNvSpPr txBox="1"/>
          <p:nvPr>
            <p:custDataLst>
              <p:tags r:id="rId14"/>
            </p:custDataLst>
          </p:nvPr>
        </p:nvSpPr>
        <p:spPr>
          <a:xfrm>
            <a:off x="3298825" y="5345430"/>
            <a:ext cx="2433955" cy="306705"/>
          </a:xfrm>
          <a:prstGeom prst="rect">
            <a:avLst/>
          </a:prstGeom>
          <a:noFill/>
        </p:spPr>
        <p:txBody>
          <a:bodyPr wrap="square" rtlCol="0">
            <a:spAutoFit/>
          </a:bodyPr>
          <a:p>
            <a:r>
              <a:rPr lang="en-US" altLang="zh-CN" sz="1400"/>
              <a:t>Embedding Space</a:t>
            </a:r>
            <a:r>
              <a:rPr lang="zh-CN" altLang="en-US" sz="1400"/>
              <a:t>（</a:t>
            </a:r>
            <a:r>
              <a:rPr lang="en-US" altLang="zh-CN" sz="1400"/>
              <a:t>CBPS</a:t>
            </a:r>
            <a:r>
              <a:rPr lang="zh-CN" altLang="en-US" sz="1400"/>
              <a:t>）</a:t>
            </a:r>
            <a:endParaRPr lang="zh-CN" altLang="en-US" sz="1400"/>
          </a:p>
        </p:txBody>
      </p:sp>
      <p:sp>
        <p:nvSpPr>
          <p:cNvPr id="7" name="文本框 6"/>
          <p:cNvSpPr txBox="1"/>
          <p:nvPr>
            <p:custDataLst>
              <p:tags r:id="rId15"/>
            </p:custDataLst>
          </p:nvPr>
        </p:nvSpPr>
        <p:spPr>
          <a:xfrm>
            <a:off x="6478905" y="534606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AIPW</a:t>
            </a:r>
            <a:r>
              <a:rPr lang="zh-CN" altLang="en-US" sz="1400"/>
              <a:t>）</a:t>
            </a:r>
            <a:endParaRPr lang="zh-CN" altLang="en-US" sz="1400"/>
          </a:p>
        </p:txBody>
      </p:sp>
      <p:sp>
        <p:nvSpPr>
          <p:cNvPr id="8" name="文本框 7"/>
          <p:cNvSpPr txBox="1"/>
          <p:nvPr>
            <p:custDataLst>
              <p:tags r:id="rId16"/>
            </p:custDataLst>
          </p:nvPr>
        </p:nvSpPr>
        <p:spPr>
          <a:xfrm>
            <a:off x="9373235" y="5335270"/>
            <a:ext cx="2433955" cy="306705"/>
          </a:xfrm>
          <a:prstGeom prst="rect">
            <a:avLst/>
          </a:prstGeom>
          <a:noFill/>
        </p:spPr>
        <p:txBody>
          <a:bodyPr wrap="square" rtlCol="0">
            <a:spAutoFit/>
          </a:bodyPr>
          <a:p>
            <a:r>
              <a:rPr lang="en-US" altLang="zh-CN" sz="1400"/>
              <a:t>Embedding Space</a:t>
            </a:r>
            <a:r>
              <a:rPr lang="zh-CN" altLang="en-US" sz="1400"/>
              <a:t>（</a:t>
            </a:r>
            <a:r>
              <a:rPr lang="en-US" altLang="zh-CN" sz="1400"/>
              <a:t>IPW</a:t>
            </a:r>
            <a:r>
              <a:rPr lang="zh-CN" altLang="en-US" sz="1400"/>
              <a:t>）</a:t>
            </a:r>
            <a:endParaRPr lang="zh-CN" altLang="en-US" sz="14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702497"/>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Autoencoder</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模块（</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IHDP</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sp>
        <p:nvSpPr>
          <p:cNvPr id="17" name="文本框 16"/>
          <p:cNvSpPr txBox="1"/>
          <p:nvPr>
            <p:custDataLst>
              <p:tags r:id="rId9"/>
            </p:custDataLst>
          </p:nvPr>
        </p:nvSpPr>
        <p:spPr>
          <a:xfrm>
            <a:off x="1083945" y="5356225"/>
            <a:ext cx="1468755" cy="306705"/>
          </a:xfrm>
          <a:prstGeom prst="rect">
            <a:avLst/>
          </a:prstGeom>
          <a:noFill/>
        </p:spPr>
        <p:txBody>
          <a:bodyPr wrap="square" rtlCol="0">
            <a:spAutoFit/>
          </a:bodyPr>
          <a:p>
            <a:r>
              <a:rPr lang="en-US" altLang="zh-CN" sz="1400"/>
              <a:t>Orgin </a:t>
            </a:r>
            <a:r>
              <a:rPr lang="en-US" altLang="zh-CN" sz="1400"/>
              <a:t>Space</a:t>
            </a:r>
            <a:endParaRPr lang="en-US" altLang="zh-CN" sz="1400"/>
          </a:p>
        </p:txBody>
      </p:sp>
      <p:sp>
        <p:nvSpPr>
          <p:cNvPr id="7" name="文本框 6"/>
          <p:cNvSpPr txBox="1"/>
          <p:nvPr>
            <p:custDataLst>
              <p:tags r:id="rId10"/>
            </p:custDataLst>
          </p:nvPr>
        </p:nvSpPr>
        <p:spPr>
          <a:xfrm>
            <a:off x="4528185" y="535622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AE</a:t>
            </a:r>
            <a:r>
              <a:rPr lang="zh-CN" altLang="en-US" sz="1400"/>
              <a:t>）</a:t>
            </a:r>
            <a:endParaRPr lang="zh-CN" altLang="en-US" sz="1400"/>
          </a:p>
        </p:txBody>
      </p:sp>
      <p:sp>
        <p:nvSpPr>
          <p:cNvPr id="8" name="文本框 7"/>
          <p:cNvSpPr txBox="1"/>
          <p:nvPr>
            <p:custDataLst>
              <p:tags r:id="rId11"/>
            </p:custDataLst>
          </p:nvPr>
        </p:nvSpPr>
        <p:spPr>
          <a:xfrm>
            <a:off x="8835390" y="535622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VAE</a:t>
            </a:r>
            <a:r>
              <a:rPr lang="zh-CN" altLang="en-US" sz="1400"/>
              <a:t>）</a:t>
            </a:r>
            <a:endParaRPr lang="zh-CN" altLang="en-US" sz="1400"/>
          </a:p>
        </p:txBody>
      </p:sp>
      <p:pic>
        <p:nvPicPr>
          <p:cNvPr id="9" name="图片 8" descr="VAE_embedding"/>
          <p:cNvPicPr>
            <a:picLocks noChangeAspect="1"/>
          </p:cNvPicPr>
          <p:nvPr/>
        </p:nvPicPr>
        <p:blipFill>
          <a:blip r:embed="rId12"/>
          <a:srcRect l="12225" t="10047" r="8791" b="9602"/>
          <a:stretch>
            <a:fillRect/>
          </a:stretch>
        </p:blipFill>
        <p:spPr>
          <a:xfrm>
            <a:off x="8003540" y="2403475"/>
            <a:ext cx="3868420" cy="2952750"/>
          </a:xfrm>
          <a:prstGeom prst="rect">
            <a:avLst/>
          </a:prstGeom>
        </p:spPr>
      </p:pic>
      <p:pic>
        <p:nvPicPr>
          <p:cNvPr id="12" name="图片 11" descr="AE_embedding"/>
          <p:cNvPicPr>
            <a:picLocks noChangeAspect="1"/>
          </p:cNvPicPr>
          <p:nvPr/>
        </p:nvPicPr>
        <p:blipFill>
          <a:blip r:embed="rId13"/>
          <a:srcRect l="13076" t="11107" r="9030" b="10770"/>
          <a:stretch>
            <a:fillRect/>
          </a:stretch>
        </p:blipFill>
        <p:spPr>
          <a:xfrm>
            <a:off x="4027170" y="2461260"/>
            <a:ext cx="3700780" cy="2784475"/>
          </a:xfrm>
          <a:prstGeom prst="rect">
            <a:avLst/>
          </a:prstGeom>
        </p:spPr>
      </p:pic>
      <p:pic>
        <p:nvPicPr>
          <p:cNvPr id="14" name="图片 13" descr="Orgin_ihdp"/>
          <p:cNvPicPr>
            <a:picLocks noChangeAspect="1"/>
          </p:cNvPicPr>
          <p:nvPr/>
        </p:nvPicPr>
        <p:blipFill>
          <a:blip r:embed="rId14"/>
          <a:srcRect l="13298" t="10642" r="9048" b="9953"/>
          <a:stretch>
            <a:fillRect/>
          </a:stretch>
        </p:blipFill>
        <p:spPr>
          <a:xfrm>
            <a:off x="220980" y="2403475"/>
            <a:ext cx="3704590" cy="284226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702497"/>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Autoencoder</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模块（</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Jobs</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sp>
        <p:nvSpPr>
          <p:cNvPr id="17" name="文本框 16"/>
          <p:cNvSpPr txBox="1"/>
          <p:nvPr>
            <p:custDataLst>
              <p:tags r:id="rId9"/>
            </p:custDataLst>
          </p:nvPr>
        </p:nvSpPr>
        <p:spPr>
          <a:xfrm>
            <a:off x="1083945" y="5437505"/>
            <a:ext cx="1468755" cy="306705"/>
          </a:xfrm>
          <a:prstGeom prst="rect">
            <a:avLst/>
          </a:prstGeom>
          <a:noFill/>
        </p:spPr>
        <p:txBody>
          <a:bodyPr wrap="square" rtlCol="0">
            <a:spAutoFit/>
          </a:bodyPr>
          <a:p>
            <a:r>
              <a:rPr lang="en-US" altLang="zh-CN" sz="1400"/>
              <a:t>Orgin </a:t>
            </a:r>
            <a:r>
              <a:rPr lang="en-US" altLang="zh-CN" sz="1400"/>
              <a:t>Space</a:t>
            </a:r>
            <a:endParaRPr lang="en-US" altLang="zh-CN" sz="1400"/>
          </a:p>
        </p:txBody>
      </p:sp>
      <p:sp>
        <p:nvSpPr>
          <p:cNvPr id="7" name="文本框 6"/>
          <p:cNvSpPr txBox="1"/>
          <p:nvPr>
            <p:custDataLst>
              <p:tags r:id="rId10"/>
            </p:custDataLst>
          </p:nvPr>
        </p:nvSpPr>
        <p:spPr>
          <a:xfrm>
            <a:off x="4878705" y="543750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AE</a:t>
            </a:r>
            <a:r>
              <a:rPr lang="zh-CN" altLang="en-US" sz="1400"/>
              <a:t>）</a:t>
            </a:r>
            <a:endParaRPr lang="zh-CN" altLang="en-US" sz="1400"/>
          </a:p>
        </p:txBody>
      </p:sp>
      <p:sp>
        <p:nvSpPr>
          <p:cNvPr id="8" name="文本框 7"/>
          <p:cNvSpPr txBox="1"/>
          <p:nvPr>
            <p:custDataLst>
              <p:tags r:id="rId11"/>
            </p:custDataLst>
          </p:nvPr>
        </p:nvSpPr>
        <p:spPr>
          <a:xfrm>
            <a:off x="8835390" y="543750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VAE</a:t>
            </a:r>
            <a:r>
              <a:rPr lang="zh-CN" altLang="en-US" sz="1400"/>
              <a:t>）</a:t>
            </a:r>
            <a:endParaRPr lang="zh-CN" altLang="en-US" sz="1400"/>
          </a:p>
        </p:txBody>
      </p:sp>
      <p:pic>
        <p:nvPicPr>
          <p:cNvPr id="2" name="图片 1" descr="VAE_embedding"/>
          <p:cNvPicPr>
            <a:picLocks noChangeAspect="1"/>
          </p:cNvPicPr>
          <p:nvPr/>
        </p:nvPicPr>
        <p:blipFill>
          <a:blip r:embed="rId12"/>
          <a:srcRect l="14041" t="10865" r="10569" b="11082"/>
          <a:stretch>
            <a:fillRect/>
          </a:stretch>
        </p:blipFill>
        <p:spPr>
          <a:xfrm>
            <a:off x="8004175" y="2329180"/>
            <a:ext cx="3743325" cy="2906395"/>
          </a:xfrm>
          <a:prstGeom prst="rect">
            <a:avLst/>
          </a:prstGeom>
        </p:spPr>
      </p:pic>
      <p:pic>
        <p:nvPicPr>
          <p:cNvPr id="3" name="图片 2" descr="AE_embedding"/>
          <p:cNvPicPr>
            <a:picLocks noChangeAspect="1"/>
          </p:cNvPicPr>
          <p:nvPr/>
        </p:nvPicPr>
        <p:blipFill>
          <a:blip r:embed="rId13"/>
          <a:srcRect l="11651" t="10619" r="11651" b="10156"/>
          <a:stretch>
            <a:fillRect/>
          </a:stretch>
        </p:blipFill>
        <p:spPr>
          <a:xfrm>
            <a:off x="4173220" y="2614930"/>
            <a:ext cx="3487420" cy="2711450"/>
          </a:xfrm>
          <a:prstGeom prst="rect">
            <a:avLst/>
          </a:prstGeom>
        </p:spPr>
      </p:pic>
      <p:pic>
        <p:nvPicPr>
          <p:cNvPr id="4" name="图片 3" descr="Orgin_jobs"/>
          <p:cNvPicPr>
            <a:picLocks noChangeAspect="1"/>
          </p:cNvPicPr>
          <p:nvPr/>
        </p:nvPicPr>
        <p:blipFill>
          <a:blip r:embed="rId14"/>
          <a:srcRect l="13346" t="11328" r="9191" b="11097"/>
          <a:stretch>
            <a:fillRect/>
          </a:stretch>
        </p:blipFill>
        <p:spPr>
          <a:xfrm>
            <a:off x="220980" y="2645410"/>
            <a:ext cx="3608705" cy="2710815"/>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3997,&quot;width&quot;:10056}"/>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COMMONDATA" val="eyJoZGlkIjoiMDgzMjAxOGY1MjhjYWMwOWI4OTQ1NTc4ZmVmZmEzYTUifQ=="/>
  <p:tag name="KSO_WPP_MARK_KEY" val="7f1965f9-0a56-4403-a97f-a0ea97733162"/>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3908</Words>
  <Application>WPS 演示</Application>
  <PresentationFormat>宽屏</PresentationFormat>
  <Paragraphs>180</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Times New Roman</vt:lpstr>
      <vt:lpstr>Wingdings</vt:lpstr>
      <vt:lpstr>华文楷体</vt:lpstr>
      <vt:lpstr>Calibri</vt:lpstr>
      <vt:lpstr>Arial Unicode MS</vt:lpstr>
      <vt:lpstr>BatangChe</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咏谦 Always modest</cp:lastModifiedBy>
  <cp:revision>618</cp:revision>
  <dcterms:created xsi:type="dcterms:W3CDTF">2019-06-19T02:08:00Z</dcterms:created>
  <dcterms:modified xsi:type="dcterms:W3CDTF">2023-02-20T13:23:29Z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480AC412BEBB42C6B38F83728387F326</vt:lpwstr>
  </property>
</Properties>
</file>