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76" r:id="rId5"/>
    <p:sldId id="291" r:id="rId6"/>
    <p:sldId id="292" r:id="rId7"/>
    <p:sldId id="270" r:id="rId8"/>
    <p:sldId id="288" r:id="rId9"/>
    <p:sldId id="294" r:id="rId10"/>
    <p:sldId id="296" r:id="rId11"/>
    <p:sldId id="298" r:id="rId12"/>
    <p:sldId id="259" r:id="rId13"/>
    <p:sldId id="265" r:id="rId14"/>
    <p:sldId id="295" r:id="rId15"/>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52" userDrawn="1">
          <p15:clr>
            <a:srgbClr val="A4A3A4"/>
          </p15:clr>
        </p15:guide>
        <p15:guide id="2" pos="37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 id="2" name="zhjia" initials="z"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1952"/>
        <p:guide pos="378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gs" Target="tags/tag174.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幻灯片图像占位符 1"/>
          <p:cNvSpPr>
            <a:spLocks noGrp="1" noRot="1" noChangeAspect="1" noTextEdit="1"/>
          </p:cNvSpPr>
          <p:nvPr>
            <p:ph type="sldImg"/>
          </p:nvPr>
        </p:nvSpPr>
        <p:spPr>
          <a:ln>
            <a:miter lim="800000"/>
          </a:ln>
        </p:spPr>
      </p:sp>
      <p:sp>
        <p:nvSpPr>
          <p:cNvPr id="11267" name="备注占位符 2"/>
          <p:cNvSpPr>
            <a:spLocks noGrp="1"/>
          </p:cNvSpPr>
          <p:nvPr>
            <p:ph type="body"/>
          </p:nvPr>
        </p:nvSpPr>
        <p:spPr/>
        <p:txBody>
          <a:bodyPr wrap="square" lIns="91440" tIns="45720" rIns="91440" bIns="45720" anchor="t" anchorCtr="0"/>
          <a:p>
            <a:pPr lvl="0" eaLnBrk="1" hangingPunct="1"/>
            <a:r>
              <a:rPr lang="en-US" altLang="zh-CN" dirty="0"/>
              <a:t>用深度模型进行因果效应估计面临这许多挑战，首先就是反事实的问题，二元情况举例，除非有平行空间，否则只能观测到一种治疗效果。统计学家想到用随机实验的方法，但需要数据量的大，而且类似摇色子，不人道，这时我们就需要引入潜在因果模型。潜在因果模型只需要知道一个变量T对Y有没有casual inffect，其他结构不care，同时也要知道confounder。</a:t>
            </a:r>
            <a:endParaRPr lang="en-US" altLang="zh-CN" dirty="0"/>
          </a:p>
        </p:txBody>
      </p:sp>
      <p:sp>
        <p:nvSpPr>
          <p:cNvPr id="112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en-US" sz="1200" dirty="0"/>
            </a:fld>
            <a:endParaRPr lang="en-US" alt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幻灯片图像占位符 1"/>
          <p:cNvSpPr>
            <a:spLocks noGrp="1" noRot="1" noChangeAspect="1" noTextEdit="1"/>
          </p:cNvSpPr>
          <p:nvPr>
            <p:ph type="sldImg"/>
          </p:nvPr>
        </p:nvSpPr>
        <p:spPr>
          <a:ln>
            <a:miter lim="800000"/>
          </a:ln>
        </p:spPr>
      </p:sp>
      <p:sp>
        <p:nvSpPr>
          <p:cNvPr id="11267" name="备注占位符 2"/>
          <p:cNvSpPr>
            <a:spLocks noGrp="1"/>
          </p:cNvSpPr>
          <p:nvPr>
            <p:ph type="body"/>
          </p:nvPr>
        </p:nvSpPr>
        <p:spPr/>
        <p:txBody>
          <a:bodyPr wrap="square" lIns="91440" tIns="45720" rIns="91440" bIns="45720" anchor="t" anchorCtr="0"/>
          <a:p>
            <a:pPr lvl="0" eaLnBrk="1" hangingPunct="1"/>
            <a:r>
              <a:rPr lang="zh-CN" altLang="en-US">
                <a:sym typeface="+mn-ea"/>
              </a:rPr>
              <a:t>面向反事实结果推理任务进行端到端的训练，可以看到我们提出的方法在</a:t>
            </a:r>
            <a:r>
              <a:rPr lang="en-US" altLang="zh-CN">
                <a:sym typeface="+mn-ea"/>
              </a:rPr>
              <a:t>IHDP</a:t>
            </a:r>
            <a:r>
              <a:rPr lang="zh-CN" altLang="en-US">
                <a:sym typeface="+mn-ea"/>
              </a:rPr>
              <a:t>公开数据集中取得了具有竞争力的性能表现。</a:t>
            </a:r>
            <a:endParaRPr lang="zh-CN" altLang="en-US"/>
          </a:p>
          <a:p>
            <a:pPr lvl="0" eaLnBrk="1" hangingPunct="1"/>
            <a:endParaRPr lang="en-US" altLang="zh-CN" dirty="0"/>
          </a:p>
        </p:txBody>
      </p:sp>
      <p:sp>
        <p:nvSpPr>
          <p:cNvPr id="112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en-US" sz="1200" dirty="0"/>
            </a:fld>
            <a:endParaRPr lang="en-US" altLang="en-US"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幻灯片图像占位符 1"/>
          <p:cNvSpPr>
            <a:spLocks noGrp="1" noRot="1" noChangeAspect="1" noTextEdit="1"/>
          </p:cNvSpPr>
          <p:nvPr>
            <p:ph type="sldImg"/>
          </p:nvPr>
        </p:nvSpPr>
        <p:spPr>
          <a:ln>
            <a:miter lim="800000"/>
          </a:ln>
        </p:spPr>
      </p:sp>
      <p:sp>
        <p:nvSpPr>
          <p:cNvPr id="11267" name="备注占位符 2"/>
          <p:cNvSpPr>
            <a:spLocks noGrp="1"/>
          </p:cNvSpPr>
          <p:nvPr>
            <p:ph type="body"/>
          </p:nvPr>
        </p:nvSpPr>
        <p:spPr/>
        <p:txBody>
          <a:bodyPr wrap="square" lIns="91440" tIns="45720" rIns="91440" bIns="45720" anchor="t" anchorCtr="0"/>
          <a:p>
            <a:pPr lvl="0" eaLnBrk="1" hangingPunct="1"/>
            <a:r>
              <a:rPr lang="zh-CN" altLang="en-US">
                <a:sym typeface="+mn-ea"/>
              </a:rPr>
              <a:t>面向反事实结果推理任务进行端到端的训练，可以看到我们提出的方法在</a:t>
            </a:r>
            <a:r>
              <a:rPr lang="en-US" altLang="zh-CN">
                <a:sym typeface="+mn-ea"/>
              </a:rPr>
              <a:t>Jobs</a:t>
            </a:r>
            <a:r>
              <a:rPr lang="zh-CN" altLang="en-US">
                <a:sym typeface="+mn-ea"/>
              </a:rPr>
              <a:t>和</a:t>
            </a:r>
            <a:r>
              <a:rPr lang="en-US" altLang="zh-CN">
                <a:sym typeface="+mn-ea"/>
              </a:rPr>
              <a:t>Twins</a:t>
            </a:r>
            <a:r>
              <a:rPr lang="zh-CN" altLang="en-US">
                <a:sym typeface="+mn-ea"/>
              </a:rPr>
              <a:t>公开数据集中取得了具有竞争力的性能表现。</a:t>
            </a:r>
            <a:endParaRPr lang="zh-CN" altLang="en-US"/>
          </a:p>
          <a:p>
            <a:pPr lvl="0" eaLnBrk="1" hangingPunct="1"/>
            <a:endParaRPr lang="en-US" altLang="zh-CN" dirty="0"/>
          </a:p>
        </p:txBody>
      </p:sp>
      <p:sp>
        <p:nvSpPr>
          <p:cNvPr id="112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en-US" sz="1200" dirty="0"/>
            </a:fld>
            <a:endParaRPr lang="en-US" altLang="en-US"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幻灯片图像占位符 1"/>
          <p:cNvSpPr>
            <a:spLocks noGrp="1" noRot="1" noChangeAspect="1" noTextEdit="1"/>
          </p:cNvSpPr>
          <p:nvPr>
            <p:ph type="sldImg"/>
          </p:nvPr>
        </p:nvSpPr>
        <p:spPr>
          <a:ln>
            <a:miter lim="800000"/>
          </a:ln>
        </p:spPr>
      </p:sp>
      <p:sp>
        <p:nvSpPr>
          <p:cNvPr id="11267" name="备注占位符 2"/>
          <p:cNvSpPr>
            <a:spLocks noGrp="1"/>
          </p:cNvSpPr>
          <p:nvPr>
            <p:ph type="body"/>
          </p:nvPr>
        </p:nvSpPr>
        <p:spPr/>
        <p:txBody>
          <a:bodyPr wrap="square" lIns="91440" tIns="45720" rIns="91440" bIns="45720" anchor="t" anchorCtr="0"/>
          <a:p>
            <a:pPr lvl="0" eaLnBrk="1" hangingPunct="1"/>
            <a:r>
              <a:rPr lang="zh-CN" altLang="en-US">
                <a:sym typeface="+mn-ea"/>
              </a:rPr>
              <a:t>面向反事实结果推理任务进行端到端的训练，可以看到我们提出的方法在</a:t>
            </a:r>
            <a:r>
              <a:rPr lang="en-US" altLang="zh-CN">
                <a:sym typeface="+mn-ea"/>
              </a:rPr>
              <a:t>Jobs</a:t>
            </a:r>
            <a:r>
              <a:rPr lang="zh-CN" altLang="en-US">
                <a:sym typeface="+mn-ea"/>
              </a:rPr>
              <a:t>和</a:t>
            </a:r>
            <a:r>
              <a:rPr lang="en-US" altLang="zh-CN">
                <a:sym typeface="+mn-ea"/>
              </a:rPr>
              <a:t>Twins</a:t>
            </a:r>
            <a:r>
              <a:rPr lang="zh-CN" altLang="en-US">
                <a:sym typeface="+mn-ea"/>
              </a:rPr>
              <a:t>公开数据集中取得了具有竞争力的性能表现。</a:t>
            </a:r>
            <a:endParaRPr lang="zh-CN" altLang="en-US"/>
          </a:p>
          <a:p>
            <a:pPr lvl="0" eaLnBrk="1" hangingPunct="1"/>
            <a:endParaRPr lang="en-US" altLang="zh-CN" dirty="0"/>
          </a:p>
        </p:txBody>
      </p:sp>
      <p:sp>
        <p:nvSpPr>
          <p:cNvPr id="112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en-US" sz="1200" dirty="0"/>
            </a:fld>
            <a:endParaRPr lang="en-US"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幻灯片图像占位符 1"/>
          <p:cNvSpPr>
            <a:spLocks noGrp="1" noRot="1" noChangeAspect="1" noTextEdit="1"/>
          </p:cNvSpPr>
          <p:nvPr>
            <p:ph type="sldImg"/>
          </p:nvPr>
        </p:nvSpPr>
        <p:spPr>
          <a:ln>
            <a:miter lim="800000"/>
          </a:ln>
        </p:spPr>
      </p:sp>
      <p:sp>
        <p:nvSpPr>
          <p:cNvPr id="11267" name="备注占位符 2"/>
          <p:cNvSpPr>
            <a:spLocks noGrp="1"/>
          </p:cNvSpPr>
          <p:nvPr>
            <p:ph type="body"/>
          </p:nvPr>
        </p:nvSpPr>
        <p:spPr/>
        <p:txBody>
          <a:bodyPr wrap="square" lIns="91440" tIns="45720" rIns="91440" bIns="45720" anchor="t" anchorCtr="0"/>
          <a:p>
            <a:pPr lvl="0" eaLnBrk="1" hangingPunct="1"/>
            <a:r>
              <a:rPr lang="en-US" altLang="zh-CN" dirty="0"/>
              <a:t>协变量分解D2VD，数据驱动的变量分离，除了混杂变量X还有调整变量Z。RCFR</a:t>
            </a:r>
            <a:r>
              <a:rPr lang="zh-CN" altLang="en-US" dirty="0"/>
              <a:t>在</a:t>
            </a:r>
            <a:r>
              <a:rPr lang="en-US" altLang="zh-CN" dirty="0"/>
              <a:t>CRFNet</a:t>
            </a:r>
            <a:r>
              <a:rPr lang="zh-CN" altLang="en-US" dirty="0"/>
              <a:t>基础上对特征集进行加权，</a:t>
            </a:r>
            <a:r>
              <a:rPr lang="en-US" altLang="zh-CN" dirty="0"/>
              <a:t>DeR-CFR</a:t>
            </a:r>
            <a:r>
              <a:rPr lang="zh-CN" altLang="en-US" dirty="0"/>
              <a:t>将</a:t>
            </a:r>
            <a:r>
              <a:rPr lang="en-US" altLang="zh-CN" dirty="0"/>
              <a:t>变量X分解为三种潜在因素：工具因子I，它只影响治疗T；混杂因子C，这是治疗T和结果Y的常见原因；调整因子A，它只决定结果Y。</a:t>
            </a:r>
            <a:endParaRPr lang="en-US" altLang="zh-CN" dirty="0"/>
          </a:p>
        </p:txBody>
      </p:sp>
      <p:sp>
        <p:nvSpPr>
          <p:cNvPr id="112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en-US" sz="1200" dirty="0"/>
            </a:fld>
            <a:endParaRPr lang="en-US"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幻灯片图像占位符 1"/>
          <p:cNvSpPr>
            <a:spLocks noGrp="1" noRot="1" noChangeAspect="1" noTextEdit="1"/>
          </p:cNvSpPr>
          <p:nvPr>
            <p:ph type="sldImg"/>
          </p:nvPr>
        </p:nvSpPr>
        <p:spPr>
          <a:ln>
            <a:miter lim="800000"/>
          </a:ln>
        </p:spPr>
      </p:sp>
      <p:sp>
        <p:nvSpPr>
          <p:cNvPr id="11267" name="备注占位符 2"/>
          <p:cNvSpPr>
            <a:spLocks noGrp="1"/>
          </p:cNvSpPr>
          <p:nvPr>
            <p:ph type="body"/>
          </p:nvPr>
        </p:nvSpPr>
        <p:spPr/>
        <p:txBody>
          <a:bodyPr wrap="square" lIns="91440" tIns="45720" rIns="91440" bIns="45720" anchor="t" anchorCtr="0"/>
          <a:p>
            <a:pPr lvl="0" eaLnBrk="1" hangingPunct="1"/>
            <a:r>
              <a:rPr lang="zh-CN" altLang="en-US" dirty="0"/>
              <a:t>网络整体结构框架如下，首先对协变量 X 进行特征变换，</a:t>
            </a:r>
            <a:r>
              <a:rPr lang="zh-CN" altLang="en-US" dirty="0">
                <a:sym typeface="+mn-ea"/>
              </a:rPr>
              <a:t>通过深度网络</a:t>
            </a:r>
            <a:r>
              <a:rPr lang="zh-CN" altLang="en-US" dirty="0"/>
              <a:t>学习一个权重矩阵，</a:t>
            </a:r>
            <a:r>
              <a:rPr lang="zh-CN" altLang="en-US" dirty="0"/>
              <a:t>接着重加权，对不同协变量参数实现自适应的权重分配生成加权后的参数变量 </a:t>
            </a:r>
            <a:r>
              <a:rPr lang="en-US" altLang="zh-CN" dirty="0"/>
              <a:t>X</a:t>
            </a:r>
            <a:r>
              <a:rPr lang="zh-CN" altLang="en-US" dirty="0"/>
              <a:t>W ，数据集紧接着对 </a:t>
            </a:r>
            <a:r>
              <a:rPr lang="en-US" altLang="zh-CN" dirty="0"/>
              <a:t>X</a:t>
            </a:r>
            <a:r>
              <a:rPr lang="zh-CN" altLang="en-US" dirty="0"/>
              <a:t>W 进行自编码器自监督学习表示进行训练数据增强，在网络训练时计算重构损失 Lrecon，平衡整体网络结构产生的信息熵，之后通过经典的表示平衡网络，例如 DNN，GAN 网络等对表示空间控制组和对照组的分布进行平衡表示，生成平衡的表示分布变量 Z, 最后再通过预测网络对控制组和对照组平衡后的结果实现无偏预测, 也就是 Y (T = 0) 和Y (T = 1)。</a:t>
            </a:r>
            <a:r>
              <a:rPr lang="en-US" altLang="zh-CN" dirty="0">
                <a:sym typeface="+mn-ea"/>
              </a:rPr>
              <a:t>PS</a:t>
            </a:r>
            <a:r>
              <a:rPr lang="zh-CN" altLang="en-US" dirty="0">
                <a:sym typeface="+mn-ea"/>
              </a:rPr>
              <a:t>，倾向得分，给定协变量</a:t>
            </a:r>
            <a:r>
              <a:rPr lang="en-US" altLang="zh-CN" dirty="0">
                <a:sym typeface="+mn-ea"/>
              </a:rPr>
              <a:t>X</a:t>
            </a:r>
            <a:r>
              <a:rPr lang="zh-CN" altLang="en-US" dirty="0">
                <a:sym typeface="+mn-ea"/>
              </a:rPr>
              <a:t>条件下，某个治疗策略的选择概率，</a:t>
            </a:r>
            <a:r>
              <a:rPr lang="en-US" altLang="zh-CN" dirty="0">
                <a:sym typeface="+mn-ea"/>
              </a:rPr>
              <a:t>IPW</a:t>
            </a:r>
            <a:r>
              <a:rPr lang="zh-CN" altLang="en-US" dirty="0">
                <a:sym typeface="+mn-ea"/>
              </a:rPr>
              <a:t>逆倾向得分权重， </a:t>
            </a:r>
            <a:r>
              <a:rPr lang="en-US" altLang="zh-CN" dirty="0">
                <a:sym typeface="+mn-ea"/>
              </a:rPr>
              <a:t>T</a:t>
            </a:r>
            <a:r>
              <a:rPr lang="zh-CN" altLang="en-US" dirty="0">
                <a:sym typeface="+mn-ea"/>
              </a:rPr>
              <a:t>为治疗策略， </a:t>
            </a:r>
            <a:r>
              <a:rPr lang="en-US" altLang="zh-CN" dirty="0">
                <a:sym typeface="+mn-ea"/>
              </a:rPr>
              <a:t>E(x)</a:t>
            </a:r>
            <a:r>
              <a:rPr lang="zh-CN" altLang="en-US" dirty="0">
                <a:sym typeface="+mn-ea"/>
              </a:rPr>
              <a:t>为倾向得分，样本越倾向选择这个策略，那么说明这个策略对该样本可能获得更好的策略效果，所以取逆得到的权重来平衡这个策略效果，此时的</a:t>
            </a:r>
            <a:r>
              <a:rPr lang="en-US" altLang="zh-CN" dirty="0">
                <a:sym typeface="+mn-ea"/>
              </a:rPr>
              <a:t>ATE</a:t>
            </a:r>
            <a:r>
              <a:rPr lang="zh-CN" altLang="en-US" dirty="0">
                <a:sym typeface="+mn-ea"/>
              </a:rPr>
              <a:t>变为</a:t>
            </a:r>
            <a:endParaRPr lang="zh-CN" altLang="en-US" dirty="0">
              <a:sym typeface="+mn-ea"/>
            </a:endParaRPr>
          </a:p>
        </p:txBody>
      </p:sp>
      <p:sp>
        <p:nvSpPr>
          <p:cNvPr id="112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en-US" sz="1200" dirty="0"/>
            </a:fld>
            <a:endParaRPr lang="en-US"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幻灯片图像占位符 1"/>
          <p:cNvSpPr>
            <a:spLocks noGrp="1" noRot="1" noChangeAspect="1" noTextEdit="1"/>
          </p:cNvSpPr>
          <p:nvPr>
            <p:ph type="sldImg"/>
          </p:nvPr>
        </p:nvSpPr>
        <p:spPr>
          <a:ln>
            <a:miter lim="800000"/>
          </a:ln>
        </p:spPr>
      </p:sp>
      <p:sp>
        <p:nvSpPr>
          <p:cNvPr id="11267" name="备注占位符 2"/>
          <p:cNvSpPr>
            <a:spLocks noGrp="1"/>
          </p:cNvSpPr>
          <p:nvPr>
            <p:ph type="body"/>
          </p:nvPr>
        </p:nvSpPr>
        <p:spPr/>
        <p:txBody>
          <a:bodyPr wrap="square" lIns="91440" tIns="45720" rIns="91440" bIns="45720" anchor="t" anchorCtr="0"/>
          <a:p>
            <a:pPr lvl="0" eaLnBrk="1" hangingPunct="1"/>
            <a:r>
              <a:rPr lang="zh-CN" altLang="en-US" dirty="0">
                <a:sym typeface="+mn-ea"/>
              </a:rPr>
              <a:t>其中 </a:t>
            </a:r>
            <a:r>
              <a:rPr lang="en-US" altLang="zh-CN" dirty="0">
                <a:sym typeface="+mn-ea"/>
              </a:rPr>
              <a:t>m(1,x)</a:t>
            </a:r>
            <a:r>
              <a:rPr lang="zh-CN" altLang="en-US" dirty="0">
                <a:sym typeface="+mn-ea"/>
              </a:rPr>
              <a:t>和 </a:t>
            </a:r>
            <a:r>
              <a:rPr lang="en-US" altLang="zh-CN" dirty="0">
                <a:sym typeface="+mn-ea"/>
              </a:rPr>
              <a:t>m(0,x)</a:t>
            </a:r>
            <a:r>
              <a:rPr lang="zh-CN" altLang="en-US" dirty="0">
                <a:sym typeface="+mn-ea"/>
              </a:rPr>
              <a:t>分别是根据试验组和测试组训练出来的回归模型；如果倾向得分或者回归模型是准确的，那么这个估计就是一致渐进无偏估计</a:t>
            </a:r>
            <a:r>
              <a:rPr lang="en-US" altLang="zh-CN" dirty="0">
                <a:sym typeface="+mn-ea"/>
              </a:rPr>
              <a:t>,</a:t>
            </a:r>
            <a:r>
              <a:rPr lang="zh-CN" altLang="en-US" dirty="0">
                <a:sym typeface="+mn-ea"/>
              </a:rPr>
              <a:t>第一行是试验组通过IPW平衡后的真实值-预测值与测试组IPW平衡后真实值-预测值的差值，正好反应ATE的效果。第二行代表的含义是第一项【根据试验组和对照组数据预测出结果的差异】反映了两组数据在回归模型下的策略效果差异；第二项【试验或对照组真实结果与模型预测结果的差距通过逆倾向得分加权的差值】反映排除预测效果外，真实观测结果之间的效果差异，并用逆倾向得分进行加权；两部分差异加一起，反映了无偏的策略效果估计。其中， </a:t>
            </a:r>
            <a:r>
              <a:rPr lang="en-US" altLang="zh-CN" dirty="0">
                <a:sym typeface="+mn-ea"/>
              </a:rPr>
              <a:t>xi=f(xi)</a:t>
            </a:r>
            <a:r>
              <a:rPr lang="zh-CN" altLang="en-US" dirty="0">
                <a:sym typeface="+mn-ea"/>
              </a:rPr>
              <a:t>是一个预定义的向量-值映射函数。通过解决上述问题，CBPS直接从估计的带参数的倾向得分中构建了协变量平衡得分，增加了对倾向得分模型的稳健性。给倾向得分</a:t>
            </a:r>
            <a:r>
              <a:rPr lang="en-US" altLang="zh-CN" dirty="0">
                <a:sym typeface="+mn-ea"/>
              </a:rPr>
              <a:t>E(xi)</a:t>
            </a:r>
            <a:r>
              <a:rPr lang="zh-CN" altLang="en-US" dirty="0">
                <a:sym typeface="+mn-ea"/>
              </a:rPr>
              <a:t> 加了一个参数，使它变成</a:t>
            </a:r>
            <a:r>
              <a:rPr lang="en-US" altLang="zh-CN" dirty="0">
                <a:sym typeface="+mn-ea"/>
              </a:rPr>
              <a:t>e(xi,b)</a:t>
            </a:r>
            <a:r>
              <a:rPr lang="zh-CN" altLang="en-US" dirty="0">
                <a:sym typeface="+mn-ea"/>
              </a:rPr>
              <a:t>，然后根据这个新的倾向得分</a:t>
            </a:r>
            <a:r>
              <a:rPr lang="en-US" altLang="zh-CN" dirty="0">
                <a:sym typeface="+mn-ea"/>
              </a:rPr>
              <a:t>e(xi,b)</a:t>
            </a:r>
            <a:r>
              <a:rPr lang="zh-CN" altLang="en-US" dirty="0">
                <a:sym typeface="+mn-ea"/>
              </a:rPr>
              <a:t>给样本加权，使试验组和对照组的稀缺度一样，这样求解出来的的倾向得分</a:t>
            </a:r>
            <a:r>
              <a:rPr lang="en-US" altLang="zh-CN" dirty="0">
                <a:sym typeface="+mn-ea"/>
              </a:rPr>
              <a:t>e(xi,b)</a:t>
            </a:r>
            <a:r>
              <a:rPr lang="zh-CN" altLang="en-US" dirty="0">
                <a:sym typeface="+mn-ea"/>
              </a:rPr>
              <a:t>实现</a:t>
            </a:r>
            <a:r>
              <a:rPr lang="zh-CN" altLang="en-US" dirty="0">
                <a:sym typeface="+mn-ea"/>
              </a:rPr>
              <a:t>样本的相关变量之间的平衡。𝐴：R𝑛→R𝑝（编码器）和𝐵：R𝑝→R𝑛（解码器），其中，𝐸是对𝑥分布的期望，Δ是重构损失函数，它度量解码器的输出与输入之间的距离。后者通常被设置为ℓ2-范数。</a:t>
            </a:r>
            <a:r>
              <a:rPr lang="en-US" altLang="zh-CN" dirty="0">
                <a:sym typeface="+mn-ea"/>
              </a:rPr>
              <a:t>CEVAE白色节点对应参数化的确定性神经网络转换，灰色节点对应从各自的分布中抽取样本，白色圆圈对应根据处理t的切换路径。利用变分自编码器来推断X和（Z、t、y）之间的复杂非线性关系，并近似恢复p（Z、X、t、y）</a:t>
            </a:r>
            <a:r>
              <a:rPr lang="zh-CN" altLang="en-US" dirty="0">
                <a:sym typeface="+mn-ea"/>
              </a:rPr>
              <a:t>，</a:t>
            </a:r>
            <a:r>
              <a:rPr lang="en-US" altLang="zh-CN" dirty="0">
                <a:sym typeface="+mn-ea"/>
              </a:rPr>
              <a:t>p</a:t>
            </a:r>
            <a:r>
              <a:rPr lang="zh-CN" altLang="en-US" dirty="0">
                <a:sym typeface="+mn-ea"/>
              </a:rPr>
              <a:t>协变量概率分布，</a:t>
            </a:r>
            <a:r>
              <a:rPr lang="en-US" altLang="zh-CN" dirty="0">
                <a:sym typeface="+mn-ea"/>
              </a:rPr>
              <a:t>q</a:t>
            </a:r>
            <a:r>
              <a:rPr lang="zh-CN" altLang="en-US" dirty="0">
                <a:sym typeface="+mn-ea"/>
              </a:rPr>
              <a:t>后验近似</a:t>
            </a:r>
            <a:r>
              <a:rPr lang="zh-CN" altLang="en-US" dirty="0">
                <a:sym typeface="+mn-ea"/>
              </a:rPr>
              <a:t>，以xi，t∗i，yi∗为训练集中输入、治疗和结果随机变量的观察值。</a:t>
            </a:r>
            <a:endParaRPr lang="zh-CN" altLang="en-US" dirty="0">
              <a:sym typeface="+mn-ea"/>
            </a:endParaRPr>
          </a:p>
        </p:txBody>
      </p:sp>
      <p:sp>
        <p:nvSpPr>
          <p:cNvPr id="112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en-US" sz="1200" dirty="0"/>
            </a:fld>
            <a:endParaRPr lang="en-US"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幻灯片图像占位符 1"/>
          <p:cNvSpPr>
            <a:spLocks noGrp="1" noRot="1" noChangeAspect="1" noTextEdit="1"/>
          </p:cNvSpPr>
          <p:nvPr>
            <p:ph type="sldImg"/>
          </p:nvPr>
        </p:nvSpPr>
        <p:spPr>
          <a:ln>
            <a:miter lim="800000"/>
          </a:ln>
        </p:spPr>
      </p:sp>
      <p:sp>
        <p:nvSpPr>
          <p:cNvPr id="11267" name="备注占位符 2"/>
          <p:cNvSpPr>
            <a:spLocks noGrp="1"/>
          </p:cNvSpPr>
          <p:nvPr>
            <p:ph type="body"/>
          </p:nvPr>
        </p:nvSpPr>
        <p:spPr/>
        <p:txBody>
          <a:bodyPr wrap="square" lIns="91440" tIns="45720" rIns="91440" bIns="45720" anchor="t" anchorCtr="0"/>
          <a:p>
            <a:pPr lvl="0" eaLnBrk="1" hangingPunct="1"/>
            <a:r>
              <a:rPr lang="zh-CN" altLang="en-US">
                <a:sym typeface="+mn-ea"/>
              </a:rPr>
              <a:t>对于二元治疗情况下，有三个常用数据集，</a:t>
            </a:r>
            <a:r>
              <a:rPr lang="en-US" altLang="zh-CN">
                <a:sym typeface="+mn-ea"/>
              </a:rPr>
              <a:t>IHDP</a:t>
            </a:r>
            <a:r>
              <a:rPr lang="zh-CN" altLang="en-US">
                <a:sym typeface="+mn-ea"/>
              </a:rPr>
              <a:t>，</a:t>
            </a:r>
            <a:r>
              <a:rPr lang="en-US" altLang="zh-CN">
                <a:sym typeface="+mn-ea"/>
              </a:rPr>
              <a:t>Jobs</a:t>
            </a:r>
            <a:r>
              <a:rPr lang="zh-CN" altLang="en-US">
                <a:sym typeface="+mn-ea"/>
              </a:rPr>
              <a:t>和</a:t>
            </a:r>
            <a:r>
              <a:rPr lang="en-US" altLang="zh-CN">
                <a:sym typeface="+mn-ea"/>
              </a:rPr>
              <a:t>Twins</a:t>
            </a:r>
            <a:r>
              <a:rPr lang="zh-CN" altLang="en-US">
                <a:sym typeface="+mn-ea"/>
              </a:rPr>
              <a:t>。</a:t>
            </a:r>
            <a:r>
              <a:rPr lang="en-US" altLang="zh-CN">
                <a:sym typeface="+mn-ea"/>
              </a:rPr>
              <a:t>IHDP</a:t>
            </a:r>
            <a:r>
              <a:rPr lang="zh-CN" altLang="en-US">
                <a:sym typeface="+mn-ea"/>
              </a:rPr>
              <a:t>和</a:t>
            </a:r>
            <a:r>
              <a:rPr lang="en-US" altLang="zh-CN">
                <a:sym typeface="+mn-ea"/>
              </a:rPr>
              <a:t>Twins</a:t>
            </a:r>
            <a:r>
              <a:rPr lang="zh-CN" altLang="en-US">
                <a:sym typeface="+mn-ea"/>
              </a:rPr>
              <a:t>采用</a:t>
            </a:r>
            <a:r>
              <a:rPr lang="en-US" altLang="zh-CN">
                <a:sym typeface="+mn-ea"/>
              </a:rPr>
              <a:t>ATE</a:t>
            </a:r>
            <a:r>
              <a:rPr lang="zh-CN" altLang="en-US">
                <a:sym typeface="+mn-ea"/>
              </a:rPr>
              <a:t>和</a:t>
            </a:r>
            <a:r>
              <a:rPr lang="en-US" altLang="zh-CN">
                <a:sym typeface="+mn-ea"/>
              </a:rPr>
              <a:t>PEHE</a:t>
            </a:r>
            <a:r>
              <a:rPr lang="zh-CN" altLang="en-US">
                <a:sym typeface="+mn-ea"/>
              </a:rPr>
              <a:t>，</a:t>
            </a:r>
            <a:r>
              <a:rPr lang="en-US" altLang="zh-CN">
                <a:sym typeface="+mn-ea"/>
              </a:rPr>
              <a:t>ATE</a:t>
            </a:r>
            <a:r>
              <a:rPr lang="zh-CN" altLang="en-US">
                <a:sym typeface="+mn-ea"/>
              </a:rPr>
              <a:t>中，Y（T = 1）和Y（T = 0）表示人群中治疗组和对照组的结果，</a:t>
            </a:r>
            <a:r>
              <a:rPr lang="en-US" altLang="zh-CN">
                <a:sym typeface="+mn-ea"/>
              </a:rPr>
              <a:t>PEHE</a:t>
            </a:r>
            <a:r>
              <a:rPr lang="zh-CN" altLang="en-US">
                <a:sym typeface="+mn-ea"/>
              </a:rPr>
              <a:t>中Y1 F (n)、Y0 F (n)和Y1 CF (n)、Y0 CF (n)分别表示治疗组和对照组的事实和反事实的无偏估计</a:t>
            </a:r>
            <a:r>
              <a:rPr lang="zh-CN" altLang="en-US">
                <a:sym typeface="+mn-ea"/>
              </a:rPr>
              <a:t>。</a:t>
            </a:r>
            <a:r>
              <a:rPr lang="en-US" altLang="zh-CN">
                <a:sym typeface="+mn-ea"/>
              </a:rPr>
              <a:t>Jobs</a:t>
            </a:r>
            <a:r>
              <a:rPr lang="zh-CN" altLang="en-US">
                <a:sym typeface="+mn-ea"/>
              </a:rPr>
              <a:t>由于测试集来自RCT，采用</a:t>
            </a:r>
            <a:r>
              <a:rPr lang="en-US" altLang="zh-CN">
                <a:sym typeface="+mn-ea"/>
              </a:rPr>
              <a:t>ATT</a:t>
            </a:r>
            <a:r>
              <a:rPr lang="zh-CN" altLang="en-US">
                <a:sym typeface="+mn-ea"/>
              </a:rPr>
              <a:t>和Policy Risk，</a:t>
            </a:r>
            <a:r>
              <a:rPr lang="en-US" altLang="zh-CN">
                <a:sym typeface="+mn-ea"/>
              </a:rPr>
              <a:t>ATT</a:t>
            </a:r>
            <a:r>
              <a:rPr lang="zh-CN" altLang="en-US">
                <a:sym typeface="+mn-ea"/>
              </a:rPr>
              <a:t>中，Y（T = 1）|T = 1和Y（T = 0）|T = 1分别对应于治疗组的潜在治疗结果和对照组结果，Policy Risk中Πi = {X (n)： i =</a:t>
            </a:r>
            <a:r>
              <a:rPr lang="en-US" altLang="zh-CN">
                <a:sym typeface="+mn-ea"/>
              </a:rPr>
              <a:t>arg</a:t>
            </a:r>
            <a:r>
              <a:rPr lang="zh-CN" altLang="en-US">
                <a:sym typeface="+mn-ea"/>
              </a:rPr>
              <a:t>maxˆY CF }，Ti = {X (n)： ti (n) = 1}，</a:t>
            </a:r>
            <a:r>
              <a:rPr lang="en-US" altLang="zh-CN">
                <a:sym typeface="+mn-ea"/>
              </a:rPr>
              <a:t>E</a:t>
            </a:r>
            <a:r>
              <a:rPr lang="zh-CN" altLang="en-US">
                <a:sym typeface="+mn-ea"/>
              </a:rPr>
              <a:t>是RCT的子集。</a:t>
            </a:r>
            <a:endParaRPr lang="zh-CN" altLang="en-US">
              <a:sym typeface="+mn-ea"/>
            </a:endParaRPr>
          </a:p>
        </p:txBody>
      </p:sp>
      <p:sp>
        <p:nvSpPr>
          <p:cNvPr id="112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en-US" sz="1200" dirty="0"/>
            </a:fld>
            <a:endParaRPr lang="en-US"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幻灯片图像占位符 1"/>
          <p:cNvSpPr>
            <a:spLocks noGrp="1" noRot="1" noChangeAspect="1" noTextEdit="1"/>
          </p:cNvSpPr>
          <p:nvPr>
            <p:ph type="sldImg"/>
          </p:nvPr>
        </p:nvSpPr>
        <p:spPr>
          <a:ln>
            <a:miter lim="800000"/>
          </a:ln>
        </p:spPr>
      </p:sp>
      <p:sp>
        <p:nvSpPr>
          <p:cNvPr id="11267" name="备注占位符 2"/>
          <p:cNvSpPr>
            <a:spLocks noGrp="1"/>
          </p:cNvSpPr>
          <p:nvPr>
            <p:ph type="body"/>
          </p:nvPr>
        </p:nvSpPr>
        <p:spPr/>
        <p:txBody>
          <a:bodyPr wrap="square" lIns="91440" tIns="45720" rIns="91440" bIns="45720" anchor="t" anchorCtr="0"/>
          <a:p>
            <a:pPr lvl="0" eaLnBrk="1" hangingPunct="1"/>
            <a:r>
              <a:rPr lang="en-US" altLang="zh-CN" dirty="0"/>
              <a:t>DCN-PD是一个深度多任务神经网络+propensity_score概率drop out。CFRNet反事实推理的算法框架，用IPM度量控制组对照组间分布距离表示。SITE用PDDM保持表示空间局部相似性+MPDM平衡表示空间控制组对照组数据分布。GANITE基于GAN框架，反事实输出生成对抗模块+ITE生成对抗模块。</a:t>
            </a:r>
            <a:r>
              <a:rPr lang="zh-CN" altLang="en-US" dirty="0"/>
              <a:t>我们分别用三种不同结构进行实验</a:t>
            </a:r>
            <a:r>
              <a:rPr lang="en-US" altLang="zh-CN" dirty="0"/>
              <a:t>RE</a:t>
            </a:r>
            <a:r>
              <a:rPr lang="zh-CN" altLang="en-US" dirty="0"/>
              <a:t>，</a:t>
            </a:r>
            <a:r>
              <a:rPr lang="en-US" altLang="zh-CN" dirty="0"/>
              <a:t>AE</a:t>
            </a:r>
            <a:r>
              <a:rPr lang="zh-CN" altLang="en-US" dirty="0"/>
              <a:t>，</a:t>
            </a:r>
            <a:r>
              <a:rPr lang="en-US" altLang="zh-CN" dirty="0"/>
              <a:t>RE+AE</a:t>
            </a:r>
            <a:r>
              <a:rPr lang="zh-CN" altLang="en-US" dirty="0"/>
              <a:t>。</a:t>
            </a:r>
            <a:endParaRPr lang="zh-CN" altLang="en-US" dirty="0"/>
          </a:p>
        </p:txBody>
      </p:sp>
      <p:sp>
        <p:nvSpPr>
          <p:cNvPr id="112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en-US" sz="1200" dirty="0"/>
            </a:fld>
            <a:endParaRPr lang="en-US"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幻灯片图像占位符 1"/>
          <p:cNvSpPr>
            <a:spLocks noGrp="1" noRot="1" noChangeAspect="1" noTextEdit="1"/>
          </p:cNvSpPr>
          <p:nvPr>
            <p:ph type="sldImg"/>
          </p:nvPr>
        </p:nvSpPr>
        <p:spPr>
          <a:ln>
            <a:miter lim="800000"/>
          </a:ln>
        </p:spPr>
      </p:sp>
      <p:sp>
        <p:nvSpPr>
          <p:cNvPr id="11267" name="备注占位符 2"/>
          <p:cNvSpPr>
            <a:spLocks noGrp="1"/>
          </p:cNvSpPr>
          <p:nvPr>
            <p:ph type="body"/>
          </p:nvPr>
        </p:nvSpPr>
        <p:spPr/>
        <p:txBody>
          <a:bodyPr wrap="square" lIns="91440" tIns="45720" rIns="91440" bIns="45720" anchor="t" anchorCtr="0"/>
          <a:p>
            <a:pPr lvl="0" eaLnBrk="1" hangingPunct="1"/>
            <a:endParaRPr lang="en-US" altLang="zh-CN" dirty="0"/>
          </a:p>
        </p:txBody>
      </p:sp>
      <p:sp>
        <p:nvSpPr>
          <p:cNvPr id="112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en-US" sz="1200" dirty="0"/>
            </a:fld>
            <a:endParaRPr lang="en-US"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幻灯片图像占位符 1"/>
          <p:cNvSpPr>
            <a:spLocks noGrp="1" noRot="1" noChangeAspect="1" noTextEdit="1"/>
          </p:cNvSpPr>
          <p:nvPr>
            <p:ph type="sldImg"/>
          </p:nvPr>
        </p:nvSpPr>
        <p:spPr>
          <a:ln>
            <a:miter lim="800000"/>
          </a:ln>
        </p:spPr>
      </p:sp>
      <p:sp>
        <p:nvSpPr>
          <p:cNvPr id="11267" name="备注占位符 2"/>
          <p:cNvSpPr>
            <a:spLocks noGrp="1"/>
          </p:cNvSpPr>
          <p:nvPr>
            <p:ph type="body"/>
          </p:nvPr>
        </p:nvSpPr>
        <p:spPr/>
        <p:txBody>
          <a:bodyPr wrap="square" lIns="91440" tIns="45720" rIns="91440" bIns="45720" anchor="t" anchorCtr="0"/>
          <a:p>
            <a:pPr lvl="0" eaLnBrk="1" hangingPunct="1"/>
            <a:endParaRPr lang="en-US" altLang="zh-CN" dirty="0"/>
          </a:p>
        </p:txBody>
      </p:sp>
      <p:sp>
        <p:nvSpPr>
          <p:cNvPr id="112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en-US" sz="1200" dirty="0"/>
            </a:fld>
            <a:endParaRPr lang="en-US" alt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幻灯片图像占位符 1"/>
          <p:cNvSpPr>
            <a:spLocks noGrp="1" noRot="1" noChangeAspect="1" noTextEdit="1"/>
          </p:cNvSpPr>
          <p:nvPr>
            <p:ph type="sldImg"/>
          </p:nvPr>
        </p:nvSpPr>
        <p:spPr>
          <a:ln>
            <a:miter lim="800000"/>
          </a:ln>
        </p:spPr>
      </p:sp>
      <p:sp>
        <p:nvSpPr>
          <p:cNvPr id="11267" name="备注占位符 2"/>
          <p:cNvSpPr>
            <a:spLocks noGrp="1"/>
          </p:cNvSpPr>
          <p:nvPr>
            <p:ph type="body"/>
          </p:nvPr>
        </p:nvSpPr>
        <p:spPr/>
        <p:txBody>
          <a:bodyPr wrap="square" lIns="91440" tIns="45720" rIns="91440" bIns="45720" anchor="t" anchorCtr="0"/>
          <a:p>
            <a:pPr lvl="0" eaLnBrk="1" hangingPunct="1"/>
            <a:endParaRPr lang="en-US" altLang="zh-CN" dirty="0"/>
          </a:p>
        </p:txBody>
      </p:sp>
      <p:sp>
        <p:nvSpPr>
          <p:cNvPr id="112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en-US" sz="1200" dirty="0"/>
            </a:fld>
            <a:endParaRPr lang="en-US"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91082A73-19B1-4E07-891A-7F8BA58CF5E8}"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微软雅黑" panose="020B0503020204020204" charset="-122"/>
              <a:ea typeface="微软雅黑" panose="020B0503020204020204"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F6C04D6-6705-4957-B5DA-39582EFF46C0}" type="slidenum">
              <a:rPr kumimoji="0" lang="en-US" altLang="en-US" sz="1200" b="0" i="0" u="none" strike="noStrike" kern="1200" cap="none" spc="0" normalizeH="0" baseline="0" noProof="1">
                <a:ln>
                  <a:noFill/>
                </a:ln>
                <a:solidFill>
                  <a:srgbClr val="898989"/>
                </a:solidFill>
                <a:effectLst/>
                <a:uLnTx/>
                <a:uFillTx/>
                <a:latin typeface="微软雅黑" panose="020B0503020204020204" charset="-122"/>
                <a:ea typeface="微软雅黑" panose="020B0503020204020204" charset="-122"/>
                <a:cs typeface="+mn-cs"/>
              </a:rPr>
            </a:fld>
            <a:endParaRPr kumimoji="0" lang="en-US" altLang="en-US" sz="1200" b="0" i="0" u="none" strike="noStrike" kern="1200" cap="none" spc="0" normalizeH="0" baseline="0" noProof="1">
              <a:ln>
                <a:noFill/>
              </a:ln>
              <a:solidFill>
                <a:srgbClr val="898989"/>
              </a:solidFill>
              <a:effectLst/>
              <a:uLnTx/>
              <a:uFillTx/>
              <a:latin typeface="微软雅黑" panose="020B0503020204020204" charset="-122"/>
              <a:ea typeface="微软雅黑" panose="020B0503020204020204" charset="-122"/>
              <a:cs typeface="+mn-cs"/>
            </a:endParaRPr>
          </a:p>
        </p:txBody>
      </p:sp>
    </p:spTree>
  </p:cSld>
  <p:clrMapOvr>
    <a:masterClrMapping/>
  </p:clrMapOvr>
  <p:transition advTm="651"/>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91082A73-19B1-4E07-891A-7F8BA58CF5E8}"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微软雅黑" panose="020B0503020204020204" charset="-122"/>
              <a:ea typeface="微软雅黑" panose="020B0503020204020204"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F6C04D6-6705-4957-B5DA-39582EFF46C0}" type="slidenum">
              <a:rPr kumimoji="0" lang="en-US" altLang="en-US" sz="1200" b="0" i="0" u="none" strike="noStrike" kern="1200" cap="none" spc="0" normalizeH="0" baseline="0" noProof="1">
                <a:ln>
                  <a:noFill/>
                </a:ln>
                <a:solidFill>
                  <a:srgbClr val="898989"/>
                </a:solidFill>
                <a:effectLst/>
                <a:uLnTx/>
                <a:uFillTx/>
                <a:latin typeface="微软雅黑" panose="020B0503020204020204" charset="-122"/>
                <a:ea typeface="微软雅黑" panose="020B0503020204020204" charset="-122"/>
                <a:cs typeface="+mn-cs"/>
              </a:rPr>
            </a:fld>
            <a:endParaRPr kumimoji="0" lang="en-US" altLang="en-US" sz="1200" b="0" i="0" u="none" strike="noStrike" kern="1200" cap="none" spc="0" normalizeH="0" baseline="0" noProof="1">
              <a:ln>
                <a:noFill/>
              </a:ln>
              <a:solidFill>
                <a:srgbClr val="898989"/>
              </a:solidFill>
              <a:effectLst/>
              <a:uLnTx/>
              <a:uFillTx/>
              <a:latin typeface="微软雅黑" panose="020B0503020204020204" charset="-122"/>
              <a:ea typeface="微软雅黑" panose="020B0503020204020204" charset="-122"/>
              <a:cs typeface="+mn-cs"/>
            </a:endParaRPr>
          </a:p>
        </p:txBody>
      </p:sp>
    </p:spTree>
  </p:cSld>
  <p:clrMapOvr>
    <a:masterClrMapping/>
  </p:clrMapOvr>
  <p:transition advTm="651"/>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91082A73-19B1-4E07-891A-7F8BA58CF5E8}"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微软雅黑" panose="020B0503020204020204" charset="-122"/>
              <a:ea typeface="微软雅黑" panose="020B0503020204020204"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F6C04D6-6705-4957-B5DA-39582EFF46C0}" type="slidenum">
              <a:rPr kumimoji="0" lang="en-US" altLang="en-US" sz="1200" b="0" i="0" u="none" strike="noStrike" kern="1200" cap="none" spc="0" normalizeH="0" baseline="0" noProof="1">
                <a:ln>
                  <a:noFill/>
                </a:ln>
                <a:solidFill>
                  <a:srgbClr val="898989"/>
                </a:solidFill>
                <a:effectLst/>
                <a:uLnTx/>
                <a:uFillTx/>
                <a:latin typeface="微软雅黑" panose="020B0503020204020204" charset="-122"/>
                <a:ea typeface="微软雅黑" panose="020B0503020204020204" charset="-122"/>
                <a:cs typeface="+mn-cs"/>
              </a:rPr>
            </a:fld>
            <a:endParaRPr kumimoji="0" lang="en-US" altLang="en-US" sz="1200" b="0" i="0" u="none" strike="noStrike" kern="1200" cap="none" spc="0" normalizeH="0" baseline="0" noProof="1">
              <a:ln>
                <a:noFill/>
              </a:ln>
              <a:solidFill>
                <a:srgbClr val="898989"/>
              </a:solidFill>
              <a:effectLst/>
              <a:uLnTx/>
              <a:uFillTx/>
              <a:latin typeface="微软雅黑" panose="020B0503020204020204" charset="-122"/>
              <a:ea typeface="微软雅黑" panose="020B0503020204020204" charset="-122"/>
              <a:cs typeface="+mn-cs"/>
            </a:endParaRPr>
          </a:p>
        </p:txBody>
      </p:sp>
    </p:spTree>
  </p:cSld>
  <p:clrMapOvr>
    <a:masterClrMapping/>
  </p:clrMapOvr>
  <p:transition advTm="651"/>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91082A73-19B1-4E07-891A-7F8BA58CF5E8}"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微软雅黑" panose="020B0503020204020204" charset="-122"/>
              <a:ea typeface="微软雅黑" panose="020B0503020204020204"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F6C04D6-6705-4957-B5DA-39582EFF46C0}" type="slidenum">
              <a:rPr kumimoji="0" lang="en-US" altLang="en-US" sz="1200" b="0" i="0" u="none" strike="noStrike" kern="1200" cap="none" spc="0" normalizeH="0" baseline="0" noProof="1">
                <a:ln>
                  <a:noFill/>
                </a:ln>
                <a:solidFill>
                  <a:srgbClr val="898989"/>
                </a:solidFill>
                <a:effectLst/>
                <a:uLnTx/>
                <a:uFillTx/>
                <a:latin typeface="微软雅黑" panose="020B0503020204020204" charset="-122"/>
                <a:ea typeface="微软雅黑" panose="020B0503020204020204" charset="-122"/>
                <a:cs typeface="+mn-cs"/>
              </a:rPr>
            </a:fld>
            <a:endParaRPr kumimoji="0" lang="en-US" altLang="en-US" sz="1200" b="0" i="0" u="none" strike="noStrike" kern="1200" cap="none" spc="0" normalizeH="0" baseline="0" noProof="1">
              <a:ln>
                <a:noFill/>
              </a:ln>
              <a:solidFill>
                <a:srgbClr val="898989"/>
              </a:solidFill>
              <a:effectLst/>
              <a:uLnTx/>
              <a:uFillTx/>
              <a:latin typeface="微软雅黑" panose="020B0503020204020204" charset="-122"/>
              <a:ea typeface="微软雅黑" panose="020B0503020204020204" charset="-122"/>
              <a:cs typeface="+mn-cs"/>
            </a:endParaRPr>
          </a:p>
        </p:txBody>
      </p:sp>
    </p:spTree>
  </p:cSld>
  <p:clrMapOvr>
    <a:masterClrMapping/>
  </p:clrMapOvr>
  <p:transition advTm="651"/>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91082A73-19B1-4E07-891A-7F8BA58CF5E8}"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微软雅黑" panose="020B0503020204020204" charset="-122"/>
              <a:ea typeface="微软雅黑" panose="020B0503020204020204"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F6C04D6-6705-4957-B5DA-39582EFF46C0}" type="slidenum">
              <a:rPr kumimoji="0" lang="en-US" altLang="en-US" sz="1200" b="0" i="0" u="none" strike="noStrike" kern="1200" cap="none" spc="0" normalizeH="0" baseline="0" noProof="1">
                <a:ln>
                  <a:noFill/>
                </a:ln>
                <a:solidFill>
                  <a:srgbClr val="898989"/>
                </a:solidFill>
                <a:effectLst/>
                <a:uLnTx/>
                <a:uFillTx/>
                <a:latin typeface="微软雅黑" panose="020B0503020204020204" charset="-122"/>
                <a:ea typeface="微软雅黑" panose="020B0503020204020204" charset="-122"/>
                <a:cs typeface="+mn-cs"/>
              </a:rPr>
            </a:fld>
            <a:endParaRPr kumimoji="0" lang="en-US" altLang="en-US" sz="1200" b="0" i="0" u="none" strike="noStrike" kern="1200" cap="none" spc="0" normalizeH="0" baseline="0" noProof="1">
              <a:ln>
                <a:noFill/>
              </a:ln>
              <a:solidFill>
                <a:srgbClr val="898989"/>
              </a:solidFill>
              <a:effectLst/>
              <a:uLnTx/>
              <a:uFillTx/>
              <a:latin typeface="微软雅黑" panose="020B0503020204020204" charset="-122"/>
              <a:ea typeface="微软雅黑" panose="020B0503020204020204" charset="-122"/>
              <a:cs typeface="+mn-cs"/>
            </a:endParaRPr>
          </a:p>
        </p:txBody>
      </p:sp>
    </p:spTree>
  </p:cSld>
  <p:clrMapOvr>
    <a:masterClrMapping/>
  </p:clrMapOvr>
  <p:transition advTm="651"/>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91082A73-19B1-4E07-891A-7F8BA58CF5E8}"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微软雅黑" panose="020B0503020204020204" charset="-122"/>
              <a:ea typeface="微软雅黑" panose="020B0503020204020204"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F6C04D6-6705-4957-B5DA-39582EFF46C0}" type="slidenum">
              <a:rPr kumimoji="0" lang="en-US" altLang="en-US" sz="1200" b="0" i="0" u="none" strike="noStrike" kern="1200" cap="none" spc="0" normalizeH="0" baseline="0" noProof="1">
                <a:ln>
                  <a:noFill/>
                </a:ln>
                <a:solidFill>
                  <a:srgbClr val="898989"/>
                </a:solidFill>
                <a:effectLst/>
                <a:uLnTx/>
                <a:uFillTx/>
                <a:latin typeface="微软雅黑" panose="020B0503020204020204" charset="-122"/>
                <a:ea typeface="微软雅黑" panose="020B0503020204020204" charset="-122"/>
                <a:cs typeface="+mn-cs"/>
              </a:rPr>
            </a:fld>
            <a:endParaRPr kumimoji="0" lang="en-US" altLang="en-US" sz="1200" b="0" i="0" u="none" strike="noStrike" kern="1200" cap="none" spc="0" normalizeH="0" baseline="0" noProof="1">
              <a:ln>
                <a:noFill/>
              </a:ln>
              <a:solidFill>
                <a:srgbClr val="898989"/>
              </a:solidFill>
              <a:effectLst/>
              <a:uLnTx/>
              <a:uFillTx/>
              <a:latin typeface="微软雅黑" panose="020B0503020204020204" charset="-122"/>
              <a:ea typeface="微软雅黑" panose="020B0503020204020204" charset="-122"/>
              <a:cs typeface="+mn-cs"/>
            </a:endParaRPr>
          </a:p>
        </p:txBody>
      </p:sp>
    </p:spTree>
  </p:cSld>
  <p:clrMapOvr>
    <a:masterClrMapping/>
  </p:clrMapOvr>
  <p:transition advTm="651"/>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839788" y="2505075"/>
            <a:ext cx="5157787"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6172200" y="2505075"/>
            <a:ext cx="5183188"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91082A73-19B1-4E07-891A-7F8BA58CF5E8}"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微软雅黑" panose="020B0503020204020204" charset="-122"/>
              <a:ea typeface="微软雅黑" panose="020B0503020204020204"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F6C04D6-6705-4957-B5DA-39582EFF46C0}" type="slidenum">
              <a:rPr kumimoji="0" lang="en-US" altLang="en-US" sz="1200" b="0" i="0" u="none" strike="noStrike" kern="1200" cap="none" spc="0" normalizeH="0" baseline="0" noProof="1">
                <a:ln>
                  <a:noFill/>
                </a:ln>
                <a:solidFill>
                  <a:srgbClr val="898989"/>
                </a:solidFill>
                <a:effectLst/>
                <a:uLnTx/>
                <a:uFillTx/>
                <a:latin typeface="微软雅黑" panose="020B0503020204020204" charset="-122"/>
                <a:ea typeface="微软雅黑" panose="020B0503020204020204" charset="-122"/>
                <a:cs typeface="+mn-cs"/>
              </a:rPr>
            </a:fld>
            <a:endParaRPr kumimoji="0" lang="en-US" altLang="en-US" sz="1200" b="0" i="0" u="none" strike="noStrike" kern="1200" cap="none" spc="0" normalizeH="0" baseline="0" noProof="1">
              <a:ln>
                <a:noFill/>
              </a:ln>
              <a:solidFill>
                <a:srgbClr val="898989"/>
              </a:solidFill>
              <a:effectLst/>
              <a:uLnTx/>
              <a:uFillTx/>
              <a:latin typeface="微软雅黑" panose="020B0503020204020204" charset="-122"/>
              <a:ea typeface="微软雅黑" panose="020B0503020204020204" charset="-122"/>
              <a:cs typeface="+mn-cs"/>
            </a:endParaRPr>
          </a:p>
        </p:txBody>
      </p:sp>
    </p:spTree>
  </p:cSld>
  <p:clrMapOvr>
    <a:masterClrMapping/>
  </p:clrMapOvr>
  <p:transition advTm="651"/>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91082A73-19B1-4E07-891A-7F8BA58CF5E8}"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微软雅黑" panose="020B0503020204020204" charset="-122"/>
              <a:ea typeface="微软雅黑" panose="020B0503020204020204"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F6C04D6-6705-4957-B5DA-39582EFF46C0}" type="slidenum">
              <a:rPr kumimoji="0" lang="en-US" altLang="en-US" sz="1200" b="0" i="0" u="none" strike="noStrike" kern="1200" cap="none" spc="0" normalizeH="0" baseline="0" noProof="1">
                <a:ln>
                  <a:noFill/>
                </a:ln>
                <a:solidFill>
                  <a:srgbClr val="898989"/>
                </a:solidFill>
                <a:effectLst/>
                <a:uLnTx/>
                <a:uFillTx/>
                <a:latin typeface="微软雅黑" panose="020B0503020204020204" charset="-122"/>
                <a:ea typeface="微软雅黑" panose="020B0503020204020204" charset="-122"/>
                <a:cs typeface="+mn-cs"/>
              </a:rPr>
            </a:fld>
            <a:endParaRPr kumimoji="0" lang="en-US" altLang="en-US" sz="1200" b="0" i="0" u="none" strike="noStrike" kern="1200" cap="none" spc="0" normalizeH="0" baseline="0" noProof="1">
              <a:ln>
                <a:noFill/>
              </a:ln>
              <a:solidFill>
                <a:srgbClr val="898989"/>
              </a:solidFill>
              <a:effectLst/>
              <a:uLnTx/>
              <a:uFillTx/>
              <a:latin typeface="微软雅黑" panose="020B0503020204020204" charset="-122"/>
              <a:ea typeface="微软雅黑" panose="020B0503020204020204" charset="-122"/>
              <a:cs typeface="+mn-cs"/>
            </a:endParaRPr>
          </a:p>
        </p:txBody>
      </p:sp>
    </p:spTree>
  </p:cSld>
  <p:clrMapOvr>
    <a:masterClrMapping/>
  </p:clrMapOvr>
  <p:transition advTm="651"/>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91082A73-19B1-4E07-891A-7F8BA58CF5E8}"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微软雅黑" panose="020B0503020204020204" charset="-122"/>
              <a:ea typeface="微软雅黑" panose="020B0503020204020204"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F6C04D6-6705-4957-B5DA-39582EFF46C0}" type="slidenum">
              <a:rPr kumimoji="0" lang="en-US" altLang="en-US" sz="1200" b="0" i="0" u="none" strike="noStrike" kern="1200" cap="none" spc="0" normalizeH="0" baseline="0" noProof="1">
                <a:ln>
                  <a:noFill/>
                </a:ln>
                <a:solidFill>
                  <a:srgbClr val="898989"/>
                </a:solidFill>
                <a:effectLst/>
                <a:uLnTx/>
                <a:uFillTx/>
                <a:latin typeface="微软雅黑" panose="020B0503020204020204" charset="-122"/>
                <a:ea typeface="微软雅黑" panose="020B0503020204020204" charset="-122"/>
                <a:cs typeface="+mn-cs"/>
              </a:rPr>
            </a:fld>
            <a:endParaRPr kumimoji="0" lang="en-US" altLang="en-US" sz="1200" b="0" i="0" u="none" strike="noStrike" kern="1200" cap="none" spc="0" normalizeH="0" baseline="0" noProof="1">
              <a:ln>
                <a:noFill/>
              </a:ln>
              <a:solidFill>
                <a:srgbClr val="898989"/>
              </a:solidFill>
              <a:effectLst/>
              <a:uLnTx/>
              <a:uFillTx/>
              <a:latin typeface="微软雅黑" panose="020B0503020204020204" charset="-122"/>
              <a:ea typeface="微软雅黑" panose="020B0503020204020204" charset="-122"/>
              <a:cs typeface="+mn-cs"/>
            </a:endParaRPr>
          </a:p>
        </p:txBody>
      </p:sp>
    </p:spTree>
  </p:cSld>
  <p:clrMapOvr>
    <a:masterClrMapping/>
  </p:clrMapOvr>
  <p:transition advTm="651"/>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91082A73-19B1-4E07-891A-7F8BA58CF5E8}"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微软雅黑" panose="020B0503020204020204" charset="-122"/>
              <a:ea typeface="微软雅黑" panose="020B0503020204020204"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F6C04D6-6705-4957-B5DA-39582EFF46C0}" type="slidenum">
              <a:rPr kumimoji="0" lang="en-US" altLang="en-US" sz="1200" b="0" i="0" u="none" strike="noStrike" kern="1200" cap="none" spc="0" normalizeH="0" baseline="0" noProof="1">
                <a:ln>
                  <a:noFill/>
                </a:ln>
                <a:solidFill>
                  <a:srgbClr val="898989"/>
                </a:solidFill>
                <a:effectLst/>
                <a:uLnTx/>
                <a:uFillTx/>
                <a:latin typeface="微软雅黑" panose="020B0503020204020204" charset="-122"/>
                <a:ea typeface="微软雅黑" panose="020B0503020204020204" charset="-122"/>
                <a:cs typeface="+mn-cs"/>
              </a:rPr>
            </a:fld>
            <a:endParaRPr kumimoji="0" lang="en-US" altLang="en-US" sz="1200" b="0" i="0" u="none" strike="noStrike" kern="1200" cap="none" spc="0" normalizeH="0" baseline="0" noProof="1">
              <a:ln>
                <a:noFill/>
              </a:ln>
              <a:solidFill>
                <a:srgbClr val="898989"/>
              </a:solidFill>
              <a:effectLst/>
              <a:uLnTx/>
              <a:uFillTx/>
              <a:latin typeface="微软雅黑" panose="020B0503020204020204" charset="-122"/>
              <a:ea typeface="微软雅黑" panose="020B0503020204020204" charset="-122"/>
              <a:cs typeface="+mn-cs"/>
            </a:endParaRPr>
          </a:p>
        </p:txBody>
      </p:sp>
    </p:spTree>
  </p:cSld>
  <p:clrMapOvr>
    <a:masterClrMapping/>
  </p:clrMapOvr>
  <p:transition advTm="651"/>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5183188"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91082A73-19B1-4E07-891A-7F8BA58CF5E8}"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微软雅黑" panose="020B0503020204020204" charset="-122"/>
              <a:ea typeface="微软雅黑" panose="020B0503020204020204"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F6C04D6-6705-4957-B5DA-39582EFF46C0}" type="slidenum">
              <a:rPr kumimoji="0" lang="en-US" altLang="en-US" sz="1200" b="0" i="0" u="none" strike="noStrike" kern="1200" cap="none" spc="0" normalizeH="0" baseline="0" noProof="1">
                <a:ln>
                  <a:noFill/>
                </a:ln>
                <a:solidFill>
                  <a:srgbClr val="898989"/>
                </a:solidFill>
                <a:effectLst/>
                <a:uLnTx/>
                <a:uFillTx/>
                <a:latin typeface="微软雅黑" panose="020B0503020204020204" charset="-122"/>
                <a:ea typeface="微软雅黑" panose="020B0503020204020204" charset="-122"/>
                <a:cs typeface="+mn-cs"/>
              </a:rPr>
            </a:fld>
            <a:endParaRPr kumimoji="0" lang="en-US" altLang="en-US" sz="1200" b="0" i="0" u="none" strike="noStrike" kern="1200" cap="none" spc="0" normalizeH="0" baseline="0" noProof="1">
              <a:ln>
                <a:noFill/>
              </a:ln>
              <a:solidFill>
                <a:srgbClr val="898989"/>
              </a:solidFill>
              <a:effectLst/>
              <a:uLnTx/>
              <a:uFillTx/>
              <a:latin typeface="微软雅黑" panose="020B0503020204020204" charset="-122"/>
              <a:ea typeface="微软雅黑" panose="020B0503020204020204" charset="-122"/>
              <a:cs typeface="+mn-cs"/>
            </a:endParaRPr>
          </a:p>
        </p:txBody>
      </p:sp>
    </p:spTree>
  </p:cSld>
  <p:clrMapOvr>
    <a:masterClrMapping/>
  </p:clrMapOvr>
  <p:transition advTm="651"/>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defRPr sz="1200" noProof="1">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91082A73-19B1-4E07-891A-7F8BA58CF5E8}"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defRPr sz="1200" noProof="1">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微软雅黑" panose="020B0503020204020204" charset="-122"/>
              <a:ea typeface="微软雅黑" panose="020B0503020204020204"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noProof="1" dirty="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F6C04D6-6705-4957-B5DA-39582EFF46C0}" type="slidenum">
              <a:rPr kumimoji="0" lang="en-US" altLang="en-US" sz="1200" b="0" i="0" u="none" strike="noStrike" kern="1200" cap="none" spc="0" normalizeH="0" baseline="0" noProof="1">
                <a:ln>
                  <a:noFill/>
                </a:ln>
                <a:solidFill>
                  <a:srgbClr val="898989"/>
                </a:solidFill>
                <a:effectLst/>
                <a:uLnTx/>
                <a:uFillTx/>
                <a:latin typeface="微软雅黑" panose="020B0503020204020204" charset="-122"/>
                <a:ea typeface="微软雅黑" panose="020B0503020204020204" charset="-122"/>
                <a:cs typeface="+mn-cs"/>
              </a:rPr>
            </a:fld>
            <a:endParaRPr kumimoji="0" lang="en-US" altLang="en-US" sz="1200" b="0" i="0" u="none" strike="noStrike" kern="1200" cap="none" spc="0" normalizeH="0" baseline="0" noProof="1">
              <a:ln>
                <a:noFill/>
              </a:ln>
              <a:solidFill>
                <a:srgbClr val="898989"/>
              </a:solidFill>
              <a:effectLst/>
              <a:uLnTx/>
              <a:uFillTx/>
              <a:latin typeface="微软雅黑" panose="020B0503020204020204" charset="-122"/>
              <a:ea typeface="微软雅黑" panose="020B0503020204020204"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advTm="651"/>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微软雅黑" panose="020B0503020204020204" charset="-122"/>
          <a:ea typeface="微软雅黑" panose="020B0503020204020204" charset="-122"/>
        </a:defRPr>
      </a:lvl2pPr>
      <a:lvl3pPr algn="l" rtl="0" eaLnBrk="0" fontAlgn="base" hangingPunct="0">
        <a:lnSpc>
          <a:spcPct val="90000"/>
        </a:lnSpc>
        <a:spcBef>
          <a:spcPct val="0"/>
        </a:spcBef>
        <a:spcAft>
          <a:spcPct val="0"/>
        </a:spcAft>
        <a:defRPr sz="4400">
          <a:solidFill>
            <a:schemeClr val="tx1"/>
          </a:solidFill>
          <a:latin typeface="微软雅黑" panose="020B0503020204020204" charset="-122"/>
          <a:ea typeface="微软雅黑" panose="020B0503020204020204" charset="-122"/>
        </a:defRPr>
      </a:lvl3pPr>
      <a:lvl4pPr algn="l" rtl="0" eaLnBrk="0" fontAlgn="base" hangingPunct="0">
        <a:lnSpc>
          <a:spcPct val="90000"/>
        </a:lnSpc>
        <a:spcBef>
          <a:spcPct val="0"/>
        </a:spcBef>
        <a:spcAft>
          <a:spcPct val="0"/>
        </a:spcAft>
        <a:defRPr sz="4400">
          <a:solidFill>
            <a:schemeClr val="tx1"/>
          </a:solidFill>
          <a:latin typeface="微软雅黑" panose="020B0503020204020204" charset="-122"/>
          <a:ea typeface="微软雅黑" panose="020B0503020204020204" charset="-122"/>
        </a:defRPr>
      </a:lvl4pPr>
      <a:lvl5pPr algn="l" rtl="0" eaLnBrk="0" fontAlgn="base" hangingPunct="0">
        <a:lnSpc>
          <a:spcPct val="90000"/>
        </a:lnSpc>
        <a:spcBef>
          <a:spcPct val="0"/>
        </a:spcBef>
        <a:spcAft>
          <a:spcPct val="0"/>
        </a:spcAft>
        <a:defRPr sz="4400">
          <a:solidFill>
            <a:schemeClr val="tx1"/>
          </a:solidFill>
          <a:latin typeface="微软雅黑" panose="020B0503020204020204" charset="-122"/>
          <a:ea typeface="微软雅黑" panose="020B0503020204020204" charset="-122"/>
        </a:defRPr>
      </a:lvl5pPr>
      <a:lvl6pPr marL="457200" algn="l" rtl="0" fontAlgn="base">
        <a:lnSpc>
          <a:spcPct val="90000"/>
        </a:lnSpc>
        <a:spcBef>
          <a:spcPct val="0"/>
        </a:spcBef>
        <a:spcAft>
          <a:spcPct val="0"/>
        </a:spcAft>
        <a:defRPr sz="4400">
          <a:solidFill>
            <a:schemeClr val="tx1"/>
          </a:solidFill>
          <a:latin typeface="微软雅黑" panose="020B0503020204020204" charset="-122"/>
          <a:ea typeface="微软雅黑" panose="020B0503020204020204" charset="-122"/>
        </a:defRPr>
      </a:lvl6pPr>
      <a:lvl7pPr marL="914400" algn="l" rtl="0" fontAlgn="base">
        <a:lnSpc>
          <a:spcPct val="90000"/>
        </a:lnSpc>
        <a:spcBef>
          <a:spcPct val="0"/>
        </a:spcBef>
        <a:spcAft>
          <a:spcPct val="0"/>
        </a:spcAft>
        <a:defRPr sz="4400">
          <a:solidFill>
            <a:schemeClr val="tx1"/>
          </a:solidFill>
          <a:latin typeface="微软雅黑" panose="020B0503020204020204" charset="-122"/>
          <a:ea typeface="微软雅黑" panose="020B0503020204020204" charset="-122"/>
        </a:defRPr>
      </a:lvl7pPr>
      <a:lvl8pPr marL="1371600" algn="l" rtl="0" fontAlgn="base">
        <a:lnSpc>
          <a:spcPct val="90000"/>
        </a:lnSpc>
        <a:spcBef>
          <a:spcPct val="0"/>
        </a:spcBef>
        <a:spcAft>
          <a:spcPct val="0"/>
        </a:spcAft>
        <a:defRPr sz="4400">
          <a:solidFill>
            <a:schemeClr val="tx1"/>
          </a:solidFill>
          <a:latin typeface="微软雅黑" panose="020B0503020204020204" charset="-122"/>
          <a:ea typeface="微软雅黑" panose="020B0503020204020204" charset="-122"/>
        </a:defRPr>
      </a:lvl8pPr>
      <a:lvl9pPr marL="1828800" algn="l" rtl="0" fontAlgn="base">
        <a:lnSpc>
          <a:spcPct val="90000"/>
        </a:lnSpc>
        <a:spcBef>
          <a:spcPct val="0"/>
        </a:spcBef>
        <a:spcAft>
          <a:spcPct val="0"/>
        </a:spcAft>
        <a:defRPr sz="4400">
          <a:solidFill>
            <a:schemeClr val="tx1"/>
          </a:solidFill>
          <a:latin typeface="微软雅黑" panose="020B0503020204020204" charset="-122"/>
          <a:ea typeface="微软雅黑" panose="020B050302020402020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2" Type="http://schemas.openxmlformats.org/officeDocument/2006/relationships/notesSlide" Target="../notesSlides/notesSlide1.xml"/><Relationship Id="rId21" Type="http://schemas.openxmlformats.org/officeDocument/2006/relationships/slideLayout" Target="../slideLayouts/slideLayout1.xml"/><Relationship Id="rId20" Type="http://schemas.openxmlformats.org/officeDocument/2006/relationships/tags" Target="../tags/tag17.xml"/><Relationship Id="rId2" Type="http://schemas.openxmlformats.org/officeDocument/2006/relationships/tags" Target="../tags/tag2.xml"/><Relationship Id="rId19" Type="http://schemas.openxmlformats.org/officeDocument/2006/relationships/tags" Target="../tags/tag16.xml"/><Relationship Id="rId18" Type="http://schemas.openxmlformats.org/officeDocument/2006/relationships/image" Target="../media/image3.png"/><Relationship Id="rId17" Type="http://schemas.openxmlformats.org/officeDocument/2006/relationships/tags" Target="../tags/tag15.xml"/><Relationship Id="rId16" Type="http://schemas.openxmlformats.org/officeDocument/2006/relationships/tags" Target="../tags/tag14.xml"/><Relationship Id="rId15" Type="http://schemas.openxmlformats.org/officeDocument/2006/relationships/tags" Target="../tags/tag13.xml"/><Relationship Id="rId14" Type="http://schemas.openxmlformats.org/officeDocument/2006/relationships/image" Target="../media/image2.png"/><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image" Target="../media/image1.png"/><Relationship Id="rId10" Type="http://schemas.openxmlformats.org/officeDocument/2006/relationships/tags" Target="../tags/tag10.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9" Type="http://schemas.openxmlformats.org/officeDocument/2006/relationships/tags" Target="../tags/tag155.xml"/><Relationship Id="rId8" Type="http://schemas.openxmlformats.org/officeDocument/2006/relationships/tags" Target="../tags/tag154.xml"/><Relationship Id="rId7" Type="http://schemas.openxmlformats.org/officeDocument/2006/relationships/tags" Target="../tags/tag153.xml"/><Relationship Id="rId6" Type="http://schemas.openxmlformats.org/officeDocument/2006/relationships/tags" Target="../tags/tag152.xml"/><Relationship Id="rId5" Type="http://schemas.openxmlformats.org/officeDocument/2006/relationships/tags" Target="../tags/tag151.xml"/><Relationship Id="rId4" Type="http://schemas.openxmlformats.org/officeDocument/2006/relationships/tags" Target="../tags/tag150.xml"/><Relationship Id="rId3" Type="http://schemas.openxmlformats.org/officeDocument/2006/relationships/tags" Target="../tags/tag149.xml"/><Relationship Id="rId2" Type="http://schemas.openxmlformats.org/officeDocument/2006/relationships/tags" Target="../tags/tag148.xml"/><Relationship Id="rId12" Type="http://schemas.openxmlformats.org/officeDocument/2006/relationships/notesSlide" Target="../notesSlides/notesSlide10.xml"/><Relationship Id="rId11" Type="http://schemas.openxmlformats.org/officeDocument/2006/relationships/slideLayout" Target="../slideLayouts/slideLayout1.xml"/><Relationship Id="rId10" Type="http://schemas.openxmlformats.org/officeDocument/2006/relationships/image" Target="../media/image40.png"/><Relationship Id="rId1" Type="http://schemas.openxmlformats.org/officeDocument/2006/relationships/tags" Target="../tags/tag147.xml"/></Relationships>
</file>

<file path=ppt/slides/_rels/slide11.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tags" Target="../tags/tag163.xml"/><Relationship Id="rId7" Type="http://schemas.openxmlformats.org/officeDocument/2006/relationships/tags" Target="../tags/tag162.xml"/><Relationship Id="rId6" Type="http://schemas.openxmlformats.org/officeDocument/2006/relationships/tags" Target="../tags/tag161.xml"/><Relationship Id="rId5" Type="http://schemas.openxmlformats.org/officeDocument/2006/relationships/tags" Target="../tags/tag160.xml"/><Relationship Id="rId4" Type="http://schemas.openxmlformats.org/officeDocument/2006/relationships/tags" Target="../tags/tag159.xml"/><Relationship Id="rId3" Type="http://schemas.openxmlformats.org/officeDocument/2006/relationships/tags" Target="../tags/tag158.xml"/><Relationship Id="rId2" Type="http://schemas.openxmlformats.org/officeDocument/2006/relationships/tags" Target="../tags/tag157.xml"/><Relationship Id="rId12" Type="http://schemas.openxmlformats.org/officeDocument/2006/relationships/notesSlide" Target="../notesSlides/notesSlide11.xml"/><Relationship Id="rId11" Type="http://schemas.openxmlformats.org/officeDocument/2006/relationships/slideLayout" Target="../slideLayouts/slideLayout1.xml"/><Relationship Id="rId10" Type="http://schemas.openxmlformats.org/officeDocument/2006/relationships/image" Target="../media/image41.png"/><Relationship Id="rId1" Type="http://schemas.openxmlformats.org/officeDocument/2006/relationships/tags" Target="../tags/tag156.xml"/></Relationships>
</file>

<file path=ppt/slides/_rels/slide12.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tags" Target="../tags/tag172.xml"/><Relationship Id="rId7" Type="http://schemas.openxmlformats.org/officeDocument/2006/relationships/tags" Target="../tags/tag171.xml"/><Relationship Id="rId6" Type="http://schemas.openxmlformats.org/officeDocument/2006/relationships/tags" Target="../tags/tag170.xml"/><Relationship Id="rId5" Type="http://schemas.openxmlformats.org/officeDocument/2006/relationships/tags" Target="../tags/tag169.xml"/><Relationship Id="rId4" Type="http://schemas.openxmlformats.org/officeDocument/2006/relationships/tags" Target="../tags/tag168.xml"/><Relationship Id="rId3" Type="http://schemas.openxmlformats.org/officeDocument/2006/relationships/tags" Target="../tags/tag167.xml"/><Relationship Id="rId2" Type="http://schemas.openxmlformats.org/officeDocument/2006/relationships/tags" Target="../tags/tag166.xml"/><Relationship Id="rId12" Type="http://schemas.openxmlformats.org/officeDocument/2006/relationships/notesSlide" Target="../notesSlides/notesSlide12.xml"/><Relationship Id="rId11" Type="http://schemas.openxmlformats.org/officeDocument/2006/relationships/slideLayout" Target="../slideLayouts/slideLayout1.xml"/><Relationship Id="rId10" Type="http://schemas.openxmlformats.org/officeDocument/2006/relationships/image" Target="../media/image42.png"/><Relationship Id="rId1" Type="http://schemas.openxmlformats.org/officeDocument/2006/relationships/tags" Target="../tags/tag165.xml"/></Relationships>
</file>

<file path=ppt/slides/_rels/slide2.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4" Type="http://schemas.openxmlformats.org/officeDocument/2006/relationships/notesSlide" Target="../notesSlides/notesSlide2.xml"/><Relationship Id="rId23" Type="http://schemas.openxmlformats.org/officeDocument/2006/relationships/slideLayout" Target="../slideLayouts/slideLayout1.xml"/><Relationship Id="rId22" Type="http://schemas.openxmlformats.org/officeDocument/2006/relationships/tags" Target="../tags/tag36.xml"/><Relationship Id="rId21" Type="http://schemas.openxmlformats.org/officeDocument/2006/relationships/tags" Target="../tags/tag35.xml"/><Relationship Id="rId20" Type="http://schemas.openxmlformats.org/officeDocument/2006/relationships/tags" Target="../tags/tag34.xml"/><Relationship Id="rId2" Type="http://schemas.openxmlformats.org/officeDocument/2006/relationships/tags" Target="../tags/tag19.xml"/><Relationship Id="rId19" Type="http://schemas.openxmlformats.org/officeDocument/2006/relationships/tags" Target="../tags/tag33.xml"/><Relationship Id="rId18" Type="http://schemas.openxmlformats.org/officeDocument/2006/relationships/tags" Target="../tags/tag32.xml"/><Relationship Id="rId17" Type="http://schemas.openxmlformats.org/officeDocument/2006/relationships/image" Target="../media/image6.png"/><Relationship Id="rId16" Type="http://schemas.openxmlformats.org/officeDocument/2006/relationships/tags" Target="../tags/tag31.xml"/><Relationship Id="rId15" Type="http://schemas.openxmlformats.org/officeDocument/2006/relationships/tags" Target="../tags/tag30.xml"/><Relationship Id="rId14" Type="http://schemas.openxmlformats.org/officeDocument/2006/relationships/tags" Target="../tags/tag29.xml"/><Relationship Id="rId13" Type="http://schemas.openxmlformats.org/officeDocument/2006/relationships/tags" Target="../tags/tag28.xml"/><Relationship Id="rId12" Type="http://schemas.openxmlformats.org/officeDocument/2006/relationships/image" Target="../media/image5.png"/><Relationship Id="rId11" Type="http://schemas.openxmlformats.org/officeDocument/2006/relationships/tags" Target="../tags/tag27.xml"/><Relationship Id="rId10" Type="http://schemas.openxmlformats.org/officeDocument/2006/relationships/image" Target="../media/image4.png"/><Relationship Id="rId1" Type="http://schemas.openxmlformats.org/officeDocument/2006/relationships/tags" Target="../tags/tag18.xml"/></Relationships>
</file>

<file path=ppt/slides/_rels/slide3.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tags" Target="../tags/tag44.xml"/><Relationship Id="rId7" Type="http://schemas.openxmlformats.org/officeDocument/2006/relationships/tags" Target="../tags/tag43.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2" Type="http://schemas.openxmlformats.org/officeDocument/2006/relationships/notesSlide" Target="../notesSlides/notesSlide3.xml"/><Relationship Id="rId11" Type="http://schemas.openxmlformats.org/officeDocument/2006/relationships/slideLayout" Target="../slideLayouts/slideLayout1.xml"/><Relationship Id="rId10" Type="http://schemas.openxmlformats.org/officeDocument/2006/relationships/tags" Target="../tags/tag45.xml"/><Relationship Id="rId1" Type="http://schemas.openxmlformats.org/officeDocument/2006/relationships/tags" Target="../tags/tag37.xml"/></Relationships>
</file>

<file path=ppt/slides/_rels/slide4.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tags" Target="../tags/tag51.xml"/><Relationship Id="rId5" Type="http://schemas.openxmlformats.org/officeDocument/2006/relationships/tags" Target="../tags/tag50.xml"/><Relationship Id="rId49" Type="http://schemas.openxmlformats.org/officeDocument/2006/relationships/notesSlide" Target="../notesSlides/notesSlide4.xml"/><Relationship Id="rId48" Type="http://schemas.openxmlformats.org/officeDocument/2006/relationships/slideLayout" Target="../slideLayouts/slideLayout1.xml"/><Relationship Id="rId47" Type="http://schemas.openxmlformats.org/officeDocument/2006/relationships/image" Target="../media/image18.png"/><Relationship Id="rId46" Type="http://schemas.openxmlformats.org/officeDocument/2006/relationships/tags" Target="../tags/tag81.xml"/><Relationship Id="rId45" Type="http://schemas.openxmlformats.org/officeDocument/2006/relationships/image" Target="../media/image17.png"/><Relationship Id="rId44" Type="http://schemas.openxmlformats.org/officeDocument/2006/relationships/tags" Target="../tags/tag80.xml"/><Relationship Id="rId43" Type="http://schemas.openxmlformats.org/officeDocument/2006/relationships/image" Target="../media/image16.png"/><Relationship Id="rId42" Type="http://schemas.openxmlformats.org/officeDocument/2006/relationships/tags" Target="../tags/tag79.xml"/><Relationship Id="rId41" Type="http://schemas.openxmlformats.org/officeDocument/2006/relationships/image" Target="../media/image15.png"/><Relationship Id="rId40" Type="http://schemas.openxmlformats.org/officeDocument/2006/relationships/tags" Target="../tags/tag78.xml"/><Relationship Id="rId4" Type="http://schemas.openxmlformats.org/officeDocument/2006/relationships/tags" Target="../tags/tag49.xml"/><Relationship Id="rId39" Type="http://schemas.openxmlformats.org/officeDocument/2006/relationships/image" Target="../media/image14.png"/><Relationship Id="rId38" Type="http://schemas.openxmlformats.org/officeDocument/2006/relationships/tags" Target="../tags/tag77.xml"/><Relationship Id="rId37" Type="http://schemas.openxmlformats.org/officeDocument/2006/relationships/image" Target="../media/image13.png"/><Relationship Id="rId36" Type="http://schemas.openxmlformats.org/officeDocument/2006/relationships/tags" Target="../tags/tag76.xml"/><Relationship Id="rId35" Type="http://schemas.openxmlformats.org/officeDocument/2006/relationships/image" Target="../media/image12.png"/><Relationship Id="rId34" Type="http://schemas.openxmlformats.org/officeDocument/2006/relationships/tags" Target="../tags/tag75.xml"/><Relationship Id="rId33" Type="http://schemas.openxmlformats.org/officeDocument/2006/relationships/image" Target="../media/image11.png"/><Relationship Id="rId32" Type="http://schemas.openxmlformats.org/officeDocument/2006/relationships/tags" Target="../tags/tag74.xml"/><Relationship Id="rId31" Type="http://schemas.openxmlformats.org/officeDocument/2006/relationships/image" Target="../media/image10.png"/><Relationship Id="rId30" Type="http://schemas.openxmlformats.org/officeDocument/2006/relationships/tags" Target="../tags/tag73.xml"/><Relationship Id="rId3" Type="http://schemas.openxmlformats.org/officeDocument/2006/relationships/tags" Target="../tags/tag48.xml"/><Relationship Id="rId29" Type="http://schemas.openxmlformats.org/officeDocument/2006/relationships/image" Target="../media/image9.png"/><Relationship Id="rId28" Type="http://schemas.openxmlformats.org/officeDocument/2006/relationships/tags" Target="../tags/tag72.xml"/><Relationship Id="rId27" Type="http://schemas.openxmlformats.org/officeDocument/2006/relationships/tags" Target="../tags/tag71.xml"/><Relationship Id="rId26" Type="http://schemas.openxmlformats.org/officeDocument/2006/relationships/tags" Target="../tags/tag70.xml"/><Relationship Id="rId25" Type="http://schemas.openxmlformats.org/officeDocument/2006/relationships/tags" Target="../tags/tag69.xml"/><Relationship Id="rId24" Type="http://schemas.openxmlformats.org/officeDocument/2006/relationships/tags" Target="../tags/tag68.xml"/><Relationship Id="rId23" Type="http://schemas.openxmlformats.org/officeDocument/2006/relationships/tags" Target="../tags/tag67.xml"/><Relationship Id="rId22" Type="http://schemas.openxmlformats.org/officeDocument/2006/relationships/tags" Target="../tags/tag66.xml"/><Relationship Id="rId21" Type="http://schemas.openxmlformats.org/officeDocument/2006/relationships/tags" Target="../tags/tag65.xml"/><Relationship Id="rId20" Type="http://schemas.openxmlformats.org/officeDocument/2006/relationships/tags" Target="../tags/tag64.xml"/><Relationship Id="rId2" Type="http://schemas.openxmlformats.org/officeDocument/2006/relationships/tags" Target="../tags/tag47.xml"/><Relationship Id="rId19" Type="http://schemas.openxmlformats.org/officeDocument/2006/relationships/tags" Target="../tags/tag63.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tags" Target="../tags/tag55.xml"/><Relationship Id="rId10" Type="http://schemas.openxmlformats.org/officeDocument/2006/relationships/tags" Target="../tags/tag54.xml"/><Relationship Id="rId1" Type="http://schemas.openxmlformats.org/officeDocument/2006/relationships/tags" Target="../tags/tag46.xml"/></Relationships>
</file>

<file path=ppt/slides/_rels/slide5.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image" Target="../media/image19.png"/><Relationship Id="rId7" Type="http://schemas.openxmlformats.org/officeDocument/2006/relationships/tags" Target="../tags/tag88.xml"/><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tags" Target="../tags/tag85.xml"/><Relationship Id="rId3" Type="http://schemas.openxmlformats.org/officeDocument/2006/relationships/tags" Target="../tags/tag84.xml"/><Relationship Id="rId21" Type="http://schemas.openxmlformats.org/officeDocument/2006/relationships/notesSlide" Target="../notesSlides/notesSlide5.xml"/><Relationship Id="rId20" Type="http://schemas.openxmlformats.org/officeDocument/2006/relationships/slideLayout" Target="../slideLayouts/slideLayout1.xml"/><Relationship Id="rId2" Type="http://schemas.openxmlformats.org/officeDocument/2006/relationships/tags" Target="../tags/tag83.xml"/><Relationship Id="rId19" Type="http://schemas.openxmlformats.org/officeDocument/2006/relationships/image" Target="../media/image25.png"/><Relationship Id="rId18" Type="http://schemas.openxmlformats.org/officeDocument/2006/relationships/tags" Target="../tags/tag93.xml"/><Relationship Id="rId17" Type="http://schemas.openxmlformats.org/officeDocument/2006/relationships/image" Target="../media/image24.png"/><Relationship Id="rId16" Type="http://schemas.openxmlformats.org/officeDocument/2006/relationships/image" Target="../media/image23.png"/><Relationship Id="rId15" Type="http://schemas.openxmlformats.org/officeDocument/2006/relationships/image" Target="../media/image22.png"/><Relationship Id="rId14" Type="http://schemas.openxmlformats.org/officeDocument/2006/relationships/tags" Target="../tags/tag92.xml"/><Relationship Id="rId13" Type="http://schemas.openxmlformats.org/officeDocument/2006/relationships/tags" Target="../tags/tag91.xml"/><Relationship Id="rId12" Type="http://schemas.openxmlformats.org/officeDocument/2006/relationships/image" Target="../media/image21.png"/><Relationship Id="rId11" Type="http://schemas.openxmlformats.org/officeDocument/2006/relationships/tags" Target="../tags/tag90.xml"/><Relationship Id="rId10" Type="http://schemas.openxmlformats.org/officeDocument/2006/relationships/tags" Target="../tags/tag89.xml"/><Relationship Id="rId1" Type="http://schemas.openxmlformats.org/officeDocument/2006/relationships/tags" Target="../tags/tag82.xml"/></Relationships>
</file>

<file path=ppt/slides/_rels/slide6.xml.rels><?xml version="1.0" encoding="UTF-8" standalone="yes"?>
<Relationships xmlns="http://schemas.openxmlformats.org/package/2006/relationships"><Relationship Id="rId9" Type="http://schemas.openxmlformats.org/officeDocument/2006/relationships/image" Target="../media/image26.png"/><Relationship Id="rId8" Type="http://schemas.openxmlformats.org/officeDocument/2006/relationships/tags" Target="../tags/tag101.xml"/><Relationship Id="rId7" Type="http://schemas.openxmlformats.org/officeDocument/2006/relationships/tags" Target="../tags/tag100.xml"/><Relationship Id="rId6" Type="http://schemas.openxmlformats.org/officeDocument/2006/relationships/tags" Target="../tags/tag99.xml"/><Relationship Id="rId5" Type="http://schemas.openxmlformats.org/officeDocument/2006/relationships/tags" Target="../tags/tag98.xml"/><Relationship Id="rId4" Type="http://schemas.openxmlformats.org/officeDocument/2006/relationships/tags" Target="../tags/tag97.xml"/><Relationship Id="rId3" Type="http://schemas.openxmlformats.org/officeDocument/2006/relationships/tags" Target="../tags/tag96.xml"/><Relationship Id="rId25" Type="http://schemas.openxmlformats.org/officeDocument/2006/relationships/notesSlide" Target="../notesSlides/notesSlide6.xml"/><Relationship Id="rId24" Type="http://schemas.openxmlformats.org/officeDocument/2006/relationships/slideLayout" Target="../slideLayouts/slideLayout1.xml"/><Relationship Id="rId23" Type="http://schemas.openxmlformats.org/officeDocument/2006/relationships/tags" Target="../tags/tag112.xml"/><Relationship Id="rId22" Type="http://schemas.openxmlformats.org/officeDocument/2006/relationships/tags" Target="../tags/tag111.xml"/><Relationship Id="rId21" Type="http://schemas.openxmlformats.org/officeDocument/2006/relationships/tags" Target="../tags/tag110.xml"/><Relationship Id="rId20" Type="http://schemas.openxmlformats.org/officeDocument/2006/relationships/tags" Target="../tags/tag109.xml"/><Relationship Id="rId2" Type="http://schemas.openxmlformats.org/officeDocument/2006/relationships/tags" Target="../tags/tag95.xml"/><Relationship Id="rId19" Type="http://schemas.openxmlformats.org/officeDocument/2006/relationships/tags" Target="../tags/tag108.xml"/><Relationship Id="rId18" Type="http://schemas.openxmlformats.org/officeDocument/2006/relationships/tags" Target="../tags/tag107.xml"/><Relationship Id="rId17" Type="http://schemas.openxmlformats.org/officeDocument/2006/relationships/image" Target="../media/image29.png"/><Relationship Id="rId16" Type="http://schemas.openxmlformats.org/officeDocument/2006/relationships/tags" Target="../tags/tag106.xml"/><Relationship Id="rId15" Type="http://schemas.openxmlformats.org/officeDocument/2006/relationships/tags" Target="../tags/tag105.xml"/><Relationship Id="rId14" Type="http://schemas.openxmlformats.org/officeDocument/2006/relationships/tags" Target="../tags/tag104.xml"/><Relationship Id="rId13" Type="http://schemas.openxmlformats.org/officeDocument/2006/relationships/image" Target="../media/image28.png"/><Relationship Id="rId12" Type="http://schemas.openxmlformats.org/officeDocument/2006/relationships/tags" Target="../tags/tag103.xml"/><Relationship Id="rId11" Type="http://schemas.openxmlformats.org/officeDocument/2006/relationships/image" Target="../media/image27.png"/><Relationship Id="rId10" Type="http://schemas.openxmlformats.org/officeDocument/2006/relationships/tags" Target="../tags/tag102.xml"/><Relationship Id="rId1" Type="http://schemas.openxmlformats.org/officeDocument/2006/relationships/tags" Target="../tags/tag94.xml"/></Relationships>
</file>

<file path=ppt/slides/_rels/slide7.xml.rels><?xml version="1.0" encoding="UTF-8" standalone="yes"?>
<Relationships xmlns="http://schemas.openxmlformats.org/package/2006/relationships"><Relationship Id="rId9" Type="http://schemas.openxmlformats.org/officeDocument/2006/relationships/image" Target="../media/image30.png"/><Relationship Id="rId8" Type="http://schemas.openxmlformats.org/officeDocument/2006/relationships/tags" Target="../tags/tag120.xml"/><Relationship Id="rId7" Type="http://schemas.openxmlformats.org/officeDocument/2006/relationships/tags" Target="../tags/tag119.xml"/><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8" Type="http://schemas.openxmlformats.org/officeDocument/2006/relationships/notesSlide" Target="../notesSlides/notesSlide7.xml"/><Relationship Id="rId17" Type="http://schemas.openxmlformats.org/officeDocument/2006/relationships/slideLayout" Target="../slideLayouts/slideLayout1.xml"/><Relationship Id="rId16" Type="http://schemas.openxmlformats.org/officeDocument/2006/relationships/tags" Target="../tags/tag124.xml"/><Relationship Id="rId15" Type="http://schemas.openxmlformats.org/officeDocument/2006/relationships/tags" Target="../tags/tag123.xml"/><Relationship Id="rId14" Type="http://schemas.openxmlformats.org/officeDocument/2006/relationships/tags" Target="../tags/tag122.xml"/><Relationship Id="rId13" Type="http://schemas.openxmlformats.org/officeDocument/2006/relationships/tags" Target="../tags/tag121.xml"/><Relationship Id="rId12" Type="http://schemas.openxmlformats.org/officeDocument/2006/relationships/image" Target="../media/image33.png"/><Relationship Id="rId11" Type="http://schemas.openxmlformats.org/officeDocument/2006/relationships/image" Target="../media/image32.png"/><Relationship Id="rId10" Type="http://schemas.openxmlformats.org/officeDocument/2006/relationships/image" Target="../media/image31.png"/><Relationship Id="rId1" Type="http://schemas.openxmlformats.org/officeDocument/2006/relationships/tags" Target="../tags/tag113.xml"/></Relationships>
</file>

<file path=ppt/slides/_rels/slide8.xml.rels><?xml version="1.0" encoding="UTF-8" standalone="yes"?>
<Relationships xmlns="http://schemas.openxmlformats.org/package/2006/relationships"><Relationship Id="rId9" Type="http://schemas.openxmlformats.org/officeDocument/2006/relationships/tags" Target="../tags/tag133.xml"/><Relationship Id="rId8" Type="http://schemas.openxmlformats.org/officeDocument/2006/relationships/tags" Target="../tags/tag132.xml"/><Relationship Id="rId7" Type="http://schemas.openxmlformats.org/officeDocument/2006/relationships/tags" Target="../tags/tag131.xml"/><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tags" Target="../tags/tag128.xml"/><Relationship Id="rId3" Type="http://schemas.openxmlformats.org/officeDocument/2006/relationships/tags" Target="../tags/tag127.xml"/><Relationship Id="rId2" Type="http://schemas.openxmlformats.org/officeDocument/2006/relationships/tags" Target="../tags/tag126.xml"/><Relationship Id="rId16" Type="http://schemas.openxmlformats.org/officeDocument/2006/relationships/notesSlide" Target="../notesSlides/notesSlide8.xml"/><Relationship Id="rId15" Type="http://schemas.openxmlformats.org/officeDocument/2006/relationships/slideLayout" Target="../slideLayouts/slideLayout1.xml"/><Relationship Id="rId14" Type="http://schemas.openxmlformats.org/officeDocument/2006/relationships/image" Target="../media/image36.png"/><Relationship Id="rId13" Type="http://schemas.openxmlformats.org/officeDocument/2006/relationships/image" Target="../media/image35.png"/><Relationship Id="rId12" Type="http://schemas.openxmlformats.org/officeDocument/2006/relationships/image" Target="../media/image34.png"/><Relationship Id="rId11" Type="http://schemas.openxmlformats.org/officeDocument/2006/relationships/tags" Target="../tags/tag135.xml"/><Relationship Id="rId10" Type="http://schemas.openxmlformats.org/officeDocument/2006/relationships/tags" Target="../tags/tag134.xml"/><Relationship Id="rId1" Type="http://schemas.openxmlformats.org/officeDocument/2006/relationships/tags" Target="../tags/tag125.xml"/></Relationships>
</file>

<file path=ppt/slides/_rels/slide9.xml.rels><?xml version="1.0" encoding="UTF-8" standalone="yes"?>
<Relationships xmlns="http://schemas.openxmlformats.org/package/2006/relationships"><Relationship Id="rId9" Type="http://schemas.openxmlformats.org/officeDocument/2006/relationships/tags" Target="../tags/tag144.xml"/><Relationship Id="rId8" Type="http://schemas.openxmlformats.org/officeDocument/2006/relationships/tags" Target="../tags/tag143.xml"/><Relationship Id="rId7" Type="http://schemas.openxmlformats.org/officeDocument/2006/relationships/tags" Target="../tags/tag142.xml"/><Relationship Id="rId6" Type="http://schemas.openxmlformats.org/officeDocument/2006/relationships/tags" Target="../tags/tag141.xml"/><Relationship Id="rId5" Type="http://schemas.openxmlformats.org/officeDocument/2006/relationships/tags" Target="../tags/tag140.xml"/><Relationship Id="rId4" Type="http://schemas.openxmlformats.org/officeDocument/2006/relationships/tags" Target="../tags/tag139.xml"/><Relationship Id="rId3" Type="http://schemas.openxmlformats.org/officeDocument/2006/relationships/tags" Target="../tags/tag138.xml"/><Relationship Id="rId2" Type="http://schemas.openxmlformats.org/officeDocument/2006/relationships/tags" Target="../tags/tag137.xml"/><Relationship Id="rId16" Type="http://schemas.openxmlformats.org/officeDocument/2006/relationships/notesSlide" Target="../notesSlides/notesSlide9.xml"/><Relationship Id="rId15" Type="http://schemas.openxmlformats.org/officeDocument/2006/relationships/slideLayout" Target="../slideLayouts/slideLayout1.xml"/><Relationship Id="rId14" Type="http://schemas.openxmlformats.org/officeDocument/2006/relationships/image" Target="../media/image39.png"/><Relationship Id="rId13" Type="http://schemas.openxmlformats.org/officeDocument/2006/relationships/image" Target="../media/image38.png"/><Relationship Id="rId12" Type="http://schemas.openxmlformats.org/officeDocument/2006/relationships/image" Target="../media/image37.png"/><Relationship Id="rId11" Type="http://schemas.openxmlformats.org/officeDocument/2006/relationships/tags" Target="../tags/tag146.xml"/><Relationship Id="rId10" Type="http://schemas.openxmlformats.org/officeDocument/2006/relationships/tags" Target="../tags/tag145.xml"/><Relationship Id="rId1" Type="http://schemas.openxmlformats.org/officeDocument/2006/relationships/tags" Target="../tags/tag1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矩形 11"/>
          <p:cNvSpPr/>
          <p:nvPr>
            <p:custDataLst>
              <p:tags r:id="rId1"/>
            </p:custDataLst>
          </p:nvPr>
        </p:nvSpPr>
        <p:spPr>
          <a:xfrm>
            <a:off x="1358265" y="1516380"/>
            <a:ext cx="10292715" cy="1028700"/>
          </a:xfrm>
          <a:prstGeom prst="rect">
            <a:avLst/>
          </a:prstGeom>
          <a:ln w="15875">
            <a:solidFill>
              <a:srgbClr val="314371"/>
            </a:solidFill>
          </a:ln>
        </p:spPr>
        <p:txBody>
          <a:bodyPr wrap="square">
            <a:noAutofit/>
          </a:bodyPr>
          <a:p>
            <a:pPr marL="285750" indent="-285750">
              <a:lnSpc>
                <a:spcPct val="114000"/>
              </a:lnSpc>
              <a:buFont typeface="Wingdings" panose="05000000000000000000" pitchFamily="2" charset="2"/>
              <a:buChar char="p"/>
            </a:pPr>
            <a:r>
              <a:rPr lang="zh-CN" altLang="en-US" dirty="0">
                <a:solidFill>
                  <a:srgbClr val="000000"/>
                </a:solidFill>
                <a:latin typeface="Arial" panose="020B0604020202020204" pitchFamily="34" charset="0"/>
                <a:ea typeface="微软雅黑" panose="020B0503020204020204" charset="-122"/>
                <a:sym typeface="+mn-ea"/>
              </a:rPr>
              <a:t>面对二元治疗情况下反事实以及随机对照实验可行性等挑战，如何通过观测数据生成平衡的表示分布的同时考虑协变量对预测结果的影响，实现去混淆的无偏因果效应估计？</a:t>
            </a:r>
            <a:endParaRPr lang="zh-CN" altLang="en-US" dirty="0">
              <a:solidFill>
                <a:srgbClr val="000000"/>
              </a:solidFill>
              <a:latin typeface="微软雅黑" panose="020B0503020204020204" charset="-122"/>
              <a:ea typeface="微软雅黑" panose="020B0503020204020204" charset="-122"/>
              <a:sym typeface="+mn-ea"/>
            </a:endParaRPr>
          </a:p>
        </p:txBody>
      </p:sp>
      <p:sp>
        <p:nvSpPr>
          <p:cNvPr id="13" name="矩形 12"/>
          <p:cNvSpPr/>
          <p:nvPr>
            <p:custDataLst>
              <p:tags r:id="rId2"/>
            </p:custDataLst>
          </p:nvPr>
        </p:nvSpPr>
        <p:spPr>
          <a:xfrm>
            <a:off x="918845" y="825501"/>
            <a:ext cx="10166351" cy="460375"/>
          </a:xfrm>
          <a:prstGeom prst="rect">
            <a:avLst/>
          </a:prstGeom>
        </p:spPr>
        <p:txBody>
          <a:bodyPr wrap="square">
            <a:spAutoFit/>
          </a:bodyPr>
          <a:p>
            <a:pPr marL="0" lvl="8" algn="ctr">
              <a:defRPr/>
            </a:pPr>
            <a:r>
              <a:rPr lang="en-US" altLang="zh-CN" sz="2400" b="1" noProof="0" dirty="0" err="1">
                <a:ln>
                  <a:noFill/>
                </a:ln>
                <a:solidFill>
                  <a:srgbClr val="953735"/>
                </a:solidFill>
                <a:effectLst/>
                <a:uLnTx/>
                <a:uFillTx/>
                <a:latin typeface="微软雅黑" panose="020B0503020204020204" charset="-122"/>
                <a:ea typeface="微软雅黑" panose="020B0503020204020204" charset="-122"/>
                <a:cs typeface="Times New Roman" panose="02020603050405020304" pitchFamily="18" charset="0"/>
              </a:rPr>
              <a:t>工作进展4-1：重加权自编码器个体因果效应无偏估计网络</a:t>
            </a:r>
            <a:endParaRPr sz="2400" b="1" dirty="0">
              <a:solidFill>
                <a:schemeClr val="tx1"/>
              </a:solidFill>
              <a:latin typeface="微软雅黑" panose="020B0503020204020204" charset="-122"/>
              <a:ea typeface="微软雅黑" panose="020B0503020204020204" charset="-122"/>
            </a:endParaRPr>
          </a:p>
        </p:txBody>
      </p:sp>
      <p:sp>
        <p:nvSpPr>
          <p:cNvPr id="14" name="Rectangle 3"/>
          <p:cNvSpPr>
            <a:spLocks noChangeArrowheads="1"/>
          </p:cNvSpPr>
          <p:nvPr>
            <p:custDataLst>
              <p:tags r:id="rId3"/>
            </p:custDataLst>
          </p:nvPr>
        </p:nvSpPr>
        <p:spPr bwMode="auto">
          <a:xfrm>
            <a:off x="374015" y="1513205"/>
            <a:ext cx="993775" cy="1035050"/>
          </a:xfrm>
          <a:prstGeom prst="rect">
            <a:avLst/>
          </a:prstGeom>
          <a:solidFill>
            <a:srgbClr val="314371"/>
          </a:solidFill>
          <a:ln w="15875">
            <a:solidFill>
              <a:srgbClr val="314371"/>
            </a:solidFill>
          </a:ln>
        </p:spPr>
        <p:txBody>
          <a:bodyPr wrap="square">
            <a:noAutofit/>
          </a:bodyPr>
          <a:p>
            <a:pPr algn="ctr">
              <a:lnSpc>
                <a:spcPct val="230000"/>
              </a:lnSpc>
              <a:defRPr/>
            </a:pPr>
            <a:r>
              <a:rPr lang="zh-CN" altLang="en-US" sz="2000" b="1" dirty="0">
                <a:solidFill>
                  <a:sysClr val="window" lastClr="FFFFFF"/>
                </a:solidFill>
                <a:latin typeface="微软雅黑" panose="020B0503020204020204" charset="-122"/>
                <a:ea typeface="微软雅黑" panose="020B0503020204020204" charset="-122"/>
              </a:rPr>
              <a:t>问题</a:t>
            </a:r>
            <a:endParaRPr lang="zh-CN" altLang="en-US" sz="2000" b="1" dirty="0">
              <a:solidFill>
                <a:sysClr val="window" lastClr="FFFFFF"/>
              </a:solidFill>
              <a:latin typeface="微软雅黑" panose="020B0503020204020204" charset="-122"/>
              <a:ea typeface="微软雅黑" panose="020B0503020204020204" charset="-122"/>
            </a:endParaRPr>
          </a:p>
          <a:p>
            <a:pPr>
              <a:defRPr/>
            </a:pPr>
            <a:endParaRPr lang="en-US" altLang="zh-CN" sz="2000" dirty="0">
              <a:solidFill>
                <a:sysClr val="window" lastClr="FFFFFF"/>
              </a:solidFill>
              <a:latin typeface="微软雅黑" panose="020B0503020204020204" charset="-122"/>
              <a:ea typeface="微软雅黑" panose="020B0503020204020204" charset="-122"/>
            </a:endParaRPr>
          </a:p>
          <a:p>
            <a:pPr>
              <a:defRPr/>
            </a:pPr>
            <a:endParaRPr lang="zh-CN" altLang="en-US" sz="2000" dirty="0">
              <a:solidFill>
                <a:sysClr val="window" lastClr="FFFFFF"/>
              </a:solidFill>
              <a:latin typeface="微软雅黑" panose="020B0503020204020204" charset="-122"/>
              <a:ea typeface="微软雅黑" panose="020B0503020204020204" charset="-122"/>
            </a:endParaRPr>
          </a:p>
        </p:txBody>
      </p:sp>
      <p:sp>
        <p:nvSpPr>
          <p:cNvPr id="32" name="梯形 2"/>
          <p:cNvSpPr/>
          <p:nvPr>
            <p:custDataLst>
              <p:tags r:id="rId4"/>
            </p:custDataLst>
          </p:nvPr>
        </p:nvSpPr>
        <p:spPr>
          <a:xfrm>
            <a:off x="-4445" y="-3175"/>
            <a:ext cx="7425055" cy="695325"/>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ea"/>
              <a:sym typeface="+mn-lt"/>
            </a:endParaRPr>
          </a:p>
        </p:txBody>
      </p:sp>
      <p:cxnSp>
        <p:nvCxnSpPr>
          <p:cNvPr id="33" name="直接连接符 39"/>
          <p:cNvCxnSpPr/>
          <p:nvPr>
            <p:custDataLst>
              <p:tags r:id="rId5"/>
            </p:custDataLst>
          </p:nvPr>
        </p:nvCxnSpPr>
        <p:spPr>
          <a:xfrm>
            <a:off x="0" y="692150"/>
            <a:ext cx="12192000" cy="0"/>
          </a:xfrm>
          <a:prstGeom prst="line">
            <a:avLst/>
          </a:prstGeom>
          <a:ln w="25400" cap="flat" cmpd="sng">
            <a:solidFill>
              <a:srgbClr val="314371"/>
            </a:solidFill>
            <a:prstDash val="solid"/>
            <a:miter/>
            <a:headEnd type="none" w="med" len="med"/>
            <a:tailEnd type="none" w="med" len="med"/>
          </a:ln>
        </p:spPr>
      </p:cxnSp>
      <p:grpSp>
        <p:nvGrpSpPr>
          <p:cNvPr id="34" name="组合 33"/>
          <p:cNvGrpSpPr/>
          <p:nvPr/>
        </p:nvGrpSpPr>
        <p:grpSpPr>
          <a:xfrm>
            <a:off x="182398" y="26065"/>
            <a:ext cx="392005" cy="582209"/>
            <a:chOff x="2437632" y="1965988"/>
            <a:chExt cx="1529173" cy="2271132"/>
          </a:xfrm>
          <a:solidFill>
            <a:srgbClr val="314371"/>
          </a:solidFill>
        </p:grpSpPr>
        <p:sp>
          <p:nvSpPr>
            <p:cNvPr id="35" name="Freeform 5"/>
            <p:cNvSpPr/>
            <p:nvPr>
              <p:custDataLst>
                <p:tags r:id="rId6"/>
              </p:custDataLst>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sp>
          <p:nvSpPr>
            <p:cNvPr id="36" name="Freeform 6"/>
            <p:cNvSpPr>
              <a:spLocks noEditPoints="1"/>
            </p:cNvSpPr>
            <p:nvPr>
              <p:custDataLst>
                <p:tags r:id="rId7"/>
              </p:custDataLst>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sp>
          <p:nvSpPr>
            <p:cNvPr id="39" name="Freeform 7"/>
            <p:cNvSpPr/>
            <p:nvPr>
              <p:custDataLst>
                <p:tags r:id="rId8"/>
              </p:custDataLst>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grpSp>
      <p:sp>
        <p:nvSpPr>
          <p:cNvPr id="45" name="文本框 38"/>
          <p:cNvSpPr txBox="1"/>
          <p:nvPr>
            <p:custDataLst>
              <p:tags r:id="rId9"/>
            </p:custDataLst>
          </p:nvPr>
        </p:nvSpPr>
        <p:spPr>
          <a:xfrm>
            <a:off x="695325" y="92075"/>
            <a:ext cx="6141720" cy="52197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spcBef>
                <a:spcPct val="0"/>
              </a:spcBef>
              <a:buFontTx/>
              <a:buNone/>
            </a:pPr>
            <a:r>
              <a:rPr lang="zh-CN" altLang="en-US" b="1" dirty="0">
                <a:solidFill>
                  <a:srgbClr val="314371"/>
                </a:solidFill>
                <a:latin typeface="微软雅黑" panose="020B0503020204020204" charset="-122"/>
                <a:ea typeface="微软雅黑" panose="020B0503020204020204" charset="-122"/>
                <a:sym typeface="+mn-ea"/>
              </a:rPr>
              <a:t>三、课题季度研究进展 —— 完成工作</a:t>
            </a:r>
            <a:endParaRPr lang="zh-CN" altLang="en-US" b="1" dirty="0">
              <a:solidFill>
                <a:srgbClr val="314371"/>
              </a:solidFill>
              <a:latin typeface="微软雅黑" panose="020B0503020204020204" charset="-122"/>
              <a:ea typeface="微软雅黑" panose="020B0503020204020204" charset="-122"/>
              <a:sym typeface="+mn-ea"/>
            </a:endParaRPr>
          </a:p>
        </p:txBody>
      </p:sp>
      <p:pic>
        <p:nvPicPr>
          <p:cNvPr id="5" name="图片 4"/>
          <p:cNvPicPr>
            <a:picLocks noChangeAspect="1"/>
          </p:cNvPicPr>
          <p:nvPr>
            <p:custDataLst>
              <p:tags r:id="rId10"/>
            </p:custDataLst>
          </p:nvPr>
        </p:nvPicPr>
        <p:blipFill>
          <a:blip r:embed="rId11"/>
          <a:stretch>
            <a:fillRect/>
          </a:stretch>
        </p:blipFill>
        <p:spPr>
          <a:xfrm>
            <a:off x="695325" y="3063240"/>
            <a:ext cx="4272280" cy="1741170"/>
          </a:xfrm>
          <a:prstGeom prst="rect">
            <a:avLst/>
          </a:prstGeom>
        </p:spPr>
      </p:pic>
      <p:sp>
        <p:nvSpPr>
          <p:cNvPr id="17" name="文本框 16"/>
          <p:cNvSpPr txBox="1"/>
          <p:nvPr>
            <p:custDataLst>
              <p:tags r:id="rId12"/>
            </p:custDataLst>
          </p:nvPr>
        </p:nvSpPr>
        <p:spPr>
          <a:xfrm>
            <a:off x="2138680" y="4904105"/>
            <a:ext cx="1988185" cy="499110"/>
          </a:xfrm>
          <a:prstGeom prst="rect">
            <a:avLst/>
          </a:prstGeom>
          <a:noFill/>
        </p:spPr>
        <p:txBody>
          <a:bodyPr wrap="square" rtlCol="0" anchor="t">
            <a:noAutofit/>
          </a:bodyPr>
          <a:p>
            <a:pPr marL="0" lvl="1" indent="0" fontAlgn="auto">
              <a:lnSpc>
                <a:spcPts val="3060"/>
              </a:lnSpc>
              <a:buClr>
                <a:srgbClr val="8E0000"/>
              </a:buClr>
              <a:buFont typeface="Wingdings" panose="05000000000000000000" charset="0"/>
              <a:buNone/>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反事实问题</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pic>
        <p:nvPicPr>
          <p:cNvPr id="9" name="图片 8"/>
          <p:cNvPicPr>
            <a:picLocks noChangeAspect="1"/>
          </p:cNvPicPr>
          <p:nvPr>
            <p:custDataLst>
              <p:tags r:id="rId13"/>
            </p:custDataLst>
          </p:nvPr>
        </p:nvPicPr>
        <p:blipFill>
          <a:blip r:embed="rId14">
            <a:extLst>
              <a:ext uri="{28A0092B-C50C-407E-A947-70E740481C1C}">
                <a14:useLocalDpi xmlns:a14="http://schemas.microsoft.com/office/drawing/2010/main" val="0"/>
              </a:ext>
            </a:extLst>
          </a:blip>
          <a:srcRect l="23299" t="13783" r="19319" b="31176"/>
          <a:stretch>
            <a:fillRect/>
          </a:stretch>
        </p:blipFill>
        <p:spPr>
          <a:xfrm>
            <a:off x="5262245" y="2978150"/>
            <a:ext cx="3819525" cy="1826260"/>
          </a:xfrm>
          <a:prstGeom prst="rect">
            <a:avLst/>
          </a:prstGeom>
        </p:spPr>
      </p:pic>
      <p:sp>
        <p:nvSpPr>
          <p:cNvPr id="21" name="文本框 20"/>
          <p:cNvSpPr txBox="1"/>
          <p:nvPr>
            <p:custDataLst>
              <p:tags r:id="rId15"/>
            </p:custDataLst>
          </p:nvPr>
        </p:nvSpPr>
        <p:spPr>
          <a:xfrm>
            <a:off x="5354955" y="4919345"/>
            <a:ext cx="3239770" cy="488950"/>
          </a:xfrm>
          <a:prstGeom prst="rect">
            <a:avLst/>
          </a:prstGeom>
          <a:noFill/>
        </p:spPr>
        <p:txBody>
          <a:bodyPr wrap="square" rtlCol="0" anchor="t">
            <a:noAutofit/>
          </a:bodyPr>
          <a:p>
            <a:pPr marL="0" lvl="1" indent="0" fontAlgn="auto">
              <a:lnSpc>
                <a:spcPts val="3060"/>
              </a:lnSpc>
              <a:buClr>
                <a:srgbClr val="8E0000"/>
              </a:buClr>
              <a:buFont typeface="Wingdings" panose="05000000000000000000" charset="0"/>
              <a:buNone/>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随机对照实验可行性</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问题</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8" name="矩形 27"/>
          <p:cNvSpPr/>
          <p:nvPr>
            <p:custDataLst>
              <p:tags r:id="rId16"/>
            </p:custDataLst>
          </p:nvPr>
        </p:nvSpPr>
        <p:spPr>
          <a:xfrm>
            <a:off x="374017" y="2638539"/>
            <a:ext cx="4981145" cy="460375"/>
          </a:xfrm>
          <a:prstGeom prst="rect">
            <a:avLst/>
          </a:prstGeom>
        </p:spPr>
        <p:txBody>
          <a:bodyPr wrap="square">
            <a:spAutoFit/>
          </a:bodyPr>
          <a:p>
            <a:pPr marL="0" marR="0" lvl="0" algn="l" defTabSz="914400" rtl="0" eaLnBrk="1"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rPr>
              <a:t>可</a:t>
            </a:r>
            <a:r>
              <a:rPr kumimoji="0" lang="zh-CN" altLang="en-US"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rPr>
              <a:t>行性分析</a:t>
            </a:r>
            <a:endParaRPr kumimoji="0" lang="zh-CN" altLang="en-US"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endParaRPr>
          </a:p>
        </p:txBody>
      </p:sp>
      <p:pic>
        <p:nvPicPr>
          <p:cNvPr id="2" name="文本框 7"/>
          <p:cNvPicPr>
            <a:picLocks noChangeAspect="1"/>
          </p:cNvPicPr>
          <p:nvPr>
            <p:custDataLst>
              <p:tags r:id="rId17"/>
            </p:custDataLst>
          </p:nvPr>
        </p:nvPicPr>
        <p:blipFill>
          <a:blip r:embed="rId18"/>
          <a:stretch>
            <a:fillRect/>
          </a:stretch>
        </p:blipFill>
        <p:spPr>
          <a:xfrm>
            <a:off x="9186545" y="2849880"/>
            <a:ext cx="2527300" cy="1954530"/>
          </a:xfrm>
          <a:prstGeom prst="rect">
            <a:avLst/>
          </a:prstGeom>
          <a:noFill/>
        </p:spPr>
      </p:pic>
      <p:sp>
        <p:nvSpPr>
          <p:cNvPr id="3" name="文本框 2"/>
          <p:cNvSpPr txBox="1"/>
          <p:nvPr>
            <p:custDataLst>
              <p:tags r:id="rId19"/>
            </p:custDataLst>
          </p:nvPr>
        </p:nvSpPr>
        <p:spPr>
          <a:xfrm>
            <a:off x="9637395" y="4904740"/>
            <a:ext cx="1934210" cy="488950"/>
          </a:xfrm>
          <a:prstGeom prst="rect">
            <a:avLst/>
          </a:prstGeom>
          <a:noFill/>
        </p:spPr>
        <p:txBody>
          <a:bodyPr wrap="square" rtlCol="0" anchor="t">
            <a:noAutofit/>
          </a:bodyPr>
          <a:p>
            <a:pPr marL="0" lvl="1" indent="0" fontAlgn="auto">
              <a:lnSpc>
                <a:spcPts val="3060"/>
              </a:lnSpc>
              <a:buClr>
                <a:srgbClr val="8E0000"/>
              </a:buClr>
              <a:buFont typeface="Wingdings" panose="05000000000000000000" charset="0"/>
              <a:buNone/>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潜在因果</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框架</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custDataLst>
              <p:tags r:id="rId20"/>
            </p:custDataLst>
          </p:nvPr>
        </p:nvSpPr>
        <p:spPr>
          <a:xfrm>
            <a:off x="302260" y="5523230"/>
            <a:ext cx="11714480" cy="1231900"/>
          </a:xfrm>
          <a:prstGeom prst="rect">
            <a:avLst/>
          </a:prstGeom>
          <a:noFill/>
        </p:spPr>
        <p:txBody>
          <a:bodyPr wrap="square" rtlCol="0" anchor="t">
            <a:noAutofit/>
          </a:bodyPr>
          <a:p>
            <a:pPr marL="0" lvl="1" indent="0" algn="l">
              <a:lnSpc>
                <a:spcPts val="3060"/>
              </a:lnSpc>
              <a:buClr>
                <a:srgbClr val="8E0000"/>
              </a:buClr>
              <a:buSzTx/>
              <a:buFont typeface="Wingdings" panose="05000000000000000000" charset="0"/>
              <a:buNone/>
            </a:pPr>
            <a:r>
              <a:rPr lang="en-US" altLang="zh-CN" sz="1400">
                <a:solidFill>
                  <a:srgbClr val="000000"/>
                </a:solidFill>
                <a:latin typeface="微软雅黑" panose="020B0503020204020204" charset="-122"/>
                <a:ea typeface="微软雅黑" panose="020B0503020204020204" charset="-122"/>
                <a:cs typeface="微软雅黑" panose="020B0503020204020204" charset="-122"/>
              </a:rPr>
              <a:t>因果效应估计(Treatment Effect Estimation/Causal Effect Estimation)和提升模型(Uplift Modelling)具有相同的目标:估计给定受试样本接受干预后的结果变化，区别在于:</a:t>
            </a:r>
            <a:r>
              <a:rPr lang="en-US" altLang="zh-CN" sz="1400" b="1">
                <a:solidFill>
                  <a:srgbClr val="000000"/>
                </a:solidFill>
                <a:latin typeface="微软雅黑" panose="020B0503020204020204" charset="-122"/>
                <a:ea typeface="微软雅黑" panose="020B0503020204020204" charset="-122"/>
                <a:cs typeface="微软雅黑" panose="020B0503020204020204" charset="-122"/>
              </a:rPr>
              <a:t>提升模型是针对随机实验数据的(通常为隐式假设)，因果效应估计通常需要遵守必要的假设，应用于实验数据和观测数据(experimental and observational data)</a:t>
            </a:r>
            <a:r>
              <a:rPr lang="en-US" altLang="zh-CN" sz="1400" b="1">
                <a:solidFill>
                  <a:srgbClr val="000000"/>
                </a:solidFill>
                <a:latin typeface="微软雅黑" panose="020B0503020204020204" charset="-122"/>
                <a:ea typeface="微软雅黑" panose="020B0503020204020204" charset="-122"/>
                <a:cs typeface="微软雅黑" panose="020B0503020204020204" charset="-122"/>
              </a:rPr>
              <a:t>。</a:t>
            </a:r>
            <a:endParaRPr lang="en-US" altLang="zh-CN" sz="1400" b="1">
              <a:solidFill>
                <a:srgbClr val="0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矩形 12"/>
          <p:cNvSpPr/>
          <p:nvPr>
            <p:custDataLst>
              <p:tags r:id="rId1"/>
            </p:custDataLst>
          </p:nvPr>
        </p:nvSpPr>
        <p:spPr>
          <a:xfrm>
            <a:off x="918845" y="800101"/>
            <a:ext cx="10166351" cy="460375"/>
          </a:xfrm>
          <a:prstGeom prst="rect">
            <a:avLst/>
          </a:prstGeom>
        </p:spPr>
        <p:txBody>
          <a:bodyPr wrap="square">
            <a:spAutoFit/>
          </a:bodyPr>
          <a:p>
            <a:pPr marL="0" lvl="8" algn="ctr">
              <a:defRPr/>
            </a:pPr>
            <a:r>
              <a:rPr lang="en-US" altLang="zh-CN" sz="2400" b="1" noProof="0" dirty="0" err="1">
                <a:ln>
                  <a:noFill/>
                </a:ln>
                <a:solidFill>
                  <a:srgbClr val="953735"/>
                </a:solidFill>
                <a:effectLst/>
                <a:uLnTx/>
                <a:uFillTx/>
                <a:latin typeface="微软雅黑" panose="020B0503020204020204" charset="-122"/>
                <a:ea typeface="微软雅黑" panose="020B0503020204020204" charset="-122"/>
                <a:cs typeface="Times New Roman" panose="02020603050405020304" pitchFamily="18" charset="0"/>
              </a:rPr>
              <a:t>工作进展4-1：</a:t>
            </a:r>
            <a:r>
              <a:rPr lang="en-US" altLang="zh-CN" sz="2400" b="1" noProof="0" dirty="0" err="1">
                <a:ln>
                  <a:noFill/>
                </a:ln>
                <a:solidFill>
                  <a:srgbClr val="953735"/>
                </a:solidFill>
                <a:effectLst/>
                <a:uLnTx/>
                <a:uFillTx/>
                <a:latin typeface="微软雅黑" panose="020B0503020204020204" charset="-122"/>
                <a:ea typeface="微软雅黑" panose="020B0503020204020204" charset="-122"/>
                <a:cs typeface="Times New Roman" panose="02020603050405020304" pitchFamily="18" charset="0"/>
                <a:sym typeface="+mn-ea"/>
              </a:rPr>
              <a:t>重加权自编码器个体因果效应无偏估计网络</a:t>
            </a:r>
            <a:endParaRPr lang="zh-CN" altLang="en-US" sz="2400" b="1" dirty="0">
              <a:solidFill>
                <a:schemeClr val="tx1"/>
              </a:solidFill>
              <a:latin typeface="微软雅黑" panose="020B0503020204020204" charset="-122"/>
              <a:ea typeface="微软雅黑" panose="020B0503020204020204" charset="-122"/>
              <a:cs typeface="Times New Roman" panose="02020603050405020304" pitchFamily="18" charset="0"/>
              <a:sym typeface="+mn-ea"/>
            </a:endParaRPr>
          </a:p>
        </p:txBody>
      </p:sp>
      <p:sp>
        <p:nvSpPr>
          <p:cNvPr id="10" name="梯形 2"/>
          <p:cNvSpPr/>
          <p:nvPr>
            <p:custDataLst>
              <p:tags r:id="rId2"/>
            </p:custDataLst>
          </p:nvPr>
        </p:nvSpPr>
        <p:spPr>
          <a:xfrm>
            <a:off x="-4445" y="-3175"/>
            <a:ext cx="7425055" cy="695325"/>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ea"/>
              <a:sym typeface="+mn-lt"/>
            </a:endParaRPr>
          </a:p>
        </p:txBody>
      </p:sp>
      <p:cxnSp>
        <p:nvCxnSpPr>
          <p:cNvPr id="11" name="直接连接符 39"/>
          <p:cNvCxnSpPr/>
          <p:nvPr>
            <p:custDataLst>
              <p:tags r:id="rId3"/>
            </p:custDataLst>
          </p:nvPr>
        </p:nvCxnSpPr>
        <p:spPr>
          <a:xfrm>
            <a:off x="0" y="692150"/>
            <a:ext cx="12192000" cy="0"/>
          </a:xfrm>
          <a:prstGeom prst="line">
            <a:avLst/>
          </a:prstGeom>
          <a:ln w="25400" cap="flat" cmpd="sng">
            <a:solidFill>
              <a:srgbClr val="314371"/>
            </a:solidFill>
            <a:prstDash val="solid"/>
            <a:miter/>
            <a:headEnd type="none" w="med" len="med"/>
            <a:tailEnd type="none" w="med" len="med"/>
          </a:ln>
        </p:spPr>
      </p:cxnSp>
      <p:grpSp>
        <p:nvGrpSpPr>
          <p:cNvPr id="32" name="组合 31"/>
          <p:cNvGrpSpPr/>
          <p:nvPr/>
        </p:nvGrpSpPr>
        <p:grpSpPr>
          <a:xfrm>
            <a:off x="182398" y="26065"/>
            <a:ext cx="392005" cy="582209"/>
            <a:chOff x="2437632" y="1965988"/>
            <a:chExt cx="1529173" cy="2271132"/>
          </a:xfrm>
          <a:solidFill>
            <a:srgbClr val="314371"/>
          </a:solidFill>
        </p:grpSpPr>
        <p:sp>
          <p:nvSpPr>
            <p:cNvPr id="33" name="Freeform 5"/>
            <p:cNvSpPr/>
            <p:nvPr>
              <p:custDataLst>
                <p:tags r:id="rId4"/>
              </p:custDataLst>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sp>
          <p:nvSpPr>
            <p:cNvPr id="34" name="Freeform 6"/>
            <p:cNvSpPr>
              <a:spLocks noEditPoints="1"/>
            </p:cNvSpPr>
            <p:nvPr>
              <p:custDataLst>
                <p:tags r:id="rId5"/>
              </p:custDataLst>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sp>
          <p:nvSpPr>
            <p:cNvPr id="35" name="Freeform 7"/>
            <p:cNvSpPr/>
            <p:nvPr>
              <p:custDataLst>
                <p:tags r:id="rId6"/>
              </p:custDataLst>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grpSp>
      <p:sp>
        <p:nvSpPr>
          <p:cNvPr id="36" name="文本框 38"/>
          <p:cNvSpPr txBox="1"/>
          <p:nvPr>
            <p:custDataLst>
              <p:tags r:id="rId7"/>
            </p:custDataLst>
          </p:nvPr>
        </p:nvSpPr>
        <p:spPr>
          <a:xfrm>
            <a:off x="695325" y="92075"/>
            <a:ext cx="6141720" cy="52197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spcBef>
                <a:spcPct val="0"/>
              </a:spcBef>
              <a:buFontTx/>
              <a:buNone/>
            </a:pPr>
            <a:r>
              <a:rPr lang="zh-CN" altLang="en-US" b="1" dirty="0">
                <a:solidFill>
                  <a:srgbClr val="314371"/>
                </a:solidFill>
                <a:latin typeface="微软雅黑" panose="020B0503020204020204" charset="-122"/>
                <a:ea typeface="微软雅黑" panose="020B0503020204020204" charset="-122"/>
                <a:sym typeface="+mn-ea"/>
              </a:rPr>
              <a:t>三、课题季度研究进展 —— 完成工作</a:t>
            </a:r>
            <a:endParaRPr lang="zh-CN" altLang="en-US" b="1" dirty="0">
              <a:solidFill>
                <a:srgbClr val="314371"/>
              </a:solidFill>
              <a:latin typeface="微软雅黑" panose="020B0503020204020204" charset="-122"/>
              <a:ea typeface="微软雅黑" panose="020B0503020204020204" charset="-122"/>
              <a:sym typeface="+mn-ea"/>
            </a:endParaRPr>
          </a:p>
        </p:txBody>
      </p:sp>
      <p:sp>
        <p:nvSpPr>
          <p:cNvPr id="28" name="矩形 27"/>
          <p:cNvSpPr/>
          <p:nvPr>
            <p:custDataLst>
              <p:tags r:id="rId8"/>
            </p:custDataLst>
          </p:nvPr>
        </p:nvSpPr>
        <p:spPr>
          <a:xfrm>
            <a:off x="374017" y="1446592"/>
            <a:ext cx="10073949" cy="424815"/>
          </a:xfrm>
          <a:prstGeom prst="rect">
            <a:avLst/>
          </a:prstGeom>
        </p:spPr>
        <p:txBody>
          <a:bodyPr wrap="square">
            <a:spAutoFit/>
          </a:bodyPr>
          <a:p>
            <a:pPr marL="0" marR="0" lvl="8" indent="0" algn="l" defTabSz="914400" rtl="0" eaLnBrk="1" fontAlgn="base" latinLnBrk="0" hangingPunct="1">
              <a:lnSpc>
                <a:spcPts val="2600"/>
              </a:lnSpc>
              <a:spcBef>
                <a:spcPct val="35000"/>
              </a:spcBef>
              <a:spcAft>
                <a:spcPct val="0"/>
              </a:spcAft>
              <a:buClr>
                <a:srgbClr val="C0504D">
                  <a:lumMod val="75000"/>
                </a:srgbClr>
              </a:buClr>
              <a:buSzPct val="100000"/>
              <a:buFontTx/>
              <a:buNone/>
              <a:defRPr/>
            </a:pPr>
            <a:r>
              <a:rPr kumimoji="0" lang="zh-CN" altLang="en-US"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rPr>
              <a:t>实验结果</a:t>
            </a:r>
            <a:r>
              <a:rPr kumimoji="0" lang="en-US" altLang="zh-CN"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rPr>
              <a:t>: </a:t>
            </a:r>
            <a:r>
              <a:rPr kumimoji="0" lang="en-US" altLang="zh-CN"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rPr>
              <a:t>IHDP</a:t>
            </a:r>
            <a:endParaRPr kumimoji="0" lang="en-US" altLang="zh-CN"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endParaRPr>
          </a:p>
        </p:txBody>
      </p:sp>
      <p:pic>
        <p:nvPicPr>
          <p:cNvPr id="2" name="图片 1"/>
          <p:cNvPicPr>
            <a:picLocks noChangeAspect="1"/>
          </p:cNvPicPr>
          <p:nvPr>
            <p:custDataLst>
              <p:tags r:id="rId9"/>
            </p:custDataLst>
          </p:nvPr>
        </p:nvPicPr>
        <p:blipFill>
          <a:blip r:embed="rId10"/>
          <a:stretch>
            <a:fillRect/>
          </a:stretch>
        </p:blipFill>
        <p:spPr>
          <a:xfrm>
            <a:off x="182245" y="2057400"/>
            <a:ext cx="11581765" cy="4400550"/>
          </a:xfrm>
          <a:prstGeom prst="rect">
            <a:avLst/>
          </a:prstGeom>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梯形 2"/>
          <p:cNvSpPr/>
          <p:nvPr>
            <p:custDataLst>
              <p:tags r:id="rId1"/>
            </p:custDataLst>
          </p:nvPr>
        </p:nvSpPr>
        <p:spPr>
          <a:xfrm>
            <a:off x="-4445" y="-3175"/>
            <a:ext cx="7425055" cy="695325"/>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ea"/>
              <a:sym typeface="+mn-lt"/>
            </a:endParaRPr>
          </a:p>
        </p:txBody>
      </p:sp>
      <p:cxnSp>
        <p:nvCxnSpPr>
          <p:cNvPr id="11" name="直接连接符 39"/>
          <p:cNvCxnSpPr/>
          <p:nvPr>
            <p:custDataLst>
              <p:tags r:id="rId2"/>
            </p:custDataLst>
          </p:nvPr>
        </p:nvCxnSpPr>
        <p:spPr>
          <a:xfrm>
            <a:off x="0" y="692150"/>
            <a:ext cx="12192000" cy="0"/>
          </a:xfrm>
          <a:prstGeom prst="line">
            <a:avLst/>
          </a:prstGeom>
          <a:ln w="25400" cap="flat" cmpd="sng">
            <a:solidFill>
              <a:srgbClr val="314371"/>
            </a:solidFill>
            <a:prstDash val="solid"/>
            <a:miter/>
            <a:headEnd type="none" w="med" len="med"/>
            <a:tailEnd type="none" w="med" len="med"/>
          </a:ln>
        </p:spPr>
      </p:cxnSp>
      <p:grpSp>
        <p:nvGrpSpPr>
          <p:cNvPr id="32" name="组合 31"/>
          <p:cNvGrpSpPr/>
          <p:nvPr/>
        </p:nvGrpSpPr>
        <p:grpSpPr>
          <a:xfrm>
            <a:off x="182398" y="26065"/>
            <a:ext cx="392005" cy="582209"/>
            <a:chOff x="2437632" y="1965988"/>
            <a:chExt cx="1529173" cy="2271132"/>
          </a:xfrm>
          <a:solidFill>
            <a:srgbClr val="314371"/>
          </a:solidFill>
        </p:grpSpPr>
        <p:sp>
          <p:nvSpPr>
            <p:cNvPr id="33" name="Freeform 5"/>
            <p:cNvSpPr/>
            <p:nvPr>
              <p:custDataLst>
                <p:tags r:id="rId3"/>
              </p:custDataLst>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sp>
          <p:nvSpPr>
            <p:cNvPr id="34" name="Freeform 6"/>
            <p:cNvSpPr>
              <a:spLocks noEditPoints="1"/>
            </p:cNvSpPr>
            <p:nvPr>
              <p:custDataLst>
                <p:tags r:id="rId4"/>
              </p:custDataLst>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sp>
          <p:nvSpPr>
            <p:cNvPr id="35" name="Freeform 7"/>
            <p:cNvSpPr/>
            <p:nvPr>
              <p:custDataLst>
                <p:tags r:id="rId5"/>
              </p:custDataLst>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grpSp>
      <p:sp>
        <p:nvSpPr>
          <p:cNvPr id="36" name="文本框 38"/>
          <p:cNvSpPr txBox="1"/>
          <p:nvPr>
            <p:custDataLst>
              <p:tags r:id="rId6"/>
            </p:custDataLst>
          </p:nvPr>
        </p:nvSpPr>
        <p:spPr>
          <a:xfrm>
            <a:off x="695325" y="92075"/>
            <a:ext cx="6141720" cy="52197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spcBef>
                <a:spcPct val="0"/>
              </a:spcBef>
              <a:buFontTx/>
              <a:buNone/>
            </a:pPr>
            <a:r>
              <a:rPr lang="zh-CN" altLang="en-US" b="1" dirty="0">
                <a:solidFill>
                  <a:srgbClr val="314371"/>
                </a:solidFill>
                <a:latin typeface="微软雅黑" panose="020B0503020204020204" charset="-122"/>
                <a:ea typeface="微软雅黑" panose="020B0503020204020204" charset="-122"/>
                <a:sym typeface="+mn-ea"/>
              </a:rPr>
              <a:t>三、课题季度研究进展 —— 完成工作</a:t>
            </a:r>
            <a:endParaRPr lang="zh-CN" altLang="en-US" b="1" dirty="0">
              <a:solidFill>
                <a:srgbClr val="314371"/>
              </a:solidFill>
              <a:latin typeface="微软雅黑" panose="020B0503020204020204" charset="-122"/>
              <a:ea typeface="微软雅黑" panose="020B0503020204020204" charset="-122"/>
              <a:sym typeface="+mn-ea"/>
            </a:endParaRPr>
          </a:p>
        </p:txBody>
      </p:sp>
      <p:sp>
        <p:nvSpPr>
          <p:cNvPr id="9" name="矩形 8"/>
          <p:cNvSpPr/>
          <p:nvPr>
            <p:custDataLst>
              <p:tags r:id="rId7"/>
            </p:custDataLst>
          </p:nvPr>
        </p:nvSpPr>
        <p:spPr>
          <a:xfrm>
            <a:off x="918845" y="825501"/>
            <a:ext cx="10166351" cy="460375"/>
          </a:xfrm>
          <a:prstGeom prst="rect">
            <a:avLst/>
          </a:prstGeom>
        </p:spPr>
        <p:txBody>
          <a:bodyPr wrap="square">
            <a:spAutoFit/>
          </a:bodyPr>
          <a:p>
            <a:pPr marL="0" lvl="8" algn="ctr">
              <a:buClrTx/>
              <a:buSzTx/>
              <a:buFontTx/>
              <a:defRPr/>
            </a:pPr>
            <a:r>
              <a:rPr lang="en-US" altLang="zh-CN" sz="2400" b="1" noProof="0" dirty="0" err="1">
                <a:ln>
                  <a:noFill/>
                </a:ln>
                <a:solidFill>
                  <a:srgbClr val="953735"/>
                </a:solidFill>
                <a:effectLst/>
                <a:uLnTx/>
                <a:uFillTx/>
                <a:latin typeface="微软雅黑" panose="020B0503020204020204" charset="-122"/>
                <a:ea typeface="微软雅黑" panose="020B0503020204020204" charset="-122"/>
                <a:cs typeface="Times New Roman" panose="02020603050405020304" pitchFamily="18" charset="0"/>
              </a:rPr>
              <a:t>工作进展4-1：重加权自编码器个体因果效应无偏估计网络</a:t>
            </a:r>
            <a:endParaRPr lang="en-US" altLang="zh-CN" sz="2400" b="1" noProof="0" dirty="0" err="1">
              <a:ln>
                <a:noFill/>
              </a:ln>
              <a:solidFill>
                <a:srgbClr val="953735"/>
              </a:solidFill>
              <a:effectLst/>
              <a:uLnTx/>
              <a:uFillTx/>
              <a:latin typeface="微软雅黑" panose="020B0503020204020204" charset="-122"/>
              <a:ea typeface="微软雅黑" panose="020B0503020204020204" charset="-122"/>
              <a:cs typeface="Times New Roman" panose="02020603050405020304" pitchFamily="18" charset="0"/>
            </a:endParaRPr>
          </a:p>
        </p:txBody>
      </p:sp>
      <p:sp>
        <p:nvSpPr>
          <p:cNvPr id="28" name="矩形 27"/>
          <p:cNvSpPr/>
          <p:nvPr>
            <p:custDataLst>
              <p:tags r:id="rId8"/>
            </p:custDataLst>
          </p:nvPr>
        </p:nvSpPr>
        <p:spPr>
          <a:xfrm>
            <a:off x="374017" y="1585022"/>
            <a:ext cx="10073949" cy="424815"/>
          </a:xfrm>
          <a:prstGeom prst="rect">
            <a:avLst/>
          </a:prstGeom>
        </p:spPr>
        <p:txBody>
          <a:bodyPr wrap="square">
            <a:spAutoFit/>
          </a:bodyPr>
          <a:p>
            <a:pPr marL="0" marR="0" lvl="8" indent="0" algn="l" defTabSz="914400" rtl="0" eaLnBrk="1" fontAlgn="base" latinLnBrk="0" hangingPunct="1">
              <a:lnSpc>
                <a:spcPts val="2600"/>
              </a:lnSpc>
              <a:spcBef>
                <a:spcPct val="35000"/>
              </a:spcBef>
              <a:spcAft>
                <a:spcPct val="0"/>
              </a:spcAft>
              <a:buClr>
                <a:srgbClr val="C0504D">
                  <a:lumMod val="75000"/>
                </a:srgbClr>
              </a:buClr>
              <a:buSzPct val="100000"/>
              <a:buFontTx/>
              <a:buNone/>
              <a:defRPr/>
            </a:pPr>
            <a:r>
              <a:rPr kumimoji="0" lang="zh-CN" altLang="en-US"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rPr>
              <a:t>实验结果</a:t>
            </a:r>
            <a:r>
              <a:rPr kumimoji="0" lang="en-US" altLang="zh-CN"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rPr>
              <a:t>: Jobs</a:t>
            </a:r>
            <a:endParaRPr kumimoji="0" lang="en-US" altLang="zh-CN"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endParaRPr>
          </a:p>
        </p:txBody>
      </p:sp>
      <p:pic>
        <p:nvPicPr>
          <p:cNvPr id="2" name="图片 1"/>
          <p:cNvPicPr>
            <a:picLocks noChangeAspect="1"/>
          </p:cNvPicPr>
          <p:nvPr>
            <p:custDataLst>
              <p:tags r:id="rId9"/>
            </p:custDataLst>
          </p:nvPr>
        </p:nvPicPr>
        <p:blipFill>
          <a:blip r:embed="rId10"/>
          <a:stretch>
            <a:fillRect/>
          </a:stretch>
        </p:blipFill>
        <p:spPr>
          <a:xfrm>
            <a:off x="374015" y="2009775"/>
            <a:ext cx="11096625" cy="4510405"/>
          </a:xfrm>
          <a:prstGeom prst="rect">
            <a:avLst/>
          </a:prstGeom>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梯形 2"/>
          <p:cNvSpPr/>
          <p:nvPr>
            <p:custDataLst>
              <p:tags r:id="rId1"/>
            </p:custDataLst>
          </p:nvPr>
        </p:nvSpPr>
        <p:spPr>
          <a:xfrm>
            <a:off x="-4445" y="-3175"/>
            <a:ext cx="7425055" cy="695325"/>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ea"/>
              <a:sym typeface="+mn-lt"/>
            </a:endParaRPr>
          </a:p>
        </p:txBody>
      </p:sp>
      <p:cxnSp>
        <p:nvCxnSpPr>
          <p:cNvPr id="11" name="直接连接符 39"/>
          <p:cNvCxnSpPr/>
          <p:nvPr>
            <p:custDataLst>
              <p:tags r:id="rId2"/>
            </p:custDataLst>
          </p:nvPr>
        </p:nvCxnSpPr>
        <p:spPr>
          <a:xfrm>
            <a:off x="0" y="692150"/>
            <a:ext cx="12192000" cy="0"/>
          </a:xfrm>
          <a:prstGeom prst="line">
            <a:avLst/>
          </a:prstGeom>
          <a:ln w="25400" cap="flat" cmpd="sng">
            <a:solidFill>
              <a:srgbClr val="314371"/>
            </a:solidFill>
            <a:prstDash val="solid"/>
            <a:miter/>
            <a:headEnd type="none" w="med" len="med"/>
            <a:tailEnd type="none" w="med" len="med"/>
          </a:ln>
        </p:spPr>
      </p:cxnSp>
      <p:grpSp>
        <p:nvGrpSpPr>
          <p:cNvPr id="32" name="组合 31"/>
          <p:cNvGrpSpPr/>
          <p:nvPr/>
        </p:nvGrpSpPr>
        <p:grpSpPr>
          <a:xfrm>
            <a:off x="182398" y="26065"/>
            <a:ext cx="392005" cy="582209"/>
            <a:chOff x="2437632" y="1965988"/>
            <a:chExt cx="1529173" cy="2271132"/>
          </a:xfrm>
          <a:solidFill>
            <a:srgbClr val="314371"/>
          </a:solidFill>
        </p:grpSpPr>
        <p:sp>
          <p:nvSpPr>
            <p:cNvPr id="33" name="Freeform 5"/>
            <p:cNvSpPr/>
            <p:nvPr>
              <p:custDataLst>
                <p:tags r:id="rId3"/>
              </p:custDataLst>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sp>
          <p:nvSpPr>
            <p:cNvPr id="34" name="Freeform 6"/>
            <p:cNvSpPr>
              <a:spLocks noEditPoints="1"/>
            </p:cNvSpPr>
            <p:nvPr>
              <p:custDataLst>
                <p:tags r:id="rId4"/>
              </p:custDataLst>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sp>
          <p:nvSpPr>
            <p:cNvPr id="35" name="Freeform 7"/>
            <p:cNvSpPr/>
            <p:nvPr>
              <p:custDataLst>
                <p:tags r:id="rId5"/>
              </p:custDataLst>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grpSp>
      <p:sp>
        <p:nvSpPr>
          <p:cNvPr id="36" name="文本框 38"/>
          <p:cNvSpPr txBox="1"/>
          <p:nvPr>
            <p:custDataLst>
              <p:tags r:id="rId6"/>
            </p:custDataLst>
          </p:nvPr>
        </p:nvSpPr>
        <p:spPr>
          <a:xfrm>
            <a:off x="695325" y="92075"/>
            <a:ext cx="6141720" cy="52197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spcBef>
                <a:spcPct val="0"/>
              </a:spcBef>
              <a:buFontTx/>
              <a:buNone/>
            </a:pPr>
            <a:r>
              <a:rPr lang="zh-CN" altLang="en-US" b="1" dirty="0">
                <a:solidFill>
                  <a:srgbClr val="314371"/>
                </a:solidFill>
                <a:latin typeface="微软雅黑" panose="020B0503020204020204" charset="-122"/>
                <a:ea typeface="微软雅黑" panose="020B0503020204020204" charset="-122"/>
                <a:sym typeface="+mn-ea"/>
              </a:rPr>
              <a:t>三、课题季度研究进展 —— 完成工作</a:t>
            </a:r>
            <a:endParaRPr lang="zh-CN" altLang="en-US" b="1" dirty="0">
              <a:solidFill>
                <a:srgbClr val="314371"/>
              </a:solidFill>
              <a:latin typeface="微软雅黑" panose="020B0503020204020204" charset="-122"/>
              <a:ea typeface="微软雅黑" panose="020B0503020204020204" charset="-122"/>
              <a:sym typeface="+mn-ea"/>
            </a:endParaRPr>
          </a:p>
        </p:txBody>
      </p:sp>
      <p:sp>
        <p:nvSpPr>
          <p:cNvPr id="9" name="矩形 8"/>
          <p:cNvSpPr/>
          <p:nvPr>
            <p:custDataLst>
              <p:tags r:id="rId7"/>
            </p:custDataLst>
          </p:nvPr>
        </p:nvSpPr>
        <p:spPr>
          <a:xfrm>
            <a:off x="918845" y="825501"/>
            <a:ext cx="10166351" cy="460375"/>
          </a:xfrm>
          <a:prstGeom prst="rect">
            <a:avLst/>
          </a:prstGeom>
        </p:spPr>
        <p:txBody>
          <a:bodyPr wrap="square">
            <a:spAutoFit/>
          </a:bodyPr>
          <a:p>
            <a:pPr marL="0" lvl="8" algn="ctr">
              <a:buClrTx/>
              <a:buSzTx/>
              <a:buFontTx/>
              <a:defRPr/>
            </a:pPr>
            <a:r>
              <a:rPr lang="en-US" altLang="zh-CN" sz="2400" b="1" noProof="0" dirty="0" err="1">
                <a:ln>
                  <a:noFill/>
                </a:ln>
                <a:solidFill>
                  <a:srgbClr val="953735"/>
                </a:solidFill>
                <a:effectLst/>
                <a:uLnTx/>
                <a:uFillTx/>
                <a:latin typeface="微软雅黑" panose="020B0503020204020204" charset="-122"/>
                <a:ea typeface="微软雅黑" panose="020B0503020204020204" charset="-122"/>
                <a:cs typeface="Times New Roman" panose="02020603050405020304" pitchFamily="18" charset="0"/>
              </a:rPr>
              <a:t>工作进展4-1：重加权自编码器个体因果效应无偏估计网络</a:t>
            </a:r>
            <a:endParaRPr lang="en-US" altLang="zh-CN" sz="2400" b="1" noProof="0" dirty="0" err="1">
              <a:ln>
                <a:noFill/>
              </a:ln>
              <a:solidFill>
                <a:srgbClr val="953735"/>
              </a:solidFill>
              <a:effectLst/>
              <a:uLnTx/>
              <a:uFillTx/>
              <a:latin typeface="微软雅黑" panose="020B0503020204020204" charset="-122"/>
              <a:ea typeface="微软雅黑" panose="020B0503020204020204" charset="-122"/>
              <a:cs typeface="Times New Roman" panose="02020603050405020304" pitchFamily="18" charset="0"/>
            </a:endParaRPr>
          </a:p>
        </p:txBody>
      </p:sp>
      <p:sp>
        <p:nvSpPr>
          <p:cNvPr id="28" name="矩形 27"/>
          <p:cNvSpPr/>
          <p:nvPr>
            <p:custDataLst>
              <p:tags r:id="rId8"/>
            </p:custDataLst>
          </p:nvPr>
        </p:nvSpPr>
        <p:spPr>
          <a:xfrm>
            <a:off x="374017" y="1585022"/>
            <a:ext cx="10073949" cy="424815"/>
          </a:xfrm>
          <a:prstGeom prst="rect">
            <a:avLst/>
          </a:prstGeom>
        </p:spPr>
        <p:txBody>
          <a:bodyPr wrap="square">
            <a:spAutoFit/>
          </a:bodyPr>
          <a:p>
            <a:pPr marL="0" marR="0" lvl="8" indent="0" algn="l" defTabSz="914400" rtl="0" eaLnBrk="1" fontAlgn="base" latinLnBrk="0" hangingPunct="1">
              <a:lnSpc>
                <a:spcPts val="2600"/>
              </a:lnSpc>
              <a:spcBef>
                <a:spcPct val="35000"/>
              </a:spcBef>
              <a:spcAft>
                <a:spcPct val="0"/>
              </a:spcAft>
              <a:buClr>
                <a:srgbClr val="C0504D">
                  <a:lumMod val="75000"/>
                </a:srgbClr>
              </a:buClr>
              <a:buSzPct val="100000"/>
              <a:buFontTx/>
              <a:buNone/>
              <a:defRPr/>
            </a:pPr>
            <a:r>
              <a:rPr kumimoji="0" lang="zh-CN" altLang="en-US"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rPr>
              <a:t>实验结果</a:t>
            </a:r>
            <a:r>
              <a:rPr kumimoji="0" lang="en-US" altLang="zh-CN"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rPr>
              <a:t>: </a:t>
            </a:r>
            <a:r>
              <a:rPr kumimoji="0" lang="en-US" altLang="zh-CN"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rPr>
              <a:t>Twins</a:t>
            </a:r>
            <a:endParaRPr kumimoji="0" lang="en-US" altLang="zh-CN"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endParaRPr>
          </a:p>
        </p:txBody>
      </p:sp>
      <p:pic>
        <p:nvPicPr>
          <p:cNvPr id="2" name="图片 1"/>
          <p:cNvPicPr>
            <a:picLocks noChangeAspect="1"/>
          </p:cNvPicPr>
          <p:nvPr>
            <p:custDataLst>
              <p:tags r:id="rId9"/>
            </p:custDataLst>
          </p:nvPr>
        </p:nvPicPr>
        <p:blipFill>
          <a:blip r:embed="rId10"/>
          <a:stretch>
            <a:fillRect/>
          </a:stretch>
        </p:blipFill>
        <p:spPr>
          <a:xfrm>
            <a:off x="337820" y="2308860"/>
            <a:ext cx="11516360" cy="3378200"/>
          </a:xfrm>
          <a:prstGeom prst="rect">
            <a:avLst/>
          </a:prstGeom>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矩形 12"/>
          <p:cNvSpPr/>
          <p:nvPr>
            <p:custDataLst>
              <p:tags r:id="rId1"/>
            </p:custDataLst>
          </p:nvPr>
        </p:nvSpPr>
        <p:spPr>
          <a:xfrm>
            <a:off x="918845" y="825501"/>
            <a:ext cx="10166351" cy="460375"/>
          </a:xfrm>
          <a:prstGeom prst="rect">
            <a:avLst/>
          </a:prstGeom>
        </p:spPr>
        <p:txBody>
          <a:bodyPr wrap="square">
            <a:spAutoFit/>
          </a:bodyPr>
          <a:p>
            <a:pPr marL="0" lvl="8" algn="ctr">
              <a:defRPr/>
            </a:pPr>
            <a:r>
              <a:rPr lang="en-US" altLang="zh-CN" sz="2400" b="1" noProof="0" dirty="0" err="1">
                <a:ln>
                  <a:noFill/>
                </a:ln>
                <a:solidFill>
                  <a:srgbClr val="953735"/>
                </a:solidFill>
                <a:effectLst/>
                <a:uLnTx/>
                <a:uFillTx/>
                <a:latin typeface="微软雅黑" panose="020B0503020204020204" charset="-122"/>
                <a:ea typeface="微软雅黑" panose="020B0503020204020204" charset="-122"/>
                <a:cs typeface="Times New Roman" panose="02020603050405020304" pitchFamily="18" charset="0"/>
              </a:rPr>
              <a:t>工作进展4-1：重加权自编码器个体因果效应无偏估计网络</a:t>
            </a:r>
            <a:endParaRPr sz="2400" b="1" dirty="0">
              <a:solidFill>
                <a:schemeClr val="tx1"/>
              </a:solidFill>
              <a:latin typeface="微软雅黑" panose="020B0503020204020204" charset="-122"/>
              <a:ea typeface="微软雅黑" panose="020B0503020204020204" charset="-122"/>
            </a:endParaRPr>
          </a:p>
        </p:txBody>
      </p:sp>
      <p:sp>
        <p:nvSpPr>
          <p:cNvPr id="32" name="梯形 2"/>
          <p:cNvSpPr/>
          <p:nvPr>
            <p:custDataLst>
              <p:tags r:id="rId2"/>
            </p:custDataLst>
          </p:nvPr>
        </p:nvSpPr>
        <p:spPr>
          <a:xfrm>
            <a:off x="-4445" y="-3175"/>
            <a:ext cx="7425055" cy="695325"/>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ea"/>
              <a:sym typeface="+mn-lt"/>
            </a:endParaRPr>
          </a:p>
        </p:txBody>
      </p:sp>
      <p:cxnSp>
        <p:nvCxnSpPr>
          <p:cNvPr id="33" name="直接连接符 39"/>
          <p:cNvCxnSpPr/>
          <p:nvPr>
            <p:custDataLst>
              <p:tags r:id="rId3"/>
            </p:custDataLst>
          </p:nvPr>
        </p:nvCxnSpPr>
        <p:spPr>
          <a:xfrm>
            <a:off x="0" y="692150"/>
            <a:ext cx="12192000" cy="0"/>
          </a:xfrm>
          <a:prstGeom prst="line">
            <a:avLst/>
          </a:prstGeom>
          <a:ln w="25400" cap="flat" cmpd="sng">
            <a:solidFill>
              <a:srgbClr val="314371"/>
            </a:solidFill>
            <a:prstDash val="solid"/>
            <a:miter/>
            <a:headEnd type="none" w="med" len="med"/>
            <a:tailEnd type="none" w="med" len="med"/>
          </a:ln>
        </p:spPr>
      </p:cxnSp>
      <p:grpSp>
        <p:nvGrpSpPr>
          <p:cNvPr id="34" name="组合 33"/>
          <p:cNvGrpSpPr/>
          <p:nvPr/>
        </p:nvGrpSpPr>
        <p:grpSpPr>
          <a:xfrm>
            <a:off x="182398" y="26065"/>
            <a:ext cx="392005" cy="582209"/>
            <a:chOff x="2437632" y="1965988"/>
            <a:chExt cx="1529173" cy="2271132"/>
          </a:xfrm>
          <a:solidFill>
            <a:srgbClr val="314371"/>
          </a:solidFill>
        </p:grpSpPr>
        <p:sp>
          <p:nvSpPr>
            <p:cNvPr id="35" name="Freeform 5"/>
            <p:cNvSpPr/>
            <p:nvPr>
              <p:custDataLst>
                <p:tags r:id="rId4"/>
              </p:custDataLst>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sp>
          <p:nvSpPr>
            <p:cNvPr id="36" name="Freeform 6"/>
            <p:cNvSpPr>
              <a:spLocks noEditPoints="1"/>
            </p:cNvSpPr>
            <p:nvPr>
              <p:custDataLst>
                <p:tags r:id="rId5"/>
              </p:custDataLst>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sp>
          <p:nvSpPr>
            <p:cNvPr id="39" name="Freeform 7"/>
            <p:cNvSpPr/>
            <p:nvPr>
              <p:custDataLst>
                <p:tags r:id="rId6"/>
              </p:custDataLst>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grpSp>
      <p:sp>
        <p:nvSpPr>
          <p:cNvPr id="45" name="文本框 38"/>
          <p:cNvSpPr txBox="1"/>
          <p:nvPr>
            <p:custDataLst>
              <p:tags r:id="rId7"/>
            </p:custDataLst>
          </p:nvPr>
        </p:nvSpPr>
        <p:spPr>
          <a:xfrm>
            <a:off x="695325" y="92075"/>
            <a:ext cx="6141720" cy="52197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spcBef>
                <a:spcPct val="0"/>
              </a:spcBef>
              <a:buFontTx/>
              <a:buNone/>
            </a:pPr>
            <a:r>
              <a:rPr lang="zh-CN" altLang="en-US" b="1" dirty="0">
                <a:solidFill>
                  <a:srgbClr val="314371"/>
                </a:solidFill>
                <a:latin typeface="微软雅黑" panose="020B0503020204020204" charset="-122"/>
                <a:ea typeface="微软雅黑" panose="020B0503020204020204" charset="-122"/>
                <a:sym typeface="+mn-ea"/>
              </a:rPr>
              <a:t>三、课题季度研究进展 —— 完成工作</a:t>
            </a:r>
            <a:endParaRPr lang="zh-CN" altLang="en-US" b="1" dirty="0">
              <a:solidFill>
                <a:srgbClr val="314371"/>
              </a:solidFill>
              <a:latin typeface="微软雅黑" panose="020B0503020204020204" charset="-122"/>
              <a:ea typeface="微软雅黑" panose="020B0503020204020204" charset="-122"/>
              <a:sym typeface="+mn-ea"/>
            </a:endParaRPr>
          </a:p>
        </p:txBody>
      </p:sp>
      <p:sp>
        <p:nvSpPr>
          <p:cNvPr id="28" name="矩形 27"/>
          <p:cNvSpPr/>
          <p:nvPr>
            <p:custDataLst>
              <p:tags r:id="rId8"/>
            </p:custDataLst>
          </p:nvPr>
        </p:nvSpPr>
        <p:spPr>
          <a:xfrm>
            <a:off x="152402" y="1439659"/>
            <a:ext cx="4981145" cy="460375"/>
          </a:xfrm>
          <a:prstGeom prst="rect">
            <a:avLst/>
          </a:prstGeom>
        </p:spPr>
        <p:txBody>
          <a:bodyPr wrap="square">
            <a:spAutoFit/>
          </a:bodyPr>
          <a:p>
            <a:pPr marL="0" marR="0" lvl="0" algn="l" defTabSz="914400" rtl="0" eaLnBrk="1"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rPr>
              <a:t>现有工作：</a:t>
            </a:r>
            <a:endParaRPr kumimoji="0" lang="zh-CN" altLang="en-US"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endParaRPr>
          </a:p>
        </p:txBody>
      </p:sp>
      <p:pic>
        <p:nvPicPr>
          <p:cNvPr id="2" name="图片 1"/>
          <p:cNvPicPr>
            <a:picLocks noChangeAspect="1"/>
          </p:cNvPicPr>
          <p:nvPr>
            <p:custDataLst>
              <p:tags r:id="rId9"/>
            </p:custDataLst>
          </p:nvPr>
        </p:nvPicPr>
        <p:blipFill>
          <a:blip r:embed="rId10"/>
          <a:stretch>
            <a:fillRect/>
          </a:stretch>
        </p:blipFill>
        <p:spPr>
          <a:xfrm>
            <a:off x="374015" y="2053590"/>
            <a:ext cx="2941320" cy="3335020"/>
          </a:xfrm>
          <a:prstGeom prst="rect">
            <a:avLst/>
          </a:prstGeom>
        </p:spPr>
      </p:pic>
      <p:pic>
        <p:nvPicPr>
          <p:cNvPr id="3" name="图片 2"/>
          <p:cNvPicPr>
            <a:picLocks noChangeAspect="1"/>
          </p:cNvPicPr>
          <p:nvPr>
            <p:custDataLst>
              <p:tags r:id="rId11"/>
            </p:custDataLst>
          </p:nvPr>
        </p:nvPicPr>
        <p:blipFill>
          <a:blip r:embed="rId12"/>
          <a:stretch>
            <a:fillRect/>
          </a:stretch>
        </p:blipFill>
        <p:spPr>
          <a:xfrm>
            <a:off x="3315335" y="2053590"/>
            <a:ext cx="3338195" cy="3004185"/>
          </a:xfrm>
          <a:prstGeom prst="rect">
            <a:avLst/>
          </a:prstGeom>
        </p:spPr>
      </p:pic>
      <p:sp>
        <p:nvSpPr>
          <p:cNvPr id="6" name="文本框 5"/>
          <p:cNvSpPr txBox="1"/>
          <p:nvPr>
            <p:custDataLst>
              <p:tags r:id="rId13"/>
            </p:custDataLst>
          </p:nvPr>
        </p:nvSpPr>
        <p:spPr>
          <a:xfrm>
            <a:off x="506730" y="6202680"/>
            <a:ext cx="7698105" cy="533400"/>
          </a:xfrm>
          <a:prstGeom prst="rect">
            <a:avLst/>
          </a:prstGeom>
          <a:noFill/>
        </p:spPr>
        <p:txBody>
          <a:bodyPr wrap="square" rtlCol="0" anchor="t">
            <a:spAutoFit/>
          </a:bodyPr>
          <a:p>
            <a:pPr algn="l">
              <a:lnSpc>
                <a:spcPct val="120000"/>
              </a:lnSpc>
              <a:buClrTx/>
              <a:buSzTx/>
              <a:buNone/>
            </a:pPr>
            <a:r>
              <a:rPr lang="en-US" altLang="zh-CN" sz="800">
                <a:latin typeface="Times New Roman" panose="02020603050405020304" pitchFamily="18" charset="0"/>
                <a:cs typeface="Times New Roman" panose="02020603050405020304" pitchFamily="18" charset="0"/>
              </a:rPr>
              <a:t>[1]Kuang K, Cui P, Li B, et al. Treatment effect estimation with data-driven variable decomposition[C]//Proceedings of the AAAI Conference on Artificial Intelligence. 2017, 31(1).</a:t>
            </a:r>
            <a:endParaRPr lang="en-US" altLang="zh-CN" sz="800">
              <a:latin typeface="Times New Roman" panose="02020603050405020304" pitchFamily="18" charset="0"/>
              <a:cs typeface="Times New Roman" panose="02020603050405020304" pitchFamily="18" charset="0"/>
            </a:endParaRPr>
          </a:p>
          <a:p>
            <a:pPr algn="l">
              <a:lnSpc>
                <a:spcPct val="120000"/>
              </a:lnSpc>
              <a:buClrTx/>
              <a:buSzTx/>
              <a:buFontTx/>
              <a:buNone/>
            </a:pPr>
            <a:r>
              <a:rPr lang="en-US" altLang="zh-CN" sz="800">
                <a:latin typeface="Times New Roman" panose="02020603050405020304" pitchFamily="18" charset="0"/>
                <a:cs typeface="Times New Roman" panose="02020603050405020304" pitchFamily="18" charset="0"/>
              </a:rPr>
              <a:t>[2]Wu A, Yuan J, Kuang K, et al. Learning decomposed representations for treatment effect estimation[J]. IEEE Transactions on Knowledge and Data Engineering, 2022.</a:t>
            </a:r>
            <a:endParaRPr lang="en-US" altLang="zh-CN" sz="800">
              <a:latin typeface="Times New Roman" panose="02020603050405020304" pitchFamily="18" charset="0"/>
              <a:cs typeface="Times New Roman" panose="02020603050405020304" pitchFamily="18" charset="0"/>
            </a:endParaRPr>
          </a:p>
          <a:p>
            <a:pPr algn="l">
              <a:lnSpc>
                <a:spcPct val="120000"/>
              </a:lnSpc>
              <a:buClrTx/>
              <a:buSzTx/>
              <a:buFontTx/>
              <a:buNone/>
            </a:pPr>
            <a:r>
              <a:rPr lang="en-US" altLang="zh-CN" sz="800">
                <a:latin typeface="Times New Roman" panose="02020603050405020304" pitchFamily="18" charset="0"/>
                <a:cs typeface="Times New Roman" panose="02020603050405020304" pitchFamily="18" charset="0"/>
                <a:sym typeface="+mn-ea"/>
              </a:rPr>
              <a:t>[3]Johansson F D, Kallus N, Shalit U, et al. Learning weighted representations for generalization across designs[J]. arXiv preprint arXiv:1802.08598, 2018.</a:t>
            </a:r>
            <a:endParaRPr lang="en-US" altLang="zh-CN" sz="800">
              <a:latin typeface="Times New Roman" panose="02020603050405020304" pitchFamily="18" charset="0"/>
              <a:cs typeface="Times New Roman" panose="02020603050405020304" pitchFamily="18" charset="0"/>
            </a:endParaRPr>
          </a:p>
        </p:txBody>
      </p:sp>
      <p:sp>
        <p:nvSpPr>
          <p:cNvPr id="7" name="文本框 6"/>
          <p:cNvSpPr txBox="1"/>
          <p:nvPr>
            <p:custDataLst>
              <p:tags r:id="rId14"/>
            </p:custDataLst>
          </p:nvPr>
        </p:nvSpPr>
        <p:spPr>
          <a:xfrm>
            <a:off x="1249045" y="5316855"/>
            <a:ext cx="864870" cy="370840"/>
          </a:xfrm>
          <a:prstGeom prst="rect">
            <a:avLst/>
          </a:prstGeom>
          <a:noFill/>
        </p:spPr>
        <p:txBody>
          <a:bodyPr wrap="none" rtlCol="0">
            <a:spAutoFit/>
          </a:bodyPr>
          <a:p>
            <a:pPr>
              <a:lnSpc>
                <a:spcPct val="130000"/>
              </a:lnSpc>
            </a:pPr>
            <a:r>
              <a:rPr lang="en-US" altLang="zh-CN" sz="1400" dirty="0" smtClean="0">
                <a:latin typeface="微软雅黑" panose="020B0503020204020204" charset="-122"/>
                <a:ea typeface="微软雅黑" panose="020B0503020204020204" charset="-122"/>
              </a:rPr>
              <a:t>[1]D</a:t>
            </a:r>
            <a:r>
              <a:rPr lang="en-US" altLang="zh-CN" sz="1400" baseline="30000" dirty="0" smtClean="0">
                <a:latin typeface="微软雅黑" panose="020B0503020204020204" charset="-122"/>
                <a:ea typeface="微软雅黑" panose="020B0503020204020204" charset="-122"/>
              </a:rPr>
              <a:t>2</a:t>
            </a:r>
            <a:r>
              <a:rPr lang="en-US" altLang="zh-CN" sz="1400" dirty="0" smtClean="0">
                <a:latin typeface="微软雅黑" panose="020B0503020204020204" charset="-122"/>
                <a:ea typeface="微软雅黑" panose="020B0503020204020204" charset="-122"/>
              </a:rPr>
              <a:t>VD</a:t>
            </a:r>
            <a:endParaRPr lang="en-US" altLang="zh-CN" sz="1400" dirty="0" smtClean="0">
              <a:latin typeface="微软雅黑" panose="020B0503020204020204" charset="-122"/>
              <a:ea typeface="微软雅黑" panose="020B0503020204020204" charset="-122"/>
            </a:endParaRPr>
          </a:p>
        </p:txBody>
      </p:sp>
      <p:sp>
        <p:nvSpPr>
          <p:cNvPr id="8" name="文本框 7"/>
          <p:cNvSpPr txBox="1"/>
          <p:nvPr>
            <p:custDataLst>
              <p:tags r:id="rId15"/>
            </p:custDataLst>
          </p:nvPr>
        </p:nvSpPr>
        <p:spPr>
          <a:xfrm>
            <a:off x="4363085" y="5175250"/>
            <a:ext cx="1165225" cy="370840"/>
          </a:xfrm>
          <a:prstGeom prst="rect">
            <a:avLst/>
          </a:prstGeom>
          <a:noFill/>
        </p:spPr>
        <p:txBody>
          <a:bodyPr wrap="none" rtlCol="0">
            <a:spAutoFit/>
          </a:bodyPr>
          <a:p>
            <a:pPr>
              <a:lnSpc>
                <a:spcPct val="130000"/>
              </a:lnSpc>
            </a:pPr>
            <a:r>
              <a:rPr lang="en-US" altLang="zh-CN" sz="1400" dirty="0" smtClean="0">
                <a:latin typeface="微软雅黑" panose="020B0503020204020204" charset="-122"/>
                <a:ea typeface="微软雅黑" panose="020B0503020204020204" charset="-122"/>
              </a:rPr>
              <a:t>[2]DeR-CFR</a:t>
            </a:r>
            <a:endParaRPr lang="en-US" altLang="zh-CN" sz="1400" dirty="0" smtClean="0">
              <a:latin typeface="微软雅黑" panose="020B0503020204020204" charset="-122"/>
              <a:ea typeface="微软雅黑" panose="020B0503020204020204" charset="-122"/>
            </a:endParaRPr>
          </a:p>
        </p:txBody>
      </p:sp>
      <p:pic>
        <p:nvPicPr>
          <p:cNvPr id="9" name="图片 8" descr="微信截图_20230104113723"/>
          <p:cNvPicPr>
            <a:picLocks noChangeAspect="1"/>
          </p:cNvPicPr>
          <p:nvPr>
            <p:custDataLst>
              <p:tags r:id="rId16"/>
            </p:custDataLst>
          </p:nvPr>
        </p:nvPicPr>
        <p:blipFill>
          <a:blip r:embed="rId17"/>
          <a:stretch>
            <a:fillRect/>
          </a:stretch>
        </p:blipFill>
        <p:spPr>
          <a:xfrm>
            <a:off x="6643370" y="2061845"/>
            <a:ext cx="4930140" cy="2141855"/>
          </a:xfrm>
          <a:prstGeom prst="rect">
            <a:avLst/>
          </a:prstGeom>
        </p:spPr>
      </p:pic>
      <p:sp>
        <p:nvSpPr>
          <p:cNvPr id="10" name="文本框 9"/>
          <p:cNvSpPr txBox="1"/>
          <p:nvPr>
            <p:custDataLst>
              <p:tags r:id="rId18"/>
            </p:custDataLst>
          </p:nvPr>
        </p:nvSpPr>
        <p:spPr>
          <a:xfrm>
            <a:off x="8837295" y="4203700"/>
            <a:ext cx="848995" cy="370840"/>
          </a:xfrm>
          <a:prstGeom prst="rect">
            <a:avLst/>
          </a:prstGeom>
          <a:noFill/>
        </p:spPr>
        <p:txBody>
          <a:bodyPr wrap="none" rtlCol="0">
            <a:spAutoFit/>
          </a:bodyPr>
          <a:p>
            <a:pPr>
              <a:lnSpc>
                <a:spcPct val="130000"/>
              </a:lnSpc>
            </a:pPr>
            <a:r>
              <a:rPr lang="en-US" altLang="zh-CN" sz="1400" dirty="0" smtClean="0">
                <a:latin typeface="微软雅黑" panose="020B0503020204020204" charset="-122"/>
                <a:ea typeface="微软雅黑" panose="020B0503020204020204" charset="-122"/>
              </a:rPr>
              <a:t>[3]RCFR</a:t>
            </a:r>
            <a:endParaRPr lang="en-US" altLang="zh-CN" sz="1400" dirty="0" smtClean="0">
              <a:latin typeface="微软雅黑" panose="020B0503020204020204" charset="-122"/>
              <a:ea typeface="微软雅黑" panose="020B0503020204020204" charset="-122"/>
            </a:endParaRPr>
          </a:p>
        </p:txBody>
      </p:sp>
      <p:sp>
        <p:nvSpPr>
          <p:cNvPr id="17" name="文本框 16"/>
          <p:cNvSpPr txBox="1"/>
          <p:nvPr>
            <p:custDataLst>
              <p:tags r:id="rId19"/>
            </p:custDataLst>
          </p:nvPr>
        </p:nvSpPr>
        <p:spPr>
          <a:xfrm>
            <a:off x="695325" y="5546090"/>
            <a:ext cx="2564130" cy="499110"/>
          </a:xfrm>
          <a:prstGeom prst="rect">
            <a:avLst/>
          </a:prstGeom>
          <a:noFill/>
        </p:spPr>
        <p:txBody>
          <a:bodyPr wrap="square" rtlCol="0" anchor="t">
            <a:noAutofit/>
          </a:bodyPr>
          <a:p>
            <a:pPr marL="0" lvl="1" indent="0" fontAlgn="auto">
              <a:lnSpc>
                <a:spcPts val="3060"/>
              </a:lnSpc>
              <a:buClr>
                <a:srgbClr val="8E0000"/>
              </a:buClr>
              <a:buFont typeface="Wingdings" panose="05000000000000000000" charset="0"/>
              <a:buNone/>
            </a:pPr>
            <a:r>
              <a:rPr lang="zh-CN" altLang="en-US" sz="1400" dirty="0">
                <a:solidFill>
                  <a:srgbClr val="000000"/>
                </a:solidFill>
                <a:latin typeface="微软雅黑" panose="020B0503020204020204" charset="-122"/>
                <a:ea typeface="微软雅黑" panose="020B0503020204020204" charset="-122"/>
                <a:cs typeface="微软雅黑" panose="020B0503020204020204" charset="-122"/>
              </a:rPr>
              <a:t>数据驱动下样本集变量</a:t>
            </a:r>
            <a:r>
              <a:rPr lang="zh-CN" altLang="en-US" sz="1400" dirty="0">
                <a:solidFill>
                  <a:srgbClr val="000000"/>
                </a:solidFill>
                <a:latin typeface="微软雅黑" panose="020B0503020204020204" charset="-122"/>
                <a:ea typeface="微软雅黑" panose="020B0503020204020204" charset="-122"/>
                <a:cs typeface="微软雅黑" panose="020B0503020204020204" charset="-122"/>
              </a:rPr>
              <a:t>分离</a:t>
            </a:r>
            <a:endParaRPr lang="zh-CN" altLang="en-US" sz="14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custDataLst>
              <p:tags r:id="rId20"/>
            </p:custDataLst>
          </p:nvPr>
        </p:nvSpPr>
        <p:spPr>
          <a:xfrm>
            <a:off x="8509000" y="4574540"/>
            <a:ext cx="2040255" cy="509270"/>
          </a:xfrm>
          <a:prstGeom prst="rect">
            <a:avLst/>
          </a:prstGeom>
          <a:noFill/>
        </p:spPr>
        <p:txBody>
          <a:bodyPr wrap="square" rtlCol="0" anchor="t">
            <a:noAutofit/>
          </a:bodyPr>
          <a:p>
            <a:pPr marL="0" lvl="1" indent="0" fontAlgn="auto">
              <a:lnSpc>
                <a:spcPts val="3060"/>
              </a:lnSpc>
              <a:buClr>
                <a:srgbClr val="8E0000"/>
              </a:buClr>
              <a:buFont typeface="Wingdings" panose="05000000000000000000" charset="0"/>
              <a:buNone/>
            </a:pPr>
            <a:r>
              <a:rPr lang="zh-CN" altLang="en-US" sz="1400" dirty="0">
                <a:solidFill>
                  <a:srgbClr val="000000"/>
                </a:solidFill>
                <a:latin typeface="微软雅黑" panose="020B0503020204020204" charset="-122"/>
                <a:ea typeface="微软雅黑" panose="020B0503020204020204" charset="-122"/>
                <a:cs typeface="微软雅黑" panose="020B0503020204020204" charset="-122"/>
              </a:rPr>
              <a:t>表示</a:t>
            </a:r>
            <a:r>
              <a:rPr lang="zh-CN" altLang="en-US" sz="1400" dirty="0">
                <a:solidFill>
                  <a:srgbClr val="000000"/>
                </a:solidFill>
                <a:latin typeface="微软雅黑" panose="020B0503020204020204" charset="-122"/>
                <a:ea typeface="微软雅黑" panose="020B0503020204020204" charset="-122"/>
                <a:cs typeface="微软雅黑" panose="020B0503020204020204" charset="-122"/>
              </a:rPr>
              <a:t>网络特征集</a:t>
            </a:r>
            <a:r>
              <a:rPr lang="zh-CN" altLang="en-US" sz="1400" dirty="0">
                <a:solidFill>
                  <a:srgbClr val="000000"/>
                </a:solidFill>
                <a:latin typeface="微软雅黑" panose="020B0503020204020204" charset="-122"/>
                <a:ea typeface="微软雅黑" panose="020B0503020204020204" charset="-122"/>
                <a:cs typeface="微软雅黑" panose="020B0503020204020204" charset="-122"/>
              </a:rPr>
              <a:t>加权</a:t>
            </a:r>
            <a:endParaRPr lang="zh-CN" altLang="en-US" sz="14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1" name="文本框 10"/>
          <p:cNvSpPr txBox="1"/>
          <p:nvPr>
            <p:custDataLst>
              <p:tags r:id="rId21"/>
            </p:custDataLst>
          </p:nvPr>
        </p:nvSpPr>
        <p:spPr>
          <a:xfrm>
            <a:off x="3091180" y="5541010"/>
            <a:ext cx="4226560" cy="509270"/>
          </a:xfrm>
          <a:prstGeom prst="rect">
            <a:avLst/>
          </a:prstGeom>
          <a:noFill/>
        </p:spPr>
        <p:txBody>
          <a:bodyPr wrap="square" rtlCol="0" anchor="t">
            <a:noAutofit/>
          </a:bodyPr>
          <a:p>
            <a:pPr marL="0" lvl="1" indent="0" fontAlgn="auto">
              <a:lnSpc>
                <a:spcPts val="3060"/>
              </a:lnSpc>
              <a:buClr>
                <a:srgbClr val="8E0000"/>
              </a:buClr>
              <a:buFont typeface="Wingdings" panose="05000000000000000000" charset="0"/>
              <a:buNone/>
            </a:pPr>
            <a:r>
              <a:rPr lang="zh-CN" altLang="en-US" sz="1400" dirty="0">
                <a:solidFill>
                  <a:srgbClr val="000000"/>
                </a:solidFill>
                <a:latin typeface="微软雅黑" panose="020B0503020204020204" charset="-122"/>
                <a:ea typeface="微软雅黑" panose="020B0503020204020204" charset="-122"/>
                <a:cs typeface="微软雅黑" panose="020B0503020204020204" charset="-122"/>
              </a:rPr>
              <a:t>协变量分解：工具变量</a:t>
            </a:r>
            <a:r>
              <a:rPr lang="en-US" altLang="zh-CN" sz="1400" dirty="0">
                <a:solidFill>
                  <a:srgbClr val="000000"/>
                </a:solidFill>
                <a:latin typeface="微软雅黑" panose="020B0503020204020204" charset="-122"/>
                <a:ea typeface="微软雅黑" panose="020B0503020204020204" charset="-122"/>
                <a:cs typeface="微软雅黑" panose="020B0503020204020204" charset="-122"/>
              </a:rPr>
              <a:t>I</a:t>
            </a:r>
            <a:r>
              <a:rPr lang="zh-CN" altLang="en-US" sz="1400" dirty="0">
                <a:solidFill>
                  <a:srgbClr val="000000"/>
                </a:solidFill>
                <a:latin typeface="微软雅黑" panose="020B0503020204020204" charset="-122"/>
                <a:ea typeface="微软雅黑" panose="020B0503020204020204" charset="-122"/>
                <a:cs typeface="微软雅黑" panose="020B0503020204020204" charset="-122"/>
              </a:rPr>
              <a:t>、混杂变量</a:t>
            </a:r>
            <a:r>
              <a:rPr lang="en-US" altLang="zh-CN" sz="1400" dirty="0">
                <a:solidFill>
                  <a:srgbClr val="000000"/>
                </a:solidFill>
                <a:latin typeface="微软雅黑" panose="020B0503020204020204" charset="-122"/>
                <a:ea typeface="微软雅黑" panose="020B0503020204020204" charset="-122"/>
                <a:cs typeface="微软雅黑" panose="020B0503020204020204" charset="-122"/>
              </a:rPr>
              <a:t>C</a:t>
            </a:r>
            <a:r>
              <a:rPr lang="zh-CN" altLang="en-US" sz="1400" dirty="0">
                <a:solidFill>
                  <a:srgbClr val="000000"/>
                </a:solidFill>
                <a:latin typeface="微软雅黑" panose="020B0503020204020204" charset="-122"/>
                <a:ea typeface="微软雅黑" panose="020B0503020204020204" charset="-122"/>
                <a:cs typeface="微软雅黑" panose="020B0503020204020204" charset="-122"/>
              </a:rPr>
              <a:t>、调节变量</a:t>
            </a:r>
            <a:r>
              <a:rPr lang="en-US" altLang="zh-CN" sz="1400" dirty="0">
                <a:solidFill>
                  <a:srgbClr val="000000"/>
                </a:solidFill>
                <a:latin typeface="微软雅黑" panose="020B0503020204020204" charset="-122"/>
                <a:ea typeface="微软雅黑" panose="020B0503020204020204" charset="-122"/>
                <a:cs typeface="微软雅黑" panose="020B0503020204020204" charset="-122"/>
              </a:rPr>
              <a:t>A</a:t>
            </a:r>
            <a:endParaRPr lang="en-US" altLang="zh-CN" sz="14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424" name="文本框 423"/>
          <p:cNvSpPr txBox="1"/>
          <p:nvPr>
            <p:custDataLst>
              <p:tags r:id="rId22"/>
            </p:custDataLst>
          </p:nvPr>
        </p:nvSpPr>
        <p:spPr>
          <a:xfrm>
            <a:off x="7225665" y="4979670"/>
            <a:ext cx="4685030" cy="1259205"/>
          </a:xfrm>
          <a:prstGeom prst="rect">
            <a:avLst/>
          </a:prstGeom>
          <a:noFill/>
          <a:ln>
            <a:noFill/>
          </a:ln>
        </p:spPr>
        <p:txBody>
          <a:bodyPr wrap="square" rtlCol="0">
            <a:spAutoFit/>
          </a:bodyPr>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mn-cs"/>
              </a:rPr>
              <a:t>不足：</a:t>
            </a:r>
            <a:endParaRPr kumimoji="0" lang="en-US" altLang="zh-CN" sz="1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auto" latinLnBrk="0" hangingPunct="1">
              <a:lnSpc>
                <a:spcPct val="120000"/>
              </a:lnSpc>
              <a:spcBef>
                <a:spcPts val="0"/>
              </a:spcBef>
              <a:spcAft>
                <a:spcPts val="0"/>
              </a:spcAft>
              <a:buClrTx/>
              <a:buSzTx/>
              <a:buFont typeface="Wingdings" panose="05000000000000000000" charset="0"/>
              <a:buChar char=""/>
              <a:defRPr/>
            </a:pPr>
            <a:r>
              <a:rPr kumimoji="0" lang="en-US" altLang="zh-CN"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样本集加权</a:t>
            </a:r>
            <a:r>
              <a:rPr kumimoji="0" lang="zh-CN" altLang="en-US" sz="1600"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rPr>
              <a:t>方式单一</a:t>
            </a: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，不能适应分布复杂情况</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auto" latinLnBrk="0" hangingPunct="1">
              <a:lnSpc>
                <a:spcPct val="120000"/>
              </a:lnSpc>
              <a:spcBef>
                <a:spcPts val="0"/>
              </a:spcBef>
              <a:spcAft>
                <a:spcPts val="0"/>
              </a:spcAft>
              <a:buClrTx/>
              <a:buSzTx/>
              <a:buFont typeface="Wingdings" panose="05000000000000000000" charset="0"/>
              <a:buChar char=""/>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特征集加权</a:t>
            </a:r>
            <a:r>
              <a:rPr kumimoji="0" lang="zh-CN" altLang="en-US" sz="1600"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rPr>
              <a:t>训练数据不足</a:t>
            </a: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，难以学习平衡表示</a:t>
            </a:r>
            <a:endParaRPr kumimoji="0" lang="en-US" altLang="zh-CN" sz="1600"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charset="0"/>
              <a:buChar char=""/>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协变量因子复杂，难以挖掘</a:t>
            </a:r>
            <a:r>
              <a:rPr kumimoji="0" lang="zh-CN" altLang="en-US" sz="1600"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rPr>
              <a:t>特征关联</a:t>
            </a:r>
            <a:endPar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custDataLst>
              <p:tags r:id="rId1"/>
            </p:custDataLst>
          </p:nvPr>
        </p:nvSpPr>
        <p:spPr>
          <a:xfrm>
            <a:off x="406783" y="1364660"/>
            <a:ext cx="11255334" cy="1353185"/>
          </a:xfrm>
          <a:prstGeom prst="rect">
            <a:avLst/>
          </a:prstGeom>
          <a:ln w="15875">
            <a:solidFill>
              <a:srgbClr val="314371"/>
            </a:solidFill>
          </a:ln>
        </p:spPr>
        <p:txBody>
          <a:bodyPr wrap="square">
            <a:spAutoFit/>
          </a:bodyPr>
          <a:p>
            <a:pPr marL="285750" indent="-285750">
              <a:lnSpc>
                <a:spcPct val="114000"/>
              </a:lnSpc>
              <a:buFont typeface="Wingdings" panose="05000000000000000000" pitchFamily="2" charset="2"/>
              <a:buChar char="p"/>
            </a:pPr>
            <a:r>
              <a:rPr lang="en-US" altLang="zh-CN" dirty="0">
                <a:sym typeface="+mn-ea"/>
              </a:rPr>
              <a:t>我们提出一种新的网络结构RAENet</a:t>
            </a:r>
            <a:r>
              <a:rPr lang="zh-CN" altLang="en-US" dirty="0">
                <a:sym typeface="+mn-ea"/>
              </a:rPr>
              <a:t>。采用</a:t>
            </a:r>
            <a:r>
              <a:rPr lang="zh-CN" altLang="en-US" noProof="0" dirty="0">
                <a:ln>
                  <a:noFill/>
                </a:ln>
                <a:solidFill>
                  <a:srgbClr val="C00000"/>
                </a:solidFill>
                <a:effectLst/>
                <a:uLnTx/>
                <a:uFillTx/>
                <a:latin typeface="微软雅黑" panose="020B0503020204020204" charset="-122"/>
                <a:ea typeface="微软雅黑" panose="020B0503020204020204" charset="-122"/>
                <a:sym typeface="+mn-ea"/>
              </a:rPr>
              <a:t>Reweighting</a:t>
            </a:r>
            <a:r>
              <a:rPr lang="zh-CN" altLang="en-US" dirty="0">
                <a:sym typeface="+mn-ea"/>
              </a:rPr>
              <a:t>，</a:t>
            </a:r>
            <a:r>
              <a:rPr lang="zh-CN" altLang="en-US" noProof="0" dirty="0">
                <a:ln>
                  <a:noFill/>
                </a:ln>
                <a:solidFill>
                  <a:srgbClr val="C00000"/>
                </a:solidFill>
                <a:effectLst/>
                <a:uLnTx/>
                <a:uFillTx/>
                <a:latin typeface="微软雅黑" panose="020B0503020204020204" charset="-122"/>
                <a:ea typeface="微软雅黑" panose="020B0503020204020204" charset="-122"/>
                <a:sym typeface="+mn-ea"/>
              </a:rPr>
              <a:t>AutoEncoder</a:t>
            </a:r>
            <a:r>
              <a:rPr lang="zh-CN" altLang="en-US" dirty="0">
                <a:sym typeface="+mn-ea"/>
              </a:rPr>
              <a:t>和</a:t>
            </a:r>
            <a:r>
              <a:rPr lang="zh-CN" altLang="en-US" noProof="0" dirty="0">
                <a:ln>
                  <a:noFill/>
                </a:ln>
                <a:solidFill>
                  <a:srgbClr val="C00000"/>
                </a:solidFill>
                <a:effectLst/>
                <a:uLnTx/>
                <a:uFillTx/>
                <a:latin typeface="微软雅黑" panose="020B0503020204020204" charset="-122"/>
                <a:ea typeface="微软雅黑" panose="020B0503020204020204" charset="-122"/>
                <a:sym typeface="+mn-ea"/>
              </a:rPr>
              <a:t>Discriminator</a:t>
            </a:r>
            <a:r>
              <a:rPr lang="zh-CN" altLang="en-US" dirty="0">
                <a:sym typeface="+mn-ea"/>
              </a:rPr>
              <a:t>的模型结构，克服传统算法劣势。</a:t>
            </a:r>
            <a:r>
              <a:rPr lang="zh-CN" altLang="en-US" noProof="0" dirty="0">
                <a:ln>
                  <a:noFill/>
                </a:ln>
                <a:solidFill>
                  <a:srgbClr val="C00000"/>
                </a:solidFill>
                <a:effectLst/>
                <a:uLnTx/>
                <a:uFillTx/>
                <a:latin typeface="微软雅黑" panose="020B0503020204020204" charset="-122"/>
                <a:ea typeface="微软雅黑" panose="020B0503020204020204" charset="-122"/>
                <a:sym typeface="+mn-ea"/>
              </a:rPr>
              <a:t>Reweighting模块</a:t>
            </a:r>
            <a:r>
              <a:rPr lang="zh-CN" altLang="en-US" dirty="0">
                <a:sym typeface="+mn-ea"/>
              </a:rPr>
              <a:t>对样本集进行加权，使模型可以</a:t>
            </a:r>
            <a:r>
              <a:rPr lang="zh-CN" altLang="en-US" noProof="0" dirty="0">
                <a:ln>
                  <a:noFill/>
                </a:ln>
                <a:solidFill>
                  <a:prstClr val="black"/>
                </a:solidFill>
                <a:effectLst/>
                <a:uLnTx/>
                <a:uFillTx/>
                <a:latin typeface="微软雅黑" panose="020B0503020204020204" charset="-122"/>
                <a:ea typeface="微软雅黑" panose="020B0503020204020204" charset="-122"/>
                <a:sym typeface="+mn-ea"/>
              </a:rPr>
              <a:t>挖掘到</a:t>
            </a:r>
            <a:r>
              <a:rPr lang="zh-CN" altLang="en-US" noProof="0" dirty="0">
                <a:ln>
                  <a:noFill/>
                </a:ln>
                <a:solidFill>
                  <a:srgbClr val="C00000"/>
                </a:solidFill>
                <a:effectLst/>
                <a:uLnTx/>
                <a:uFillTx/>
                <a:latin typeface="微软雅黑" panose="020B0503020204020204" charset="-122"/>
                <a:ea typeface="微软雅黑" panose="020B0503020204020204" charset="-122"/>
                <a:sym typeface="+mn-ea"/>
              </a:rPr>
              <a:t>特征间的关联性</a:t>
            </a:r>
            <a:r>
              <a:rPr lang="zh-CN" altLang="en-US" dirty="0">
                <a:sym typeface="+mn-ea"/>
              </a:rPr>
              <a:t>。</a:t>
            </a:r>
            <a:r>
              <a:rPr lang="en-US" altLang="zh-CN" noProof="0" dirty="0">
                <a:ln>
                  <a:noFill/>
                </a:ln>
                <a:solidFill>
                  <a:srgbClr val="C00000"/>
                </a:solidFill>
                <a:effectLst/>
                <a:uLnTx/>
                <a:uFillTx/>
                <a:latin typeface="微软雅黑" panose="020B0503020204020204" charset="-122"/>
                <a:ea typeface="微软雅黑" panose="020B0503020204020204" charset="-122"/>
                <a:sym typeface="+mn-ea"/>
              </a:rPr>
              <a:t>Autoencoder</a:t>
            </a:r>
            <a:r>
              <a:rPr lang="zh-CN" altLang="en-US" noProof="0" dirty="0">
                <a:ln>
                  <a:noFill/>
                </a:ln>
                <a:solidFill>
                  <a:srgbClr val="C00000"/>
                </a:solidFill>
                <a:effectLst/>
                <a:uLnTx/>
                <a:uFillTx/>
                <a:latin typeface="微软雅黑" panose="020B0503020204020204" charset="-122"/>
                <a:ea typeface="微软雅黑" panose="020B0503020204020204" charset="-122"/>
                <a:sym typeface="+mn-ea"/>
              </a:rPr>
              <a:t>模块</a:t>
            </a:r>
            <a:r>
              <a:rPr lang="zh-CN" altLang="en-US" dirty="0">
                <a:sym typeface="+mn-ea"/>
              </a:rPr>
              <a:t>对</a:t>
            </a:r>
            <a:r>
              <a:rPr lang="zh-CN" altLang="en-US" noProof="0" dirty="0">
                <a:ln>
                  <a:noFill/>
                </a:ln>
                <a:solidFill>
                  <a:prstClr val="black"/>
                </a:solidFill>
                <a:effectLst/>
                <a:uLnTx/>
                <a:uFillTx/>
                <a:latin typeface="微软雅黑" panose="020B0503020204020204" charset="-122"/>
                <a:ea typeface="微软雅黑" panose="020B0503020204020204" charset="-122"/>
                <a:sym typeface="+mn-ea"/>
              </a:rPr>
              <a:t>特征集进行</a:t>
            </a:r>
            <a:r>
              <a:rPr lang="zh-CN" altLang="en-US" noProof="0" dirty="0">
                <a:ln>
                  <a:noFill/>
                </a:ln>
                <a:solidFill>
                  <a:srgbClr val="C00000"/>
                </a:solidFill>
                <a:effectLst/>
                <a:uLnTx/>
                <a:uFillTx/>
                <a:latin typeface="微软雅黑" panose="020B0503020204020204" charset="-122"/>
                <a:ea typeface="微软雅黑" panose="020B0503020204020204" charset="-122"/>
                <a:sym typeface="+mn-ea"/>
              </a:rPr>
              <a:t>训练数据自监督学习</a:t>
            </a:r>
            <a:r>
              <a:rPr lang="zh-CN" altLang="en-US" noProof="0" dirty="0">
                <a:ln>
                  <a:noFill/>
                </a:ln>
                <a:solidFill>
                  <a:prstClr val="black"/>
                </a:solidFill>
                <a:effectLst/>
                <a:uLnTx/>
                <a:uFillTx/>
                <a:latin typeface="微软雅黑" panose="020B0503020204020204" charset="-122"/>
                <a:ea typeface="微软雅黑" panose="020B0503020204020204" charset="-122"/>
                <a:sym typeface="+mn-ea"/>
              </a:rPr>
              <a:t>，使模型可适应各类复杂</a:t>
            </a:r>
            <a:r>
              <a:rPr lang="zh-CN" altLang="en-US" noProof="0" dirty="0">
                <a:ln>
                  <a:noFill/>
                </a:ln>
                <a:solidFill>
                  <a:prstClr val="black"/>
                </a:solidFill>
                <a:effectLst/>
                <a:uLnTx/>
                <a:uFillTx/>
                <a:latin typeface="微软雅黑" panose="020B0503020204020204" charset="-122"/>
                <a:ea typeface="微软雅黑" panose="020B0503020204020204" charset="-122"/>
                <a:sym typeface="+mn-ea"/>
              </a:rPr>
              <a:t>分布</a:t>
            </a:r>
            <a:r>
              <a:rPr lang="zh-CN" altLang="en-US" noProof="0" dirty="0">
                <a:ln>
                  <a:noFill/>
                </a:ln>
                <a:solidFill>
                  <a:prstClr val="black"/>
                </a:solidFill>
                <a:effectLst/>
                <a:uLnTx/>
                <a:uFillTx/>
                <a:latin typeface="微软雅黑" panose="020B0503020204020204" charset="-122"/>
                <a:ea typeface="微软雅黑" panose="020B0503020204020204" charset="-122"/>
                <a:sym typeface="+mn-ea"/>
              </a:rPr>
              <a:t>情况。</a:t>
            </a:r>
            <a:r>
              <a:rPr lang="zh-CN" altLang="en-US" noProof="0" dirty="0">
                <a:ln>
                  <a:noFill/>
                </a:ln>
                <a:solidFill>
                  <a:srgbClr val="C00000"/>
                </a:solidFill>
                <a:effectLst/>
                <a:uLnTx/>
                <a:uFillTx/>
                <a:latin typeface="微软雅黑" panose="020B0503020204020204" charset="-122"/>
                <a:ea typeface="微软雅黑" panose="020B0503020204020204" charset="-122"/>
                <a:sym typeface="+mn-ea"/>
              </a:rPr>
              <a:t>Discriminator模块</a:t>
            </a:r>
            <a:r>
              <a:rPr lang="zh-CN" altLang="en-US" dirty="0">
                <a:sym typeface="+mn-ea"/>
              </a:rPr>
              <a:t>通过</a:t>
            </a:r>
            <a:r>
              <a:rPr lang="en-US" altLang="zh-CN" dirty="0">
                <a:sym typeface="+mn-ea"/>
              </a:rPr>
              <a:t>GAN</a:t>
            </a:r>
            <a:r>
              <a:rPr lang="zh-CN" altLang="en-US" dirty="0">
                <a:sym typeface="+mn-ea"/>
              </a:rPr>
              <a:t>网络平衡控制组对照组的平衡分布表示，实现无偏因果效应</a:t>
            </a:r>
            <a:r>
              <a:rPr lang="zh-CN" altLang="en-US" dirty="0">
                <a:sym typeface="+mn-ea"/>
              </a:rPr>
              <a:t>估计。</a:t>
            </a:r>
            <a:endParaRPr lang="zh-CN" altLang="en-US" dirty="0">
              <a:sym typeface="+mn-ea"/>
            </a:endParaRPr>
          </a:p>
        </p:txBody>
      </p:sp>
      <p:sp>
        <p:nvSpPr>
          <p:cNvPr id="10" name="梯形 2"/>
          <p:cNvSpPr/>
          <p:nvPr>
            <p:custDataLst>
              <p:tags r:id="rId2"/>
            </p:custDataLst>
          </p:nvPr>
        </p:nvSpPr>
        <p:spPr>
          <a:xfrm>
            <a:off x="-4445" y="-3175"/>
            <a:ext cx="7425055" cy="695325"/>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ea"/>
              <a:sym typeface="+mn-lt"/>
            </a:endParaRPr>
          </a:p>
        </p:txBody>
      </p:sp>
      <p:cxnSp>
        <p:nvCxnSpPr>
          <p:cNvPr id="11" name="直接连接符 39"/>
          <p:cNvCxnSpPr/>
          <p:nvPr>
            <p:custDataLst>
              <p:tags r:id="rId3"/>
            </p:custDataLst>
          </p:nvPr>
        </p:nvCxnSpPr>
        <p:spPr>
          <a:xfrm>
            <a:off x="0" y="692150"/>
            <a:ext cx="12192000" cy="0"/>
          </a:xfrm>
          <a:prstGeom prst="line">
            <a:avLst/>
          </a:prstGeom>
          <a:ln w="25400" cap="flat" cmpd="sng">
            <a:solidFill>
              <a:srgbClr val="314371"/>
            </a:solidFill>
            <a:prstDash val="solid"/>
            <a:miter/>
            <a:headEnd type="none" w="med" len="med"/>
            <a:tailEnd type="none" w="med" len="med"/>
          </a:ln>
        </p:spPr>
      </p:cxnSp>
      <p:grpSp>
        <p:nvGrpSpPr>
          <p:cNvPr id="32" name="组合 31"/>
          <p:cNvGrpSpPr/>
          <p:nvPr/>
        </p:nvGrpSpPr>
        <p:grpSpPr>
          <a:xfrm>
            <a:off x="182398" y="26065"/>
            <a:ext cx="392005" cy="582209"/>
            <a:chOff x="2437632" y="1965988"/>
            <a:chExt cx="1529173" cy="2271132"/>
          </a:xfrm>
          <a:solidFill>
            <a:srgbClr val="314371"/>
          </a:solidFill>
        </p:grpSpPr>
        <p:sp>
          <p:nvSpPr>
            <p:cNvPr id="33" name="Freeform 5"/>
            <p:cNvSpPr/>
            <p:nvPr>
              <p:custDataLst>
                <p:tags r:id="rId4"/>
              </p:custDataLst>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sp>
          <p:nvSpPr>
            <p:cNvPr id="34" name="Freeform 6"/>
            <p:cNvSpPr>
              <a:spLocks noEditPoints="1"/>
            </p:cNvSpPr>
            <p:nvPr>
              <p:custDataLst>
                <p:tags r:id="rId5"/>
              </p:custDataLst>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sp>
          <p:nvSpPr>
            <p:cNvPr id="35" name="Freeform 7"/>
            <p:cNvSpPr/>
            <p:nvPr>
              <p:custDataLst>
                <p:tags r:id="rId6"/>
              </p:custDataLst>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grpSp>
      <p:sp>
        <p:nvSpPr>
          <p:cNvPr id="36" name="文本框 38"/>
          <p:cNvSpPr txBox="1"/>
          <p:nvPr>
            <p:custDataLst>
              <p:tags r:id="rId7"/>
            </p:custDataLst>
          </p:nvPr>
        </p:nvSpPr>
        <p:spPr>
          <a:xfrm>
            <a:off x="695325" y="92075"/>
            <a:ext cx="6141720" cy="52197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spcBef>
                <a:spcPct val="0"/>
              </a:spcBef>
              <a:buFontTx/>
              <a:buNone/>
            </a:pPr>
            <a:r>
              <a:rPr lang="zh-CN" altLang="en-US" b="1" dirty="0">
                <a:solidFill>
                  <a:srgbClr val="314371"/>
                </a:solidFill>
                <a:latin typeface="微软雅黑" panose="020B0503020204020204" charset="-122"/>
                <a:ea typeface="微软雅黑" panose="020B0503020204020204" charset="-122"/>
                <a:sym typeface="+mn-ea"/>
              </a:rPr>
              <a:t>三、课题季度研究进展 —— 完成工作</a:t>
            </a:r>
            <a:endParaRPr lang="zh-CN" altLang="en-US" b="1" dirty="0">
              <a:solidFill>
                <a:srgbClr val="314371"/>
              </a:solidFill>
              <a:latin typeface="微软雅黑" panose="020B0503020204020204" charset="-122"/>
              <a:ea typeface="微软雅黑" panose="020B0503020204020204" charset="-122"/>
              <a:sym typeface="+mn-ea"/>
            </a:endParaRPr>
          </a:p>
        </p:txBody>
      </p:sp>
      <p:sp>
        <p:nvSpPr>
          <p:cNvPr id="6" name="矩形 5"/>
          <p:cNvSpPr/>
          <p:nvPr>
            <p:custDataLst>
              <p:tags r:id="rId8"/>
            </p:custDataLst>
          </p:nvPr>
        </p:nvSpPr>
        <p:spPr>
          <a:xfrm>
            <a:off x="918845" y="802641"/>
            <a:ext cx="10166351" cy="460375"/>
          </a:xfrm>
          <a:prstGeom prst="rect">
            <a:avLst/>
          </a:prstGeom>
        </p:spPr>
        <p:txBody>
          <a:bodyPr wrap="square">
            <a:spAutoFit/>
          </a:bodyPr>
          <a:p>
            <a:pPr marL="0" lvl="8" algn="ctr">
              <a:buClrTx/>
              <a:buSzTx/>
              <a:buFontTx/>
              <a:defRPr/>
            </a:pPr>
            <a:r>
              <a:rPr lang="en-US" altLang="zh-CN" sz="2400" b="1" noProof="0" dirty="0" err="1">
                <a:ln>
                  <a:noFill/>
                </a:ln>
                <a:solidFill>
                  <a:srgbClr val="953735"/>
                </a:solidFill>
                <a:effectLst/>
                <a:uLnTx/>
                <a:uFillTx/>
                <a:latin typeface="微软雅黑" panose="020B0503020204020204" charset="-122"/>
                <a:ea typeface="微软雅黑" panose="020B0503020204020204" charset="-122"/>
                <a:cs typeface="Times New Roman" panose="02020603050405020304" pitchFamily="18" charset="0"/>
              </a:rPr>
              <a:t>工作进展4-1：重加权自编码器个体因果效应无偏估计网络</a:t>
            </a:r>
            <a:endParaRPr lang="en-US" altLang="zh-CN" sz="2400" b="1" noProof="0" dirty="0" err="1">
              <a:ln>
                <a:noFill/>
              </a:ln>
              <a:solidFill>
                <a:srgbClr val="953735"/>
              </a:solidFill>
              <a:effectLst/>
              <a:uLnTx/>
              <a:uFillTx/>
              <a:latin typeface="微软雅黑" panose="020B0503020204020204" charset="-122"/>
              <a:ea typeface="微软雅黑" panose="020B0503020204020204" charset="-122"/>
              <a:cs typeface="Times New Roman" panose="02020603050405020304" pitchFamily="18" charset="0"/>
            </a:endParaRPr>
          </a:p>
        </p:txBody>
      </p:sp>
      <p:pic>
        <p:nvPicPr>
          <p:cNvPr id="3" name="图片 2"/>
          <p:cNvPicPr>
            <a:picLocks noChangeAspect="1"/>
          </p:cNvPicPr>
          <p:nvPr/>
        </p:nvPicPr>
        <p:blipFill>
          <a:blip r:embed="rId9"/>
          <a:stretch>
            <a:fillRect/>
          </a:stretch>
        </p:blipFill>
        <p:spPr>
          <a:xfrm>
            <a:off x="2451100" y="2819400"/>
            <a:ext cx="6776720" cy="3954145"/>
          </a:xfrm>
          <a:prstGeom prst="rect">
            <a:avLst/>
          </a:prstGeom>
        </p:spPr>
      </p:pic>
      <p:sp>
        <p:nvSpPr>
          <p:cNvPr id="5" name="文本框 4"/>
          <p:cNvSpPr txBox="1"/>
          <p:nvPr>
            <p:custDataLst>
              <p:tags r:id="rId10"/>
            </p:custDataLst>
          </p:nvPr>
        </p:nvSpPr>
        <p:spPr>
          <a:xfrm>
            <a:off x="7420610" y="6207760"/>
            <a:ext cx="1544955" cy="370840"/>
          </a:xfrm>
          <a:prstGeom prst="rect">
            <a:avLst/>
          </a:prstGeom>
          <a:noFill/>
        </p:spPr>
        <p:txBody>
          <a:bodyPr wrap="none" rtlCol="0">
            <a:spAutoFit/>
          </a:bodyPr>
          <a:p>
            <a:pPr>
              <a:lnSpc>
                <a:spcPct val="130000"/>
              </a:lnSpc>
            </a:pPr>
            <a:r>
              <a:rPr lang="en-US" altLang="zh-CN" sz="1400" dirty="0" smtClean="0">
                <a:latin typeface="微软雅黑" panose="020B0503020204020204" charset="-122"/>
                <a:ea typeface="微软雅黑" panose="020B0503020204020204" charset="-122"/>
              </a:rPr>
              <a:t>RAENet</a:t>
            </a:r>
            <a:r>
              <a:rPr lang="zh-CN" altLang="en-US" sz="1400" dirty="0" smtClean="0">
                <a:latin typeface="微软雅黑" panose="020B0503020204020204" charset="-122"/>
                <a:ea typeface="微软雅黑" panose="020B0503020204020204" charset="-122"/>
              </a:rPr>
              <a:t>网络</a:t>
            </a:r>
            <a:r>
              <a:rPr lang="zh-CN" altLang="en-US" sz="1400" dirty="0" smtClean="0">
                <a:latin typeface="微软雅黑" panose="020B0503020204020204" charset="-122"/>
                <a:ea typeface="微软雅黑" panose="020B0503020204020204" charset="-122"/>
              </a:rPr>
              <a:t>结构</a:t>
            </a:r>
            <a:endParaRPr lang="zh-CN" altLang="en-US" sz="1400" dirty="0" smtClean="0">
              <a:latin typeface="微软雅黑" panose="020B0503020204020204" charset="-122"/>
              <a:ea typeface="微软雅黑" panose="020B0503020204020204" charset="-122"/>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梯形 2"/>
          <p:cNvSpPr/>
          <p:nvPr>
            <p:custDataLst>
              <p:tags r:id="rId1"/>
            </p:custDataLst>
          </p:nvPr>
        </p:nvSpPr>
        <p:spPr>
          <a:xfrm>
            <a:off x="-4445" y="-3175"/>
            <a:ext cx="7425055" cy="695325"/>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ea"/>
              <a:sym typeface="+mn-lt"/>
            </a:endParaRPr>
          </a:p>
        </p:txBody>
      </p:sp>
      <p:cxnSp>
        <p:nvCxnSpPr>
          <p:cNvPr id="11" name="直接连接符 39"/>
          <p:cNvCxnSpPr/>
          <p:nvPr>
            <p:custDataLst>
              <p:tags r:id="rId2"/>
            </p:custDataLst>
          </p:nvPr>
        </p:nvCxnSpPr>
        <p:spPr>
          <a:xfrm>
            <a:off x="0" y="692150"/>
            <a:ext cx="12192000" cy="0"/>
          </a:xfrm>
          <a:prstGeom prst="line">
            <a:avLst/>
          </a:prstGeom>
          <a:ln w="25400" cap="flat" cmpd="sng">
            <a:solidFill>
              <a:srgbClr val="314371"/>
            </a:solidFill>
            <a:prstDash val="solid"/>
            <a:miter/>
            <a:headEnd type="none" w="med" len="med"/>
            <a:tailEnd type="none" w="med" len="med"/>
          </a:ln>
        </p:spPr>
      </p:cxnSp>
      <p:grpSp>
        <p:nvGrpSpPr>
          <p:cNvPr id="32" name="组合 31"/>
          <p:cNvGrpSpPr/>
          <p:nvPr/>
        </p:nvGrpSpPr>
        <p:grpSpPr>
          <a:xfrm>
            <a:off x="182398" y="26065"/>
            <a:ext cx="392005" cy="582209"/>
            <a:chOff x="2437632" y="1965988"/>
            <a:chExt cx="1529173" cy="2271132"/>
          </a:xfrm>
          <a:solidFill>
            <a:srgbClr val="314371"/>
          </a:solidFill>
        </p:grpSpPr>
        <p:sp>
          <p:nvSpPr>
            <p:cNvPr id="33" name="Freeform 5"/>
            <p:cNvSpPr/>
            <p:nvPr>
              <p:custDataLst>
                <p:tags r:id="rId3"/>
              </p:custDataLst>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sp>
          <p:nvSpPr>
            <p:cNvPr id="34" name="Freeform 6"/>
            <p:cNvSpPr>
              <a:spLocks noEditPoints="1"/>
            </p:cNvSpPr>
            <p:nvPr>
              <p:custDataLst>
                <p:tags r:id="rId4"/>
              </p:custDataLst>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sp>
          <p:nvSpPr>
            <p:cNvPr id="35" name="Freeform 7"/>
            <p:cNvSpPr/>
            <p:nvPr>
              <p:custDataLst>
                <p:tags r:id="rId5"/>
              </p:custDataLst>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grpSp>
      <p:sp>
        <p:nvSpPr>
          <p:cNvPr id="36" name="文本框 38"/>
          <p:cNvSpPr txBox="1"/>
          <p:nvPr>
            <p:custDataLst>
              <p:tags r:id="rId6"/>
            </p:custDataLst>
          </p:nvPr>
        </p:nvSpPr>
        <p:spPr>
          <a:xfrm>
            <a:off x="695325" y="92075"/>
            <a:ext cx="6141720" cy="52197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spcBef>
                <a:spcPct val="0"/>
              </a:spcBef>
              <a:buFontTx/>
              <a:buNone/>
            </a:pPr>
            <a:r>
              <a:rPr lang="zh-CN" altLang="en-US" b="1" dirty="0">
                <a:solidFill>
                  <a:srgbClr val="314371"/>
                </a:solidFill>
                <a:latin typeface="微软雅黑" panose="020B0503020204020204" charset="-122"/>
                <a:ea typeface="微软雅黑" panose="020B0503020204020204" charset="-122"/>
                <a:sym typeface="+mn-ea"/>
              </a:rPr>
              <a:t>三、课题季度研究进展 —— 完成工作</a:t>
            </a:r>
            <a:endParaRPr lang="zh-CN" altLang="en-US" b="1" dirty="0">
              <a:solidFill>
                <a:srgbClr val="314371"/>
              </a:solidFill>
              <a:latin typeface="微软雅黑" panose="020B0503020204020204" charset="-122"/>
              <a:ea typeface="微软雅黑" panose="020B0503020204020204" charset="-122"/>
              <a:sym typeface="+mn-ea"/>
            </a:endParaRPr>
          </a:p>
        </p:txBody>
      </p:sp>
      <p:sp>
        <p:nvSpPr>
          <p:cNvPr id="6" name="矩形 5"/>
          <p:cNvSpPr/>
          <p:nvPr>
            <p:custDataLst>
              <p:tags r:id="rId7"/>
            </p:custDataLst>
          </p:nvPr>
        </p:nvSpPr>
        <p:spPr>
          <a:xfrm>
            <a:off x="918845" y="802641"/>
            <a:ext cx="10166351" cy="460375"/>
          </a:xfrm>
          <a:prstGeom prst="rect">
            <a:avLst/>
          </a:prstGeom>
        </p:spPr>
        <p:txBody>
          <a:bodyPr wrap="square">
            <a:spAutoFit/>
          </a:bodyPr>
          <a:p>
            <a:pPr marL="0" lvl="8" algn="ctr">
              <a:buClrTx/>
              <a:buSzTx/>
              <a:buFontTx/>
              <a:defRPr/>
            </a:pPr>
            <a:r>
              <a:rPr lang="en-US" altLang="zh-CN" sz="2400" b="1" noProof="0" dirty="0" err="1">
                <a:ln>
                  <a:noFill/>
                </a:ln>
                <a:solidFill>
                  <a:srgbClr val="953735"/>
                </a:solidFill>
                <a:effectLst/>
                <a:uLnTx/>
                <a:uFillTx/>
                <a:latin typeface="微软雅黑" panose="020B0503020204020204" charset="-122"/>
                <a:ea typeface="微软雅黑" panose="020B0503020204020204" charset="-122"/>
                <a:cs typeface="Times New Roman" panose="02020603050405020304" pitchFamily="18" charset="0"/>
              </a:rPr>
              <a:t>工作进展4-1：重加权自编码器个体因果效应无偏估计网络</a:t>
            </a:r>
            <a:endParaRPr lang="en-US" altLang="zh-CN" sz="2400" b="1" noProof="0" dirty="0" err="1">
              <a:ln>
                <a:noFill/>
              </a:ln>
              <a:solidFill>
                <a:srgbClr val="953735"/>
              </a:solidFill>
              <a:effectLst/>
              <a:uLnTx/>
              <a:uFillTx/>
              <a:latin typeface="微软雅黑" panose="020B0503020204020204" charset="-122"/>
              <a:ea typeface="微软雅黑" panose="020B0503020204020204" charset="-122"/>
              <a:cs typeface="Times New Roman" panose="02020603050405020304" pitchFamily="18" charset="0"/>
            </a:endParaRPr>
          </a:p>
        </p:txBody>
      </p:sp>
      <p:pic>
        <p:nvPicPr>
          <p:cNvPr id="45" name="图片 44" descr="微信截图_20230104162831"/>
          <p:cNvPicPr>
            <a:picLocks noChangeAspect="1"/>
          </p:cNvPicPr>
          <p:nvPr>
            <p:custDataLst>
              <p:tags r:id="rId8"/>
            </p:custDataLst>
          </p:nvPr>
        </p:nvPicPr>
        <p:blipFill>
          <a:blip r:embed="rId9"/>
          <a:stretch>
            <a:fillRect/>
          </a:stretch>
        </p:blipFill>
        <p:spPr>
          <a:xfrm>
            <a:off x="1327785" y="3884295"/>
            <a:ext cx="1409065" cy="267335"/>
          </a:xfrm>
          <a:prstGeom prst="rect">
            <a:avLst/>
          </a:prstGeom>
        </p:spPr>
      </p:pic>
      <p:sp>
        <p:nvSpPr>
          <p:cNvPr id="2" name="矩形: 圆角 9249"/>
          <p:cNvSpPr/>
          <p:nvPr>
            <p:custDataLst>
              <p:tags r:id="rId10"/>
            </p:custDataLst>
          </p:nvPr>
        </p:nvSpPr>
        <p:spPr>
          <a:xfrm>
            <a:off x="2953385" y="1481455"/>
            <a:ext cx="1089025" cy="671830"/>
          </a:xfrm>
          <a:prstGeom prst="roundRect">
            <a:avLst/>
          </a:prstGeom>
          <a:solidFill>
            <a:srgbClr val="ECDBA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dirty="0">
                <a:solidFill>
                  <a:srgbClr val="000000"/>
                </a:solidFill>
                <a:latin typeface="Times New Roman" panose="02020603050405020304" pitchFamily="18" charset="0"/>
                <a:cs typeface="Times New Roman" panose="02020603050405020304" pitchFamily="18" charset="0"/>
              </a:rPr>
              <a:t>Reweighting</a:t>
            </a:r>
            <a:endParaRPr lang="en-US" altLang="zh-CN" sz="1200" b="1" dirty="0">
              <a:solidFill>
                <a:srgbClr val="000000"/>
              </a:solidFill>
              <a:latin typeface="Times New Roman" panose="02020603050405020304" pitchFamily="18" charset="0"/>
              <a:cs typeface="Times New Roman" panose="02020603050405020304" pitchFamily="18" charset="0"/>
            </a:endParaRPr>
          </a:p>
        </p:txBody>
      </p:sp>
      <p:sp>
        <p:nvSpPr>
          <p:cNvPr id="14" name="矩形: 圆角 9249"/>
          <p:cNvSpPr/>
          <p:nvPr>
            <p:custDataLst>
              <p:tags r:id="rId11"/>
            </p:custDataLst>
          </p:nvPr>
        </p:nvSpPr>
        <p:spPr>
          <a:xfrm>
            <a:off x="6568440" y="1481455"/>
            <a:ext cx="1192530" cy="671830"/>
          </a:xfrm>
          <a:prstGeom prst="roundRect">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dirty="0">
                <a:solidFill>
                  <a:srgbClr val="000000"/>
                </a:solidFill>
                <a:latin typeface="Times New Roman" panose="02020603050405020304" pitchFamily="18" charset="0"/>
                <a:cs typeface="Times New Roman" panose="02020603050405020304" pitchFamily="18" charset="0"/>
              </a:rPr>
              <a:t>Auto</a:t>
            </a:r>
            <a:r>
              <a:rPr lang="en-US" altLang="zh-CN" sz="1200" b="1" dirty="0">
                <a:solidFill>
                  <a:srgbClr val="000000"/>
                </a:solidFill>
                <a:latin typeface="Times New Roman" panose="02020603050405020304" pitchFamily="18" charset="0"/>
                <a:cs typeface="Times New Roman" panose="02020603050405020304" pitchFamily="18" charset="0"/>
              </a:rPr>
              <a:t>Encoder</a:t>
            </a:r>
            <a:endParaRPr lang="en-US" altLang="zh-CN" sz="1200" b="1" dirty="0">
              <a:solidFill>
                <a:srgbClr val="000000"/>
              </a:solidFill>
              <a:latin typeface="Times New Roman" panose="02020603050405020304" pitchFamily="18" charset="0"/>
              <a:cs typeface="Times New Roman" panose="02020603050405020304" pitchFamily="18" charset="0"/>
            </a:endParaRPr>
          </a:p>
        </p:txBody>
      </p:sp>
      <p:sp>
        <p:nvSpPr>
          <p:cNvPr id="4" name="矩形 3"/>
          <p:cNvSpPr/>
          <p:nvPr>
            <p:custDataLst>
              <p:tags r:id="rId12"/>
            </p:custDataLst>
          </p:nvPr>
        </p:nvSpPr>
        <p:spPr>
          <a:xfrm>
            <a:off x="1431925" y="3211830"/>
            <a:ext cx="945515" cy="454660"/>
          </a:xfrm>
          <a:prstGeom prst="rect">
            <a:avLst/>
          </a:prstGeom>
          <a:solidFill>
            <a:schemeClr val="accent6"/>
          </a:solidFill>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t>IPW</a:t>
            </a:r>
            <a:endParaRPr lang="en-US" altLang="zh-CN" sz="1400"/>
          </a:p>
        </p:txBody>
      </p:sp>
      <p:cxnSp>
        <p:nvCxnSpPr>
          <p:cNvPr id="5" name="直接箭头连接符 4"/>
          <p:cNvCxnSpPr>
            <a:stCxn id="2" idx="2"/>
          </p:cNvCxnSpPr>
          <p:nvPr>
            <p:custDataLst>
              <p:tags r:id="rId13"/>
            </p:custDataLst>
          </p:nvPr>
        </p:nvCxnSpPr>
        <p:spPr>
          <a:xfrm flipH="1">
            <a:off x="3496984" y="2153382"/>
            <a:ext cx="1270" cy="1063625"/>
          </a:xfrm>
          <a:prstGeom prst="straightConnector1">
            <a:avLst/>
          </a:prstGeom>
          <a:ln w="190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custDataLst>
              <p:tags r:id="rId14"/>
            </p:custDataLst>
          </p:nvPr>
        </p:nvCxnSpPr>
        <p:spPr>
          <a:xfrm flipH="1" flipV="1">
            <a:off x="1877099" y="2665827"/>
            <a:ext cx="3188335" cy="8255"/>
          </a:xfrm>
          <a:prstGeom prst="straightConnector1">
            <a:avLst/>
          </a:prstGeom>
          <a:ln w="19050">
            <a:solidFill>
              <a:srgbClr val="000000"/>
            </a:solidFill>
            <a:tailEnd type="non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custDataLst>
              <p:tags r:id="rId15"/>
            </p:custDataLst>
          </p:nvPr>
        </p:nvCxnSpPr>
        <p:spPr>
          <a:xfrm flipH="1">
            <a:off x="1867574" y="2679162"/>
            <a:ext cx="9525" cy="537845"/>
          </a:xfrm>
          <a:prstGeom prst="straightConnector1">
            <a:avLst/>
          </a:prstGeom>
          <a:ln w="190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custDataLst>
              <p:tags r:id="rId16"/>
            </p:custDataLst>
          </p:nvPr>
        </p:nvCxnSpPr>
        <p:spPr>
          <a:xfrm flipH="1">
            <a:off x="5060354" y="2679162"/>
            <a:ext cx="9525" cy="537845"/>
          </a:xfrm>
          <a:prstGeom prst="straightConnector1">
            <a:avLst/>
          </a:prstGeom>
          <a:ln w="1905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custDataLst>
              <p:tags r:id="rId17"/>
            </p:custDataLst>
          </p:nvPr>
        </p:nvSpPr>
        <p:spPr>
          <a:xfrm>
            <a:off x="2952115" y="3216910"/>
            <a:ext cx="1090295" cy="454660"/>
          </a:xfrm>
          <a:prstGeom prst="rect">
            <a:avLst/>
          </a:prstGeom>
          <a:solidFill>
            <a:schemeClr val="accent6"/>
          </a:solidFill>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sym typeface="+mn-ea"/>
              </a:rPr>
              <a:t>AIPW(DR)</a:t>
            </a:r>
            <a:endParaRPr lang="en-US" altLang="zh-CN" sz="1400"/>
          </a:p>
        </p:txBody>
      </p:sp>
      <p:sp>
        <p:nvSpPr>
          <p:cNvPr id="15" name="矩形 14"/>
          <p:cNvSpPr/>
          <p:nvPr>
            <p:custDataLst>
              <p:tags r:id="rId18"/>
            </p:custDataLst>
          </p:nvPr>
        </p:nvSpPr>
        <p:spPr>
          <a:xfrm>
            <a:off x="4617085" y="3212465"/>
            <a:ext cx="942975" cy="454660"/>
          </a:xfrm>
          <a:prstGeom prst="rect">
            <a:avLst/>
          </a:prstGeom>
          <a:solidFill>
            <a:schemeClr val="accent6"/>
          </a:solidFill>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t>CBPS</a:t>
            </a:r>
            <a:endParaRPr lang="en-US" altLang="zh-CN" sz="1400"/>
          </a:p>
        </p:txBody>
      </p:sp>
      <p:sp>
        <p:nvSpPr>
          <p:cNvPr id="17" name="矩形 16"/>
          <p:cNvSpPr/>
          <p:nvPr>
            <p:custDataLst>
              <p:tags r:id="rId19"/>
            </p:custDataLst>
          </p:nvPr>
        </p:nvSpPr>
        <p:spPr>
          <a:xfrm>
            <a:off x="6022340" y="3216910"/>
            <a:ext cx="846455" cy="454660"/>
          </a:xfrm>
          <a:prstGeom prst="rect">
            <a:avLst/>
          </a:prstGeom>
          <a:solidFill>
            <a:schemeClr val="accent4"/>
          </a:solidFill>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t>AE</a:t>
            </a:r>
            <a:endParaRPr lang="en-US" altLang="zh-CN" sz="1400"/>
          </a:p>
        </p:txBody>
      </p:sp>
      <p:sp>
        <p:nvSpPr>
          <p:cNvPr id="18" name="矩形 17"/>
          <p:cNvSpPr/>
          <p:nvPr>
            <p:custDataLst>
              <p:tags r:id="rId20"/>
            </p:custDataLst>
          </p:nvPr>
        </p:nvSpPr>
        <p:spPr>
          <a:xfrm>
            <a:off x="7514590" y="3216910"/>
            <a:ext cx="865505" cy="438150"/>
          </a:xfrm>
          <a:prstGeom prst="rect">
            <a:avLst/>
          </a:prstGeom>
          <a:solidFill>
            <a:schemeClr val="accent4"/>
          </a:solidFill>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t>VAE</a:t>
            </a:r>
            <a:endParaRPr lang="en-US" altLang="zh-CN" sz="1400"/>
          </a:p>
        </p:txBody>
      </p:sp>
      <p:cxnSp>
        <p:nvCxnSpPr>
          <p:cNvPr id="39" name="直接箭头连接符 38"/>
          <p:cNvCxnSpPr>
            <a:stCxn id="14" idx="2"/>
          </p:cNvCxnSpPr>
          <p:nvPr>
            <p:custDataLst>
              <p:tags r:id="rId21"/>
            </p:custDataLst>
          </p:nvPr>
        </p:nvCxnSpPr>
        <p:spPr>
          <a:xfrm flipH="1">
            <a:off x="7161569" y="2153382"/>
            <a:ext cx="3175" cy="555625"/>
          </a:xfrm>
          <a:prstGeom prst="straightConnector1">
            <a:avLst/>
          </a:prstGeom>
          <a:ln w="19050">
            <a:solidFill>
              <a:srgbClr val="000000"/>
            </a:solidFill>
            <a:tailEnd type="non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custDataLst>
              <p:tags r:id="rId22"/>
            </p:custDataLst>
          </p:nvPr>
        </p:nvCxnSpPr>
        <p:spPr>
          <a:xfrm flipH="1">
            <a:off x="6455449" y="2700117"/>
            <a:ext cx="1456055" cy="0"/>
          </a:xfrm>
          <a:prstGeom prst="straightConnector1">
            <a:avLst/>
          </a:prstGeom>
          <a:ln w="19050">
            <a:solidFill>
              <a:srgbClr val="000000"/>
            </a:solidFill>
            <a:tailEnd type="non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custDataLst>
              <p:tags r:id="rId23"/>
            </p:custDataLst>
          </p:nvPr>
        </p:nvCxnSpPr>
        <p:spPr>
          <a:xfrm flipH="1">
            <a:off x="6440844" y="2700117"/>
            <a:ext cx="9525" cy="537845"/>
          </a:xfrm>
          <a:prstGeom prst="straightConnector1">
            <a:avLst/>
          </a:prstGeom>
          <a:ln w="190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custDataLst>
              <p:tags r:id="rId24"/>
            </p:custDataLst>
          </p:nvPr>
        </p:nvCxnSpPr>
        <p:spPr>
          <a:xfrm flipH="1">
            <a:off x="7916584" y="2691227"/>
            <a:ext cx="9525" cy="537845"/>
          </a:xfrm>
          <a:prstGeom prst="straightConnector1">
            <a:avLst/>
          </a:prstGeom>
          <a:ln w="1905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43" name="矩形: 圆角 9249"/>
          <p:cNvSpPr/>
          <p:nvPr>
            <p:custDataLst>
              <p:tags r:id="rId25"/>
            </p:custDataLst>
          </p:nvPr>
        </p:nvSpPr>
        <p:spPr>
          <a:xfrm>
            <a:off x="8686165" y="1477010"/>
            <a:ext cx="1197610" cy="671830"/>
          </a:xfrm>
          <a:prstGeom prst="roundRect">
            <a:avLst/>
          </a:prstGeom>
          <a:solidFill>
            <a:srgbClr val="B0B3C6"/>
          </a:solidFill>
        </p:spPr>
        <p:style>
          <a:lnRef idx="3">
            <a:schemeClr val="lt1"/>
          </a:lnRef>
          <a:fillRef idx="1">
            <a:schemeClr val="accent1"/>
          </a:fillRef>
          <a:effectRef idx="1">
            <a:schemeClr val="accent1"/>
          </a:effectRef>
          <a:fontRef idx="minor">
            <a:schemeClr val="lt1"/>
          </a:fontRef>
        </p:style>
        <p:txBody>
          <a:bodyPr rtlCol="0" anchor="ctr"/>
          <a:p>
            <a:pPr algn="ctr"/>
            <a:r>
              <a:rPr lang="en-US" altLang="zh-CN" sz="1200" b="1" dirty="0">
                <a:solidFill>
                  <a:srgbClr val="000000"/>
                </a:solidFill>
                <a:latin typeface="Times New Roman" panose="02020603050405020304" pitchFamily="18" charset="0"/>
                <a:cs typeface="Times New Roman" panose="02020603050405020304" pitchFamily="18" charset="0"/>
              </a:rPr>
              <a:t>Discriminator</a:t>
            </a:r>
            <a:endParaRPr lang="en-US" altLang="zh-CN" sz="1200" b="1" dirty="0">
              <a:solidFill>
                <a:srgbClr val="000000"/>
              </a:solidFill>
              <a:latin typeface="Times New Roman" panose="02020603050405020304" pitchFamily="18" charset="0"/>
              <a:cs typeface="Times New Roman" panose="02020603050405020304" pitchFamily="18" charset="0"/>
            </a:endParaRPr>
          </a:p>
        </p:txBody>
      </p:sp>
      <p:cxnSp>
        <p:nvCxnSpPr>
          <p:cNvPr id="44" name="直接箭头连接符 43"/>
          <p:cNvCxnSpPr/>
          <p:nvPr>
            <p:custDataLst>
              <p:tags r:id="rId26"/>
            </p:custDataLst>
          </p:nvPr>
        </p:nvCxnSpPr>
        <p:spPr>
          <a:xfrm flipH="1">
            <a:off x="9297074" y="2148302"/>
            <a:ext cx="1270" cy="1063625"/>
          </a:xfrm>
          <a:prstGeom prst="straightConnector1">
            <a:avLst/>
          </a:prstGeom>
          <a:ln w="1905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46" name="矩形 45"/>
          <p:cNvSpPr/>
          <p:nvPr>
            <p:custDataLst>
              <p:tags r:id="rId27"/>
            </p:custDataLst>
          </p:nvPr>
        </p:nvSpPr>
        <p:spPr>
          <a:xfrm>
            <a:off x="8912225" y="3211830"/>
            <a:ext cx="865505" cy="438150"/>
          </a:xfrm>
          <a:prstGeom prst="rect">
            <a:avLst/>
          </a:prstGeom>
          <a:solidFill>
            <a:schemeClr val="accent2">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t>WGAN</a:t>
            </a:r>
            <a:endParaRPr lang="en-US" altLang="zh-CN" sz="1400"/>
          </a:p>
        </p:txBody>
      </p:sp>
      <p:pic>
        <p:nvPicPr>
          <p:cNvPr id="47" name="图片 46" descr="微信截图_20230104162837"/>
          <p:cNvPicPr>
            <a:picLocks noChangeAspect="1"/>
          </p:cNvPicPr>
          <p:nvPr>
            <p:custDataLst>
              <p:tags r:id="rId28"/>
            </p:custDataLst>
          </p:nvPr>
        </p:nvPicPr>
        <p:blipFill>
          <a:blip r:embed="rId29"/>
          <a:stretch>
            <a:fillRect/>
          </a:stretch>
        </p:blipFill>
        <p:spPr>
          <a:xfrm>
            <a:off x="1328420" y="4204335"/>
            <a:ext cx="1228725" cy="365125"/>
          </a:xfrm>
          <a:prstGeom prst="rect">
            <a:avLst/>
          </a:prstGeom>
        </p:spPr>
      </p:pic>
      <p:pic>
        <p:nvPicPr>
          <p:cNvPr id="48" name="图片 47" descr="微信截图_20230104172323"/>
          <p:cNvPicPr>
            <a:picLocks noChangeAspect="1"/>
          </p:cNvPicPr>
          <p:nvPr>
            <p:custDataLst>
              <p:tags r:id="rId30"/>
            </p:custDataLst>
          </p:nvPr>
        </p:nvPicPr>
        <p:blipFill>
          <a:blip r:embed="rId31"/>
          <a:srcRect r="1893"/>
          <a:stretch>
            <a:fillRect/>
          </a:stretch>
        </p:blipFill>
        <p:spPr>
          <a:xfrm>
            <a:off x="1235710" y="4735195"/>
            <a:ext cx="4794885" cy="939165"/>
          </a:xfrm>
          <a:prstGeom prst="rect">
            <a:avLst/>
          </a:prstGeom>
        </p:spPr>
      </p:pic>
      <p:pic>
        <p:nvPicPr>
          <p:cNvPr id="49" name="图片 48" descr="微信截图_20230104172456"/>
          <p:cNvPicPr>
            <a:picLocks noChangeAspect="1"/>
          </p:cNvPicPr>
          <p:nvPr>
            <p:custDataLst>
              <p:tags r:id="rId32"/>
            </p:custDataLst>
          </p:nvPr>
        </p:nvPicPr>
        <p:blipFill>
          <a:blip r:embed="rId33"/>
          <a:stretch>
            <a:fillRect/>
          </a:stretch>
        </p:blipFill>
        <p:spPr>
          <a:xfrm>
            <a:off x="3249930" y="4327525"/>
            <a:ext cx="1884680" cy="416560"/>
          </a:xfrm>
          <a:prstGeom prst="rect">
            <a:avLst/>
          </a:prstGeom>
        </p:spPr>
      </p:pic>
      <p:pic>
        <p:nvPicPr>
          <p:cNvPr id="50" name="图片 49" descr="微信截图_20230104173028"/>
          <p:cNvPicPr>
            <a:picLocks noChangeAspect="1"/>
          </p:cNvPicPr>
          <p:nvPr>
            <p:custDataLst>
              <p:tags r:id="rId34"/>
            </p:custDataLst>
          </p:nvPr>
        </p:nvPicPr>
        <p:blipFill>
          <a:blip r:embed="rId35"/>
          <a:stretch>
            <a:fillRect/>
          </a:stretch>
        </p:blipFill>
        <p:spPr>
          <a:xfrm>
            <a:off x="6119495" y="3892550"/>
            <a:ext cx="2343785" cy="370840"/>
          </a:xfrm>
          <a:prstGeom prst="rect">
            <a:avLst/>
          </a:prstGeom>
        </p:spPr>
      </p:pic>
      <p:pic>
        <p:nvPicPr>
          <p:cNvPr id="52" name="图片 51"/>
          <p:cNvPicPr>
            <a:picLocks noChangeAspect="1"/>
          </p:cNvPicPr>
          <p:nvPr>
            <p:custDataLst>
              <p:tags r:id="rId36"/>
            </p:custDataLst>
          </p:nvPr>
        </p:nvPicPr>
        <p:blipFill>
          <a:blip r:embed="rId37"/>
          <a:stretch>
            <a:fillRect/>
          </a:stretch>
        </p:blipFill>
        <p:spPr>
          <a:xfrm>
            <a:off x="6119495" y="4744720"/>
            <a:ext cx="3861435" cy="398145"/>
          </a:xfrm>
          <a:prstGeom prst="rect">
            <a:avLst/>
          </a:prstGeom>
        </p:spPr>
      </p:pic>
      <p:pic>
        <p:nvPicPr>
          <p:cNvPr id="53" name="图片 52" descr="微信截图_20230104173203"/>
          <p:cNvPicPr>
            <a:picLocks noChangeAspect="1"/>
          </p:cNvPicPr>
          <p:nvPr>
            <p:custDataLst>
              <p:tags r:id="rId38"/>
            </p:custDataLst>
          </p:nvPr>
        </p:nvPicPr>
        <p:blipFill>
          <a:blip r:embed="rId39"/>
          <a:stretch>
            <a:fillRect/>
          </a:stretch>
        </p:blipFill>
        <p:spPr>
          <a:xfrm>
            <a:off x="5514340" y="4327525"/>
            <a:ext cx="4520565" cy="444500"/>
          </a:xfrm>
          <a:prstGeom prst="rect">
            <a:avLst/>
          </a:prstGeom>
        </p:spPr>
      </p:pic>
      <p:pic>
        <p:nvPicPr>
          <p:cNvPr id="54" name="图片 53" descr="微信截图_20230104163339"/>
          <p:cNvPicPr>
            <a:picLocks noChangeAspect="1"/>
          </p:cNvPicPr>
          <p:nvPr>
            <p:custDataLst>
              <p:tags r:id="rId40"/>
            </p:custDataLst>
          </p:nvPr>
        </p:nvPicPr>
        <p:blipFill>
          <a:blip r:embed="rId41"/>
          <a:stretch>
            <a:fillRect/>
          </a:stretch>
        </p:blipFill>
        <p:spPr>
          <a:xfrm>
            <a:off x="2948940" y="3884295"/>
            <a:ext cx="2353310" cy="443230"/>
          </a:xfrm>
          <a:prstGeom prst="rect">
            <a:avLst/>
          </a:prstGeom>
        </p:spPr>
      </p:pic>
      <p:pic>
        <p:nvPicPr>
          <p:cNvPr id="60" name="图片 59"/>
          <p:cNvPicPr>
            <a:picLocks noChangeAspect="1"/>
          </p:cNvPicPr>
          <p:nvPr>
            <p:custDataLst>
              <p:tags r:id="rId42"/>
            </p:custDataLst>
          </p:nvPr>
        </p:nvPicPr>
        <p:blipFill>
          <a:blip r:embed="rId43"/>
          <a:stretch>
            <a:fillRect/>
          </a:stretch>
        </p:blipFill>
        <p:spPr>
          <a:xfrm>
            <a:off x="8463280" y="5178425"/>
            <a:ext cx="1340485" cy="495935"/>
          </a:xfrm>
          <a:prstGeom prst="rect">
            <a:avLst/>
          </a:prstGeom>
        </p:spPr>
      </p:pic>
      <p:pic>
        <p:nvPicPr>
          <p:cNvPr id="72" name="图片 71"/>
          <p:cNvPicPr>
            <a:picLocks noChangeAspect="1"/>
          </p:cNvPicPr>
          <p:nvPr>
            <p:custDataLst>
              <p:tags r:id="rId44"/>
            </p:custDataLst>
          </p:nvPr>
        </p:nvPicPr>
        <p:blipFill>
          <a:blip r:embed="rId45"/>
          <a:stretch>
            <a:fillRect/>
          </a:stretch>
        </p:blipFill>
        <p:spPr>
          <a:xfrm>
            <a:off x="6577330" y="5203825"/>
            <a:ext cx="1389380" cy="396240"/>
          </a:xfrm>
          <a:prstGeom prst="rect">
            <a:avLst/>
          </a:prstGeom>
        </p:spPr>
      </p:pic>
      <p:pic>
        <p:nvPicPr>
          <p:cNvPr id="78" name="图片 77"/>
          <p:cNvPicPr>
            <a:picLocks noChangeAspect="1"/>
          </p:cNvPicPr>
          <p:nvPr>
            <p:custDataLst>
              <p:tags r:id="rId46"/>
            </p:custDataLst>
          </p:nvPr>
        </p:nvPicPr>
        <p:blipFill>
          <a:blip r:embed="rId47"/>
          <a:stretch>
            <a:fillRect/>
          </a:stretch>
        </p:blipFill>
        <p:spPr>
          <a:xfrm>
            <a:off x="4693920" y="5624195"/>
            <a:ext cx="2470785" cy="535305"/>
          </a:xfrm>
          <a:prstGeom prst="rect">
            <a:avLst/>
          </a:prstGeom>
        </p:spPr>
      </p:pic>
      <p:sp>
        <p:nvSpPr>
          <p:cNvPr id="55" name="文本框 54"/>
          <p:cNvSpPr txBox="1"/>
          <p:nvPr/>
        </p:nvSpPr>
        <p:spPr>
          <a:xfrm>
            <a:off x="635" y="6183630"/>
            <a:ext cx="11930380" cy="681355"/>
          </a:xfrm>
          <a:prstGeom prst="rect">
            <a:avLst/>
          </a:prstGeom>
          <a:noFill/>
        </p:spPr>
        <p:txBody>
          <a:bodyPr wrap="square" rtlCol="0" anchor="t">
            <a:spAutoFit/>
          </a:bodyPr>
          <a:p>
            <a:pPr lvl="0" algn="l">
              <a:lnSpc>
                <a:spcPct val="120000"/>
              </a:lnSpc>
              <a:buClrTx/>
              <a:buSzTx/>
              <a:buFontTx/>
            </a:pPr>
            <a:r>
              <a:rPr lang="en-US" altLang="zh-CN" sz="800">
                <a:latin typeface="Times New Roman" panose="02020603050405020304" pitchFamily="18" charset="0"/>
                <a:cs typeface="Times New Roman" panose="02020603050405020304" pitchFamily="18" charset="0"/>
                <a:sym typeface="+mn-ea"/>
              </a:rPr>
              <a:t>[1]Louizos C, Shalit U, Mooij J M, et al. Causal effect inference with deep latent-variable models[J]. Advances in neural information processing systems, 2017, 30.</a:t>
            </a:r>
            <a:endParaRPr lang="en-US" altLang="zh-CN" sz="800">
              <a:latin typeface="Times New Roman" panose="02020603050405020304" pitchFamily="18" charset="0"/>
              <a:cs typeface="Times New Roman" panose="02020603050405020304" pitchFamily="18" charset="0"/>
              <a:sym typeface="+mn-ea"/>
            </a:endParaRPr>
          </a:p>
          <a:p>
            <a:pPr lvl="0" algn="l">
              <a:lnSpc>
                <a:spcPct val="120000"/>
              </a:lnSpc>
              <a:buClrTx/>
              <a:buSzTx/>
              <a:buFontTx/>
            </a:pPr>
            <a:r>
              <a:rPr lang="en-US" altLang="zh-CN" sz="800">
                <a:latin typeface="Times New Roman" panose="02020603050405020304" pitchFamily="18" charset="0"/>
                <a:cs typeface="Times New Roman" panose="02020603050405020304" pitchFamily="18" charset="0"/>
                <a:sym typeface="+mn-ea"/>
              </a:rPr>
              <a:t>[2]</a:t>
            </a:r>
            <a:r>
              <a:rPr lang="en-US" altLang="zh-CN" sz="800">
                <a:latin typeface="Times New Roman" panose="02020603050405020304" pitchFamily="18" charset="0"/>
                <a:cs typeface="Times New Roman" panose="02020603050405020304" pitchFamily="18" charset="0"/>
                <a:sym typeface="+mn-ea"/>
              </a:rPr>
              <a:t>Yao L, Chu Z, Li S, et al. A survey on causal inference[J]. ACM Transactions on Knowledge Discovery from Data (TKDD), 2021, 15(5): 1-46.</a:t>
            </a:r>
            <a:endParaRPr lang="en-US" altLang="zh-CN" sz="800">
              <a:latin typeface="Times New Roman" panose="02020603050405020304" pitchFamily="18" charset="0"/>
              <a:cs typeface="Times New Roman" panose="02020603050405020304" pitchFamily="18" charset="0"/>
              <a:sym typeface="+mn-ea"/>
            </a:endParaRPr>
          </a:p>
          <a:p>
            <a:pPr lvl="0" algn="l">
              <a:lnSpc>
                <a:spcPct val="120000"/>
              </a:lnSpc>
              <a:buClrTx/>
              <a:buSzTx/>
              <a:buFontTx/>
            </a:pPr>
            <a:r>
              <a:rPr lang="en-US" altLang="zh-CN" sz="800">
                <a:latin typeface="Times New Roman" panose="02020603050405020304" pitchFamily="18" charset="0"/>
                <a:cs typeface="Times New Roman" panose="02020603050405020304" pitchFamily="18" charset="0"/>
                <a:sym typeface="+mn-ea"/>
              </a:rPr>
              <a:t>[</a:t>
            </a:r>
            <a:r>
              <a:rPr lang="en-US" altLang="zh-CN" sz="800">
                <a:latin typeface="Times New Roman" panose="02020603050405020304" pitchFamily="18" charset="0"/>
                <a:cs typeface="Times New Roman" panose="02020603050405020304" pitchFamily="18" charset="0"/>
                <a:sym typeface="+mn-ea"/>
              </a:rPr>
              <a:t>3]Guo Z, Zheng S, Liu Z, et al. Cetransformer: Casual effect estimation via transformer based representation learning[C]//Pattern Recognition and Computer Vision: 4th Chinese Conference, PRCV 2021, Beijing, China, October 29–November 1, 2021, Proceedings, Part IV 4. Springer International Publishing, 2021: 524-535.</a:t>
            </a:r>
            <a:endParaRPr lang="en-US" altLang="zh-CN" sz="800">
              <a:latin typeface="Times New Roman" panose="02020603050405020304" pitchFamily="18" charset="0"/>
              <a:cs typeface="Times New Roman" panose="02020603050405020304" pitchFamily="18" charset="0"/>
              <a:sym typeface="+mn-ea"/>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矩形 12"/>
          <p:cNvSpPr/>
          <p:nvPr>
            <p:custDataLst>
              <p:tags r:id="rId1"/>
            </p:custDataLst>
          </p:nvPr>
        </p:nvSpPr>
        <p:spPr>
          <a:xfrm>
            <a:off x="918845" y="800101"/>
            <a:ext cx="10166351" cy="460375"/>
          </a:xfrm>
          <a:prstGeom prst="rect">
            <a:avLst/>
          </a:prstGeom>
        </p:spPr>
        <p:txBody>
          <a:bodyPr wrap="square">
            <a:spAutoFit/>
          </a:bodyPr>
          <a:p>
            <a:pPr marL="0" lvl="8" algn="ctr">
              <a:defRPr/>
            </a:pPr>
            <a:r>
              <a:rPr lang="en-US" altLang="zh-CN" sz="2400" b="1" noProof="0" dirty="0" err="1">
                <a:ln>
                  <a:noFill/>
                </a:ln>
                <a:solidFill>
                  <a:srgbClr val="953735"/>
                </a:solidFill>
                <a:effectLst/>
                <a:uLnTx/>
                <a:uFillTx/>
                <a:latin typeface="微软雅黑" panose="020B0503020204020204" charset="-122"/>
                <a:ea typeface="微软雅黑" panose="020B0503020204020204" charset="-122"/>
                <a:cs typeface="Times New Roman" panose="02020603050405020304" pitchFamily="18" charset="0"/>
              </a:rPr>
              <a:t>工作进展4-1：</a:t>
            </a:r>
            <a:r>
              <a:rPr lang="en-US" altLang="zh-CN" sz="2400" b="1" noProof="0" dirty="0" err="1">
                <a:ln>
                  <a:noFill/>
                </a:ln>
                <a:solidFill>
                  <a:srgbClr val="953735"/>
                </a:solidFill>
                <a:effectLst/>
                <a:uLnTx/>
                <a:uFillTx/>
                <a:latin typeface="微软雅黑" panose="020B0503020204020204" charset="-122"/>
                <a:ea typeface="微软雅黑" panose="020B0503020204020204" charset="-122"/>
                <a:cs typeface="Times New Roman" panose="02020603050405020304" pitchFamily="18" charset="0"/>
                <a:sym typeface="+mn-ea"/>
              </a:rPr>
              <a:t>重加权自编码器个体因果效应无偏估计网络</a:t>
            </a:r>
            <a:endParaRPr lang="en-US" altLang="zh-CN" sz="2400" b="1" noProof="0" dirty="0" err="1">
              <a:ln>
                <a:noFill/>
              </a:ln>
              <a:solidFill>
                <a:srgbClr val="953735"/>
              </a:solidFill>
              <a:effectLst/>
              <a:uLnTx/>
              <a:uFillTx/>
              <a:latin typeface="微软雅黑" panose="020B0503020204020204" charset="-122"/>
              <a:ea typeface="微软雅黑" panose="020B0503020204020204" charset="-122"/>
              <a:cs typeface="Times New Roman" panose="02020603050405020304" pitchFamily="18" charset="0"/>
              <a:sym typeface="+mn-ea"/>
            </a:endParaRPr>
          </a:p>
        </p:txBody>
      </p:sp>
      <p:sp>
        <p:nvSpPr>
          <p:cNvPr id="10" name="梯形 2"/>
          <p:cNvSpPr/>
          <p:nvPr>
            <p:custDataLst>
              <p:tags r:id="rId2"/>
            </p:custDataLst>
          </p:nvPr>
        </p:nvSpPr>
        <p:spPr>
          <a:xfrm>
            <a:off x="-4445" y="-3175"/>
            <a:ext cx="7425055" cy="695325"/>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ea"/>
              <a:sym typeface="+mn-lt"/>
            </a:endParaRPr>
          </a:p>
        </p:txBody>
      </p:sp>
      <p:cxnSp>
        <p:nvCxnSpPr>
          <p:cNvPr id="11" name="直接连接符 39"/>
          <p:cNvCxnSpPr/>
          <p:nvPr>
            <p:custDataLst>
              <p:tags r:id="rId3"/>
            </p:custDataLst>
          </p:nvPr>
        </p:nvCxnSpPr>
        <p:spPr>
          <a:xfrm>
            <a:off x="0" y="692150"/>
            <a:ext cx="12192000" cy="0"/>
          </a:xfrm>
          <a:prstGeom prst="line">
            <a:avLst/>
          </a:prstGeom>
          <a:ln w="25400" cap="flat" cmpd="sng">
            <a:solidFill>
              <a:srgbClr val="314371"/>
            </a:solidFill>
            <a:prstDash val="solid"/>
            <a:miter/>
            <a:headEnd type="none" w="med" len="med"/>
            <a:tailEnd type="none" w="med" len="med"/>
          </a:ln>
        </p:spPr>
      </p:cxnSp>
      <p:grpSp>
        <p:nvGrpSpPr>
          <p:cNvPr id="32" name="组合 31"/>
          <p:cNvGrpSpPr/>
          <p:nvPr/>
        </p:nvGrpSpPr>
        <p:grpSpPr>
          <a:xfrm>
            <a:off x="182398" y="26065"/>
            <a:ext cx="392005" cy="582209"/>
            <a:chOff x="2437632" y="1965988"/>
            <a:chExt cx="1529173" cy="2271132"/>
          </a:xfrm>
          <a:solidFill>
            <a:srgbClr val="314371"/>
          </a:solidFill>
        </p:grpSpPr>
        <p:sp>
          <p:nvSpPr>
            <p:cNvPr id="33" name="Freeform 5"/>
            <p:cNvSpPr/>
            <p:nvPr>
              <p:custDataLst>
                <p:tags r:id="rId4"/>
              </p:custDataLst>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sp>
          <p:nvSpPr>
            <p:cNvPr id="34" name="Freeform 6"/>
            <p:cNvSpPr>
              <a:spLocks noEditPoints="1"/>
            </p:cNvSpPr>
            <p:nvPr>
              <p:custDataLst>
                <p:tags r:id="rId5"/>
              </p:custDataLst>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sp>
          <p:nvSpPr>
            <p:cNvPr id="35" name="Freeform 7"/>
            <p:cNvSpPr/>
            <p:nvPr>
              <p:custDataLst>
                <p:tags r:id="rId6"/>
              </p:custDataLst>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grpSp>
      <p:sp>
        <p:nvSpPr>
          <p:cNvPr id="36" name="文本框 38"/>
          <p:cNvSpPr txBox="1"/>
          <p:nvPr>
            <p:custDataLst>
              <p:tags r:id="rId7"/>
            </p:custDataLst>
          </p:nvPr>
        </p:nvSpPr>
        <p:spPr>
          <a:xfrm>
            <a:off x="695325" y="92075"/>
            <a:ext cx="6141720" cy="52197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spcBef>
                <a:spcPct val="0"/>
              </a:spcBef>
              <a:buFontTx/>
              <a:buNone/>
            </a:pPr>
            <a:r>
              <a:rPr lang="zh-CN" altLang="en-US" b="1" dirty="0">
                <a:solidFill>
                  <a:srgbClr val="314371"/>
                </a:solidFill>
                <a:latin typeface="微软雅黑" panose="020B0503020204020204" charset="-122"/>
                <a:ea typeface="微软雅黑" panose="020B0503020204020204" charset="-122"/>
                <a:sym typeface="+mn-ea"/>
              </a:rPr>
              <a:t>三、课题季度研究进展 —— 完成工作</a:t>
            </a:r>
            <a:endParaRPr lang="zh-CN" altLang="en-US" b="1" dirty="0">
              <a:solidFill>
                <a:srgbClr val="314371"/>
              </a:solidFill>
              <a:latin typeface="微软雅黑" panose="020B0503020204020204" charset="-122"/>
              <a:ea typeface="微软雅黑" panose="020B0503020204020204" charset="-122"/>
              <a:sym typeface="+mn-ea"/>
            </a:endParaRPr>
          </a:p>
        </p:txBody>
      </p:sp>
      <p:sp>
        <p:nvSpPr>
          <p:cNvPr id="5" name="文本框 4"/>
          <p:cNvSpPr txBox="1"/>
          <p:nvPr/>
        </p:nvSpPr>
        <p:spPr>
          <a:xfrm>
            <a:off x="506730" y="2724150"/>
            <a:ext cx="6466205" cy="1174115"/>
          </a:xfrm>
          <a:prstGeom prst="rect">
            <a:avLst/>
          </a:prstGeom>
          <a:noFill/>
        </p:spPr>
        <p:txBody>
          <a:bodyPr wrap="square" rtlCol="0">
            <a:noAutofit/>
          </a:bodyPr>
          <a:p>
            <a:endParaRPr lang="zh-CN" altLang="en-US" sz="1400"/>
          </a:p>
        </p:txBody>
      </p:sp>
      <p:pic>
        <p:nvPicPr>
          <p:cNvPr id="8" name="图片 7" descr="微信截图_20221217094802"/>
          <p:cNvPicPr>
            <a:picLocks noChangeAspect="1"/>
          </p:cNvPicPr>
          <p:nvPr/>
        </p:nvPicPr>
        <p:blipFill>
          <a:blip r:embed="rId8"/>
          <a:stretch>
            <a:fillRect/>
          </a:stretch>
        </p:blipFill>
        <p:spPr>
          <a:xfrm>
            <a:off x="346710" y="1759490"/>
            <a:ext cx="3971742" cy="2336880"/>
          </a:xfrm>
          <a:prstGeom prst="rect">
            <a:avLst/>
          </a:prstGeom>
        </p:spPr>
      </p:pic>
      <p:pic>
        <p:nvPicPr>
          <p:cNvPr id="9" name="图片 8" descr="微信截图_20221217094729"/>
          <p:cNvPicPr>
            <a:picLocks noChangeAspect="1"/>
          </p:cNvPicPr>
          <p:nvPr/>
        </p:nvPicPr>
        <p:blipFill>
          <a:blip r:embed="rId9"/>
          <a:stretch>
            <a:fillRect/>
          </a:stretch>
        </p:blipFill>
        <p:spPr>
          <a:xfrm>
            <a:off x="4226599" y="1747560"/>
            <a:ext cx="3511881" cy="2345230"/>
          </a:xfrm>
          <a:prstGeom prst="rect">
            <a:avLst/>
          </a:prstGeom>
        </p:spPr>
      </p:pic>
      <p:sp>
        <p:nvSpPr>
          <p:cNvPr id="16" name="文本框 15"/>
          <p:cNvSpPr txBox="1"/>
          <p:nvPr/>
        </p:nvSpPr>
        <p:spPr>
          <a:xfrm>
            <a:off x="220980" y="6236970"/>
            <a:ext cx="11876405" cy="533400"/>
          </a:xfrm>
          <a:prstGeom prst="rect">
            <a:avLst/>
          </a:prstGeom>
          <a:noFill/>
        </p:spPr>
        <p:txBody>
          <a:bodyPr wrap="square" rtlCol="0" anchor="t">
            <a:spAutoFit/>
          </a:bodyPr>
          <a:p>
            <a:pPr algn="l">
              <a:lnSpc>
                <a:spcPct val="120000"/>
              </a:lnSpc>
              <a:buClrTx/>
              <a:buSzTx/>
              <a:buFontTx/>
            </a:pPr>
            <a:r>
              <a:rPr lang="en-US" altLang="zh-CN" sz="800">
                <a:latin typeface="Times New Roman" panose="02020603050405020304" pitchFamily="18" charset="0"/>
                <a:cs typeface="Times New Roman" panose="02020603050405020304" pitchFamily="18" charset="0"/>
              </a:rPr>
              <a:t>[1]Brooks-Gunn J, Liaw F, Klebanov P K. Effects of early intervention on cognitive function of low birth weight preterm infants[J]. The Journal of pediatrics, 1992, 120(3): 350-359.</a:t>
            </a:r>
            <a:endParaRPr lang="en-US" altLang="zh-CN" sz="800">
              <a:latin typeface="Times New Roman" panose="02020603050405020304" pitchFamily="18" charset="0"/>
              <a:cs typeface="Times New Roman" panose="02020603050405020304" pitchFamily="18" charset="0"/>
            </a:endParaRPr>
          </a:p>
          <a:p>
            <a:pPr algn="l">
              <a:lnSpc>
                <a:spcPct val="120000"/>
              </a:lnSpc>
              <a:buClrTx/>
              <a:buSzTx/>
              <a:buFontTx/>
            </a:pPr>
            <a:r>
              <a:rPr lang="en-US" altLang="zh-CN" sz="800">
                <a:latin typeface="Times New Roman" panose="02020603050405020304" pitchFamily="18" charset="0"/>
                <a:cs typeface="Times New Roman" panose="02020603050405020304" pitchFamily="18" charset="0"/>
                <a:sym typeface="+mn-ea"/>
              </a:rPr>
              <a:t>[2]LaLonde R J. Evaluating the econometric evaluations of training programs with experimental data[J]. The American economic review, 1986: 604-620.</a:t>
            </a:r>
            <a:endParaRPr lang="en-US" altLang="zh-CN" sz="800">
              <a:latin typeface="Times New Roman" panose="02020603050405020304" pitchFamily="18" charset="0"/>
              <a:cs typeface="Times New Roman" panose="02020603050405020304" pitchFamily="18" charset="0"/>
              <a:sym typeface="+mn-ea"/>
            </a:endParaRPr>
          </a:p>
          <a:p>
            <a:pPr algn="l">
              <a:lnSpc>
                <a:spcPct val="120000"/>
              </a:lnSpc>
              <a:buClrTx/>
              <a:buSzTx/>
              <a:buFontTx/>
            </a:pPr>
            <a:r>
              <a:rPr lang="en-US" altLang="zh-CN" sz="800">
                <a:latin typeface="Times New Roman" panose="02020603050405020304" pitchFamily="18" charset="0"/>
                <a:cs typeface="Times New Roman" panose="02020603050405020304" pitchFamily="18" charset="0"/>
                <a:sym typeface="+mn-ea"/>
              </a:rPr>
              <a:t>[3]Almond D, Chay K Y, Lee D S. The costs of low birth weight[J]. The Quarterly Journal of Economics, 2005, 120(3): 1031-1083.</a:t>
            </a:r>
            <a:endParaRPr lang="en-US" altLang="zh-CN" sz="800">
              <a:latin typeface="Times New Roman" panose="02020603050405020304" pitchFamily="18" charset="0"/>
              <a:cs typeface="Times New Roman" panose="02020603050405020304" pitchFamily="18" charset="0"/>
            </a:endParaRPr>
          </a:p>
        </p:txBody>
      </p:sp>
      <p:sp>
        <p:nvSpPr>
          <p:cNvPr id="17" name="文本框 16"/>
          <p:cNvSpPr txBox="1"/>
          <p:nvPr/>
        </p:nvSpPr>
        <p:spPr>
          <a:xfrm>
            <a:off x="1710188" y="4096369"/>
            <a:ext cx="1103427" cy="306705"/>
          </a:xfrm>
          <a:prstGeom prst="rect">
            <a:avLst/>
          </a:prstGeom>
          <a:noFill/>
        </p:spPr>
        <p:txBody>
          <a:bodyPr wrap="square" rtlCol="0">
            <a:spAutoFit/>
          </a:bodyPr>
          <a:p>
            <a:r>
              <a:rPr lang="en-US" altLang="zh-CN" sz="1400"/>
              <a:t>[1]IHDP</a:t>
            </a:r>
            <a:endParaRPr lang="en-US" altLang="zh-CN" sz="1400"/>
          </a:p>
        </p:txBody>
      </p:sp>
      <p:sp>
        <p:nvSpPr>
          <p:cNvPr id="18" name="文本框 17"/>
          <p:cNvSpPr txBox="1"/>
          <p:nvPr>
            <p:custDataLst>
              <p:tags r:id="rId10"/>
            </p:custDataLst>
          </p:nvPr>
        </p:nvSpPr>
        <p:spPr>
          <a:xfrm>
            <a:off x="5691473" y="4096369"/>
            <a:ext cx="1103427" cy="306705"/>
          </a:xfrm>
          <a:prstGeom prst="rect">
            <a:avLst/>
          </a:prstGeom>
          <a:noFill/>
        </p:spPr>
        <p:txBody>
          <a:bodyPr wrap="square" rtlCol="0">
            <a:spAutoFit/>
          </a:bodyPr>
          <a:p>
            <a:r>
              <a:rPr lang="en-US" altLang="zh-CN" sz="1400"/>
              <a:t>[2]Jobs</a:t>
            </a:r>
            <a:endParaRPr lang="en-US" altLang="zh-CN"/>
          </a:p>
        </p:txBody>
      </p:sp>
      <p:sp>
        <p:nvSpPr>
          <p:cNvPr id="19" name="文本框 18"/>
          <p:cNvSpPr txBox="1"/>
          <p:nvPr>
            <p:custDataLst>
              <p:tags r:id="rId11"/>
            </p:custDataLst>
          </p:nvPr>
        </p:nvSpPr>
        <p:spPr>
          <a:xfrm>
            <a:off x="9279699" y="4096369"/>
            <a:ext cx="1103427" cy="306705"/>
          </a:xfrm>
          <a:prstGeom prst="rect">
            <a:avLst/>
          </a:prstGeom>
          <a:noFill/>
        </p:spPr>
        <p:txBody>
          <a:bodyPr wrap="square" rtlCol="0">
            <a:spAutoFit/>
          </a:bodyPr>
          <a:p>
            <a:r>
              <a:rPr lang="en-US" altLang="zh-CN" sz="1400"/>
              <a:t>[3]Twins</a:t>
            </a:r>
            <a:endParaRPr lang="en-US" altLang="zh-CN" sz="1400"/>
          </a:p>
        </p:txBody>
      </p:sp>
      <p:pic>
        <p:nvPicPr>
          <p:cNvPr id="20" name="图片 19" descr="微信截图_20221217100850"/>
          <p:cNvPicPr>
            <a:picLocks noChangeAspect="1"/>
          </p:cNvPicPr>
          <p:nvPr/>
        </p:nvPicPr>
        <p:blipFill>
          <a:blip r:embed="rId12"/>
          <a:stretch>
            <a:fillRect/>
          </a:stretch>
        </p:blipFill>
        <p:spPr>
          <a:xfrm>
            <a:off x="7738480" y="1785733"/>
            <a:ext cx="3694990" cy="2380421"/>
          </a:xfrm>
          <a:prstGeom prst="rect">
            <a:avLst/>
          </a:prstGeom>
        </p:spPr>
      </p:pic>
      <p:sp>
        <p:nvSpPr>
          <p:cNvPr id="3" name="文本框 2"/>
          <p:cNvSpPr txBox="1"/>
          <p:nvPr>
            <p:custDataLst>
              <p:tags r:id="rId13"/>
            </p:custDataLst>
          </p:nvPr>
        </p:nvSpPr>
        <p:spPr>
          <a:xfrm>
            <a:off x="434158" y="1299357"/>
            <a:ext cx="2112818" cy="460375"/>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rPr>
              <a:t>数据集：</a:t>
            </a:r>
            <a:endParaRPr kumimoji="0" lang="zh-CN" altLang="en-US" sz="24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endParaRPr>
          </a:p>
        </p:txBody>
      </p:sp>
      <p:sp>
        <p:nvSpPr>
          <p:cNvPr id="6" name="文本框 5"/>
          <p:cNvSpPr txBox="1"/>
          <p:nvPr>
            <p:custDataLst>
              <p:tags r:id="rId14"/>
            </p:custDataLst>
          </p:nvPr>
        </p:nvSpPr>
        <p:spPr>
          <a:xfrm>
            <a:off x="374069" y="4402935"/>
            <a:ext cx="2112818" cy="460375"/>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rPr>
              <a:t>评测指标：</a:t>
            </a:r>
            <a:endParaRPr kumimoji="0" lang="zh-CN" altLang="en-US" sz="24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endParaRPr>
          </a:p>
        </p:txBody>
      </p:sp>
      <p:pic>
        <p:nvPicPr>
          <p:cNvPr id="7" name="图片 6" descr="微信截图_20230104074556"/>
          <p:cNvPicPr>
            <a:picLocks noChangeAspect="1"/>
          </p:cNvPicPr>
          <p:nvPr/>
        </p:nvPicPr>
        <p:blipFill>
          <a:blip r:embed="rId15"/>
          <a:stretch>
            <a:fillRect/>
          </a:stretch>
        </p:blipFill>
        <p:spPr>
          <a:xfrm>
            <a:off x="5285740" y="5401310"/>
            <a:ext cx="6522085" cy="835660"/>
          </a:xfrm>
          <a:prstGeom prst="rect">
            <a:avLst/>
          </a:prstGeom>
        </p:spPr>
      </p:pic>
      <p:pic>
        <p:nvPicPr>
          <p:cNvPr id="12" name="图片 11" descr="微信截图_20230104074511"/>
          <p:cNvPicPr>
            <a:picLocks noChangeAspect="1"/>
          </p:cNvPicPr>
          <p:nvPr/>
        </p:nvPicPr>
        <p:blipFill>
          <a:blip r:embed="rId16"/>
          <a:stretch>
            <a:fillRect/>
          </a:stretch>
        </p:blipFill>
        <p:spPr>
          <a:xfrm>
            <a:off x="374015" y="4969510"/>
            <a:ext cx="3208020" cy="525780"/>
          </a:xfrm>
          <a:prstGeom prst="rect">
            <a:avLst/>
          </a:prstGeom>
        </p:spPr>
      </p:pic>
      <p:pic>
        <p:nvPicPr>
          <p:cNvPr id="15" name="图片 14" descr="微信截图_20230104074547"/>
          <p:cNvPicPr>
            <a:picLocks noChangeAspect="1"/>
          </p:cNvPicPr>
          <p:nvPr/>
        </p:nvPicPr>
        <p:blipFill>
          <a:blip r:embed="rId17"/>
          <a:stretch>
            <a:fillRect/>
          </a:stretch>
        </p:blipFill>
        <p:spPr>
          <a:xfrm>
            <a:off x="374015" y="5633085"/>
            <a:ext cx="4732020" cy="441960"/>
          </a:xfrm>
          <a:prstGeom prst="rect">
            <a:avLst/>
          </a:prstGeom>
        </p:spPr>
      </p:pic>
      <p:pic>
        <p:nvPicPr>
          <p:cNvPr id="2" name="图片 1"/>
          <p:cNvPicPr>
            <a:picLocks noChangeAspect="1"/>
          </p:cNvPicPr>
          <p:nvPr>
            <p:custDataLst>
              <p:tags r:id="rId18"/>
            </p:custDataLst>
          </p:nvPr>
        </p:nvPicPr>
        <p:blipFill>
          <a:blip r:embed="rId19"/>
          <a:stretch>
            <a:fillRect/>
          </a:stretch>
        </p:blipFill>
        <p:spPr>
          <a:xfrm>
            <a:off x="5359400" y="4678680"/>
            <a:ext cx="5631180" cy="777240"/>
          </a:xfrm>
          <a:prstGeom prst="rect">
            <a:avLst/>
          </a:prstGeom>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梯形 2"/>
          <p:cNvSpPr/>
          <p:nvPr>
            <p:custDataLst>
              <p:tags r:id="rId1"/>
            </p:custDataLst>
          </p:nvPr>
        </p:nvSpPr>
        <p:spPr>
          <a:xfrm>
            <a:off x="-4445" y="-3175"/>
            <a:ext cx="7425055" cy="695325"/>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ea"/>
              <a:sym typeface="+mn-lt"/>
            </a:endParaRPr>
          </a:p>
        </p:txBody>
      </p:sp>
      <p:cxnSp>
        <p:nvCxnSpPr>
          <p:cNvPr id="11" name="直接连接符 39"/>
          <p:cNvCxnSpPr/>
          <p:nvPr>
            <p:custDataLst>
              <p:tags r:id="rId2"/>
            </p:custDataLst>
          </p:nvPr>
        </p:nvCxnSpPr>
        <p:spPr>
          <a:xfrm>
            <a:off x="0" y="692150"/>
            <a:ext cx="12192000" cy="0"/>
          </a:xfrm>
          <a:prstGeom prst="line">
            <a:avLst/>
          </a:prstGeom>
          <a:ln w="25400" cap="flat" cmpd="sng">
            <a:solidFill>
              <a:srgbClr val="314371"/>
            </a:solidFill>
            <a:prstDash val="solid"/>
            <a:miter/>
            <a:headEnd type="none" w="med" len="med"/>
            <a:tailEnd type="none" w="med" len="med"/>
          </a:ln>
        </p:spPr>
      </p:cxnSp>
      <p:grpSp>
        <p:nvGrpSpPr>
          <p:cNvPr id="32" name="组合 31"/>
          <p:cNvGrpSpPr/>
          <p:nvPr/>
        </p:nvGrpSpPr>
        <p:grpSpPr>
          <a:xfrm>
            <a:off x="182398" y="26065"/>
            <a:ext cx="392005" cy="582209"/>
            <a:chOff x="2437632" y="1965988"/>
            <a:chExt cx="1529173" cy="2271132"/>
          </a:xfrm>
          <a:solidFill>
            <a:srgbClr val="314371"/>
          </a:solidFill>
        </p:grpSpPr>
        <p:sp>
          <p:nvSpPr>
            <p:cNvPr id="33" name="Freeform 5"/>
            <p:cNvSpPr/>
            <p:nvPr>
              <p:custDataLst>
                <p:tags r:id="rId3"/>
              </p:custDataLst>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sp>
          <p:nvSpPr>
            <p:cNvPr id="34" name="Freeform 6"/>
            <p:cNvSpPr>
              <a:spLocks noEditPoints="1"/>
            </p:cNvSpPr>
            <p:nvPr>
              <p:custDataLst>
                <p:tags r:id="rId4"/>
              </p:custDataLst>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sp>
          <p:nvSpPr>
            <p:cNvPr id="35" name="Freeform 7"/>
            <p:cNvSpPr/>
            <p:nvPr>
              <p:custDataLst>
                <p:tags r:id="rId5"/>
              </p:custDataLst>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grpSp>
      <p:sp>
        <p:nvSpPr>
          <p:cNvPr id="36" name="文本框 38"/>
          <p:cNvSpPr txBox="1"/>
          <p:nvPr>
            <p:custDataLst>
              <p:tags r:id="rId6"/>
            </p:custDataLst>
          </p:nvPr>
        </p:nvSpPr>
        <p:spPr>
          <a:xfrm>
            <a:off x="695325" y="92075"/>
            <a:ext cx="6141720" cy="52197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spcBef>
                <a:spcPct val="0"/>
              </a:spcBef>
              <a:buFontTx/>
              <a:buNone/>
            </a:pPr>
            <a:r>
              <a:rPr lang="zh-CN" altLang="en-US" b="1" dirty="0">
                <a:solidFill>
                  <a:srgbClr val="314371"/>
                </a:solidFill>
                <a:latin typeface="微软雅黑" panose="020B0503020204020204" charset="-122"/>
                <a:ea typeface="微软雅黑" panose="020B0503020204020204" charset="-122"/>
                <a:sym typeface="+mn-ea"/>
              </a:rPr>
              <a:t>三、课题季度研究进展 —— 完成工作</a:t>
            </a:r>
            <a:endParaRPr lang="zh-CN" altLang="en-US" b="1" dirty="0">
              <a:solidFill>
                <a:srgbClr val="314371"/>
              </a:solidFill>
              <a:latin typeface="微软雅黑" panose="020B0503020204020204" charset="-122"/>
              <a:ea typeface="微软雅黑" panose="020B0503020204020204" charset="-122"/>
              <a:sym typeface="+mn-ea"/>
            </a:endParaRPr>
          </a:p>
        </p:txBody>
      </p:sp>
      <p:sp>
        <p:nvSpPr>
          <p:cNvPr id="6" name="矩形 5"/>
          <p:cNvSpPr/>
          <p:nvPr>
            <p:custDataLst>
              <p:tags r:id="rId7"/>
            </p:custDataLst>
          </p:nvPr>
        </p:nvSpPr>
        <p:spPr>
          <a:xfrm>
            <a:off x="918845" y="802641"/>
            <a:ext cx="10166351" cy="460375"/>
          </a:xfrm>
          <a:prstGeom prst="rect">
            <a:avLst/>
          </a:prstGeom>
        </p:spPr>
        <p:txBody>
          <a:bodyPr wrap="square">
            <a:spAutoFit/>
          </a:bodyPr>
          <a:p>
            <a:pPr marL="0" lvl="8" algn="ctr">
              <a:buClrTx/>
              <a:buSzTx/>
              <a:buFontTx/>
              <a:defRPr/>
            </a:pPr>
            <a:r>
              <a:rPr lang="en-US" altLang="zh-CN" sz="2400" b="1" noProof="0" dirty="0" err="1">
                <a:ln>
                  <a:noFill/>
                </a:ln>
                <a:solidFill>
                  <a:srgbClr val="953735"/>
                </a:solidFill>
                <a:effectLst/>
                <a:uLnTx/>
                <a:uFillTx/>
                <a:latin typeface="微软雅黑" panose="020B0503020204020204" charset="-122"/>
                <a:ea typeface="微软雅黑" panose="020B0503020204020204" charset="-122"/>
                <a:cs typeface="Times New Roman" panose="02020603050405020304" pitchFamily="18" charset="0"/>
              </a:rPr>
              <a:t>工作进展4-1：重加权自编码器个体因果效应无偏估计网络</a:t>
            </a:r>
            <a:endParaRPr lang="en-US" altLang="zh-CN" sz="2400" b="1" noProof="0" dirty="0" err="1">
              <a:ln>
                <a:noFill/>
              </a:ln>
              <a:solidFill>
                <a:srgbClr val="953735"/>
              </a:solidFill>
              <a:effectLst/>
              <a:uLnTx/>
              <a:uFillTx/>
              <a:latin typeface="微软雅黑" panose="020B0503020204020204" charset="-122"/>
              <a:ea typeface="微软雅黑" panose="020B0503020204020204" charset="-122"/>
              <a:cs typeface="Times New Roman" panose="02020603050405020304" pitchFamily="18" charset="0"/>
            </a:endParaRPr>
          </a:p>
        </p:txBody>
      </p:sp>
      <p:pic>
        <p:nvPicPr>
          <p:cNvPr id="4" name="图片 3"/>
          <p:cNvPicPr>
            <a:picLocks noChangeAspect="1"/>
          </p:cNvPicPr>
          <p:nvPr>
            <p:custDataLst>
              <p:tags r:id="rId8"/>
            </p:custDataLst>
          </p:nvPr>
        </p:nvPicPr>
        <p:blipFill>
          <a:blip r:embed="rId9">
            <a:extLst>
              <a:ext uri="{28A0092B-C50C-407E-A947-70E740481C1C}">
                <a14:useLocalDpi xmlns:a14="http://schemas.microsoft.com/office/drawing/2010/main" val="0"/>
              </a:ext>
            </a:extLst>
          </a:blip>
          <a:srcRect/>
          <a:stretch>
            <a:fillRect/>
          </a:stretch>
        </p:blipFill>
        <p:spPr bwMode="auto">
          <a:xfrm>
            <a:off x="794385" y="1237615"/>
            <a:ext cx="4431665" cy="1762760"/>
          </a:xfrm>
          <a:prstGeom prst="rect">
            <a:avLst/>
          </a:prstGeom>
          <a:noFill/>
          <a:ln>
            <a:noFill/>
          </a:ln>
        </p:spPr>
      </p:pic>
      <p:pic>
        <p:nvPicPr>
          <p:cNvPr id="13" name="图片 4"/>
          <p:cNvPicPr>
            <a:picLocks noChangeAspect="1"/>
          </p:cNvPicPr>
          <p:nvPr>
            <p:custDataLst>
              <p:tags r:id="rId10"/>
            </p:custDataLst>
          </p:nvPr>
        </p:nvPicPr>
        <p:blipFill>
          <a:blip r:embed="rId11">
            <a:extLst>
              <a:ext uri="{28A0092B-C50C-407E-A947-70E740481C1C}">
                <a14:useLocalDpi xmlns:a14="http://schemas.microsoft.com/office/drawing/2010/main" val="0"/>
              </a:ext>
            </a:extLst>
          </a:blip>
          <a:srcRect/>
          <a:stretch>
            <a:fillRect/>
          </a:stretch>
        </p:blipFill>
        <p:spPr bwMode="auto">
          <a:xfrm>
            <a:off x="5831840" y="1264920"/>
            <a:ext cx="5137785" cy="1663065"/>
          </a:xfrm>
          <a:prstGeom prst="rect">
            <a:avLst/>
          </a:prstGeom>
          <a:noFill/>
          <a:ln>
            <a:noFill/>
          </a:ln>
        </p:spPr>
      </p:pic>
      <p:pic>
        <p:nvPicPr>
          <p:cNvPr id="14" name="图片 9"/>
          <p:cNvPicPr>
            <a:picLocks noChangeAspect="1"/>
          </p:cNvPicPr>
          <p:nvPr>
            <p:custDataLst>
              <p:tags r:id="rId12"/>
            </p:custDataLst>
          </p:nvPr>
        </p:nvPicPr>
        <p:blipFill>
          <a:blip r:embed="rId13">
            <a:extLst>
              <a:ext uri="{28A0092B-C50C-407E-A947-70E740481C1C}">
                <a14:useLocalDpi xmlns:a14="http://schemas.microsoft.com/office/drawing/2010/main" val="0"/>
              </a:ext>
            </a:extLst>
          </a:blip>
          <a:srcRect/>
          <a:stretch>
            <a:fillRect/>
          </a:stretch>
        </p:blipFill>
        <p:spPr bwMode="auto">
          <a:xfrm>
            <a:off x="851535" y="3472180"/>
            <a:ext cx="4374515" cy="2133600"/>
          </a:xfrm>
          <a:prstGeom prst="rect">
            <a:avLst/>
          </a:prstGeom>
          <a:noFill/>
          <a:ln>
            <a:noFill/>
          </a:ln>
        </p:spPr>
      </p:pic>
      <p:sp>
        <p:nvSpPr>
          <p:cNvPr id="15" name="文本框 14"/>
          <p:cNvSpPr txBox="1"/>
          <p:nvPr>
            <p:custDataLst>
              <p:tags r:id="rId14"/>
            </p:custDataLst>
          </p:nvPr>
        </p:nvSpPr>
        <p:spPr>
          <a:xfrm>
            <a:off x="374015" y="6136005"/>
            <a:ext cx="8286750" cy="681355"/>
          </a:xfrm>
          <a:prstGeom prst="rect">
            <a:avLst/>
          </a:prstGeom>
          <a:noFill/>
        </p:spPr>
        <p:txBody>
          <a:bodyPr wrap="square" rtlCol="0" anchor="t">
            <a:spAutoFit/>
          </a:bodyPr>
          <a:p>
            <a:pPr lvl="0" algn="l">
              <a:lnSpc>
                <a:spcPct val="120000"/>
              </a:lnSpc>
              <a:buClrTx/>
              <a:buSzTx/>
              <a:buFontTx/>
              <a:buNone/>
            </a:pPr>
            <a:r>
              <a:rPr lang="en-US" altLang="zh-CN" sz="800">
                <a:latin typeface="Times New Roman" panose="02020603050405020304" pitchFamily="18" charset="0"/>
                <a:cs typeface="Times New Roman" panose="02020603050405020304" pitchFamily="18" charset="0"/>
                <a:sym typeface="+mn-ea"/>
              </a:rPr>
              <a:t>[1]Alaa A M, Weisz M, Van Der Schaar M. Deep counterfactual networks with propensity-dropout[J]. arXiv preprint arXiv:1706.05966, 2017.</a:t>
            </a:r>
            <a:endParaRPr lang="en-US" altLang="zh-CN" sz="800">
              <a:latin typeface="Times New Roman" panose="02020603050405020304" pitchFamily="18" charset="0"/>
              <a:cs typeface="Times New Roman" panose="02020603050405020304" pitchFamily="18" charset="0"/>
              <a:sym typeface="+mn-ea"/>
            </a:endParaRPr>
          </a:p>
          <a:p>
            <a:pPr lvl="0" algn="l">
              <a:lnSpc>
                <a:spcPct val="120000"/>
              </a:lnSpc>
              <a:buClrTx/>
              <a:buSzTx/>
              <a:buFontTx/>
              <a:buNone/>
            </a:pPr>
            <a:r>
              <a:rPr lang="en-US" altLang="zh-CN" sz="800">
                <a:latin typeface="Times New Roman" panose="02020603050405020304" pitchFamily="18" charset="0"/>
                <a:cs typeface="Times New Roman" panose="02020603050405020304" pitchFamily="18" charset="0"/>
                <a:sym typeface="+mn-ea"/>
              </a:rPr>
              <a:t>[2]Shalit U, Johansson F D, Sontag D. Estimating individual treatment effect: generalization bounds and algorithms[C]//International Conference on Machine Learning. PMLR, 2017: 3076-3085.</a:t>
            </a:r>
            <a:endParaRPr lang="en-US" altLang="zh-CN" sz="800">
              <a:latin typeface="Times New Roman" panose="02020603050405020304" pitchFamily="18" charset="0"/>
              <a:cs typeface="Times New Roman" panose="02020603050405020304" pitchFamily="18" charset="0"/>
            </a:endParaRPr>
          </a:p>
          <a:p>
            <a:pPr lvl="0" algn="l">
              <a:lnSpc>
                <a:spcPct val="120000"/>
              </a:lnSpc>
              <a:buClrTx/>
              <a:buSzTx/>
              <a:buFontTx/>
              <a:buNone/>
            </a:pPr>
            <a:r>
              <a:rPr lang="en-US" altLang="zh-CN" sz="800">
                <a:latin typeface="Times New Roman" panose="02020603050405020304" pitchFamily="18" charset="0"/>
                <a:cs typeface="Times New Roman" panose="02020603050405020304" pitchFamily="18" charset="0"/>
                <a:sym typeface="+mn-ea"/>
              </a:rPr>
              <a:t>[3]Yao L, Li S, Li Y, et al. Representation learning for treatment effect estimation from observational data[J]. Advances in Neural Information Processing Systems, 2018, 31.</a:t>
            </a:r>
            <a:endParaRPr lang="en-US" altLang="zh-CN" sz="800">
              <a:latin typeface="Times New Roman" panose="02020603050405020304" pitchFamily="18" charset="0"/>
              <a:cs typeface="Times New Roman" panose="02020603050405020304" pitchFamily="18" charset="0"/>
            </a:endParaRPr>
          </a:p>
          <a:p>
            <a:pPr lvl="0" algn="l">
              <a:lnSpc>
                <a:spcPct val="120000"/>
              </a:lnSpc>
              <a:buClrTx/>
              <a:buSzTx/>
              <a:buFontTx/>
              <a:buNone/>
            </a:pPr>
            <a:r>
              <a:rPr lang="en-US" altLang="zh-CN" sz="800">
                <a:latin typeface="Times New Roman" panose="02020603050405020304" pitchFamily="18" charset="0"/>
                <a:cs typeface="Times New Roman" panose="02020603050405020304" pitchFamily="18" charset="0"/>
                <a:sym typeface="+mn-ea"/>
              </a:rPr>
              <a:t>[4]Yoon J, Jordon J, Van Der Schaar M. GANITE: Estimation of individualized treatment effects using generative adversarial nets[C]//International Conference on Learning Representations. 2018.</a:t>
            </a:r>
            <a:endParaRPr lang="en-US" altLang="zh-CN" sz="800">
              <a:latin typeface="Times New Roman" panose="02020603050405020304" pitchFamily="18" charset="0"/>
              <a:cs typeface="Times New Roman" panose="02020603050405020304" pitchFamily="18" charset="0"/>
              <a:sym typeface="+mn-ea"/>
            </a:endParaRPr>
          </a:p>
        </p:txBody>
      </p:sp>
      <p:sp>
        <p:nvSpPr>
          <p:cNvPr id="16" name="文本框 15"/>
          <p:cNvSpPr txBox="1"/>
          <p:nvPr>
            <p:custDataLst>
              <p:tags r:id="rId15"/>
            </p:custDataLst>
          </p:nvPr>
        </p:nvSpPr>
        <p:spPr>
          <a:xfrm>
            <a:off x="2630805" y="2997200"/>
            <a:ext cx="991870" cy="330835"/>
          </a:xfrm>
          <a:prstGeom prst="rect">
            <a:avLst/>
          </a:prstGeom>
          <a:noFill/>
        </p:spPr>
        <p:txBody>
          <a:bodyPr wrap="none" rtlCol="0">
            <a:spAutoFit/>
          </a:bodyPr>
          <a:p>
            <a:pPr>
              <a:lnSpc>
                <a:spcPct val="130000"/>
              </a:lnSpc>
            </a:pPr>
            <a:r>
              <a:rPr lang="en-US" altLang="zh-CN" sz="1200" dirty="0" smtClean="0">
                <a:latin typeface="微软雅黑" panose="020B0503020204020204" charset="-122"/>
                <a:ea typeface="微软雅黑" panose="020B0503020204020204" charset="-122"/>
              </a:rPr>
              <a:t>[1]DCN-PD</a:t>
            </a:r>
            <a:endParaRPr lang="en-US" altLang="zh-CN" sz="1200" dirty="0" smtClean="0">
              <a:latin typeface="微软雅黑" panose="020B0503020204020204" charset="-122"/>
              <a:ea typeface="微软雅黑" panose="020B0503020204020204" charset="-122"/>
            </a:endParaRPr>
          </a:p>
        </p:txBody>
      </p:sp>
      <p:pic>
        <p:nvPicPr>
          <p:cNvPr id="17" name="图片 7"/>
          <p:cNvPicPr>
            <a:picLocks noChangeAspect="1"/>
          </p:cNvPicPr>
          <p:nvPr>
            <p:custDataLst>
              <p:tags r:id="rId16"/>
            </p:custDataLst>
          </p:nvPr>
        </p:nvPicPr>
        <p:blipFill>
          <a:blip r:embed="rId17" cstate="print">
            <a:extLst>
              <a:ext uri="{28A0092B-C50C-407E-A947-70E740481C1C}">
                <a14:useLocalDpi xmlns:a14="http://schemas.microsoft.com/office/drawing/2010/main" val="0"/>
              </a:ext>
            </a:extLst>
          </a:blip>
          <a:srcRect t="3816"/>
          <a:stretch>
            <a:fillRect/>
          </a:stretch>
        </p:blipFill>
        <p:spPr bwMode="auto">
          <a:xfrm>
            <a:off x="5613400" y="3267075"/>
            <a:ext cx="5575300" cy="2557780"/>
          </a:xfrm>
          <a:prstGeom prst="rect">
            <a:avLst/>
          </a:prstGeom>
          <a:noFill/>
          <a:ln>
            <a:noFill/>
          </a:ln>
        </p:spPr>
      </p:pic>
      <p:sp>
        <p:nvSpPr>
          <p:cNvPr id="18" name="文本框 17"/>
          <p:cNvSpPr txBox="1"/>
          <p:nvPr>
            <p:custDataLst>
              <p:tags r:id="rId18"/>
            </p:custDataLst>
          </p:nvPr>
        </p:nvSpPr>
        <p:spPr>
          <a:xfrm>
            <a:off x="8059420" y="2794635"/>
            <a:ext cx="923925" cy="330835"/>
          </a:xfrm>
          <a:prstGeom prst="rect">
            <a:avLst/>
          </a:prstGeom>
          <a:noFill/>
        </p:spPr>
        <p:txBody>
          <a:bodyPr wrap="none" rtlCol="0">
            <a:spAutoFit/>
          </a:bodyPr>
          <a:p>
            <a:pPr>
              <a:lnSpc>
                <a:spcPct val="130000"/>
              </a:lnSpc>
            </a:pPr>
            <a:r>
              <a:rPr lang="en-US" altLang="zh-CN" sz="1200" dirty="0" smtClean="0">
                <a:latin typeface="微软雅黑" panose="020B0503020204020204" charset="-122"/>
                <a:ea typeface="微软雅黑" panose="020B0503020204020204" charset="-122"/>
              </a:rPr>
              <a:t>[2]CFRNet</a:t>
            </a:r>
            <a:endParaRPr lang="en-US" altLang="zh-CN" sz="1200" dirty="0" smtClean="0">
              <a:latin typeface="微软雅黑" panose="020B0503020204020204" charset="-122"/>
              <a:ea typeface="微软雅黑" panose="020B0503020204020204" charset="-122"/>
            </a:endParaRPr>
          </a:p>
        </p:txBody>
      </p:sp>
      <p:sp>
        <p:nvSpPr>
          <p:cNvPr id="19" name="文本框 18"/>
          <p:cNvSpPr txBox="1"/>
          <p:nvPr>
            <p:custDataLst>
              <p:tags r:id="rId19"/>
            </p:custDataLst>
          </p:nvPr>
        </p:nvSpPr>
        <p:spPr>
          <a:xfrm>
            <a:off x="2630805" y="5605780"/>
            <a:ext cx="678815" cy="330835"/>
          </a:xfrm>
          <a:prstGeom prst="rect">
            <a:avLst/>
          </a:prstGeom>
          <a:noFill/>
        </p:spPr>
        <p:txBody>
          <a:bodyPr wrap="none" rtlCol="0">
            <a:spAutoFit/>
          </a:bodyPr>
          <a:p>
            <a:pPr>
              <a:lnSpc>
                <a:spcPct val="130000"/>
              </a:lnSpc>
            </a:pPr>
            <a:r>
              <a:rPr lang="en-US" altLang="zh-CN" sz="1200" dirty="0" smtClean="0">
                <a:latin typeface="微软雅黑" panose="020B0503020204020204" charset="-122"/>
                <a:ea typeface="微软雅黑" panose="020B0503020204020204" charset="-122"/>
              </a:rPr>
              <a:t>[3]SITE</a:t>
            </a:r>
            <a:endParaRPr lang="en-US" altLang="zh-CN" sz="1200" dirty="0" smtClean="0">
              <a:latin typeface="微软雅黑" panose="020B0503020204020204" charset="-122"/>
              <a:ea typeface="微软雅黑" panose="020B0503020204020204" charset="-122"/>
            </a:endParaRPr>
          </a:p>
        </p:txBody>
      </p:sp>
      <p:sp>
        <p:nvSpPr>
          <p:cNvPr id="20" name="文本框 19"/>
          <p:cNvSpPr txBox="1"/>
          <p:nvPr>
            <p:custDataLst>
              <p:tags r:id="rId20"/>
            </p:custDataLst>
          </p:nvPr>
        </p:nvSpPr>
        <p:spPr>
          <a:xfrm>
            <a:off x="8379460" y="5635625"/>
            <a:ext cx="934720" cy="330835"/>
          </a:xfrm>
          <a:prstGeom prst="rect">
            <a:avLst/>
          </a:prstGeom>
          <a:noFill/>
        </p:spPr>
        <p:txBody>
          <a:bodyPr wrap="none" rtlCol="0">
            <a:spAutoFit/>
          </a:bodyPr>
          <a:p>
            <a:pPr>
              <a:lnSpc>
                <a:spcPct val="130000"/>
              </a:lnSpc>
            </a:pPr>
            <a:r>
              <a:rPr lang="en-US" altLang="zh-CN" sz="1200" dirty="0" smtClean="0">
                <a:latin typeface="微软雅黑" panose="020B0503020204020204" charset="-122"/>
                <a:ea typeface="微软雅黑" panose="020B0503020204020204" charset="-122"/>
              </a:rPr>
              <a:t>[4]GANIT</a:t>
            </a:r>
            <a:r>
              <a:rPr lang="en-US" altLang="zh-CN" sz="1200" dirty="0" smtClean="0">
                <a:latin typeface="微软雅黑" panose="020B0503020204020204" charset="-122"/>
                <a:ea typeface="微软雅黑" panose="020B0503020204020204" charset="-122"/>
              </a:rPr>
              <a:t>E</a:t>
            </a:r>
            <a:endParaRPr lang="en-US" altLang="zh-CN" sz="1200" dirty="0" smtClean="0">
              <a:latin typeface="微软雅黑" panose="020B0503020204020204" charset="-122"/>
              <a:ea typeface="微软雅黑" panose="020B0503020204020204" charset="-122"/>
            </a:endParaRPr>
          </a:p>
        </p:txBody>
      </p:sp>
      <p:sp>
        <p:nvSpPr>
          <p:cNvPr id="2" name="文本框 1"/>
          <p:cNvSpPr txBox="1"/>
          <p:nvPr>
            <p:custDataLst>
              <p:tags r:id="rId21"/>
            </p:custDataLst>
          </p:nvPr>
        </p:nvSpPr>
        <p:spPr>
          <a:xfrm>
            <a:off x="2171065" y="3125470"/>
            <a:ext cx="2564130" cy="499110"/>
          </a:xfrm>
          <a:prstGeom prst="rect">
            <a:avLst/>
          </a:prstGeom>
          <a:noFill/>
        </p:spPr>
        <p:txBody>
          <a:bodyPr wrap="square" rtlCol="0" anchor="t">
            <a:noAutofit/>
          </a:bodyPr>
          <a:p>
            <a:pPr marL="0" lvl="1" indent="0" fontAlgn="auto">
              <a:lnSpc>
                <a:spcPts val="3060"/>
              </a:lnSpc>
              <a:buClr>
                <a:srgbClr val="8E0000"/>
              </a:buClr>
              <a:buFont typeface="Wingdings" panose="05000000000000000000" charset="0"/>
              <a:buNone/>
            </a:pPr>
            <a:r>
              <a:rPr lang="zh-CN" altLang="en-US" sz="1400" dirty="0">
                <a:solidFill>
                  <a:srgbClr val="000000"/>
                </a:solidFill>
                <a:latin typeface="微软雅黑" panose="020B0503020204020204" charset="-122"/>
                <a:ea typeface="微软雅黑" panose="020B0503020204020204" charset="-122"/>
                <a:cs typeface="微软雅黑" panose="020B0503020204020204" charset="-122"/>
              </a:rPr>
              <a:t>深度多任务神经</a:t>
            </a:r>
            <a:r>
              <a:rPr lang="zh-CN" altLang="en-US" sz="1400" dirty="0">
                <a:solidFill>
                  <a:srgbClr val="000000"/>
                </a:solidFill>
                <a:latin typeface="微软雅黑" panose="020B0503020204020204" charset="-122"/>
                <a:ea typeface="微软雅黑" panose="020B0503020204020204" charset="-122"/>
                <a:cs typeface="微软雅黑" panose="020B0503020204020204" charset="-122"/>
              </a:rPr>
              <a:t>网络</a:t>
            </a:r>
            <a:endParaRPr lang="zh-CN" altLang="en-US" sz="14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custDataLst>
              <p:tags r:id="rId22"/>
            </p:custDataLst>
          </p:nvPr>
        </p:nvSpPr>
        <p:spPr>
          <a:xfrm>
            <a:off x="7661910" y="2927350"/>
            <a:ext cx="2738755" cy="590550"/>
          </a:xfrm>
          <a:prstGeom prst="rect">
            <a:avLst/>
          </a:prstGeom>
          <a:noFill/>
        </p:spPr>
        <p:txBody>
          <a:bodyPr wrap="square" rtlCol="0" anchor="t">
            <a:noAutofit/>
          </a:bodyPr>
          <a:p>
            <a:pPr marL="0" lvl="1" indent="0" fontAlgn="auto">
              <a:lnSpc>
                <a:spcPts val="3060"/>
              </a:lnSpc>
              <a:buClr>
                <a:srgbClr val="8E0000"/>
              </a:buClr>
              <a:buFont typeface="Wingdings" panose="05000000000000000000" charset="0"/>
              <a:buNone/>
            </a:pPr>
            <a:r>
              <a:rPr lang="en-US" altLang="zh-CN" sz="1400" dirty="0">
                <a:sym typeface="+mn-ea"/>
              </a:rPr>
              <a:t>反事实推理算法框架</a:t>
            </a:r>
            <a:endParaRPr lang="zh-CN" altLang="en-US" sz="14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1497965" y="5824855"/>
            <a:ext cx="3646805" cy="368300"/>
          </a:xfrm>
          <a:prstGeom prst="rect">
            <a:avLst/>
          </a:prstGeom>
          <a:noFill/>
        </p:spPr>
        <p:txBody>
          <a:bodyPr wrap="square" rtlCol="0" anchor="t">
            <a:noAutofit/>
          </a:bodyPr>
          <a:p>
            <a:pPr lvl="0" algn="l"/>
            <a:r>
              <a:rPr lang="zh-CN" altLang="en-US" sz="1400" dirty="0">
                <a:solidFill>
                  <a:srgbClr val="000000"/>
                </a:solidFill>
                <a:latin typeface="微软雅黑" panose="020B0503020204020204" charset="-122"/>
                <a:ea typeface="微软雅黑" panose="020B0503020204020204" charset="-122"/>
                <a:cs typeface="微软雅黑" panose="020B0503020204020204" charset="-122"/>
                <a:sym typeface="+mn-ea"/>
              </a:rPr>
              <a:t>基于</a:t>
            </a:r>
            <a:r>
              <a:rPr lang="zh-CN" altLang="en-US" sz="1400" dirty="0">
                <a:solidFill>
                  <a:srgbClr val="000000"/>
                </a:solidFill>
                <a:latin typeface="微软雅黑" panose="020B0503020204020204" charset="-122"/>
                <a:ea typeface="微软雅黑" panose="020B0503020204020204" charset="-122"/>
                <a:cs typeface="微软雅黑" panose="020B0503020204020204" charset="-122"/>
                <a:sym typeface="+mn-ea"/>
              </a:rPr>
              <a:t>三元组对</a:t>
            </a:r>
            <a:r>
              <a:rPr lang="zh-CN" altLang="en-US" sz="1400" dirty="0">
                <a:solidFill>
                  <a:srgbClr val="000000"/>
                </a:solidFill>
                <a:latin typeface="微软雅黑" panose="020B0503020204020204" charset="-122"/>
                <a:ea typeface="微软雅黑" panose="020B0503020204020204" charset="-122"/>
                <a:cs typeface="微软雅黑" panose="020B0503020204020204" charset="-122"/>
                <a:sym typeface="+mn-ea"/>
              </a:rPr>
              <a:t>的</a:t>
            </a:r>
            <a:r>
              <a:rPr lang="zh-CN" altLang="en-US" sz="1400" dirty="0">
                <a:solidFill>
                  <a:srgbClr val="000000"/>
                </a:solidFill>
                <a:latin typeface="微软雅黑" panose="020B0503020204020204" charset="-122"/>
                <a:ea typeface="微软雅黑" panose="020B0503020204020204" charset="-122"/>
                <a:cs typeface="微软雅黑" panose="020B0503020204020204" charset="-122"/>
                <a:sym typeface="+mn-ea"/>
              </a:rPr>
              <a:t>空间局部相似性表示</a:t>
            </a:r>
            <a:r>
              <a:rPr lang="zh-CN" altLang="en-US" sz="1400" dirty="0">
                <a:solidFill>
                  <a:srgbClr val="000000"/>
                </a:solidFill>
                <a:latin typeface="微软雅黑" panose="020B0503020204020204" charset="-122"/>
                <a:ea typeface="微软雅黑" panose="020B0503020204020204" charset="-122"/>
                <a:cs typeface="微软雅黑" panose="020B0503020204020204" charset="-122"/>
                <a:sym typeface="+mn-ea"/>
              </a:rPr>
              <a:t>网络</a:t>
            </a:r>
            <a:endParaRPr lang="zh-CN" altLang="en-US" sz="1400" dirty="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custDataLst>
              <p:tags r:id="rId23"/>
            </p:custDataLst>
          </p:nvPr>
        </p:nvSpPr>
        <p:spPr>
          <a:xfrm>
            <a:off x="7438390" y="5911215"/>
            <a:ext cx="3646805" cy="368300"/>
          </a:xfrm>
          <a:prstGeom prst="rect">
            <a:avLst/>
          </a:prstGeom>
          <a:noFill/>
        </p:spPr>
        <p:txBody>
          <a:bodyPr wrap="square" rtlCol="0" anchor="t">
            <a:noAutofit/>
          </a:bodyPr>
          <a:p>
            <a:pPr lvl="0" algn="l"/>
            <a:r>
              <a:rPr lang="en-US" altLang="zh-CN" sz="1400" dirty="0">
                <a:solidFill>
                  <a:srgbClr val="000000"/>
                </a:solidFill>
                <a:latin typeface="微软雅黑" panose="020B0503020204020204" charset="-122"/>
                <a:ea typeface="微软雅黑" panose="020B0503020204020204" charset="-122"/>
                <a:cs typeface="微软雅黑" panose="020B0503020204020204" charset="-122"/>
                <a:sym typeface="+mn-ea"/>
              </a:rPr>
              <a:t>GAN</a:t>
            </a:r>
            <a:r>
              <a:rPr lang="zh-CN" altLang="en-US" sz="1400" dirty="0">
                <a:solidFill>
                  <a:srgbClr val="000000"/>
                </a:solidFill>
                <a:latin typeface="微软雅黑" panose="020B0503020204020204" charset="-122"/>
                <a:ea typeface="微软雅黑" panose="020B0503020204020204" charset="-122"/>
                <a:cs typeface="微软雅黑" panose="020B0503020204020204" charset="-122"/>
                <a:sym typeface="+mn-ea"/>
              </a:rPr>
              <a:t>网络反事实输出生成</a:t>
            </a:r>
            <a:r>
              <a:rPr lang="zh-CN" altLang="en-US" sz="1400" dirty="0">
                <a:solidFill>
                  <a:srgbClr val="000000"/>
                </a:solidFill>
                <a:latin typeface="微软雅黑" panose="020B0503020204020204" charset="-122"/>
                <a:ea typeface="微软雅黑" panose="020B0503020204020204" charset="-122"/>
                <a:cs typeface="微软雅黑" panose="020B0503020204020204" charset="-122"/>
                <a:sym typeface="+mn-ea"/>
              </a:rPr>
              <a:t>框架</a:t>
            </a:r>
            <a:endParaRPr lang="zh-CN" altLang="en-US" sz="1400" dirty="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矩形 12"/>
          <p:cNvSpPr/>
          <p:nvPr>
            <p:custDataLst>
              <p:tags r:id="rId1"/>
            </p:custDataLst>
          </p:nvPr>
        </p:nvSpPr>
        <p:spPr>
          <a:xfrm>
            <a:off x="918845" y="800101"/>
            <a:ext cx="10166351" cy="460375"/>
          </a:xfrm>
          <a:prstGeom prst="rect">
            <a:avLst/>
          </a:prstGeom>
        </p:spPr>
        <p:txBody>
          <a:bodyPr wrap="square">
            <a:spAutoFit/>
          </a:bodyPr>
          <a:p>
            <a:pPr marL="0" lvl="8" algn="ctr">
              <a:defRPr/>
            </a:pPr>
            <a:r>
              <a:rPr lang="en-US" altLang="zh-CN" sz="2400" b="1" noProof="0" dirty="0" err="1">
                <a:ln>
                  <a:noFill/>
                </a:ln>
                <a:solidFill>
                  <a:srgbClr val="953735"/>
                </a:solidFill>
                <a:effectLst/>
                <a:uLnTx/>
                <a:uFillTx/>
                <a:latin typeface="微软雅黑" panose="020B0503020204020204" charset="-122"/>
                <a:ea typeface="微软雅黑" panose="020B0503020204020204" charset="-122"/>
                <a:cs typeface="Times New Roman" panose="02020603050405020304" pitchFamily="18" charset="0"/>
              </a:rPr>
              <a:t>工作进展4-1：</a:t>
            </a:r>
            <a:r>
              <a:rPr lang="en-US" altLang="zh-CN" sz="2400" b="1" noProof="0" dirty="0" err="1">
                <a:ln>
                  <a:noFill/>
                </a:ln>
                <a:solidFill>
                  <a:srgbClr val="953735"/>
                </a:solidFill>
                <a:effectLst/>
                <a:uLnTx/>
                <a:uFillTx/>
                <a:latin typeface="微软雅黑" panose="020B0503020204020204" charset="-122"/>
                <a:ea typeface="微软雅黑" panose="020B0503020204020204" charset="-122"/>
                <a:cs typeface="Times New Roman" panose="02020603050405020304" pitchFamily="18" charset="0"/>
                <a:sym typeface="+mn-ea"/>
              </a:rPr>
              <a:t>重加权自编码器个体因果效应无偏估计网络</a:t>
            </a:r>
            <a:endParaRPr lang="zh-CN" altLang="en-US" sz="2400" b="1" dirty="0">
              <a:solidFill>
                <a:schemeClr val="tx1"/>
              </a:solidFill>
              <a:latin typeface="微软雅黑" panose="020B0503020204020204" charset="-122"/>
              <a:ea typeface="微软雅黑" panose="020B0503020204020204" charset="-122"/>
              <a:cs typeface="Times New Roman" panose="02020603050405020304" pitchFamily="18" charset="0"/>
              <a:sym typeface="+mn-ea"/>
            </a:endParaRPr>
          </a:p>
        </p:txBody>
      </p:sp>
      <p:sp>
        <p:nvSpPr>
          <p:cNvPr id="10" name="梯形 2"/>
          <p:cNvSpPr/>
          <p:nvPr>
            <p:custDataLst>
              <p:tags r:id="rId2"/>
            </p:custDataLst>
          </p:nvPr>
        </p:nvSpPr>
        <p:spPr>
          <a:xfrm>
            <a:off x="-4445" y="-3175"/>
            <a:ext cx="7425055" cy="695325"/>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ea"/>
              <a:sym typeface="+mn-lt"/>
            </a:endParaRPr>
          </a:p>
        </p:txBody>
      </p:sp>
      <p:cxnSp>
        <p:nvCxnSpPr>
          <p:cNvPr id="11" name="直接连接符 39"/>
          <p:cNvCxnSpPr/>
          <p:nvPr>
            <p:custDataLst>
              <p:tags r:id="rId3"/>
            </p:custDataLst>
          </p:nvPr>
        </p:nvCxnSpPr>
        <p:spPr>
          <a:xfrm>
            <a:off x="0" y="692150"/>
            <a:ext cx="12192000" cy="0"/>
          </a:xfrm>
          <a:prstGeom prst="line">
            <a:avLst/>
          </a:prstGeom>
          <a:ln w="25400" cap="flat" cmpd="sng">
            <a:solidFill>
              <a:srgbClr val="314371"/>
            </a:solidFill>
            <a:prstDash val="solid"/>
            <a:miter/>
            <a:headEnd type="none" w="med" len="med"/>
            <a:tailEnd type="none" w="med" len="med"/>
          </a:ln>
        </p:spPr>
      </p:cxnSp>
      <p:grpSp>
        <p:nvGrpSpPr>
          <p:cNvPr id="32" name="组合 31"/>
          <p:cNvGrpSpPr/>
          <p:nvPr/>
        </p:nvGrpSpPr>
        <p:grpSpPr>
          <a:xfrm>
            <a:off x="182398" y="26065"/>
            <a:ext cx="392005" cy="582209"/>
            <a:chOff x="2437632" y="1965988"/>
            <a:chExt cx="1529173" cy="2271132"/>
          </a:xfrm>
          <a:solidFill>
            <a:srgbClr val="314371"/>
          </a:solidFill>
        </p:grpSpPr>
        <p:sp>
          <p:nvSpPr>
            <p:cNvPr id="33" name="Freeform 5"/>
            <p:cNvSpPr/>
            <p:nvPr>
              <p:custDataLst>
                <p:tags r:id="rId4"/>
              </p:custDataLst>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sp>
          <p:nvSpPr>
            <p:cNvPr id="34" name="Freeform 6"/>
            <p:cNvSpPr>
              <a:spLocks noEditPoints="1"/>
            </p:cNvSpPr>
            <p:nvPr>
              <p:custDataLst>
                <p:tags r:id="rId5"/>
              </p:custDataLst>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sp>
          <p:nvSpPr>
            <p:cNvPr id="35" name="Freeform 7"/>
            <p:cNvSpPr/>
            <p:nvPr>
              <p:custDataLst>
                <p:tags r:id="rId6"/>
              </p:custDataLst>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grpSp>
      <p:sp>
        <p:nvSpPr>
          <p:cNvPr id="36" name="文本框 38"/>
          <p:cNvSpPr txBox="1"/>
          <p:nvPr>
            <p:custDataLst>
              <p:tags r:id="rId7"/>
            </p:custDataLst>
          </p:nvPr>
        </p:nvSpPr>
        <p:spPr>
          <a:xfrm>
            <a:off x="695325" y="92075"/>
            <a:ext cx="6141720" cy="52197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spcBef>
                <a:spcPct val="0"/>
              </a:spcBef>
              <a:buFontTx/>
              <a:buNone/>
            </a:pPr>
            <a:r>
              <a:rPr lang="zh-CN" altLang="en-US" b="1" dirty="0">
                <a:solidFill>
                  <a:srgbClr val="314371"/>
                </a:solidFill>
                <a:latin typeface="微软雅黑" panose="020B0503020204020204" charset="-122"/>
                <a:ea typeface="微软雅黑" panose="020B0503020204020204" charset="-122"/>
                <a:sym typeface="+mn-ea"/>
              </a:rPr>
              <a:t>三、课题季度研究进展 —— 完成工作</a:t>
            </a:r>
            <a:endParaRPr lang="zh-CN" altLang="en-US" b="1" dirty="0">
              <a:solidFill>
                <a:srgbClr val="314371"/>
              </a:solidFill>
              <a:latin typeface="微软雅黑" panose="020B0503020204020204" charset="-122"/>
              <a:ea typeface="微软雅黑" panose="020B0503020204020204" charset="-122"/>
              <a:sym typeface="+mn-ea"/>
            </a:endParaRPr>
          </a:p>
        </p:txBody>
      </p:sp>
      <p:sp>
        <p:nvSpPr>
          <p:cNvPr id="28" name="矩形 27"/>
          <p:cNvSpPr/>
          <p:nvPr>
            <p:custDataLst>
              <p:tags r:id="rId8"/>
            </p:custDataLst>
          </p:nvPr>
        </p:nvSpPr>
        <p:spPr>
          <a:xfrm>
            <a:off x="374017" y="1702497"/>
            <a:ext cx="10073949" cy="424815"/>
          </a:xfrm>
          <a:prstGeom prst="rect">
            <a:avLst/>
          </a:prstGeom>
        </p:spPr>
        <p:txBody>
          <a:bodyPr wrap="square">
            <a:spAutoFit/>
          </a:bodyPr>
          <a:p>
            <a:pPr marL="0" marR="0" lvl="8" indent="0" algn="l" defTabSz="914400" rtl="0" eaLnBrk="1" fontAlgn="base" latinLnBrk="0" hangingPunct="1">
              <a:lnSpc>
                <a:spcPts val="2600"/>
              </a:lnSpc>
              <a:spcBef>
                <a:spcPct val="35000"/>
              </a:spcBef>
              <a:spcAft>
                <a:spcPct val="0"/>
              </a:spcAft>
              <a:buClr>
                <a:srgbClr val="C0504D">
                  <a:lumMod val="75000"/>
                </a:srgbClr>
              </a:buClr>
              <a:buSzPct val="100000"/>
              <a:buFontTx/>
              <a:buNone/>
              <a:defRPr/>
            </a:pPr>
            <a:r>
              <a:rPr kumimoji="0" lang="zh-CN" altLang="en-US"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rPr>
              <a:t>实验结果</a:t>
            </a:r>
            <a:r>
              <a:rPr kumimoji="0" lang="en-US" altLang="zh-CN"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rPr>
              <a:t>: Reweighting</a:t>
            </a:r>
            <a:r>
              <a:rPr kumimoji="0" lang="zh-CN" altLang="en-US"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rPr>
              <a:t>模块（</a:t>
            </a:r>
            <a:r>
              <a:rPr kumimoji="0" lang="en-US" altLang="zh-CN"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rPr>
              <a:t>Twins</a:t>
            </a:r>
            <a:r>
              <a:rPr kumimoji="0" lang="zh-CN" altLang="en-US"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rPr>
              <a:t>）</a:t>
            </a:r>
            <a:endParaRPr kumimoji="0" lang="zh-CN" altLang="en-US"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endParaRPr>
          </a:p>
        </p:txBody>
      </p:sp>
      <p:pic>
        <p:nvPicPr>
          <p:cNvPr id="2" name="图片 1" descr="Orgin_twins"/>
          <p:cNvPicPr>
            <a:picLocks noChangeAspect="1"/>
          </p:cNvPicPr>
          <p:nvPr/>
        </p:nvPicPr>
        <p:blipFill>
          <a:blip r:embed="rId9"/>
          <a:srcRect l="13311" t="9683" r="10173" b="8065"/>
          <a:stretch>
            <a:fillRect/>
          </a:stretch>
        </p:blipFill>
        <p:spPr>
          <a:xfrm>
            <a:off x="243840" y="2569210"/>
            <a:ext cx="2951480" cy="2379345"/>
          </a:xfrm>
          <a:prstGeom prst="rect">
            <a:avLst/>
          </a:prstGeom>
        </p:spPr>
      </p:pic>
      <p:pic>
        <p:nvPicPr>
          <p:cNvPr id="3" name="图片 2" descr="AIPW_embedding"/>
          <p:cNvPicPr>
            <a:picLocks noChangeAspect="1"/>
          </p:cNvPicPr>
          <p:nvPr/>
        </p:nvPicPr>
        <p:blipFill>
          <a:blip r:embed="rId10"/>
          <a:srcRect l="11389" t="8138" r="9720" b="7419"/>
          <a:stretch>
            <a:fillRect/>
          </a:stretch>
        </p:blipFill>
        <p:spPr>
          <a:xfrm>
            <a:off x="6144895" y="2627630"/>
            <a:ext cx="2805430" cy="2252345"/>
          </a:xfrm>
          <a:prstGeom prst="rect">
            <a:avLst/>
          </a:prstGeom>
        </p:spPr>
      </p:pic>
      <p:pic>
        <p:nvPicPr>
          <p:cNvPr id="4" name="图片 3" descr="CBPS_embedding"/>
          <p:cNvPicPr>
            <a:picLocks noChangeAspect="1"/>
          </p:cNvPicPr>
          <p:nvPr/>
        </p:nvPicPr>
        <p:blipFill>
          <a:blip r:embed="rId11"/>
          <a:srcRect l="11429" t="9212" r="7833" b="9212"/>
          <a:stretch>
            <a:fillRect/>
          </a:stretch>
        </p:blipFill>
        <p:spPr>
          <a:xfrm>
            <a:off x="3195320" y="2635885"/>
            <a:ext cx="2949575" cy="2235835"/>
          </a:xfrm>
          <a:prstGeom prst="rect">
            <a:avLst/>
          </a:prstGeom>
        </p:spPr>
      </p:pic>
      <p:pic>
        <p:nvPicPr>
          <p:cNvPr id="5" name="图片 4" descr="IPW_embedding"/>
          <p:cNvPicPr>
            <a:picLocks noChangeAspect="1"/>
          </p:cNvPicPr>
          <p:nvPr/>
        </p:nvPicPr>
        <p:blipFill>
          <a:blip r:embed="rId12"/>
          <a:srcRect l="12576" t="8611" r="7751" b="8584"/>
          <a:stretch>
            <a:fillRect/>
          </a:stretch>
        </p:blipFill>
        <p:spPr>
          <a:xfrm>
            <a:off x="8950325" y="2586990"/>
            <a:ext cx="3041650" cy="2371725"/>
          </a:xfrm>
          <a:prstGeom prst="rect">
            <a:avLst/>
          </a:prstGeom>
        </p:spPr>
      </p:pic>
      <p:sp>
        <p:nvSpPr>
          <p:cNvPr id="17" name="文本框 16"/>
          <p:cNvSpPr txBox="1"/>
          <p:nvPr>
            <p:custDataLst>
              <p:tags r:id="rId13"/>
            </p:custDataLst>
          </p:nvPr>
        </p:nvSpPr>
        <p:spPr>
          <a:xfrm>
            <a:off x="1083945" y="5356225"/>
            <a:ext cx="1468755" cy="306705"/>
          </a:xfrm>
          <a:prstGeom prst="rect">
            <a:avLst/>
          </a:prstGeom>
          <a:noFill/>
        </p:spPr>
        <p:txBody>
          <a:bodyPr wrap="square" rtlCol="0">
            <a:spAutoFit/>
          </a:bodyPr>
          <a:p>
            <a:r>
              <a:rPr lang="en-US" altLang="zh-CN" sz="1400"/>
              <a:t>Orgin </a:t>
            </a:r>
            <a:r>
              <a:rPr lang="en-US" altLang="zh-CN" sz="1400"/>
              <a:t>Space</a:t>
            </a:r>
            <a:endParaRPr lang="en-US" altLang="zh-CN" sz="1400"/>
          </a:p>
        </p:txBody>
      </p:sp>
      <p:sp>
        <p:nvSpPr>
          <p:cNvPr id="6" name="文本框 5"/>
          <p:cNvSpPr txBox="1"/>
          <p:nvPr>
            <p:custDataLst>
              <p:tags r:id="rId14"/>
            </p:custDataLst>
          </p:nvPr>
        </p:nvSpPr>
        <p:spPr>
          <a:xfrm>
            <a:off x="3298825" y="5345430"/>
            <a:ext cx="2433955" cy="306705"/>
          </a:xfrm>
          <a:prstGeom prst="rect">
            <a:avLst/>
          </a:prstGeom>
          <a:noFill/>
        </p:spPr>
        <p:txBody>
          <a:bodyPr wrap="square" rtlCol="0">
            <a:spAutoFit/>
          </a:bodyPr>
          <a:p>
            <a:r>
              <a:rPr lang="en-US" altLang="zh-CN" sz="1400"/>
              <a:t>Embedding Space</a:t>
            </a:r>
            <a:r>
              <a:rPr lang="zh-CN" altLang="en-US" sz="1400"/>
              <a:t>（</a:t>
            </a:r>
            <a:r>
              <a:rPr lang="en-US" altLang="zh-CN" sz="1400"/>
              <a:t>CBPS</a:t>
            </a:r>
            <a:r>
              <a:rPr lang="zh-CN" altLang="en-US" sz="1400"/>
              <a:t>）</a:t>
            </a:r>
            <a:endParaRPr lang="zh-CN" altLang="en-US" sz="1400"/>
          </a:p>
        </p:txBody>
      </p:sp>
      <p:sp>
        <p:nvSpPr>
          <p:cNvPr id="7" name="文本框 6"/>
          <p:cNvSpPr txBox="1"/>
          <p:nvPr>
            <p:custDataLst>
              <p:tags r:id="rId15"/>
            </p:custDataLst>
          </p:nvPr>
        </p:nvSpPr>
        <p:spPr>
          <a:xfrm>
            <a:off x="6478905" y="5346065"/>
            <a:ext cx="2433955" cy="306705"/>
          </a:xfrm>
          <a:prstGeom prst="rect">
            <a:avLst/>
          </a:prstGeom>
          <a:noFill/>
        </p:spPr>
        <p:txBody>
          <a:bodyPr wrap="square" rtlCol="0">
            <a:spAutoFit/>
          </a:bodyPr>
          <a:p>
            <a:r>
              <a:rPr lang="en-US" altLang="zh-CN" sz="1400"/>
              <a:t>Embedding Space</a:t>
            </a:r>
            <a:r>
              <a:rPr lang="zh-CN" altLang="en-US" sz="1400"/>
              <a:t>（</a:t>
            </a:r>
            <a:r>
              <a:rPr lang="en-US" altLang="zh-CN" sz="1400"/>
              <a:t>AIPW</a:t>
            </a:r>
            <a:r>
              <a:rPr lang="zh-CN" altLang="en-US" sz="1400"/>
              <a:t>）</a:t>
            </a:r>
            <a:endParaRPr lang="zh-CN" altLang="en-US" sz="1400"/>
          </a:p>
        </p:txBody>
      </p:sp>
      <p:sp>
        <p:nvSpPr>
          <p:cNvPr id="8" name="文本框 7"/>
          <p:cNvSpPr txBox="1"/>
          <p:nvPr>
            <p:custDataLst>
              <p:tags r:id="rId16"/>
            </p:custDataLst>
          </p:nvPr>
        </p:nvSpPr>
        <p:spPr>
          <a:xfrm>
            <a:off x="9373235" y="5335270"/>
            <a:ext cx="2433955" cy="306705"/>
          </a:xfrm>
          <a:prstGeom prst="rect">
            <a:avLst/>
          </a:prstGeom>
          <a:noFill/>
        </p:spPr>
        <p:txBody>
          <a:bodyPr wrap="square" rtlCol="0">
            <a:spAutoFit/>
          </a:bodyPr>
          <a:p>
            <a:r>
              <a:rPr lang="en-US" altLang="zh-CN" sz="1400"/>
              <a:t>Embedding Space</a:t>
            </a:r>
            <a:r>
              <a:rPr lang="zh-CN" altLang="en-US" sz="1400"/>
              <a:t>（</a:t>
            </a:r>
            <a:r>
              <a:rPr lang="en-US" altLang="zh-CN" sz="1400"/>
              <a:t>IPW</a:t>
            </a:r>
            <a:r>
              <a:rPr lang="zh-CN" altLang="en-US" sz="1400"/>
              <a:t>）</a:t>
            </a:r>
            <a:endParaRPr lang="zh-CN" altLang="en-US" sz="140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矩形 12"/>
          <p:cNvSpPr/>
          <p:nvPr>
            <p:custDataLst>
              <p:tags r:id="rId1"/>
            </p:custDataLst>
          </p:nvPr>
        </p:nvSpPr>
        <p:spPr>
          <a:xfrm>
            <a:off x="918845" y="800101"/>
            <a:ext cx="10166351" cy="460375"/>
          </a:xfrm>
          <a:prstGeom prst="rect">
            <a:avLst/>
          </a:prstGeom>
        </p:spPr>
        <p:txBody>
          <a:bodyPr wrap="square">
            <a:spAutoFit/>
          </a:bodyPr>
          <a:p>
            <a:pPr marL="0" lvl="8" algn="ctr">
              <a:defRPr/>
            </a:pPr>
            <a:r>
              <a:rPr lang="en-US" altLang="zh-CN" sz="2400" b="1" noProof="0" dirty="0" err="1">
                <a:ln>
                  <a:noFill/>
                </a:ln>
                <a:solidFill>
                  <a:srgbClr val="953735"/>
                </a:solidFill>
                <a:effectLst/>
                <a:uLnTx/>
                <a:uFillTx/>
                <a:latin typeface="微软雅黑" panose="020B0503020204020204" charset="-122"/>
                <a:ea typeface="微软雅黑" panose="020B0503020204020204" charset="-122"/>
                <a:cs typeface="Times New Roman" panose="02020603050405020304" pitchFamily="18" charset="0"/>
              </a:rPr>
              <a:t>工作进展4-1：</a:t>
            </a:r>
            <a:r>
              <a:rPr lang="en-US" altLang="zh-CN" sz="2400" b="1" noProof="0" dirty="0" err="1">
                <a:ln>
                  <a:noFill/>
                </a:ln>
                <a:solidFill>
                  <a:srgbClr val="953735"/>
                </a:solidFill>
                <a:effectLst/>
                <a:uLnTx/>
                <a:uFillTx/>
                <a:latin typeface="微软雅黑" panose="020B0503020204020204" charset="-122"/>
                <a:ea typeface="微软雅黑" panose="020B0503020204020204" charset="-122"/>
                <a:cs typeface="Times New Roman" panose="02020603050405020304" pitchFamily="18" charset="0"/>
                <a:sym typeface="+mn-ea"/>
              </a:rPr>
              <a:t>重加权自编码器个体因果效应无偏估计网络</a:t>
            </a:r>
            <a:endParaRPr lang="zh-CN" altLang="en-US" sz="2400" b="1" dirty="0">
              <a:solidFill>
                <a:schemeClr val="tx1"/>
              </a:solidFill>
              <a:latin typeface="微软雅黑" panose="020B0503020204020204" charset="-122"/>
              <a:ea typeface="微软雅黑" panose="020B0503020204020204" charset="-122"/>
              <a:cs typeface="Times New Roman" panose="02020603050405020304" pitchFamily="18" charset="0"/>
              <a:sym typeface="+mn-ea"/>
            </a:endParaRPr>
          </a:p>
        </p:txBody>
      </p:sp>
      <p:sp>
        <p:nvSpPr>
          <p:cNvPr id="10" name="梯形 2"/>
          <p:cNvSpPr/>
          <p:nvPr>
            <p:custDataLst>
              <p:tags r:id="rId2"/>
            </p:custDataLst>
          </p:nvPr>
        </p:nvSpPr>
        <p:spPr>
          <a:xfrm>
            <a:off x="-4445" y="-3175"/>
            <a:ext cx="7425055" cy="695325"/>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ea"/>
              <a:sym typeface="+mn-lt"/>
            </a:endParaRPr>
          </a:p>
        </p:txBody>
      </p:sp>
      <p:cxnSp>
        <p:nvCxnSpPr>
          <p:cNvPr id="11" name="直接连接符 39"/>
          <p:cNvCxnSpPr/>
          <p:nvPr>
            <p:custDataLst>
              <p:tags r:id="rId3"/>
            </p:custDataLst>
          </p:nvPr>
        </p:nvCxnSpPr>
        <p:spPr>
          <a:xfrm>
            <a:off x="0" y="692150"/>
            <a:ext cx="12192000" cy="0"/>
          </a:xfrm>
          <a:prstGeom prst="line">
            <a:avLst/>
          </a:prstGeom>
          <a:ln w="25400" cap="flat" cmpd="sng">
            <a:solidFill>
              <a:srgbClr val="314371"/>
            </a:solidFill>
            <a:prstDash val="solid"/>
            <a:miter/>
            <a:headEnd type="none" w="med" len="med"/>
            <a:tailEnd type="none" w="med" len="med"/>
          </a:ln>
        </p:spPr>
      </p:cxnSp>
      <p:grpSp>
        <p:nvGrpSpPr>
          <p:cNvPr id="32" name="组合 31"/>
          <p:cNvGrpSpPr/>
          <p:nvPr/>
        </p:nvGrpSpPr>
        <p:grpSpPr>
          <a:xfrm>
            <a:off x="182398" y="26065"/>
            <a:ext cx="392005" cy="582209"/>
            <a:chOff x="2437632" y="1965988"/>
            <a:chExt cx="1529173" cy="2271132"/>
          </a:xfrm>
          <a:solidFill>
            <a:srgbClr val="314371"/>
          </a:solidFill>
        </p:grpSpPr>
        <p:sp>
          <p:nvSpPr>
            <p:cNvPr id="33" name="Freeform 5"/>
            <p:cNvSpPr/>
            <p:nvPr>
              <p:custDataLst>
                <p:tags r:id="rId4"/>
              </p:custDataLst>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sp>
          <p:nvSpPr>
            <p:cNvPr id="34" name="Freeform 6"/>
            <p:cNvSpPr>
              <a:spLocks noEditPoints="1"/>
            </p:cNvSpPr>
            <p:nvPr>
              <p:custDataLst>
                <p:tags r:id="rId5"/>
              </p:custDataLst>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sp>
          <p:nvSpPr>
            <p:cNvPr id="35" name="Freeform 7"/>
            <p:cNvSpPr/>
            <p:nvPr>
              <p:custDataLst>
                <p:tags r:id="rId6"/>
              </p:custDataLst>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grpSp>
      <p:sp>
        <p:nvSpPr>
          <p:cNvPr id="36" name="文本框 38"/>
          <p:cNvSpPr txBox="1"/>
          <p:nvPr>
            <p:custDataLst>
              <p:tags r:id="rId7"/>
            </p:custDataLst>
          </p:nvPr>
        </p:nvSpPr>
        <p:spPr>
          <a:xfrm>
            <a:off x="695325" y="92075"/>
            <a:ext cx="6141720" cy="52197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spcBef>
                <a:spcPct val="0"/>
              </a:spcBef>
              <a:buFontTx/>
              <a:buNone/>
            </a:pPr>
            <a:r>
              <a:rPr lang="zh-CN" altLang="en-US" b="1" dirty="0">
                <a:solidFill>
                  <a:srgbClr val="314371"/>
                </a:solidFill>
                <a:latin typeface="微软雅黑" panose="020B0503020204020204" charset="-122"/>
                <a:ea typeface="微软雅黑" panose="020B0503020204020204" charset="-122"/>
                <a:sym typeface="+mn-ea"/>
              </a:rPr>
              <a:t>三、课题季度研究进展 —— 完成工作</a:t>
            </a:r>
            <a:endParaRPr lang="zh-CN" altLang="en-US" b="1" dirty="0">
              <a:solidFill>
                <a:srgbClr val="314371"/>
              </a:solidFill>
              <a:latin typeface="微软雅黑" panose="020B0503020204020204" charset="-122"/>
              <a:ea typeface="微软雅黑" panose="020B0503020204020204" charset="-122"/>
              <a:sym typeface="+mn-ea"/>
            </a:endParaRPr>
          </a:p>
        </p:txBody>
      </p:sp>
      <p:sp>
        <p:nvSpPr>
          <p:cNvPr id="28" name="矩形 27"/>
          <p:cNvSpPr/>
          <p:nvPr>
            <p:custDataLst>
              <p:tags r:id="rId8"/>
            </p:custDataLst>
          </p:nvPr>
        </p:nvSpPr>
        <p:spPr>
          <a:xfrm>
            <a:off x="374017" y="1702497"/>
            <a:ext cx="10073949" cy="424815"/>
          </a:xfrm>
          <a:prstGeom prst="rect">
            <a:avLst/>
          </a:prstGeom>
        </p:spPr>
        <p:txBody>
          <a:bodyPr wrap="square">
            <a:spAutoFit/>
          </a:bodyPr>
          <a:p>
            <a:pPr marL="0" marR="0" lvl="8" indent="0" algn="l" defTabSz="914400" rtl="0" eaLnBrk="1" fontAlgn="base" latinLnBrk="0" hangingPunct="1">
              <a:lnSpc>
                <a:spcPts val="2600"/>
              </a:lnSpc>
              <a:spcBef>
                <a:spcPct val="35000"/>
              </a:spcBef>
              <a:spcAft>
                <a:spcPct val="0"/>
              </a:spcAft>
              <a:buClr>
                <a:srgbClr val="C0504D">
                  <a:lumMod val="75000"/>
                </a:srgbClr>
              </a:buClr>
              <a:buSzPct val="100000"/>
              <a:buFontTx/>
              <a:buNone/>
              <a:defRPr/>
            </a:pPr>
            <a:r>
              <a:rPr kumimoji="0" lang="zh-CN" altLang="en-US"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rPr>
              <a:t>实验结果</a:t>
            </a:r>
            <a:r>
              <a:rPr kumimoji="0" lang="en-US" altLang="zh-CN"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rPr>
              <a:t>: Autoencoder</a:t>
            </a:r>
            <a:r>
              <a:rPr kumimoji="0" lang="zh-CN" altLang="en-US"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rPr>
              <a:t>模块（</a:t>
            </a:r>
            <a:r>
              <a:rPr kumimoji="0" lang="en-US" altLang="zh-CN"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rPr>
              <a:t>IHDP</a:t>
            </a:r>
            <a:r>
              <a:rPr kumimoji="0" lang="zh-CN" altLang="en-US"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rPr>
              <a:t>）</a:t>
            </a:r>
            <a:endParaRPr kumimoji="0" lang="zh-CN" altLang="en-US"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endParaRPr>
          </a:p>
        </p:txBody>
      </p:sp>
      <p:sp>
        <p:nvSpPr>
          <p:cNvPr id="17" name="文本框 16"/>
          <p:cNvSpPr txBox="1"/>
          <p:nvPr>
            <p:custDataLst>
              <p:tags r:id="rId9"/>
            </p:custDataLst>
          </p:nvPr>
        </p:nvSpPr>
        <p:spPr>
          <a:xfrm>
            <a:off x="1083945" y="5356225"/>
            <a:ext cx="1468755" cy="306705"/>
          </a:xfrm>
          <a:prstGeom prst="rect">
            <a:avLst/>
          </a:prstGeom>
          <a:noFill/>
        </p:spPr>
        <p:txBody>
          <a:bodyPr wrap="square" rtlCol="0">
            <a:spAutoFit/>
          </a:bodyPr>
          <a:p>
            <a:r>
              <a:rPr lang="en-US" altLang="zh-CN" sz="1400"/>
              <a:t>Orgin </a:t>
            </a:r>
            <a:r>
              <a:rPr lang="en-US" altLang="zh-CN" sz="1400"/>
              <a:t>Space</a:t>
            </a:r>
            <a:endParaRPr lang="en-US" altLang="zh-CN" sz="1400"/>
          </a:p>
        </p:txBody>
      </p:sp>
      <p:sp>
        <p:nvSpPr>
          <p:cNvPr id="7" name="文本框 6"/>
          <p:cNvSpPr txBox="1"/>
          <p:nvPr>
            <p:custDataLst>
              <p:tags r:id="rId10"/>
            </p:custDataLst>
          </p:nvPr>
        </p:nvSpPr>
        <p:spPr>
          <a:xfrm>
            <a:off x="4528185" y="5356225"/>
            <a:ext cx="2433955" cy="306705"/>
          </a:xfrm>
          <a:prstGeom prst="rect">
            <a:avLst/>
          </a:prstGeom>
          <a:noFill/>
        </p:spPr>
        <p:txBody>
          <a:bodyPr wrap="square" rtlCol="0">
            <a:spAutoFit/>
          </a:bodyPr>
          <a:p>
            <a:r>
              <a:rPr lang="en-US" altLang="zh-CN" sz="1400"/>
              <a:t>Embedding Space</a:t>
            </a:r>
            <a:r>
              <a:rPr lang="zh-CN" altLang="en-US" sz="1400"/>
              <a:t>（</a:t>
            </a:r>
            <a:r>
              <a:rPr lang="en-US" altLang="zh-CN" sz="1400"/>
              <a:t>AE</a:t>
            </a:r>
            <a:r>
              <a:rPr lang="zh-CN" altLang="en-US" sz="1400"/>
              <a:t>）</a:t>
            </a:r>
            <a:endParaRPr lang="zh-CN" altLang="en-US" sz="1400"/>
          </a:p>
        </p:txBody>
      </p:sp>
      <p:sp>
        <p:nvSpPr>
          <p:cNvPr id="8" name="文本框 7"/>
          <p:cNvSpPr txBox="1"/>
          <p:nvPr>
            <p:custDataLst>
              <p:tags r:id="rId11"/>
            </p:custDataLst>
          </p:nvPr>
        </p:nvSpPr>
        <p:spPr>
          <a:xfrm>
            <a:off x="8835390" y="5356225"/>
            <a:ext cx="2433955" cy="306705"/>
          </a:xfrm>
          <a:prstGeom prst="rect">
            <a:avLst/>
          </a:prstGeom>
          <a:noFill/>
        </p:spPr>
        <p:txBody>
          <a:bodyPr wrap="square" rtlCol="0">
            <a:spAutoFit/>
          </a:bodyPr>
          <a:p>
            <a:r>
              <a:rPr lang="en-US" altLang="zh-CN" sz="1400"/>
              <a:t>Embedding Space</a:t>
            </a:r>
            <a:r>
              <a:rPr lang="zh-CN" altLang="en-US" sz="1400"/>
              <a:t>（</a:t>
            </a:r>
            <a:r>
              <a:rPr lang="en-US" altLang="zh-CN" sz="1400"/>
              <a:t>VAE</a:t>
            </a:r>
            <a:r>
              <a:rPr lang="zh-CN" altLang="en-US" sz="1400"/>
              <a:t>）</a:t>
            </a:r>
            <a:endParaRPr lang="zh-CN" altLang="en-US" sz="1400"/>
          </a:p>
        </p:txBody>
      </p:sp>
      <p:pic>
        <p:nvPicPr>
          <p:cNvPr id="9" name="图片 8" descr="VAE_embedding"/>
          <p:cNvPicPr>
            <a:picLocks noChangeAspect="1"/>
          </p:cNvPicPr>
          <p:nvPr/>
        </p:nvPicPr>
        <p:blipFill>
          <a:blip r:embed="rId12"/>
          <a:srcRect l="12225" t="10047" r="8791" b="9602"/>
          <a:stretch>
            <a:fillRect/>
          </a:stretch>
        </p:blipFill>
        <p:spPr>
          <a:xfrm>
            <a:off x="8003540" y="2403475"/>
            <a:ext cx="3868420" cy="2952750"/>
          </a:xfrm>
          <a:prstGeom prst="rect">
            <a:avLst/>
          </a:prstGeom>
        </p:spPr>
      </p:pic>
      <p:pic>
        <p:nvPicPr>
          <p:cNvPr id="12" name="图片 11" descr="AE_embedding"/>
          <p:cNvPicPr>
            <a:picLocks noChangeAspect="1"/>
          </p:cNvPicPr>
          <p:nvPr/>
        </p:nvPicPr>
        <p:blipFill>
          <a:blip r:embed="rId13"/>
          <a:srcRect l="13076" t="11107" r="9030" b="10770"/>
          <a:stretch>
            <a:fillRect/>
          </a:stretch>
        </p:blipFill>
        <p:spPr>
          <a:xfrm>
            <a:off x="4027170" y="2461260"/>
            <a:ext cx="3700780" cy="2784475"/>
          </a:xfrm>
          <a:prstGeom prst="rect">
            <a:avLst/>
          </a:prstGeom>
        </p:spPr>
      </p:pic>
      <p:pic>
        <p:nvPicPr>
          <p:cNvPr id="14" name="图片 13" descr="Orgin_ihdp"/>
          <p:cNvPicPr>
            <a:picLocks noChangeAspect="1"/>
          </p:cNvPicPr>
          <p:nvPr/>
        </p:nvPicPr>
        <p:blipFill>
          <a:blip r:embed="rId14"/>
          <a:srcRect l="13298" t="10642" r="9048" b="9953"/>
          <a:stretch>
            <a:fillRect/>
          </a:stretch>
        </p:blipFill>
        <p:spPr>
          <a:xfrm>
            <a:off x="220980" y="2403475"/>
            <a:ext cx="3704590" cy="2842260"/>
          </a:xfrm>
          <a:prstGeom prst="rect">
            <a:avLst/>
          </a:prstGeom>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矩形 12"/>
          <p:cNvSpPr/>
          <p:nvPr>
            <p:custDataLst>
              <p:tags r:id="rId1"/>
            </p:custDataLst>
          </p:nvPr>
        </p:nvSpPr>
        <p:spPr>
          <a:xfrm>
            <a:off x="918845" y="800101"/>
            <a:ext cx="10166351" cy="460375"/>
          </a:xfrm>
          <a:prstGeom prst="rect">
            <a:avLst/>
          </a:prstGeom>
        </p:spPr>
        <p:txBody>
          <a:bodyPr wrap="square">
            <a:spAutoFit/>
          </a:bodyPr>
          <a:p>
            <a:pPr marL="0" lvl="8" algn="ctr">
              <a:defRPr/>
            </a:pPr>
            <a:r>
              <a:rPr lang="en-US" altLang="zh-CN" sz="2400" b="1" noProof="0" dirty="0" err="1">
                <a:ln>
                  <a:noFill/>
                </a:ln>
                <a:solidFill>
                  <a:srgbClr val="953735"/>
                </a:solidFill>
                <a:effectLst/>
                <a:uLnTx/>
                <a:uFillTx/>
                <a:latin typeface="微软雅黑" panose="020B0503020204020204" charset="-122"/>
                <a:ea typeface="微软雅黑" panose="020B0503020204020204" charset="-122"/>
                <a:cs typeface="Times New Roman" panose="02020603050405020304" pitchFamily="18" charset="0"/>
              </a:rPr>
              <a:t>工作进展4-1：</a:t>
            </a:r>
            <a:r>
              <a:rPr lang="en-US" altLang="zh-CN" sz="2400" b="1" noProof="0" dirty="0" err="1">
                <a:ln>
                  <a:noFill/>
                </a:ln>
                <a:solidFill>
                  <a:srgbClr val="953735"/>
                </a:solidFill>
                <a:effectLst/>
                <a:uLnTx/>
                <a:uFillTx/>
                <a:latin typeface="微软雅黑" panose="020B0503020204020204" charset="-122"/>
                <a:ea typeface="微软雅黑" panose="020B0503020204020204" charset="-122"/>
                <a:cs typeface="Times New Roman" panose="02020603050405020304" pitchFamily="18" charset="0"/>
                <a:sym typeface="+mn-ea"/>
              </a:rPr>
              <a:t>重加权自编码器个体因果效应无偏估计网络</a:t>
            </a:r>
            <a:endParaRPr lang="zh-CN" altLang="en-US" sz="2400" b="1" dirty="0">
              <a:solidFill>
                <a:schemeClr val="tx1"/>
              </a:solidFill>
              <a:latin typeface="微软雅黑" panose="020B0503020204020204" charset="-122"/>
              <a:ea typeface="微软雅黑" panose="020B0503020204020204" charset="-122"/>
              <a:cs typeface="Times New Roman" panose="02020603050405020304" pitchFamily="18" charset="0"/>
              <a:sym typeface="+mn-ea"/>
            </a:endParaRPr>
          </a:p>
        </p:txBody>
      </p:sp>
      <p:sp>
        <p:nvSpPr>
          <p:cNvPr id="10" name="梯形 2"/>
          <p:cNvSpPr/>
          <p:nvPr>
            <p:custDataLst>
              <p:tags r:id="rId2"/>
            </p:custDataLst>
          </p:nvPr>
        </p:nvSpPr>
        <p:spPr>
          <a:xfrm>
            <a:off x="-4445" y="-3175"/>
            <a:ext cx="7425055" cy="695325"/>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ea"/>
              <a:sym typeface="+mn-lt"/>
            </a:endParaRPr>
          </a:p>
        </p:txBody>
      </p:sp>
      <p:cxnSp>
        <p:nvCxnSpPr>
          <p:cNvPr id="11" name="直接连接符 39"/>
          <p:cNvCxnSpPr/>
          <p:nvPr>
            <p:custDataLst>
              <p:tags r:id="rId3"/>
            </p:custDataLst>
          </p:nvPr>
        </p:nvCxnSpPr>
        <p:spPr>
          <a:xfrm>
            <a:off x="0" y="692150"/>
            <a:ext cx="12192000" cy="0"/>
          </a:xfrm>
          <a:prstGeom prst="line">
            <a:avLst/>
          </a:prstGeom>
          <a:ln w="25400" cap="flat" cmpd="sng">
            <a:solidFill>
              <a:srgbClr val="314371"/>
            </a:solidFill>
            <a:prstDash val="solid"/>
            <a:miter/>
            <a:headEnd type="none" w="med" len="med"/>
            <a:tailEnd type="none" w="med" len="med"/>
          </a:ln>
        </p:spPr>
      </p:cxnSp>
      <p:grpSp>
        <p:nvGrpSpPr>
          <p:cNvPr id="32" name="组合 31"/>
          <p:cNvGrpSpPr/>
          <p:nvPr/>
        </p:nvGrpSpPr>
        <p:grpSpPr>
          <a:xfrm>
            <a:off x="182398" y="26065"/>
            <a:ext cx="392005" cy="582209"/>
            <a:chOff x="2437632" y="1965988"/>
            <a:chExt cx="1529173" cy="2271132"/>
          </a:xfrm>
          <a:solidFill>
            <a:srgbClr val="314371"/>
          </a:solidFill>
        </p:grpSpPr>
        <p:sp>
          <p:nvSpPr>
            <p:cNvPr id="33" name="Freeform 5"/>
            <p:cNvSpPr/>
            <p:nvPr>
              <p:custDataLst>
                <p:tags r:id="rId4"/>
              </p:custDataLst>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sp>
          <p:nvSpPr>
            <p:cNvPr id="34" name="Freeform 6"/>
            <p:cNvSpPr>
              <a:spLocks noEditPoints="1"/>
            </p:cNvSpPr>
            <p:nvPr>
              <p:custDataLst>
                <p:tags r:id="rId5"/>
              </p:custDataLst>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sp>
          <p:nvSpPr>
            <p:cNvPr id="35" name="Freeform 7"/>
            <p:cNvSpPr/>
            <p:nvPr>
              <p:custDataLst>
                <p:tags r:id="rId6"/>
              </p:custDataLst>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ea"/>
                <a:sym typeface="+mn-lt"/>
              </a:endParaRPr>
            </a:p>
          </p:txBody>
        </p:sp>
      </p:grpSp>
      <p:sp>
        <p:nvSpPr>
          <p:cNvPr id="36" name="文本框 38"/>
          <p:cNvSpPr txBox="1"/>
          <p:nvPr>
            <p:custDataLst>
              <p:tags r:id="rId7"/>
            </p:custDataLst>
          </p:nvPr>
        </p:nvSpPr>
        <p:spPr>
          <a:xfrm>
            <a:off x="695325" y="92075"/>
            <a:ext cx="6141720" cy="52197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spcBef>
                <a:spcPct val="0"/>
              </a:spcBef>
              <a:buFontTx/>
              <a:buNone/>
            </a:pPr>
            <a:r>
              <a:rPr lang="zh-CN" altLang="en-US" b="1" dirty="0">
                <a:solidFill>
                  <a:srgbClr val="314371"/>
                </a:solidFill>
                <a:latin typeface="微软雅黑" panose="020B0503020204020204" charset="-122"/>
                <a:ea typeface="微软雅黑" panose="020B0503020204020204" charset="-122"/>
                <a:sym typeface="+mn-ea"/>
              </a:rPr>
              <a:t>三、课题季度研究进展 —— 完成工作</a:t>
            </a:r>
            <a:endParaRPr lang="zh-CN" altLang="en-US" b="1" dirty="0">
              <a:solidFill>
                <a:srgbClr val="314371"/>
              </a:solidFill>
              <a:latin typeface="微软雅黑" panose="020B0503020204020204" charset="-122"/>
              <a:ea typeface="微软雅黑" panose="020B0503020204020204" charset="-122"/>
              <a:sym typeface="+mn-ea"/>
            </a:endParaRPr>
          </a:p>
        </p:txBody>
      </p:sp>
      <p:sp>
        <p:nvSpPr>
          <p:cNvPr id="28" name="矩形 27"/>
          <p:cNvSpPr/>
          <p:nvPr>
            <p:custDataLst>
              <p:tags r:id="rId8"/>
            </p:custDataLst>
          </p:nvPr>
        </p:nvSpPr>
        <p:spPr>
          <a:xfrm>
            <a:off x="374017" y="1702497"/>
            <a:ext cx="10073949" cy="424815"/>
          </a:xfrm>
          <a:prstGeom prst="rect">
            <a:avLst/>
          </a:prstGeom>
        </p:spPr>
        <p:txBody>
          <a:bodyPr wrap="square">
            <a:spAutoFit/>
          </a:bodyPr>
          <a:p>
            <a:pPr marL="0" marR="0" lvl="8" indent="0" algn="l" defTabSz="914400" rtl="0" eaLnBrk="1" fontAlgn="base" latinLnBrk="0" hangingPunct="1">
              <a:lnSpc>
                <a:spcPts val="2600"/>
              </a:lnSpc>
              <a:spcBef>
                <a:spcPct val="35000"/>
              </a:spcBef>
              <a:spcAft>
                <a:spcPct val="0"/>
              </a:spcAft>
              <a:buClr>
                <a:srgbClr val="C0504D">
                  <a:lumMod val="75000"/>
                </a:srgbClr>
              </a:buClr>
              <a:buSzPct val="100000"/>
              <a:buFontTx/>
              <a:buNone/>
              <a:defRPr/>
            </a:pPr>
            <a:r>
              <a:rPr kumimoji="0" lang="zh-CN" altLang="en-US"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rPr>
              <a:t>实验结果</a:t>
            </a:r>
            <a:r>
              <a:rPr kumimoji="0" lang="en-US" altLang="zh-CN"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rPr>
              <a:t>: Autoencoder</a:t>
            </a:r>
            <a:r>
              <a:rPr kumimoji="0" lang="zh-CN" altLang="en-US"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rPr>
              <a:t>模块（</a:t>
            </a:r>
            <a:r>
              <a:rPr kumimoji="0" lang="en-US" altLang="zh-CN"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rPr>
              <a:t>Jobs</a:t>
            </a:r>
            <a:r>
              <a:rPr kumimoji="0" lang="zh-CN" altLang="en-US"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rPr>
              <a:t>）</a:t>
            </a:r>
            <a:endParaRPr kumimoji="0" lang="zh-CN" altLang="en-US" sz="2400" b="1" i="0" u="none" strike="noStrike" kern="1200" cap="none" spc="0" normalizeH="0" baseline="0" noProof="0" dirty="0">
              <a:ln>
                <a:noFill/>
              </a:ln>
              <a:solidFill>
                <a:srgbClr val="0F17E2"/>
              </a:solidFill>
              <a:effectLst/>
              <a:uLnTx/>
              <a:uFillTx/>
              <a:latin typeface="微软雅黑" panose="020B0503020204020204" charset="-122"/>
              <a:ea typeface="微软雅黑" panose="020B0503020204020204" charset="-122"/>
              <a:cs typeface="Times New Roman" panose="02020603050405020304" pitchFamily="18" charset="0"/>
              <a:sym typeface="华文楷体" panose="02010600040101010101" pitchFamily="2" charset="-122"/>
            </a:endParaRPr>
          </a:p>
        </p:txBody>
      </p:sp>
      <p:sp>
        <p:nvSpPr>
          <p:cNvPr id="17" name="文本框 16"/>
          <p:cNvSpPr txBox="1"/>
          <p:nvPr>
            <p:custDataLst>
              <p:tags r:id="rId9"/>
            </p:custDataLst>
          </p:nvPr>
        </p:nvSpPr>
        <p:spPr>
          <a:xfrm>
            <a:off x="1083945" y="5437505"/>
            <a:ext cx="1468755" cy="306705"/>
          </a:xfrm>
          <a:prstGeom prst="rect">
            <a:avLst/>
          </a:prstGeom>
          <a:noFill/>
        </p:spPr>
        <p:txBody>
          <a:bodyPr wrap="square" rtlCol="0">
            <a:spAutoFit/>
          </a:bodyPr>
          <a:p>
            <a:r>
              <a:rPr lang="en-US" altLang="zh-CN" sz="1400"/>
              <a:t>Orgin </a:t>
            </a:r>
            <a:r>
              <a:rPr lang="en-US" altLang="zh-CN" sz="1400"/>
              <a:t>Space</a:t>
            </a:r>
            <a:endParaRPr lang="en-US" altLang="zh-CN" sz="1400"/>
          </a:p>
        </p:txBody>
      </p:sp>
      <p:sp>
        <p:nvSpPr>
          <p:cNvPr id="7" name="文本框 6"/>
          <p:cNvSpPr txBox="1"/>
          <p:nvPr>
            <p:custDataLst>
              <p:tags r:id="rId10"/>
            </p:custDataLst>
          </p:nvPr>
        </p:nvSpPr>
        <p:spPr>
          <a:xfrm>
            <a:off x="4878705" y="5437505"/>
            <a:ext cx="2433955" cy="306705"/>
          </a:xfrm>
          <a:prstGeom prst="rect">
            <a:avLst/>
          </a:prstGeom>
          <a:noFill/>
        </p:spPr>
        <p:txBody>
          <a:bodyPr wrap="square" rtlCol="0">
            <a:spAutoFit/>
          </a:bodyPr>
          <a:p>
            <a:r>
              <a:rPr lang="en-US" altLang="zh-CN" sz="1400"/>
              <a:t>Embedding Space</a:t>
            </a:r>
            <a:r>
              <a:rPr lang="zh-CN" altLang="en-US" sz="1400"/>
              <a:t>（</a:t>
            </a:r>
            <a:r>
              <a:rPr lang="en-US" altLang="zh-CN" sz="1400"/>
              <a:t>AE</a:t>
            </a:r>
            <a:r>
              <a:rPr lang="zh-CN" altLang="en-US" sz="1400"/>
              <a:t>）</a:t>
            </a:r>
            <a:endParaRPr lang="zh-CN" altLang="en-US" sz="1400"/>
          </a:p>
        </p:txBody>
      </p:sp>
      <p:sp>
        <p:nvSpPr>
          <p:cNvPr id="8" name="文本框 7"/>
          <p:cNvSpPr txBox="1"/>
          <p:nvPr>
            <p:custDataLst>
              <p:tags r:id="rId11"/>
            </p:custDataLst>
          </p:nvPr>
        </p:nvSpPr>
        <p:spPr>
          <a:xfrm>
            <a:off x="8835390" y="5437505"/>
            <a:ext cx="2433955" cy="306705"/>
          </a:xfrm>
          <a:prstGeom prst="rect">
            <a:avLst/>
          </a:prstGeom>
          <a:noFill/>
        </p:spPr>
        <p:txBody>
          <a:bodyPr wrap="square" rtlCol="0">
            <a:spAutoFit/>
          </a:bodyPr>
          <a:p>
            <a:r>
              <a:rPr lang="en-US" altLang="zh-CN" sz="1400"/>
              <a:t>Embedding Space</a:t>
            </a:r>
            <a:r>
              <a:rPr lang="zh-CN" altLang="en-US" sz="1400"/>
              <a:t>（</a:t>
            </a:r>
            <a:r>
              <a:rPr lang="en-US" altLang="zh-CN" sz="1400"/>
              <a:t>VAE</a:t>
            </a:r>
            <a:r>
              <a:rPr lang="zh-CN" altLang="en-US" sz="1400"/>
              <a:t>）</a:t>
            </a:r>
            <a:endParaRPr lang="zh-CN" altLang="en-US" sz="1400"/>
          </a:p>
        </p:txBody>
      </p:sp>
      <p:pic>
        <p:nvPicPr>
          <p:cNvPr id="2" name="图片 1" descr="VAE_embedding"/>
          <p:cNvPicPr>
            <a:picLocks noChangeAspect="1"/>
          </p:cNvPicPr>
          <p:nvPr/>
        </p:nvPicPr>
        <p:blipFill>
          <a:blip r:embed="rId12"/>
          <a:srcRect l="14041" t="10865" r="10569" b="11082"/>
          <a:stretch>
            <a:fillRect/>
          </a:stretch>
        </p:blipFill>
        <p:spPr>
          <a:xfrm>
            <a:off x="8004175" y="2329180"/>
            <a:ext cx="3743325" cy="2906395"/>
          </a:xfrm>
          <a:prstGeom prst="rect">
            <a:avLst/>
          </a:prstGeom>
        </p:spPr>
      </p:pic>
      <p:pic>
        <p:nvPicPr>
          <p:cNvPr id="3" name="图片 2" descr="AE_embedding"/>
          <p:cNvPicPr>
            <a:picLocks noChangeAspect="1"/>
          </p:cNvPicPr>
          <p:nvPr/>
        </p:nvPicPr>
        <p:blipFill>
          <a:blip r:embed="rId13"/>
          <a:srcRect l="11651" t="10619" r="11651" b="10156"/>
          <a:stretch>
            <a:fillRect/>
          </a:stretch>
        </p:blipFill>
        <p:spPr>
          <a:xfrm>
            <a:off x="4173220" y="2614930"/>
            <a:ext cx="3487420" cy="2711450"/>
          </a:xfrm>
          <a:prstGeom prst="rect">
            <a:avLst/>
          </a:prstGeom>
        </p:spPr>
      </p:pic>
      <p:pic>
        <p:nvPicPr>
          <p:cNvPr id="4" name="图片 3" descr="Orgin_jobs"/>
          <p:cNvPicPr>
            <a:picLocks noChangeAspect="1"/>
          </p:cNvPicPr>
          <p:nvPr/>
        </p:nvPicPr>
        <p:blipFill>
          <a:blip r:embed="rId14"/>
          <a:srcRect l="13346" t="11328" r="9191" b="11097"/>
          <a:stretch>
            <a:fillRect/>
          </a:stretch>
        </p:blipFill>
        <p:spPr>
          <a:xfrm>
            <a:off x="220980" y="2645410"/>
            <a:ext cx="3608705" cy="2710815"/>
          </a:xfrm>
          <a:prstGeom prst="rect">
            <a:avLst/>
          </a:prstGeom>
        </p:spPr>
      </p:pic>
    </p:spTree>
  </p:cSld>
  <p:clrMapOvr>
    <a:masterClrMapping/>
  </p:clrMapOvr>
  <p:transition/>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UNIT_PLACING_PICTURE_USER_VIEWPORT" val="{&quot;height&quot;:3997,&quot;width&quot;:10056}"/>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COMMONDATA" val="eyJoZGlkIjoiMDgzMjAxOGY1MjhjYWMwOWI4OTQ1NTc4ZmVmZmEzYTUifQ=="/>
  <p:tag name="KSO_WPP_MARK_KEY" val="7f1965f9-0a56-4403-a97f-a0ea97733162"/>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3908</Words>
  <Application>WPS 演示</Application>
  <PresentationFormat>宽屏</PresentationFormat>
  <Paragraphs>180</Paragraphs>
  <Slides>12</Slides>
  <Notes>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宋体</vt:lpstr>
      <vt:lpstr>Wingdings</vt:lpstr>
      <vt:lpstr>微软雅黑</vt:lpstr>
      <vt:lpstr>Times New Roman</vt:lpstr>
      <vt:lpstr>Wingdings</vt:lpstr>
      <vt:lpstr>华文楷体</vt:lpstr>
      <vt:lpstr>Calibri</vt:lpstr>
      <vt:lpstr>Arial Unicode MS</vt:lpstr>
      <vt:lpstr>BatangChe</vt:lpstr>
      <vt:lpstr>Segoe Print</vt:lpstr>
      <vt:lpstr>Cambria Math</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咏谦 Always modest</cp:lastModifiedBy>
  <cp:revision>609</cp:revision>
  <dcterms:created xsi:type="dcterms:W3CDTF">2019-06-19T02:08:00Z</dcterms:created>
  <dcterms:modified xsi:type="dcterms:W3CDTF">2023-02-20T13:22:22Z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480AC412BEBB42C6B38F83728387F326</vt:lpwstr>
  </property>
</Properties>
</file>