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56" r:id="rId6"/>
    <p:sldId id="259" r:id="rId7"/>
    <p:sldId id="260" r:id="rId8"/>
    <p:sldId id="263" r:id="rId9"/>
    <p:sldId id="278" r:id="rId10"/>
    <p:sldId id="281" r:id="rId11"/>
    <p:sldId id="282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284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285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258" r:id="rId60"/>
  </p:sldIdLst>
  <p:sldSz cx="9144000" cy="6858000" type="screen4x3"/>
  <p:notesSz cx="6858000" cy="9144000"/>
  <p:custDataLst>
    <p:tags r:id="rId6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戴宇睿" initials="戴宇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B"/>
    <a:srgbClr val="48B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1498" y="67"/>
      </p:cViewPr>
      <p:guideLst>
        <p:guide orient="horz" pos="209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5" Type="http://schemas.openxmlformats.org/officeDocument/2006/relationships/tags" Target="tags/tag1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ctr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1614" cy="5373688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981075"/>
            <a:ext cx="4021614" cy="5373688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ctr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15888"/>
            <a:ext cx="2051844" cy="62388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36584" cy="6238875"/>
          </a:xfrm>
        </p:spPr>
        <p:txBody>
          <a:bodyPr vert="eaVert"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ctr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1614" cy="5373688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981075"/>
            <a:ext cx="4021614" cy="5373688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ctr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15888"/>
            <a:ext cx="2051844" cy="62388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36584" cy="6238875"/>
          </a:xfrm>
        </p:spPr>
        <p:txBody>
          <a:bodyPr vert="eaVert"/>
          <a:lstStyle/>
          <a:p>
            <a:pPr lvl="0" fontAlgn="ctr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ctr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ctr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ctr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ctr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 userDrawn="1"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1030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 userDrawn="1"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 userDrawn="1"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2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Calibri" panose="020F0502020204030204" pitchFamily="2" charset="0"/>
            </a:endParaRPr>
          </a:p>
        </p:txBody>
      </p:sp>
      <p:sp>
        <p:nvSpPr>
          <p:cNvPr id="2054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Calibri" panose="020F05020202040302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2-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7375" cy="649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标题文本样式：微软雅黑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  <a:endParaRPr lang="en-US" altLang="zh-CN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468313" y="981075"/>
            <a:ext cx="8207375" cy="5373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第一级内容文本样式：微软雅黑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  <a:endParaRPr lang="en-US" altLang="zh-CN"/>
          </a:p>
          <a:p>
            <a:pPr lvl="1" indent="-180975"/>
            <a:r>
              <a:rPr lang="zh-CN" altLang="en-US"/>
              <a:t>第二级内容文本样式：微软雅黑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  <a:endParaRPr lang="en-US" altLang="zh-CN"/>
          </a:p>
          <a:p>
            <a:pPr lvl="2" indent="-174625"/>
            <a:r>
              <a:rPr lang="zh-CN" altLang="en-US"/>
              <a:t>第三级内容文本样式：微软雅黑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  <a:endParaRPr lang="en-US" altLang="zh-CN"/>
          </a:p>
          <a:p>
            <a:pPr lvl="3" indent="-180975"/>
            <a:r>
              <a:rPr lang="zh-CN" altLang="en-US"/>
              <a:t>第四级内容文本样式：微软雅黑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  <a:endParaRPr lang="en-US" altLang="zh-CN"/>
          </a:p>
          <a:p>
            <a:pPr lvl="4" indent="-184150"/>
            <a:r>
              <a:rPr lang="zh-CN" altLang="en-US"/>
              <a:t>第五级内容文本样式：微软雅黑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lvl="0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1655" lvl="1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95350" lvl="2" indent="-17462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56030" lvl="3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19250" lvl="4" indent="-18415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/>
          </p:cNvSpPr>
          <p:nvPr>
            <p:ph type="title"/>
          </p:nvPr>
        </p:nvSpPr>
        <p:spPr>
          <a:xfrm>
            <a:off x="468313" y="115888"/>
            <a:ext cx="8207375" cy="649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标题文本样式：微软雅黑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  <a:endParaRPr lang="en-US" altLang="zh-CN"/>
          </a:p>
        </p:txBody>
      </p:sp>
      <p:sp>
        <p:nvSpPr>
          <p:cNvPr id="4100" name="Rectangle 4"/>
          <p:cNvSpPr>
            <a:spLocks noGrp="1"/>
          </p:cNvSpPr>
          <p:nvPr>
            <p:ph type="body"/>
          </p:nvPr>
        </p:nvSpPr>
        <p:spPr>
          <a:xfrm>
            <a:off x="468313" y="981075"/>
            <a:ext cx="8207375" cy="53736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第一级内容文本样式：微软雅黑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  <a:endParaRPr lang="en-US" altLang="zh-CN"/>
          </a:p>
          <a:p>
            <a:pPr lvl="1" indent="-180975"/>
            <a:r>
              <a:rPr lang="zh-CN" altLang="en-US"/>
              <a:t>第二级内容文本样式：微软雅黑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  <a:endParaRPr lang="en-US" altLang="zh-CN"/>
          </a:p>
          <a:p>
            <a:pPr lvl="2" indent="-174625"/>
            <a:r>
              <a:rPr lang="zh-CN" altLang="en-US"/>
              <a:t>第三级内容文本样式：微软雅黑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  <a:endParaRPr lang="en-US" altLang="zh-CN"/>
          </a:p>
          <a:p>
            <a:pPr lvl="3" indent="-180975"/>
            <a:r>
              <a:rPr lang="zh-CN" altLang="en-US"/>
              <a:t>第四级内容文本样式：微软雅黑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  <a:endParaRPr lang="en-US" altLang="zh-CN"/>
          </a:p>
          <a:p>
            <a:pPr lvl="4" indent="-184150"/>
            <a:r>
              <a:rPr lang="zh-CN" altLang="en-US"/>
              <a:t>第五级内容文本样式：微软雅黑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hf sldNum="0" hdr="0" ftr="0" dt="0"/>
  <p:txStyles>
    <p:title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lvl="0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1655" lvl="1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95350" lvl="2" indent="-17462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56030" lvl="3" indent="-180975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19250" lvl="4" indent="-18415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ctr" latinLnBrk="0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baidu.com/s?wd=%E5%91%BD%E4%BB%A4%E8%A1%8C&amp;tn=SE_PcZhidaonwhc_ngpagmjz&amp;rsv_dl=gh_pc_zhidao" TargetMode="Externa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hyperlink" Target="https://www.python.org/ftp/python/3.7.0/Python-3.7.0.tgz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hyperlink" Target="https://www.anaconda.com/products/individual&#23547;&#25214;&#35201;&#23433;&#35013;&#30340;&#30456;&#24212;&#29256;&#26412;&#65292;&#36825;&#37324;&#36873;&#25321;Windows&#30340;64&#20301;Python%203.7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baike.baidu.com/item/%E5%BA%94%E7%94%A8%E7%A8%8B%E5%BA%8F" TargetMode="External"/><Relationship Id="rId2" Type="http://schemas.openxmlformats.org/officeDocument/2006/relationships/hyperlink" Target="https://baike.baidu.com/item/%E5%B7%A5%E7%A8%8B" TargetMode="External"/><Relationship Id="rId1" Type="http://schemas.openxmlformats.org/officeDocument/2006/relationships/hyperlink" Target="https://baike.baidu.com/item/%E7%AE%80%E6%B4%81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/>
          </p:cNvSpPr>
          <p:nvPr userDrawn="1">
            <p:ph type="ctrTitle" idx="4294967295"/>
          </p:nvPr>
        </p:nvSpPr>
        <p:spPr>
          <a:xfrm>
            <a:off x="428625" y="285750"/>
            <a:ext cx="5172075" cy="1227138"/>
          </a:xfrm>
        </p:spPr>
        <p:txBody>
          <a:bodyPr vert="horz"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SzTx/>
            </a:pPr>
            <a:r>
              <a:rPr lang="zh-CN" altLang="en-US" sz="28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乘</a:t>
            </a:r>
            <a:r>
              <a:rPr lang="zh-CN" altLang="en-US" sz="32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风破</a:t>
            </a:r>
            <a:r>
              <a:rPr lang="zh-CN" altLang="en-US" sz="54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浪</a:t>
            </a:r>
            <a:r>
              <a:rPr lang="en-US" altLang="zh-CN" sz="32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3200" b="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世界就在眼前</a:t>
            </a:r>
            <a:endParaRPr lang="zh-CN" altLang="en-US" sz="3200" b="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3" name="文本框 3"/>
          <p:cNvSpPr txBox="1"/>
          <p:nvPr/>
        </p:nvSpPr>
        <p:spPr>
          <a:xfrm>
            <a:off x="1475656" y="2276872"/>
            <a:ext cx="5384165" cy="2676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>
              <a:buClrTx/>
              <a:buSzTx/>
            </a:pP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第</a:t>
            </a:r>
            <a:r>
              <a:rPr lang="en-US" altLang="zh-CN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0</a:t>
            </a:r>
            <a:r>
              <a:rPr lang="zh-CN" altLang="en-US" sz="4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章       开发环境搭建</a:t>
            </a:r>
            <a:endParaRPr lang="zh-CN" altLang="en-US" sz="40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SzTx/>
            </a:pPr>
            <a:endParaRPr lang="zh-CN" altLang="en-US" sz="3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SzTx/>
            </a:pPr>
            <a:endParaRPr lang="zh-CN" altLang="en-US" sz="3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>
              <a:buSzTx/>
            </a:pPr>
            <a:endParaRPr lang="zh-CN" altLang="en-US" sz="3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buSzTx/>
            </a:pP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数理</a:t>
            </a:r>
            <a:r>
              <a:rPr lang="zh-CN" altLang="en-US" sz="32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学院</a:t>
            </a:r>
            <a:endParaRPr lang="zh-CN" altLang="en-US" sz="3200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x-none" altLang="zh-CN" sz="2400" b="1" dirty="0"/>
              <a:t>2.具体安装步骤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4020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）等待安装完毕后显示安装成功界面。</a:t>
            </a:r>
            <a:endParaRPr lang="zh-CN" altLang="zh-CN" sz="2000" b="1" dirty="0"/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19350"/>
            <a:ext cx="5328592" cy="34224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环境变量配置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10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）进入控制面板→所有控制面板项→系统，选择“高级”活页夹，可进入系统属性界面，如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所示，单击右下角“环境变量”按钮，进入环境变量配置。</a:t>
            </a:r>
            <a:endParaRPr lang="zh-CN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99" y="2709545"/>
            <a:ext cx="3020060" cy="34582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环境变量配置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4439106" y="2060848"/>
            <a:ext cx="4510464" cy="138999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）进入环境变量界面后，选择</a:t>
            </a:r>
            <a:r>
              <a:rPr lang="en-US" altLang="zh-CN" sz="2000" b="1" dirty="0"/>
              <a:t>Path</a:t>
            </a:r>
            <a:r>
              <a:rPr lang="zh-CN" altLang="zh-CN" sz="2000" b="1" dirty="0"/>
              <a:t>，单击“编辑”，如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所示。在其中添加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安装目录和安装目录下</a:t>
            </a:r>
            <a:r>
              <a:rPr lang="en-US" altLang="zh-CN" sz="2000" b="1" dirty="0"/>
              <a:t>Scripts</a:t>
            </a:r>
            <a:r>
              <a:rPr lang="zh-CN" altLang="zh-CN" sz="2000" b="1" dirty="0"/>
              <a:t>文件这两个路径即可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6" y="2060848"/>
            <a:ext cx="3733800" cy="36531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4439106" y="3885181"/>
            <a:ext cx="4414418" cy="10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）在</a:t>
            </a:r>
            <a:r>
              <a:rPr lang="en-US" altLang="zh-CN" sz="2000" b="1" dirty="0" err="1">
                <a:hlinkClick r:id="rId2"/>
              </a:rPr>
              <a:t>命令行</a:t>
            </a:r>
            <a:r>
              <a:rPr lang="zh-CN" altLang="zh-CN" sz="2000" b="1" dirty="0"/>
              <a:t>中输入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命令，出现相应的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版本号，就说明环境变量配置成功。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x-none" altLang="zh-CN" sz="2400" b="1" dirty="0"/>
              <a:t>.</a:t>
            </a:r>
            <a:r>
              <a:rPr lang="zh-CN" altLang="en-US" sz="2400" b="1"/>
              <a:t>准备工作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1719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）一台装有</a:t>
            </a:r>
            <a:r>
              <a:rPr lang="en-US" altLang="zh-CN" sz="2000" b="1" dirty="0"/>
              <a:t>Linux</a:t>
            </a:r>
            <a:r>
              <a:rPr lang="zh-CN" altLang="zh-CN" sz="2000" b="1" dirty="0"/>
              <a:t>系统的计算机或安装了</a:t>
            </a:r>
            <a:r>
              <a:rPr lang="en-US" altLang="zh-CN" sz="2000" b="1" dirty="0"/>
              <a:t>Linux</a:t>
            </a:r>
            <a:r>
              <a:rPr lang="zh-CN" altLang="zh-CN" sz="2000" b="1" dirty="0"/>
              <a:t>系统的虚拟机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Linux</a:t>
            </a:r>
            <a:r>
              <a:rPr lang="zh-CN" altLang="en-US" sz="2000" b="1" dirty="0"/>
              <a:t>系统采用</a:t>
            </a:r>
            <a:r>
              <a:rPr lang="en-US" altLang="zh-CN" sz="2000" b="1" dirty="0"/>
              <a:t>Cent OS7</a:t>
            </a:r>
            <a:r>
              <a:rPr lang="zh-CN" altLang="zh-CN" sz="2000" b="1" dirty="0"/>
              <a:t>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一般情况下</a:t>
            </a:r>
            <a:r>
              <a:rPr lang="en-US" altLang="zh-CN" sz="2000" b="1" dirty="0"/>
              <a:t>Linux</a:t>
            </a:r>
            <a:r>
              <a:rPr lang="zh-CN" altLang="zh-CN" sz="2000" b="1" dirty="0"/>
              <a:t>系统自带有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，但可能不是</a:t>
            </a:r>
            <a:r>
              <a:rPr lang="en-US" altLang="zh-CN" sz="2000" b="1" dirty="0"/>
              <a:t>Python 3</a:t>
            </a:r>
            <a:r>
              <a:rPr lang="zh-CN" altLang="zh-CN" sz="2000" b="1" dirty="0"/>
              <a:t>版本，如果要确认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版本的话，可以分别在终端输入命令：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python3</a:t>
            </a:r>
            <a:r>
              <a:rPr lang="zh-CN" altLang="zh-CN" sz="2000" b="1" dirty="0"/>
              <a:t>，运行后的界面如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</a:t>
            </a:r>
            <a:endParaRPr lang="zh-CN" altLang="zh-CN" sz="2000" b="1" dirty="0"/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15" y="3429000"/>
            <a:ext cx="4037965" cy="27393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x-none" altLang="zh-CN" sz="2400" b="1" dirty="0"/>
              <a:t>.</a:t>
            </a:r>
            <a:r>
              <a:rPr lang="zh-CN" altLang="en-US" sz="2400" b="1"/>
              <a:t>准备工作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20486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Python 3</a:t>
            </a:r>
            <a:r>
              <a:rPr lang="zh-CN" altLang="zh-CN" sz="2000" b="1" dirty="0"/>
              <a:t>源码包，可通过自带的火狐浏览器直接到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官网下载，或者在终端输入“</a:t>
            </a:r>
            <a:r>
              <a:rPr lang="en-US" altLang="zh-CN" sz="2000" b="1" dirty="0" err="1"/>
              <a:t>su</a:t>
            </a:r>
            <a:r>
              <a:rPr lang="en-US" altLang="zh-CN" sz="2000" b="1" dirty="0"/>
              <a:t> root</a:t>
            </a:r>
            <a:r>
              <a:rPr lang="zh-CN" altLang="zh-CN" sz="2000" b="1" dirty="0"/>
              <a:t>”命令后键入用户密码，获取</a:t>
            </a:r>
            <a:r>
              <a:rPr lang="en-US" altLang="zh-CN" sz="2000" b="1" dirty="0"/>
              <a:t>root</a:t>
            </a:r>
            <a:r>
              <a:rPr lang="zh-CN" altLang="zh-CN" sz="2000" b="1" dirty="0"/>
              <a:t>权限，输入以下命令：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en-US" altLang="zh-CN" sz="2000" b="1" dirty="0" err="1"/>
              <a:t>wget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hlinkClick r:id="rId1"/>
              </a:rPr>
              <a:t>https://www.python.org/ftp/python/3.7.0/Python-3.7.0.tgz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en-US" sz="2000" b="1" dirty="0"/>
              <a:t>用此方法下载源码包，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en-US" sz="2000" b="1" dirty="0"/>
              <a:t>安装成功如图所示。</a:t>
            </a:r>
            <a:endParaRPr lang="zh-CN" altLang="zh-CN" sz="2000" b="1" dirty="0"/>
          </a:p>
        </p:txBody>
      </p:sp>
      <p:pic>
        <p:nvPicPr>
          <p:cNvPr id="11" name="图片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3363658"/>
            <a:ext cx="4248472" cy="28174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6" y="1782248"/>
            <a:ext cx="8193405" cy="1719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）为了方便管理，首先在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/local/</a:t>
            </a:r>
            <a:r>
              <a:rPr lang="zh-CN" altLang="zh-CN" sz="2000" b="1" dirty="0"/>
              <a:t>下面创建一个文件，作为安装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的目标文件，文件名任意，这里取名为</a:t>
            </a:r>
            <a:r>
              <a:rPr lang="en-US" altLang="zh-CN" sz="2000" b="1" dirty="0"/>
              <a:t>Python3</a:t>
            </a:r>
            <a:r>
              <a:rPr lang="zh-CN" altLang="zh-CN" sz="2000" b="1" dirty="0"/>
              <a:t>。在</a:t>
            </a:r>
            <a:r>
              <a:rPr lang="en-US" altLang="zh-CN" sz="2000" b="1" dirty="0"/>
              <a:t>Linux</a:t>
            </a:r>
            <a:r>
              <a:rPr lang="zh-CN" altLang="zh-CN" sz="2000" b="1" dirty="0"/>
              <a:t>中一般习惯把用户安装的软件安装在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/local/XXX/</a:t>
            </a:r>
            <a:r>
              <a:rPr lang="zh-CN" altLang="zh-CN" sz="2000" b="1" dirty="0"/>
              <a:t>下。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使用以下命令进入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/local/</a:t>
            </a:r>
            <a:r>
              <a:rPr lang="zh-CN" altLang="zh-CN" sz="2000" b="1" dirty="0"/>
              <a:t>创建文件，创建后可以用“</a:t>
            </a:r>
            <a:r>
              <a:rPr lang="en-US" altLang="zh-CN" sz="2000" b="1" dirty="0"/>
              <a:t>ls</a:t>
            </a:r>
            <a:r>
              <a:rPr lang="zh-CN" altLang="zh-CN" sz="2000" b="1" dirty="0"/>
              <a:t>”命令查看当前路径下的目录，如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所示，可以发现新增了</a:t>
            </a:r>
            <a:r>
              <a:rPr lang="en-US" altLang="zh-CN" sz="2000" b="1" dirty="0"/>
              <a:t>Python3</a:t>
            </a:r>
            <a:r>
              <a:rPr lang="zh-CN" altLang="zh-CN" sz="2000" b="1" dirty="0"/>
              <a:t>目录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02" y="3429000"/>
            <a:ext cx="4440395" cy="29143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6" y="1782248"/>
            <a:ext cx="8193405" cy="34009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）回到起始路径，输入以下命令解压下载好的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安装压缩包。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dd]# tar -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zxvf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Python-3.7.0.tgz</a:t>
            </a:r>
            <a:endParaRPr lang="en-US" altLang="zh-CN" sz="1800" kern="100" dirty="0">
              <a:solidFill>
                <a:srgbClr val="000000"/>
              </a:solidFill>
              <a:effectLst/>
              <a:highlight>
                <a:srgbClr val="D3D3D3"/>
              </a:highlight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）解压完成后，输入命令：</a:t>
            </a:r>
            <a:r>
              <a:rPr lang="en-US" altLang="zh-CN" sz="2000" b="1" dirty="0"/>
              <a:t>cd Python-3.7.0/</a:t>
            </a:r>
            <a:r>
              <a:rPr lang="zh-CN" altLang="zh-CN" sz="2000" b="1" dirty="0"/>
              <a:t>，进入生成的目录。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dd]# cd Python-3.7.0/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接着执行命令：</a:t>
            </a:r>
            <a:r>
              <a:rPr lang="en-US" altLang="zh-CN" sz="2000" b="1" dirty="0"/>
              <a:t>./configure --prefix=/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/local/Python3</a:t>
            </a:r>
            <a:r>
              <a:rPr lang="zh-CN" altLang="zh-CN" sz="2000" b="1" dirty="0"/>
              <a:t>，设置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的安装目录为</a:t>
            </a:r>
            <a:r>
              <a:rPr lang="en-US" altLang="zh-CN" sz="2000" b="1" dirty="0"/>
              <a:t>/</a:t>
            </a:r>
            <a:r>
              <a:rPr lang="en-US" altLang="zh-CN" sz="2000" b="1" dirty="0" err="1"/>
              <a:t>usr</a:t>
            </a:r>
            <a:r>
              <a:rPr lang="en-US" altLang="zh-CN" sz="2000" b="1" dirty="0"/>
              <a:t>/local/Python3</a:t>
            </a:r>
            <a:r>
              <a:rPr lang="zh-CN" altLang="zh-CN" sz="2000" b="1" dirty="0"/>
              <a:t>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[… …]# ./configure -–prefix=/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/local/Python3</a:t>
            </a:r>
            <a:endParaRPr lang="en-US" altLang="zh-CN" sz="1800" kern="100" dirty="0">
              <a:solidFill>
                <a:srgbClr val="000000"/>
              </a:solidFill>
              <a:effectLst/>
              <a:highlight>
                <a:srgbClr val="D3D3D3"/>
              </a:highlight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）配置完成之后执行命令：</a:t>
            </a:r>
            <a:r>
              <a:rPr lang="en-US" altLang="zh-CN" sz="2000" b="1" dirty="0"/>
              <a:t>make</a:t>
            </a:r>
            <a:r>
              <a:rPr lang="zh-CN" altLang="zh-CN" sz="2000" b="1" dirty="0"/>
              <a:t>，开始编译源码。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Python-3.7.0]# make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782248"/>
            <a:ext cx="3322902" cy="40267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编译成功后如右图所示。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16" y="1444451"/>
            <a:ext cx="3996690" cy="27254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383760" y="4237839"/>
            <a:ext cx="8376479" cy="19122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）编译完成后，执行命令：</a:t>
            </a:r>
            <a:r>
              <a:rPr lang="en-US" altLang="zh-CN" sz="2000" b="1" dirty="0"/>
              <a:t>make install</a:t>
            </a:r>
            <a:r>
              <a:rPr lang="zh-CN" altLang="zh-CN" sz="2000" b="1" dirty="0"/>
              <a:t>，开始安装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Python-3.7.0]# make install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）在第五步</a:t>
            </a:r>
            <a:r>
              <a:rPr lang="en-US" altLang="zh-CN" sz="2000" b="1" dirty="0"/>
              <a:t>make install</a:t>
            </a:r>
            <a:r>
              <a:rPr lang="zh-CN" altLang="zh-CN" sz="2000" b="1" dirty="0"/>
              <a:t>的安装过程中，可能遇到如</a:t>
            </a:r>
            <a:r>
              <a:rPr lang="zh-CN" altLang="en-US" sz="2000" b="1" dirty="0"/>
              <a:t>下</a:t>
            </a:r>
            <a:r>
              <a:rPr lang="zh-CN" altLang="zh-CN" sz="2000" b="1" dirty="0"/>
              <a:t>问题。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zipimport.ZipImportError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can't decompress data;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zlib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not available</a:t>
            </a:r>
            <a:endParaRPr lang="en-US" altLang="zh-CN" sz="1800" kern="100" dirty="0">
              <a:solidFill>
                <a:srgbClr val="000000"/>
              </a:solidFill>
              <a:effectLst/>
              <a:highlight>
                <a:srgbClr val="D3D3D3"/>
              </a:highlight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make: *** [install] Error 1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具体安装步骤</a:t>
            </a:r>
            <a:endParaRPr lang="zh-CN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0874" y="1782248"/>
            <a:ext cx="8376479" cy="37156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该问题是缺少相应的</a:t>
            </a:r>
            <a:r>
              <a:rPr lang="en-US" altLang="zh-CN" sz="2000" b="1" dirty="0"/>
              <a:t>Python 3</a:t>
            </a:r>
            <a:r>
              <a:rPr lang="zh-CN" altLang="zh-CN" sz="2000" b="1" dirty="0"/>
              <a:t>依赖包引起的，可以通过以下命令安装所有包来解决。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Python-3.7.0]# yum install </a:t>
            </a:r>
            <a:r>
              <a:rPr lang="en-US" altLang="zh-CN" kern="100" dirty="0" err="1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zlib</a:t>
            </a:r>
            <a:r>
              <a:rPr lang="en-US" altLang="zh-CN" kern="1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*</a:t>
            </a:r>
            <a:endParaRPr lang="zh-CN" altLang="zh-CN" kern="100" dirty="0">
              <a:solidFill>
                <a:srgbClr val="000000"/>
              </a:solidFill>
              <a:highlight>
                <a:srgbClr val="D3D3D3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或者也可以通过安装所需要的部分包来解决。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root@localhost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Python-3.7.0]# yum install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zlib-devel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bzip2-devel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openssl-devel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ncurses-devel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sqlite-devel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readline-devel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tk-devel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gdbm-devel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db4-devel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libpcap-devel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xz-devel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该问题解决后可能还会再遇到以下问题。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ModuleNotFoundError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No module named '_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ctypes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此时还需要额外安装依赖。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18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yum -y install </a:t>
            </a:r>
            <a:r>
              <a:rPr lang="en-US" altLang="zh-CN" sz="18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libffi-devel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具体安装步骤</a:t>
            </a:r>
            <a:endParaRPr lang="zh-CN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0874" y="1782248"/>
            <a:ext cx="8376479" cy="7313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解决问题后再次执行</a:t>
            </a:r>
            <a:r>
              <a:rPr lang="en-US" altLang="zh-CN" sz="2000" b="1" dirty="0"/>
              <a:t>make install</a:t>
            </a:r>
            <a:r>
              <a:rPr lang="zh-CN" altLang="zh-CN" sz="2000" b="1" dirty="0"/>
              <a:t>命令进行安装，安装成功后就会显示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所示界面。</a:t>
            </a:r>
            <a:endParaRPr lang="zh-CN" altLang="zh-CN" sz="2000" b="1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72" y="2577024"/>
            <a:ext cx="4409456" cy="29725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3"/>
          <p:cNvSpPr>
            <a:spLocks noGrp="1"/>
          </p:cNvSpPr>
          <p:nvPr userDrawn="1">
            <p:ph type="title" idx="4294967295"/>
          </p:nvPr>
        </p:nvSpPr>
        <p:spPr/>
        <p:txBody>
          <a:bodyPr vert="horz" wrap="square" anchor="ctr" anchorCtr="0"/>
          <a:lstStyle/>
          <a:p>
            <a:pPr eaLnBrk="1" hangingPunct="1"/>
            <a:r>
              <a:rPr lang="zh-CN" altLang="en-US" dirty="0"/>
              <a:t>目录</a:t>
            </a:r>
            <a:endParaRPr lang="zh-CN" altLang="en-US" dirty="0"/>
          </a:p>
        </p:txBody>
      </p:sp>
      <p:grpSp>
        <p:nvGrpSpPr>
          <p:cNvPr id="6146" name="组合 7170"/>
          <p:cNvGrpSpPr/>
          <p:nvPr/>
        </p:nvGrpSpPr>
        <p:grpSpPr>
          <a:xfrm>
            <a:off x="1508125" y="2073275"/>
            <a:ext cx="5753100" cy="406499"/>
            <a:chOff x="0" y="0"/>
            <a:chExt cx="5753100" cy="406400"/>
          </a:xfrm>
        </p:grpSpPr>
        <p:grpSp>
          <p:nvGrpSpPr>
            <p:cNvPr id="6147" name="组合 7171"/>
            <p:cNvGrpSpPr/>
            <p:nvPr/>
          </p:nvGrpSpPr>
          <p:grpSpPr>
            <a:xfrm>
              <a:off x="0" y="0"/>
              <a:ext cx="5753100" cy="406400"/>
              <a:chOff x="0" y="0"/>
              <a:chExt cx="5753100" cy="406400"/>
            </a:xfrm>
          </p:grpSpPr>
          <p:sp>
            <p:nvSpPr>
              <p:cNvPr id="6148" name="圆角矩形 31"/>
              <p:cNvSpPr/>
              <p:nvPr/>
            </p:nvSpPr>
            <p:spPr>
              <a:xfrm>
                <a:off x="1003300" y="0"/>
                <a:ext cx="4749800" cy="4064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4F9FD4">
                      <a:alpha val="100000"/>
                    </a:srgbClr>
                  </a:gs>
                  <a:gs pos="50000">
                    <a:srgbClr val="4F9FD4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 scaled="1"/>
                <a:tileRect/>
              </a:gradFill>
              <a:ln w="25400" cap="flat" cmpd="sng">
                <a:solidFill>
                  <a:srgbClr val="4F9FD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/>
              <a:p>
                <a:r>
                  <a:rPr lang="en-US" altLang="zh-CN" dirty="0">
                    <a:latin typeface="Calibri" panose="020F0502020204030204" pitchFamily="2" charset="0"/>
                    <a:ea typeface="宋体" panose="02010600030101010101" pitchFamily="2" charset="-122"/>
                  </a:rPr>
                  <a:t>       Python</a:t>
                </a:r>
                <a:r>
                  <a:rPr lang="zh-CN" altLang="en-US" dirty="0">
                    <a:latin typeface="Calibri" panose="020F0502020204030204" pitchFamily="2" charset="0"/>
                    <a:ea typeface="宋体" panose="02010600030101010101" pitchFamily="2" charset="-122"/>
                  </a:rPr>
                  <a:t>解释器的安装</a:t>
                </a:r>
                <a:endParaRPr lang="en-US" altLang="zh-CN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49" name="TextBox 8"/>
              <p:cNvSpPr txBox="1"/>
              <p:nvPr/>
            </p:nvSpPr>
            <p:spPr>
              <a:xfrm>
                <a:off x="0" y="63500"/>
                <a:ext cx="876300" cy="337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en-US" altLang="zh-CN" sz="1600" b="1" dirty="0">
                    <a:latin typeface="Calibri" panose="020F0502020204030204" pitchFamily="2" charset="0"/>
                    <a:ea typeface="宋体" panose="02010600030101010101" pitchFamily="2" charset="-122"/>
                  </a:rPr>
                  <a:t>.1</a:t>
                </a:r>
                <a:endParaRPr lang="zh-CN" altLang="en-US" sz="1600" b="1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1" name="组合 7175"/>
            <p:cNvGrpSpPr/>
            <p:nvPr/>
          </p:nvGrpSpPr>
          <p:grpSpPr>
            <a:xfrm>
              <a:off x="1192403" y="72270"/>
              <a:ext cx="243840" cy="249875"/>
              <a:chOff x="0" y="0"/>
              <a:chExt cx="243840" cy="249936"/>
            </a:xfrm>
          </p:grpSpPr>
          <p:pic>
            <p:nvPicPr>
              <p:cNvPr id="6152" name="椭圆 30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0" y="0"/>
                <a:ext cx="243840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53" name="Text Box 10"/>
              <p:cNvSpPr txBox="1"/>
              <p:nvPr/>
            </p:nvSpPr>
            <p:spPr>
              <a:xfrm>
                <a:off x="45715" y="48259"/>
                <a:ext cx="152664" cy="1527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54" name="组合 7178"/>
          <p:cNvGrpSpPr/>
          <p:nvPr/>
        </p:nvGrpSpPr>
        <p:grpSpPr>
          <a:xfrm>
            <a:off x="1520825" y="3000375"/>
            <a:ext cx="5753100" cy="406499"/>
            <a:chOff x="0" y="0"/>
            <a:chExt cx="5753100" cy="406400"/>
          </a:xfrm>
        </p:grpSpPr>
        <p:grpSp>
          <p:nvGrpSpPr>
            <p:cNvPr id="6155" name="组合 7179"/>
            <p:cNvGrpSpPr/>
            <p:nvPr/>
          </p:nvGrpSpPr>
          <p:grpSpPr>
            <a:xfrm>
              <a:off x="0" y="0"/>
              <a:ext cx="5753100" cy="406400"/>
              <a:chOff x="0" y="0"/>
              <a:chExt cx="5753100" cy="406400"/>
            </a:xfrm>
          </p:grpSpPr>
          <p:sp>
            <p:nvSpPr>
              <p:cNvPr id="6156" name="圆角矩形 37"/>
              <p:cNvSpPr/>
              <p:nvPr/>
            </p:nvSpPr>
            <p:spPr>
              <a:xfrm>
                <a:off x="1003300" y="0"/>
                <a:ext cx="4749800" cy="4064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C34B">
                      <a:alpha val="100000"/>
                    </a:srgbClr>
                  </a:gs>
                  <a:gs pos="50000">
                    <a:srgbClr val="FFC34B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 scaled="1"/>
                <a:tileRect/>
              </a:gradFill>
              <a:ln w="25400" cap="flat" cmpd="sng">
                <a:solidFill>
                  <a:srgbClr val="FFC34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 anchorCtr="0"/>
              <a:lstStyle/>
              <a:p>
                <a:r>
                  <a:rPr lang="en-US" altLang="zh-CN" dirty="0">
                    <a:latin typeface="Calibri" panose="020F0502020204030204" pitchFamily="2" charset="0"/>
                    <a:ea typeface="宋体" panose="02010600030101010101" pitchFamily="2" charset="-122"/>
                  </a:rPr>
                  <a:t>        Anaconda</a:t>
                </a:r>
                <a:r>
                  <a:rPr lang="zh-CN" altLang="en-US" dirty="0">
                    <a:latin typeface="Calibri" panose="020F0502020204030204" pitchFamily="2" charset="0"/>
                    <a:ea typeface="宋体" panose="02010600030101010101" pitchFamily="2" charset="-122"/>
                  </a:rPr>
                  <a:t>的安装及环境搭建</a:t>
                </a:r>
                <a:endParaRPr lang="zh-CN" altLang="en-US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7" name="TextBox 14"/>
              <p:cNvSpPr txBox="1"/>
              <p:nvPr/>
            </p:nvSpPr>
            <p:spPr>
              <a:xfrm>
                <a:off x="0" y="63500"/>
                <a:ext cx="876300" cy="337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en-US" altLang="zh-CN" sz="1600" b="1" dirty="0">
                    <a:latin typeface="Calibri" panose="020F0502020204030204" pitchFamily="2" charset="0"/>
                    <a:ea typeface="宋体" panose="02010600030101010101" pitchFamily="2" charset="-122"/>
                  </a:rPr>
                  <a:t>.2</a:t>
                </a:r>
                <a:endParaRPr lang="en-US" altLang="zh-CN" sz="1600" b="1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9" name="组合 7183"/>
            <p:cNvGrpSpPr/>
            <p:nvPr/>
          </p:nvGrpSpPr>
          <p:grpSpPr>
            <a:xfrm>
              <a:off x="1191895" y="71763"/>
              <a:ext cx="243840" cy="249875"/>
              <a:chOff x="0" y="0"/>
              <a:chExt cx="243840" cy="249936"/>
            </a:xfrm>
          </p:grpSpPr>
          <p:pic>
            <p:nvPicPr>
              <p:cNvPr id="6160" name="椭圆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43840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61" name="Text Box 18"/>
              <p:cNvSpPr txBox="1"/>
              <p:nvPr/>
            </p:nvSpPr>
            <p:spPr>
              <a:xfrm>
                <a:off x="46223" y="48767"/>
                <a:ext cx="152664" cy="1527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162" name="组合 7186"/>
          <p:cNvGrpSpPr/>
          <p:nvPr/>
        </p:nvGrpSpPr>
        <p:grpSpPr>
          <a:xfrm>
            <a:off x="1520825" y="3925595"/>
            <a:ext cx="5763895" cy="432816"/>
            <a:chOff x="0" y="-14576"/>
            <a:chExt cx="5763895" cy="432711"/>
          </a:xfrm>
        </p:grpSpPr>
        <p:grpSp>
          <p:nvGrpSpPr>
            <p:cNvPr id="6163" name="组合 7187"/>
            <p:cNvGrpSpPr/>
            <p:nvPr/>
          </p:nvGrpSpPr>
          <p:grpSpPr>
            <a:xfrm>
              <a:off x="0" y="-14576"/>
              <a:ext cx="5763895" cy="432711"/>
              <a:chOff x="0" y="-14576"/>
              <a:chExt cx="5763895" cy="432711"/>
            </a:xfrm>
          </p:grpSpPr>
          <p:grpSp>
            <p:nvGrpSpPr>
              <p:cNvPr id="6164" name="组合 7188"/>
              <p:cNvGrpSpPr/>
              <p:nvPr/>
            </p:nvGrpSpPr>
            <p:grpSpPr>
              <a:xfrm>
                <a:off x="990727" y="-14576"/>
                <a:ext cx="4773168" cy="432711"/>
                <a:chOff x="0" y="0"/>
                <a:chExt cx="4773168" cy="432816"/>
              </a:xfrm>
            </p:grpSpPr>
            <p:pic>
              <p:nvPicPr>
                <p:cNvPr id="6165" name="圆角矩形 43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0"/>
                  <a:ext cx="4773168" cy="43281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sp>
              <p:nvSpPr>
                <p:cNvPr id="6166" name="Text Box 23"/>
                <p:cNvSpPr txBox="1"/>
                <p:nvPr/>
              </p:nvSpPr>
              <p:spPr>
                <a:xfrm>
                  <a:off x="72103" y="74110"/>
                  <a:ext cx="4630740" cy="28743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 anchorCtr="0"/>
                <a:lstStyle/>
                <a:p>
                  <a:r>
                    <a:rPr lang="en-US" altLang="zh-CN" dirty="0">
                      <a:latin typeface="Calibri" panose="020F0502020204030204" pitchFamily="2" charset="0"/>
                      <a:ea typeface="宋体" panose="02010600030101010101" pitchFamily="2" charset="-122"/>
                    </a:rPr>
                    <a:t>       </a:t>
                  </a:r>
                  <a:r>
                    <a:rPr lang="en-US" altLang="zh-CN" sz="1400" dirty="0">
                      <a:latin typeface="Calibri" panose="020F0502020204030204" pitchFamily="2" charset="0"/>
                      <a:ea typeface="宋体" panose="02010600030101010101" pitchFamily="2" charset="-122"/>
                    </a:rPr>
                    <a:t> </a:t>
                  </a:r>
                  <a:r>
                    <a:rPr lang="en-US" altLang="zh-CN" sz="1400" dirty="0" err="1"/>
                    <a:t>J</a:t>
                  </a:r>
                  <a:r>
                    <a:rPr lang="en-US" altLang="zh-CN" sz="1400" dirty="0" err="1">
                      <a:latin typeface="Calibri" panose="020F0502020204030204" pitchFamily="2" charset="0"/>
                      <a:ea typeface="宋体" panose="02010600030101010101" pitchFamily="2" charset="-122"/>
                    </a:rPr>
                    <a:t>upyter</a:t>
                  </a:r>
                  <a:r>
                    <a:rPr lang="en-US" altLang="zh-CN" sz="1400" dirty="0">
                      <a:latin typeface="Calibri" panose="020F0502020204030204" pitchFamily="2" charset="0"/>
                      <a:ea typeface="宋体" panose="02010600030101010101" pitchFamily="2" charset="-122"/>
                    </a:rPr>
                    <a:t> Notebook</a:t>
                  </a:r>
                  <a:r>
                    <a:rPr lang="zh-CN" altLang="en-US" sz="1400" dirty="0">
                      <a:latin typeface="Calibri" panose="020F0502020204030204" pitchFamily="2" charset="0"/>
                      <a:ea typeface="宋体" panose="02010600030101010101" pitchFamily="2" charset="-122"/>
                    </a:rPr>
                    <a:t>与</a:t>
                  </a:r>
                  <a:r>
                    <a:rPr lang="en-US" altLang="zh-CN" sz="1400" dirty="0" err="1">
                      <a:latin typeface="Calibri" panose="020F0502020204030204" pitchFamily="2" charset="0"/>
                      <a:ea typeface="宋体" panose="02010600030101010101" pitchFamily="2" charset="-122"/>
                    </a:rPr>
                    <a:t>Pycharm</a:t>
                  </a:r>
                  <a:r>
                    <a:rPr lang="zh-CN" altLang="en-US" sz="1400" dirty="0">
                      <a:latin typeface="Calibri" panose="020F0502020204030204" pitchFamily="2" charset="0"/>
                      <a:ea typeface="宋体" panose="02010600030101010101" pitchFamily="2" charset="-122"/>
                    </a:rPr>
                    <a:t>的安装及工程环境设置</a:t>
                  </a:r>
                  <a:endParaRPr lang="zh-CN" altLang="en-US" dirty="0">
                    <a:latin typeface="Calibri" panose="020F0502020204030204" pitchFamily="2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167" name="TextBox 20"/>
              <p:cNvSpPr txBox="1"/>
              <p:nvPr/>
            </p:nvSpPr>
            <p:spPr>
              <a:xfrm>
                <a:off x="0" y="63500"/>
                <a:ext cx="876300" cy="3371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en-US" altLang="zh-CN" sz="1600" b="1" dirty="0">
                    <a:latin typeface="Calibri" panose="020F0502020204030204" pitchFamily="2" charset="0"/>
                    <a:ea typeface="宋体" panose="02010600030101010101" pitchFamily="2" charset="-122"/>
                  </a:rPr>
                  <a:t>.3</a:t>
                </a:r>
                <a:endParaRPr lang="en-US" altLang="zh-CN" sz="1600" b="1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69" name="组合 7193"/>
            <p:cNvGrpSpPr/>
            <p:nvPr/>
          </p:nvGrpSpPr>
          <p:grpSpPr>
            <a:xfrm>
              <a:off x="1191895" y="70747"/>
              <a:ext cx="243840" cy="249875"/>
              <a:chOff x="0" y="0"/>
              <a:chExt cx="243840" cy="249936"/>
            </a:xfrm>
          </p:grpSpPr>
          <p:pic>
            <p:nvPicPr>
              <p:cNvPr id="6170" name="椭圆 4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43840" cy="24993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6171" name="Text Box 28"/>
              <p:cNvSpPr txBox="1"/>
              <p:nvPr/>
            </p:nvSpPr>
            <p:spPr>
              <a:xfrm>
                <a:off x="46223" y="49783"/>
                <a:ext cx="152664" cy="1527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51639" y="6052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1.1.2 Linux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9" name="TextBox 17"/>
          <p:cNvSpPr txBox="1"/>
          <p:nvPr/>
        </p:nvSpPr>
        <p:spPr>
          <a:xfrm>
            <a:off x="755014" y="1320583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x-none" altLang="zh-CN" sz="2400" b="1" dirty="0"/>
              <a:t>.</a:t>
            </a:r>
            <a:r>
              <a:rPr lang="zh-CN" altLang="en-US" sz="2400" b="1" dirty="0"/>
              <a:t>更改默认指向</a:t>
            </a:r>
            <a:endParaRPr lang="zh-CN" altLang="zh-CN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70874" y="1782248"/>
            <a:ext cx="8376479" cy="287963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安装完成后，在终端输入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python3</a:t>
            </a:r>
            <a:r>
              <a:rPr lang="zh-CN" altLang="zh-CN" sz="2000" b="1" dirty="0"/>
              <a:t>命令，如果出现的版本依然是原来的默认版本，那么就需要创建链接。在终端中输入以下命令删除原有对</a:t>
            </a:r>
            <a:r>
              <a:rPr lang="en-US" altLang="zh-CN" sz="2000" b="1" dirty="0"/>
              <a:t>Python 2</a:t>
            </a:r>
            <a:r>
              <a:rPr lang="zh-CN" altLang="zh-CN" sz="2000" b="1" dirty="0"/>
              <a:t>的软链接。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rm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/bin/python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再创建新的链接。</a:t>
            </a:r>
            <a:endParaRPr lang="zh-CN" altLang="zh-CN" sz="2000" b="1" dirty="0"/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 -s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/local/Python3/bin/python3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/bin/python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ln -s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/local/Python3/bin/pip3 /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D3D3D3"/>
                </a:highlight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/bin/pip</a:t>
            </a:r>
            <a:endParaRPr lang="en-US" altLang="zh-CN" sz="1800" kern="100" dirty="0">
              <a:solidFill>
                <a:srgbClr val="000000"/>
              </a:solidFill>
              <a:effectLst/>
              <a:highlight>
                <a:srgbClr val="D3D3D3"/>
              </a:highlight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最后再使用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命令查看默认版本，</a:t>
            </a:r>
            <a:r>
              <a:rPr lang="zh-CN" altLang="en-US" sz="2000" b="1" dirty="0"/>
              <a:t>观察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默认版本</a:t>
            </a:r>
            <a:r>
              <a:rPr lang="zh-CN" altLang="en-US" sz="2000" b="1" dirty="0"/>
              <a:t>是否</a:t>
            </a:r>
            <a:r>
              <a:rPr lang="zh-CN" altLang="zh-CN" sz="2000" b="1" dirty="0"/>
              <a:t>已经更换为你安装的最新版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72736" y="1775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1.1.3 </a:t>
            </a:r>
            <a:r>
              <a:rPr lang="zh-CN" altLang="en-US" dirty="0"/>
              <a:t>在</a:t>
            </a:r>
            <a:r>
              <a:rPr lang="en-US" altLang="zh-CN" dirty="0"/>
              <a:t>MacOS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3953" y="1320583"/>
            <a:ext cx="8376479" cy="2457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x-none" altLang="zh-CN" sz="2400" b="1" dirty="0"/>
              <a:t>1.准备工作</a:t>
            </a:r>
            <a:endParaRPr lang="zh-CN" altLang="zh-CN" sz="24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）一台装有</a:t>
            </a:r>
            <a:r>
              <a:rPr lang="en-US" altLang="zh-CN" sz="2000" b="1" dirty="0"/>
              <a:t>Mac OS</a:t>
            </a:r>
            <a:r>
              <a:rPr lang="zh-CN" altLang="zh-CN" sz="2000" b="1" dirty="0"/>
              <a:t>系统的计算机。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可执行安装包，可到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官网下载。</a:t>
            </a:r>
            <a:endParaRPr lang="zh-CN" altLang="zh-CN" sz="2000" b="1" dirty="0"/>
          </a:p>
          <a:p>
            <a:r>
              <a:rPr lang="x-none" altLang="zh-CN" sz="2400" b="1" dirty="0"/>
              <a:t>2.安装步骤</a:t>
            </a:r>
            <a:endParaRPr lang="zh-CN" altLang="zh-CN" sz="24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）进入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官网，选择相应的</a:t>
            </a:r>
            <a:r>
              <a:rPr lang="en-US" altLang="zh-CN" sz="2000" b="1" dirty="0"/>
              <a:t>Mac OS</a:t>
            </a:r>
            <a:r>
              <a:rPr lang="zh-CN" altLang="zh-CN" sz="2000" b="1" dirty="0"/>
              <a:t>版本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安装包进行下载。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）下载完成后，打开安装包进行安装，单击“继续”按钮，显示如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所示界面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992" y="3406564"/>
            <a:ext cx="4184015" cy="28714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72736" y="1775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1.1.3 </a:t>
            </a:r>
            <a:r>
              <a:rPr lang="zh-CN" altLang="en-US" dirty="0"/>
              <a:t>在</a:t>
            </a:r>
            <a:r>
              <a:rPr lang="en-US" altLang="zh-CN" dirty="0"/>
              <a:t>MacOS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5390" y="1320583"/>
            <a:ext cx="8376479" cy="7713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x-none" altLang="zh-CN" sz="2400" b="1" dirty="0"/>
              <a:t>1.准备工作</a:t>
            </a:r>
            <a:endParaRPr lang="zh-CN" altLang="zh-CN" sz="24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）根据每一步的提示进行操作，安装成功后显示如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所示的界面。</a:t>
            </a:r>
            <a:endParaRPr lang="zh-CN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491" y="2274949"/>
            <a:ext cx="4232275" cy="2917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15071" y="5336400"/>
            <a:ext cx="8376479" cy="4020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）查看安装是否成功，打开终端输入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查看默认版本</a:t>
            </a:r>
            <a:r>
              <a:rPr lang="zh-CN" altLang="en-US" sz="2000" b="1" dirty="0"/>
              <a:t>即可</a:t>
            </a:r>
            <a:r>
              <a:rPr lang="zh-CN" altLang="zh-CN" sz="2000" b="1" dirty="0"/>
              <a:t>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6639" y="16293"/>
            <a:ext cx="7892141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1.1.4 </a:t>
            </a:r>
            <a:r>
              <a:rPr lang="zh-CN" altLang="en-US" dirty="0"/>
              <a:t>运行第一个</a:t>
            </a:r>
            <a:r>
              <a:rPr lang="en-US" altLang="zh-CN" dirty="0"/>
              <a:t>hello world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6911" y="1114425"/>
            <a:ext cx="8376479" cy="36952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在计算机里还没有安装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的集成开发环境时，有以下两种方式写出第一个程序。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）使用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命令行。打开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，输入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后，就可以在命令行里编写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程序了。如写入以下代码：</a:t>
            </a:r>
            <a:endParaRPr lang="zh-CN" altLang="zh-CN" sz="2000" b="1" dirty="0"/>
          </a:p>
          <a:p>
            <a:pPr indent="228600" algn="just">
              <a:tabLst>
                <a:tab pos="630555" algn="l"/>
                <a:tab pos="990600" algn="l"/>
              </a:tabLst>
            </a:pPr>
            <a:r>
              <a:rPr lang="en-US" altLang="zh-CN" kern="1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print(‘hello world!’)</a:t>
            </a:r>
            <a:endParaRPr lang="zh-CN" altLang="zh-CN" kern="100" dirty="0">
              <a:solidFill>
                <a:srgbClr val="000000"/>
              </a:solidFill>
              <a:highlight>
                <a:srgbClr val="D3D3D3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按下回车键后就能看见输出的结果，再输入以下命令即可退出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编写。</a:t>
            </a:r>
            <a:endParaRPr lang="zh-CN" altLang="zh-CN" sz="2000" b="1" dirty="0"/>
          </a:p>
          <a:p>
            <a:pPr indent="228600" algn="just">
              <a:tabLst>
                <a:tab pos="630555" algn="l"/>
                <a:tab pos="990600" algn="l"/>
              </a:tabLst>
            </a:pPr>
            <a:r>
              <a:rPr lang="en-US" altLang="zh-CN" kern="100" dirty="0">
                <a:solidFill>
                  <a:srgbClr val="000000"/>
                </a:solidFill>
                <a:highlight>
                  <a:srgbClr val="D3D3D3"/>
                </a:highlight>
                <a:latin typeface="Courier New" panose="02070309020205020404" pitchFamily="49" charset="0"/>
                <a:cs typeface="Times New Roman" panose="02020603050405020304" pitchFamily="18" charset="0"/>
              </a:rPr>
              <a:t>exit()</a:t>
            </a:r>
            <a:endParaRPr lang="en-US" altLang="zh-CN" kern="100" dirty="0">
              <a:solidFill>
                <a:srgbClr val="000000"/>
              </a:solidFill>
              <a:highlight>
                <a:srgbClr val="D3D3D3"/>
              </a:highlight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）使用</a:t>
            </a:r>
            <a:r>
              <a:rPr lang="en-US" altLang="zh-CN" sz="2000" b="1" dirty="0"/>
              <a:t>Python Shell</a:t>
            </a:r>
            <a:r>
              <a:rPr lang="zh-CN" altLang="zh-CN" sz="2000" b="1" dirty="0"/>
              <a:t>来编写。在主菜单左下角搜索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，找到</a:t>
            </a:r>
            <a:r>
              <a:rPr lang="en-US" altLang="zh-CN" sz="2000" b="1" dirty="0"/>
              <a:t>Python Shell</a:t>
            </a:r>
            <a:r>
              <a:rPr lang="zh-CN" altLang="zh-CN" sz="2000" b="1" dirty="0"/>
              <a:t>，启动后在里面同样书写</a:t>
            </a:r>
            <a:r>
              <a:rPr lang="en-US" altLang="zh-CN" sz="2000" b="1" dirty="0"/>
              <a:t>print(‘hello world!’)</a:t>
            </a:r>
            <a:r>
              <a:rPr lang="zh-CN" altLang="zh-CN" sz="2000" b="1" dirty="0"/>
              <a:t>，按下回车键，即可得到如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所示的结果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  <p:pic>
        <p:nvPicPr>
          <p:cNvPr id="17" name="图片 16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8" b="18302"/>
          <a:stretch>
            <a:fillRect/>
          </a:stretch>
        </p:blipFill>
        <p:spPr bwMode="auto">
          <a:xfrm>
            <a:off x="1619672" y="4819784"/>
            <a:ext cx="5760640" cy="792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63711" y="17761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1.2 Anaconda</a:t>
            </a:r>
            <a:r>
              <a:rPr lang="zh-CN" altLang="zh-CN" dirty="0"/>
              <a:t>的安装及环境变量配置</a:t>
            </a:r>
            <a:br>
              <a:rPr lang="zh-CN" altLang="zh-CN" sz="1800" b="1" kern="100" dirty="0">
                <a:effectLst/>
                <a:latin typeface="等线 Light" panose="02010600030101010101" pitchFamily="2" charset="-122"/>
                <a:ea typeface="等线 Light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grpSp>
        <p:nvGrpSpPr>
          <p:cNvPr id="10242" name="组合 11266"/>
          <p:cNvGrpSpPr/>
          <p:nvPr/>
        </p:nvGrpSpPr>
        <p:grpSpPr bwMode="auto">
          <a:xfrm>
            <a:off x="664388" y="1498220"/>
            <a:ext cx="7724036" cy="4086770"/>
            <a:chOff x="236465" y="-370493"/>
            <a:chExt cx="7724350" cy="4087438"/>
          </a:xfrm>
        </p:grpSpPr>
        <p:sp>
          <p:nvSpPr>
            <p:cNvPr id="10243" name="椭圆 4"/>
            <p:cNvSpPr>
              <a:spLocks noChangeArrowheads="1"/>
            </p:cNvSpPr>
            <p:nvPr/>
          </p:nvSpPr>
          <p:spPr bwMode="auto">
            <a:xfrm>
              <a:off x="2222210" y="-370493"/>
              <a:ext cx="4032446" cy="4087438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4" name="椭圆 5"/>
            <p:cNvSpPr>
              <a:spLocks noChangeArrowheads="1"/>
            </p:cNvSpPr>
            <p:nvPr/>
          </p:nvSpPr>
          <p:spPr bwMode="auto">
            <a:xfrm>
              <a:off x="3424127" y="781823"/>
              <a:ext cx="1635286" cy="165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45" name="组合 11269"/>
            <p:cNvGrpSpPr/>
            <p:nvPr/>
          </p:nvGrpSpPr>
          <p:grpSpPr bwMode="auto">
            <a:xfrm>
              <a:off x="236465" y="1038469"/>
              <a:ext cx="3414740" cy="1376149"/>
              <a:chOff x="236465" y="-226325"/>
              <a:chExt cx="3414740" cy="1376149"/>
            </a:xfrm>
          </p:grpSpPr>
          <p:sp>
            <p:nvSpPr>
              <p:cNvPr id="10246" name="椭圆 6"/>
              <p:cNvSpPr>
                <a:spLocks noChangeArrowheads="1"/>
              </p:cNvSpPr>
              <p:nvPr/>
            </p:nvSpPr>
            <p:spPr bwMode="auto">
              <a:xfrm>
                <a:off x="2279178" y="-226325"/>
                <a:ext cx="1372027" cy="137614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</a:t>
                </a:r>
                <a:r>
                  <a:rPr lang="en-US" altLang="zh-CN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Anaconda</a:t>
                </a:r>
                <a:endParaRPr lang="zh-CN" altLang="en-US" dirty="0">
                  <a:solidFill>
                    <a:srgbClr val="44B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47" name="线形标注 2(带强调线) 9"/>
              <p:cNvSpPr/>
              <p:nvPr/>
            </p:nvSpPr>
            <p:spPr bwMode="auto">
              <a:xfrm flipH="1">
                <a:off x="236465" y="389649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44B093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安装流程</a:t>
                </a:r>
                <a:endParaRPr lang="zh-CN" altLang="en-US" sz="1600" dirty="0"/>
              </a:p>
            </p:txBody>
          </p:sp>
          <p:sp>
            <p:nvSpPr>
              <p:cNvPr id="10248" name="椭圆 10"/>
              <p:cNvSpPr>
                <a:spLocks noChangeArrowheads="1"/>
              </p:cNvSpPr>
              <p:nvPr/>
            </p:nvSpPr>
            <p:spPr bwMode="auto">
              <a:xfrm flipV="1">
                <a:off x="2468804" y="458048"/>
                <a:ext cx="87004" cy="125840"/>
              </a:xfrm>
              <a:prstGeom prst="ellipse">
                <a:avLst/>
              </a:prstGeom>
              <a:solidFill>
                <a:srgbClr val="44B093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3" name="组合 11277"/>
            <p:cNvGrpSpPr/>
            <p:nvPr/>
          </p:nvGrpSpPr>
          <p:grpSpPr bwMode="auto">
            <a:xfrm>
              <a:off x="1222514" y="-332754"/>
              <a:ext cx="3698908" cy="1333484"/>
              <a:chOff x="734606" y="-404506"/>
              <a:chExt cx="3698908" cy="1333484"/>
            </a:xfrm>
          </p:grpSpPr>
          <p:sp>
            <p:nvSpPr>
              <p:cNvPr id="10254" name="椭圆 17"/>
              <p:cNvSpPr>
                <a:spLocks noChangeArrowheads="1"/>
              </p:cNvSpPr>
              <p:nvPr/>
            </p:nvSpPr>
            <p:spPr bwMode="auto">
              <a:xfrm>
                <a:off x="3078445" y="-404506"/>
                <a:ext cx="1355069" cy="133348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Anaconda</a:t>
                </a:r>
                <a:r>
                  <a:rPr lang="zh-CN" altLang="en-US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简介</a:t>
                </a:r>
                <a:endParaRPr lang="zh-CN" altLang="en-US" dirty="0">
                  <a:solidFill>
                    <a:srgbClr val="FFA9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5" name="线形标注 2(带强调线) 18"/>
              <p:cNvSpPr/>
              <p:nvPr/>
            </p:nvSpPr>
            <p:spPr bwMode="auto">
              <a:xfrm flipH="1">
                <a:off x="734606" y="0"/>
                <a:ext cx="1337481" cy="354842"/>
              </a:xfrm>
              <a:prstGeom prst="accentCallout2">
                <a:avLst>
                  <a:gd name="adj1" fmla="val 64583"/>
                  <a:gd name="adj2" fmla="val -2852"/>
                  <a:gd name="adj3" fmla="val 56889"/>
                  <a:gd name="adj4" fmla="val -45639"/>
                  <a:gd name="adj5" fmla="val 89745"/>
                  <a:gd name="adj6" fmla="val -86634"/>
                </a:avLst>
              </a:prstGeom>
              <a:noFill/>
              <a:ln w="25400">
                <a:solidFill>
                  <a:srgbClr val="FFA90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介绍</a:t>
                </a:r>
                <a:endParaRPr lang="zh-CN" altLang="en-US" sz="1600" dirty="0"/>
              </a:p>
            </p:txBody>
          </p:sp>
          <p:sp>
            <p:nvSpPr>
              <p:cNvPr id="10256" name="椭圆 19"/>
              <p:cNvSpPr>
                <a:spLocks noChangeArrowheads="1"/>
              </p:cNvSpPr>
              <p:nvPr/>
            </p:nvSpPr>
            <p:spPr bwMode="auto">
              <a:xfrm flipV="1">
                <a:off x="3259943" y="240997"/>
                <a:ext cx="89160" cy="113846"/>
              </a:xfrm>
              <a:prstGeom prst="ellipse">
                <a:avLst/>
              </a:prstGeom>
              <a:solidFill>
                <a:srgbClr val="FFA902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61" name="组合 11285"/>
            <p:cNvGrpSpPr/>
            <p:nvPr/>
          </p:nvGrpSpPr>
          <p:grpSpPr bwMode="auto">
            <a:xfrm flipH="1">
              <a:off x="4869309" y="1003140"/>
              <a:ext cx="3091506" cy="1322963"/>
              <a:chOff x="-149564" y="717004"/>
              <a:chExt cx="3041572" cy="1322963"/>
            </a:xfrm>
          </p:grpSpPr>
          <p:sp>
            <p:nvSpPr>
              <p:cNvPr id="10262" name="椭圆 25"/>
              <p:cNvSpPr>
                <a:spLocks noChangeArrowheads="1"/>
              </p:cNvSpPr>
              <p:nvPr/>
            </p:nvSpPr>
            <p:spPr bwMode="auto">
              <a:xfrm>
                <a:off x="1558826" y="734212"/>
                <a:ext cx="1333182" cy="13057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solidFill>
                      <a:srgbClr val="9ECA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环境变量配置</a:t>
                </a:r>
                <a:endParaRPr lang="zh-CN" altLang="en-US" dirty="0">
                  <a:solidFill>
                    <a:srgbClr val="9ECA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3" name="线形标注 2(带强调线) 26"/>
              <p:cNvSpPr/>
              <p:nvPr/>
            </p:nvSpPr>
            <p:spPr bwMode="auto">
              <a:xfrm flipH="1">
                <a:off x="-149564" y="717004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9ECA06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环境变量</a:t>
                </a:r>
                <a:endParaRPr lang="zh-CN" altLang="en-US" sz="1600" dirty="0"/>
              </a:p>
            </p:txBody>
          </p:sp>
          <p:sp>
            <p:nvSpPr>
              <p:cNvPr id="10264" name="椭圆 27"/>
              <p:cNvSpPr>
                <a:spLocks noChangeArrowheads="1"/>
              </p:cNvSpPr>
              <p:nvPr/>
            </p:nvSpPr>
            <p:spPr bwMode="auto">
              <a:xfrm flipV="1">
                <a:off x="2046719" y="855786"/>
                <a:ext cx="110856" cy="110855"/>
              </a:xfrm>
              <a:prstGeom prst="ellipse">
                <a:avLst/>
              </a:prstGeom>
              <a:solidFill>
                <a:srgbClr val="9ECA06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179512" y="11017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1.2.1 Anaconda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700808"/>
            <a:ext cx="8193405" cy="41946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	Anaconda</a:t>
            </a:r>
            <a:r>
              <a:rPr lang="zh-CN" altLang="zh-CN" sz="2000" b="1" dirty="0"/>
              <a:t>是基于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的数据处理和科学计算平台，它内置了许多非常有用的第三方库，其内部包含了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在内的超过</a:t>
            </a:r>
            <a:r>
              <a:rPr lang="en-US" altLang="zh-CN" sz="2000" b="1" dirty="0"/>
              <a:t>180</a:t>
            </a:r>
            <a:r>
              <a:rPr lang="zh-CN" altLang="zh-CN" sz="2000" b="1" dirty="0"/>
              <a:t>个科学包及其依赖项。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是在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（一个包管理器和环境管理器）上发展出来的。安装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，就相当于把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和一些如</a:t>
            </a:r>
            <a:r>
              <a:rPr lang="en-US" altLang="zh-CN" sz="2000" b="1" dirty="0" err="1"/>
              <a:t>Numpy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Pandas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Scrip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Matplotlib</a:t>
            </a:r>
            <a:r>
              <a:rPr lang="zh-CN" altLang="zh-CN" sz="2000" b="1" dirty="0"/>
              <a:t>等常用的库自动安装好了，比在常规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环境下安装这些组件更容易。</a:t>
            </a:r>
            <a:endParaRPr lang="zh-CN" altLang="zh-CN" sz="2000" b="1" dirty="0"/>
          </a:p>
          <a:p>
            <a:pPr>
              <a:lnSpc>
                <a:spcPct val="150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	</a:t>
            </a:r>
            <a:r>
              <a:rPr lang="zh-CN" altLang="zh-CN" sz="2000" b="1" dirty="0"/>
              <a:t>如果计算机中已经安装了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，也建议安装上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，因为使用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进行开发时默认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还是选取的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附带的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。不会和原来已安装的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产生冲突。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1.2.1 Anaconda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484784"/>
            <a:ext cx="81934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</a:t>
            </a:r>
            <a:r>
              <a:rPr lang="zh-CN" altLang="zh-CN" sz="2000" b="1" dirty="0"/>
              <a:t>总结起来，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具有四大特点：①开源；②集成安装；③高性能使用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语言；④免费的社区支持。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03080" y="2192670"/>
            <a:ext cx="8193405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</a:t>
            </a:r>
            <a:r>
              <a:rPr lang="zh-CN" altLang="en-US" sz="2000" b="1" dirty="0"/>
              <a:t>此外</a:t>
            </a:r>
            <a:r>
              <a:rPr lang="en-US" altLang="zh-CN" sz="2000" b="1" dirty="0"/>
              <a:t>Anaconda</a:t>
            </a:r>
            <a:r>
              <a:rPr lang="zh-CN" altLang="en-US" sz="2000" b="1" dirty="0"/>
              <a:t>还有很多预知的相关包以及可安装的三方库：</a:t>
            </a:r>
            <a:endParaRPr lang="en-US" altLang="zh-CN" sz="2000" b="1" dirty="0"/>
          </a:p>
          <a:p>
            <a:endParaRPr lang="en-US" altLang="zh-CN" sz="2000" b="1" dirty="0"/>
          </a:p>
          <a:p>
            <a:r>
              <a:rPr lang="x-none" altLang="zh-CN" sz="2000" b="1" dirty="0"/>
              <a:t>1.科学计算相关包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iPython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NumPy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Matplotlib</a:t>
            </a:r>
            <a:endParaRPr lang="en-US" altLang="zh-CN" sz="2000" b="1" dirty="0"/>
          </a:p>
          <a:p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beautiful-soup</a:t>
            </a:r>
            <a:endParaRPr lang="en-US" altLang="zh-CN" sz="2000" b="1" dirty="0"/>
          </a:p>
          <a:p>
            <a:r>
              <a:rPr lang="en-US" altLang="zh-CN" sz="2000" b="1" dirty="0"/>
              <a:t>… …</a:t>
            </a:r>
            <a:endParaRPr lang="en-US" altLang="zh-CN" sz="2000" b="1" dirty="0"/>
          </a:p>
          <a:p>
            <a:r>
              <a:rPr lang="x-none" altLang="zh-CN" sz="2000" b="1" dirty="0"/>
              <a:t>2.机器学习和数据挖掘相关包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Pandas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scikit-learn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nltk</a:t>
            </a:r>
            <a:endParaRPr lang="en-US" altLang="zh-CN" sz="2000" b="1" dirty="0"/>
          </a:p>
          <a:p>
            <a:r>
              <a:rPr lang="en-US" altLang="zh-CN" sz="2000" b="1" dirty="0"/>
              <a:t>… …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1.2.1 Anaconda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98145" y="1425942"/>
            <a:ext cx="8193405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x-none" altLang="zh-CN" sz="2000" b="1" dirty="0"/>
              <a:t>3.其他重要</a:t>
            </a:r>
            <a:r>
              <a:rPr lang="zh-CN" altLang="en-US" sz="2000" b="1" dirty="0"/>
              <a:t>的预置工具</a:t>
            </a:r>
            <a:endParaRPr lang="zh-CN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conda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IPython</a:t>
            </a:r>
            <a:r>
              <a:rPr lang="en-US" altLang="zh-CN" sz="2000" b="1" dirty="0"/>
              <a:t> Notebook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Spyder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PyQt</a:t>
            </a:r>
            <a:endParaRPr lang="en-US" altLang="zh-CN" sz="2000" b="1" dirty="0"/>
          </a:p>
          <a:p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CPython</a:t>
            </a:r>
            <a:endParaRPr lang="en-US" altLang="zh-CN" sz="2000" b="1" dirty="0"/>
          </a:p>
          <a:p>
            <a:r>
              <a:rPr lang="en-US" altLang="zh-CN" sz="2000" b="1" dirty="0"/>
              <a:t>… …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1.2.2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484784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安装步骤如下：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03080" y="2192670"/>
            <a:ext cx="81934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）到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官网</a:t>
            </a:r>
            <a:r>
              <a:rPr lang="en-US" altLang="zh-CN" sz="2000" b="1" dirty="0">
                <a:hlinkClick r:id="rId1"/>
              </a:rPr>
              <a:t>寻找要安装的相应版本，这里选择Windows的64位Python 3.7</a:t>
            </a:r>
            <a:r>
              <a:rPr lang="zh-CN" altLang="zh-CN" sz="2000" b="1" dirty="0"/>
              <a:t>图形化安装包，单击下载，如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</a:t>
            </a:r>
            <a:r>
              <a:rPr lang="zh-CN" altLang="en-US" sz="2000" b="1" dirty="0"/>
              <a:t>。</a:t>
            </a:r>
            <a:endParaRPr lang="en-US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60" y="2925523"/>
            <a:ext cx="5965080" cy="29141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1.2.2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484784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安装步骤如下：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23228" y="1842460"/>
            <a:ext cx="819340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）打开安装包，进入安装界面，如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所示。选择是为当前用户还是为所有用户安装，如果电脑中只有一个用户选择第一个即可，这里选择第一个选项，然后单击“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”按钮。</a:t>
            </a:r>
            <a:endParaRPr lang="en-US" altLang="zh-CN" sz="2000" b="1" dirty="0"/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794" y="2858123"/>
            <a:ext cx="4142105" cy="3224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/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 Python</a:t>
            </a:r>
            <a:r>
              <a:rPr lang="zh-CN" altLang="en-US" dirty="0"/>
              <a:t>解释器安装</a:t>
            </a:r>
            <a:endParaRPr lang="en-US" altLang="zh-CN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539115" y="1916430"/>
            <a:ext cx="7705293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2400" b="1" dirty="0">
                <a:latin typeface="Calibri" panose="020F0502020204030204" pitchFamily="2" charset="0"/>
                <a:ea typeface="宋体" panose="02010600030101010101" pitchFamily="2" charset="-122"/>
              </a:rPr>
              <a:t>Python</a:t>
            </a:r>
            <a:r>
              <a:rPr lang="zh-CN" altLang="en-US" sz="2400" b="1" dirty="0">
                <a:latin typeface="Calibri" panose="020F0502020204030204" pitchFamily="2" charset="0"/>
                <a:ea typeface="宋体" panose="02010600030101010101" pitchFamily="2" charset="-122"/>
              </a:rPr>
              <a:t>是什么？</a:t>
            </a:r>
            <a:endParaRPr lang="zh-CN" altLang="en-US" sz="2400" b="1" dirty="0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 algn="l"/>
            <a:endParaRPr lang="en-US" altLang="zh-CN" sz="2400" b="1" dirty="0"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r>
              <a:rPr lang="en-US" altLang="zh-CN" sz="2000" b="1" dirty="0">
                <a:latin typeface="+mn-lt"/>
              </a:rPr>
              <a:t>Python</a:t>
            </a:r>
            <a:r>
              <a:rPr lang="zh-CN" altLang="zh-CN" sz="2000" b="1" dirty="0">
                <a:latin typeface="+mn-lt"/>
              </a:rPr>
              <a:t>是</a:t>
            </a:r>
            <a:r>
              <a:rPr lang="en-US" altLang="zh-CN" sz="2000" b="1" dirty="0">
                <a:latin typeface="+mn-lt"/>
              </a:rPr>
              <a:t>1989</a:t>
            </a:r>
            <a:r>
              <a:rPr lang="zh-CN" altLang="zh-CN" sz="2000" b="1" dirty="0">
                <a:latin typeface="+mn-lt"/>
              </a:rPr>
              <a:t>年荷兰人</a:t>
            </a:r>
            <a:r>
              <a:rPr lang="en-US" altLang="zh-CN" sz="2000" b="1" dirty="0">
                <a:latin typeface="+mn-lt"/>
              </a:rPr>
              <a:t>Guido van Rossum</a:t>
            </a:r>
            <a:r>
              <a:rPr lang="zh-CN" altLang="zh-CN" sz="2000" b="1" dirty="0">
                <a:latin typeface="+mn-lt"/>
              </a:rPr>
              <a:t>发明的一种面向对象的解释型编程语言。</a:t>
            </a:r>
            <a:r>
              <a:rPr lang="en-US" altLang="zh-CN" sz="2000" b="1" dirty="0">
                <a:latin typeface="+mn-lt"/>
              </a:rPr>
              <a:t>Python</a:t>
            </a:r>
            <a:r>
              <a:rPr lang="zh-CN" altLang="zh-CN" sz="2000" b="1" dirty="0">
                <a:latin typeface="+mn-lt"/>
              </a:rPr>
              <a:t>语言</a:t>
            </a:r>
            <a:r>
              <a:rPr lang="en-US" altLang="zh-CN" sz="2000" b="1" dirty="0" err="1">
                <a:latin typeface="+mn-lt"/>
                <a:hlinkClick r:id="rId1"/>
              </a:rPr>
              <a:t>简洁</a:t>
            </a:r>
            <a:r>
              <a:rPr lang="zh-CN" altLang="zh-CN" sz="2000" b="1" dirty="0">
                <a:latin typeface="+mn-lt"/>
              </a:rPr>
              <a:t>、易读以及可扩展性好，语法非常清晰，而且</a:t>
            </a:r>
            <a:r>
              <a:rPr lang="en-US" altLang="zh-CN" sz="2000" b="1" dirty="0">
                <a:latin typeface="+mn-lt"/>
              </a:rPr>
              <a:t>Python</a:t>
            </a:r>
            <a:r>
              <a:rPr lang="zh-CN" altLang="zh-CN" sz="2000" b="1" dirty="0">
                <a:latin typeface="+mn-lt"/>
              </a:rPr>
              <a:t>的拓展库丰富，具有脚本语言中最丰富和强大的类库。</a:t>
            </a:r>
            <a:r>
              <a:rPr lang="en-US" altLang="zh-CN" sz="2000" b="1" dirty="0">
                <a:latin typeface="+mn-lt"/>
              </a:rPr>
              <a:t>Python</a:t>
            </a:r>
            <a:r>
              <a:rPr lang="zh-CN" altLang="zh-CN" sz="2000" b="1" dirty="0">
                <a:latin typeface="+mn-lt"/>
              </a:rPr>
              <a:t>语言及其众多的扩展库构成的开发环境十分适合</a:t>
            </a:r>
            <a:r>
              <a:rPr lang="en-US" altLang="zh-CN" sz="2000" b="1" dirty="0" err="1">
                <a:latin typeface="+mn-lt"/>
                <a:hlinkClick r:id="rId2"/>
              </a:rPr>
              <a:t>工程</a:t>
            </a:r>
            <a:r>
              <a:rPr lang="zh-CN" altLang="zh-CN" sz="2000" b="1" dirty="0">
                <a:latin typeface="+mn-lt"/>
              </a:rPr>
              <a:t>技术、科研人员处理实验数据、制作图表，甚至开发科学计算</a:t>
            </a:r>
            <a:r>
              <a:rPr lang="en-US" altLang="zh-CN" sz="2000" b="1" dirty="0" err="1">
                <a:latin typeface="+mn-lt"/>
                <a:hlinkClick r:id="rId3"/>
              </a:rPr>
              <a:t>应用程序</a:t>
            </a:r>
            <a:r>
              <a:rPr lang="zh-CN" altLang="zh-CN" sz="2000" b="1" dirty="0">
                <a:latin typeface="+mn-lt"/>
              </a:rPr>
              <a:t>。</a:t>
            </a:r>
            <a:endParaRPr lang="zh-CN" altLang="zh-C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1.2.2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359738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安装步骤如下：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7715" y="1745521"/>
            <a:ext cx="819340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”按钮后进入高级选项界面，第一个选项是添加环境变量，第二个选项是选择将</a:t>
            </a:r>
            <a:r>
              <a:rPr lang="en-US" altLang="zh-CN" sz="2000" b="1" dirty="0"/>
              <a:t>Anaconda 3</a:t>
            </a:r>
            <a:r>
              <a:rPr lang="zh-CN" altLang="zh-CN" sz="2000" b="1" dirty="0"/>
              <a:t>中的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解释器作为默认的</a:t>
            </a:r>
            <a:r>
              <a:rPr lang="en-US" altLang="zh-CN" sz="2000" b="1" dirty="0"/>
              <a:t>Python 3.7</a:t>
            </a:r>
            <a:r>
              <a:rPr lang="zh-CN" altLang="zh-CN" sz="2000" b="1" dirty="0"/>
              <a:t>解释器，这里选择第二个选项，环境变量待会手动添加比较好，单击“</a:t>
            </a:r>
            <a:r>
              <a:rPr lang="en-US" altLang="zh-CN" sz="2000" b="1" dirty="0"/>
              <a:t>Install</a:t>
            </a:r>
            <a:r>
              <a:rPr lang="zh-CN" altLang="zh-CN" sz="2000" b="1" dirty="0"/>
              <a:t>”按钮进行安装，如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</a:t>
            </a:r>
            <a:endParaRPr lang="en-US" altLang="zh-CN" sz="2000" b="1" dirty="0"/>
          </a:p>
        </p:txBody>
      </p:sp>
      <p:pic>
        <p:nvPicPr>
          <p:cNvPr id="11" name="图片 10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25" y="2996952"/>
            <a:ext cx="4197350" cy="3267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1.2.2 </a:t>
            </a:r>
            <a:r>
              <a:rPr lang="zh-CN" altLang="en-US" dirty="0"/>
              <a:t>安装</a:t>
            </a:r>
            <a:r>
              <a:rPr lang="en-US" altLang="zh-CN" dirty="0"/>
              <a:t>Anaconda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359738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安装步骤如下：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7715" y="1745521"/>
            <a:ext cx="81934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）安装完成，单击“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”按钮，显示感谢安装使用界面，如图</a:t>
            </a:r>
            <a:r>
              <a:rPr lang="en-US" altLang="zh-CN" sz="2000" b="1" dirty="0"/>
              <a:t>1-25</a:t>
            </a:r>
            <a:r>
              <a:rPr lang="zh-CN" altLang="zh-CN" sz="2000" b="1" dirty="0"/>
              <a:t>所示，再单击“</a:t>
            </a:r>
            <a:r>
              <a:rPr lang="en-US" altLang="zh-CN" sz="2000" b="1" dirty="0"/>
              <a:t>Finish</a:t>
            </a:r>
            <a:r>
              <a:rPr lang="zh-CN" altLang="zh-CN" sz="2000" b="1" dirty="0"/>
              <a:t>”按钮结束安装。</a:t>
            </a:r>
            <a:endParaRPr lang="en-US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42" y="2564904"/>
            <a:ext cx="4197350" cy="32677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1.2.3 </a:t>
            </a:r>
            <a:r>
              <a:rPr lang="zh-CN" altLang="en-US" dirty="0"/>
              <a:t>配置环境变量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98145" y="1359738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配置步骤如下：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87715" y="1745521"/>
            <a:ext cx="819340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）在控制面板中找到高级系统设置，打开后在系统属性中单击“环境变量”按钮，在环境变量中找到</a:t>
            </a:r>
            <a:r>
              <a:rPr lang="en-US" altLang="zh-CN" sz="2000" b="1" dirty="0"/>
              <a:t>Path</a:t>
            </a:r>
            <a:r>
              <a:rPr lang="zh-CN" altLang="zh-CN" sz="2000" b="1" dirty="0"/>
              <a:t>，在其中添加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安装目录的</a:t>
            </a:r>
            <a:r>
              <a:rPr lang="en-US" altLang="zh-CN" sz="2000" b="1" dirty="0"/>
              <a:t>Scripts</a:t>
            </a:r>
            <a:r>
              <a:rPr lang="zh-CN" altLang="zh-CN" sz="2000" b="1" dirty="0"/>
              <a:t>文件夹路径：</a:t>
            </a:r>
            <a:r>
              <a:rPr lang="en-US" altLang="zh-CN" sz="2000" b="1" dirty="0"/>
              <a:t>D:\Anaconda3\Scripts</a:t>
            </a:r>
            <a:r>
              <a:rPr lang="zh-CN" altLang="zh-CN" sz="2000" b="1" dirty="0"/>
              <a:t>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</a:t>
            </a:r>
            <a:r>
              <a:rPr lang="zh-CN" altLang="en-US" sz="2000" b="1" dirty="0"/>
              <a:t>。</a:t>
            </a:r>
            <a:endParaRPr lang="en-US" altLang="zh-CN" sz="2000" b="1" dirty="0"/>
          </a:p>
        </p:txBody>
      </p:sp>
      <p:pic>
        <p:nvPicPr>
          <p:cNvPr id="10" name="图片 9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1184"/>
            <a:ext cx="7557144" cy="31740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251520" y="134126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1.2.3 </a:t>
            </a:r>
            <a:r>
              <a:rPr lang="zh-CN" altLang="en-US" dirty="0"/>
              <a:t>配置环境变量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98145" y="1256806"/>
            <a:ext cx="8193405" cy="400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b="1" dirty="0"/>
              <a:t>配置步骤如下：</a:t>
            </a:r>
            <a:endParaRPr lang="zh-CN" altLang="zh-CN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251520" y="1575385"/>
            <a:ext cx="819340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）配置好后，打开</a:t>
            </a:r>
            <a:r>
              <a:rPr lang="en-US" altLang="zh-CN" sz="2000" b="1" dirty="0"/>
              <a:t>Windows </a:t>
            </a:r>
            <a:r>
              <a:rPr lang="en-US" altLang="zh-CN" sz="2000" b="1" dirty="0" err="1"/>
              <a:t>Powershell</a:t>
            </a:r>
            <a:r>
              <a:rPr lang="zh-CN" altLang="zh-CN" sz="2000" b="1" dirty="0"/>
              <a:t>或者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，输入命令：</a:t>
            </a:r>
            <a:endParaRPr lang="en-US" altLang="zh-CN" sz="2000" b="1" dirty="0"/>
          </a:p>
          <a:p>
            <a:r>
              <a:rPr lang="en-US" altLang="zh-CN" sz="2000" b="1" dirty="0" err="1"/>
              <a:t>conda</a:t>
            </a:r>
            <a:r>
              <a:rPr lang="en-US" altLang="zh-CN" sz="2000" b="1" dirty="0"/>
              <a:t> ––version</a:t>
            </a:r>
            <a:r>
              <a:rPr lang="zh-CN" altLang="zh-CN" sz="2000" b="1" dirty="0"/>
              <a:t>，即可查看当前的安装版本，输入命令：</a:t>
            </a:r>
            <a:r>
              <a:rPr lang="en-US" altLang="zh-CN" sz="2000" b="1" dirty="0" err="1"/>
              <a:t>conda</a:t>
            </a:r>
            <a:r>
              <a:rPr lang="en-US" altLang="zh-CN" sz="2000" b="1" dirty="0"/>
              <a:t> list</a:t>
            </a:r>
            <a:r>
              <a:rPr lang="zh-CN" altLang="zh-CN" sz="2000" b="1" dirty="0"/>
              <a:t>可查看已安装的包名和版本号，如果显示出如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类似的对应信息，则说明安装和环境变量等配置成功。</a:t>
            </a:r>
            <a:endParaRPr lang="en-US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484" y="2876386"/>
            <a:ext cx="5533032" cy="34758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-36598" y="13290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1.3 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与</a:t>
            </a:r>
            <a:r>
              <a:rPr lang="en-US" altLang="zh-CN" dirty="0"/>
              <a:t>PyCharm</a:t>
            </a:r>
            <a:r>
              <a:rPr lang="zh-CN" altLang="zh-CN" dirty="0"/>
              <a:t>的安装及工程环境设置</a:t>
            </a:r>
            <a:endParaRPr lang="zh-CN" altLang="en-US" dirty="0"/>
          </a:p>
        </p:txBody>
      </p:sp>
      <p:grpSp>
        <p:nvGrpSpPr>
          <p:cNvPr id="10242" name="组合 11266"/>
          <p:cNvGrpSpPr/>
          <p:nvPr/>
        </p:nvGrpSpPr>
        <p:grpSpPr bwMode="auto">
          <a:xfrm>
            <a:off x="736396" y="1556792"/>
            <a:ext cx="7724036" cy="4086770"/>
            <a:chOff x="236465" y="-370493"/>
            <a:chExt cx="7724350" cy="4087438"/>
          </a:xfrm>
        </p:grpSpPr>
        <p:sp>
          <p:nvSpPr>
            <p:cNvPr id="10243" name="椭圆 4"/>
            <p:cNvSpPr>
              <a:spLocks noChangeArrowheads="1"/>
            </p:cNvSpPr>
            <p:nvPr/>
          </p:nvSpPr>
          <p:spPr bwMode="auto">
            <a:xfrm>
              <a:off x="2222210" y="-370493"/>
              <a:ext cx="4032446" cy="4087438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4" name="椭圆 5"/>
            <p:cNvSpPr>
              <a:spLocks noChangeArrowheads="1"/>
            </p:cNvSpPr>
            <p:nvPr/>
          </p:nvSpPr>
          <p:spPr bwMode="auto">
            <a:xfrm>
              <a:off x="3424127" y="781823"/>
              <a:ext cx="1635286" cy="165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45" name="组合 11269"/>
            <p:cNvGrpSpPr/>
            <p:nvPr/>
          </p:nvGrpSpPr>
          <p:grpSpPr bwMode="auto">
            <a:xfrm>
              <a:off x="236465" y="868839"/>
              <a:ext cx="3677999" cy="1545779"/>
              <a:chOff x="236465" y="-395955"/>
              <a:chExt cx="3677999" cy="1545779"/>
            </a:xfrm>
          </p:grpSpPr>
          <p:sp>
            <p:nvSpPr>
              <p:cNvPr id="10246" name="椭圆 6"/>
              <p:cNvSpPr>
                <a:spLocks noChangeArrowheads="1"/>
              </p:cNvSpPr>
              <p:nvPr/>
            </p:nvSpPr>
            <p:spPr bwMode="auto">
              <a:xfrm>
                <a:off x="2279178" y="-395955"/>
                <a:ext cx="1635286" cy="154577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</a:t>
                </a:r>
                <a:r>
                  <a:rPr lang="en-US" altLang="zh-CN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Notebook</a:t>
                </a:r>
                <a:r>
                  <a:rPr lang="zh-CN" altLang="en-US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工程环境</a:t>
                </a:r>
                <a:endParaRPr lang="en-US" altLang="zh-CN" dirty="0">
                  <a:solidFill>
                    <a:srgbClr val="44B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47" name="线形标注 2(带强调线) 9"/>
              <p:cNvSpPr/>
              <p:nvPr/>
            </p:nvSpPr>
            <p:spPr bwMode="auto">
              <a:xfrm flipH="1">
                <a:off x="236465" y="389649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44B093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设置工程环境</a:t>
                </a:r>
                <a:endParaRPr lang="zh-CN" altLang="en-US" sz="1600" dirty="0"/>
              </a:p>
            </p:txBody>
          </p:sp>
          <p:sp>
            <p:nvSpPr>
              <p:cNvPr id="10248" name="椭圆 10"/>
              <p:cNvSpPr>
                <a:spLocks noChangeArrowheads="1"/>
              </p:cNvSpPr>
              <p:nvPr/>
            </p:nvSpPr>
            <p:spPr bwMode="auto">
              <a:xfrm flipV="1">
                <a:off x="2438078" y="458048"/>
                <a:ext cx="117730" cy="144040"/>
              </a:xfrm>
              <a:prstGeom prst="ellipse">
                <a:avLst/>
              </a:prstGeom>
              <a:solidFill>
                <a:srgbClr val="44B093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49" name="组合 11273"/>
            <p:cNvGrpSpPr/>
            <p:nvPr/>
          </p:nvGrpSpPr>
          <p:grpSpPr bwMode="auto">
            <a:xfrm>
              <a:off x="1150503" y="2242269"/>
              <a:ext cx="3918317" cy="1474676"/>
              <a:chOff x="383954" y="-278120"/>
              <a:chExt cx="3918317" cy="1474676"/>
            </a:xfrm>
          </p:grpSpPr>
          <p:sp>
            <p:nvSpPr>
              <p:cNvPr id="10250" name="椭圆 13"/>
              <p:cNvSpPr>
                <a:spLocks noChangeArrowheads="1"/>
              </p:cNvSpPr>
              <p:nvPr/>
            </p:nvSpPr>
            <p:spPr bwMode="auto">
              <a:xfrm>
                <a:off x="2666984" y="-278120"/>
                <a:ext cx="1635287" cy="147467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F0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err="1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Pycharm</a:t>
                </a:r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工程环境设置</a:t>
                </a:r>
                <a:endPara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1" name="线形标注 2(带强调线) 14"/>
              <p:cNvSpPr/>
              <p:nvPr/>
            </p:nvSpPr>
            <p:spPr bwMode="auto">
              <a:xfrm flipH="1">
                <a:off x="383954" y="566067"/>
                <a:ext cx="1337481" cy="354842"/>
              </a:xfrm>
              <a:prstGeom prst="accentCallout2">
                <a:avLst>
                  <a:gd name="adj1" fmla="val 64583"/>
                  <a:gd name="adj2" fmla="val -2852"/>
                  <a:gd name="adj3" fmla="val 33815"/>
                  <a:gd name="adj4" fmla="val -45639"/>
                  <a:gd name="adj5" fmla="val 12824"/>
                  <a:gd name="adj6" fmla="val -85616"/>
                </a:avLst>
              </a:prstGeom>
              <a:noFill/>
              <a:ln w="25400">
                <a:solidFill>
                  <a:srgbClr val="00B0F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新建项目与解释器选择</a:t>
                </a:r>
                <a:endParaRPr lang="zh-CN" altLang="en-US" sz="1600" dirty="0"/>
              </a:p>
            </p:txBody>
          </p:sp>
          <p:sp>
            <p:nvSpPr>
              <p:cNvPr id="10252" name="椭圆 15"/>
              <p:cNvSpPr>
                <a:spLocks noChangeArrowheads="1"/>
              </p:cNvSpPr>
              <p:nvPr/>
            </p:nvSpPr>
            <p:spPr bwMode="auto">
              <a:xfrm>
                <a:off x="2896627" y="566067"/>
                <a:ext cx="121005" cy="121005"/>
              </a:xfrm>
              <a:prstGeom prst="ellipse">
                <a:avLst/>
              </a:prstGeom>
              <a:solidFill>
                <a:srgbClr val="44B093"/>
              </a:solidFill>
              <a:ln w="57150">
                <a:solidFill>
                  <a:srgbClr val="00B0F0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3" name="组合 11277"/>
            <p:cNvGrpSpPr/>
            <p:nvPr/>
          </p:nvGrpSpPr>
          <p:grpSpPr bwMode="auto">
            <a:xfrm>
              <a:off x="1078492" y="-332754"/>
              <a:ext cx="3980919" cy="1474676"/>
              <a:chOff x="590584" y="-404506"/>
              <a:chExt cx="3980919" cy="1474676"/>
            </a:xfrm>
          </p:grpSpPr>
          <p:sp>
            <p:nvSpPr>
              <p:cNvPr id="10254" name="椭圆 17"/>
              <p:cNvSpPr>
                <a:spLocks noChangeArrowheads="1"/>
              </p:cNvSpPr>
              <p:nvPr/>
            </p:nvSpPr>
            <p:spPr bwMode="auto">
              <a:xfrm>
                <a:off x="2936218" y="-404506"/>
                <a:ext cx="1635285" cy="1474676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Notebook</a:t>
                </a:r>
                <a:r>
                  <a:rPr lang="zh-CN" altLang="en-US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的简介与安装</a:t>
                </a:r>
                <a:endParaRPr lang="zh-CN" altLang="en-US" dirty="0">
                  <a:solidFill>
                    <a:srgbClr val="FFA9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5" name="线形标注 2(带强调线) 18"/>
              <p:cNvSpPr/>
              <p:nvPr/>
            </p:nvSpPr>
            <p:spPr bwMode="auto">
              <a:xfrm flipH="1">
                <a:off x="590584" y="0"/>
                <a:ext cx="1337481" cy="354842"/>
              </a:xfrm>
              <a:prstGeom prst="accentCallout2">
                <a:avLst>
                  <a:gd name="adj1" fmla="val 64583"/>
                  <a:gd name="adj2" fmla="val -2852"/>
                  <a:gd name="adj3" fmla="val 56889"/>
                  <a:gd name="adj4" fmla="val -45639"/>
                  <a:gd name="adj5" fmla="val 89745"/>
                  <a:gd name="adj6" fmla="val -86634"/>
                </a:avLst>
              </a:prstGeom>
              <a:noFill/>
              <a:ln w="25400">
                <a:solidFill>
                  <a:srgbClr val="FFA90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安装流程</a:t>
                </a:r>
                <a:endParaRPr lang="zh-CN" altLang="en-US" sz="1600" dirty="0"/>
              </a:p>
            </p:txBody>
          </p:sp>
          <p:sp>
            <p:nvSpPr>
              <p:cNvPr id="10256" name="椭圆 19"/>
              <p:cNvSpPr>
                <a:spLocks noChangeArrowheads="1"/>
              </p:cNvSpPr>
              <p:nvPr/>
            </p:nvSpPr>
            <p:spPr bwMode="auto">
              <a:xfrm flipV="1">
                <a:off x="3074137" y="240997"/>
                <a:ext cx="150125" cy="161070"/>
              </a:xfrm>
              <a:prstGeom prst="ellipse">
                <a:avLst/>
              </a:prstGeom>
              <a:solidFill>
                <a:srgbClr val="FFA902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61" name="组合 11285"/>
            <p:cNvGrpSpPr/>
            <p:nvPr/>
          </p:nvGrpSpPr>
          <p:grpSpPr bwMode="auto">
            <a:xfrm flipH="1">
              <a:off x="4575308" y="868839"/>
              <a:ext cx="3385507" cy="1545778"/>
              <a:chOff x="-149564" y="582703"/>
              <a:chExt cx="3330825" cy="1545778"/>
            </a:xfrm>
          </p:grpSpPr>
          <p:sp>
            <p:nvSpPr>
              <p:cNvPr id="10262" name="椭圆 25"/>
              <p:cNvSpPr>
                <a:spLocks noChangeArrowheads="1"/>
              </p:cNvSpPr>
              <p:nvPr/>
            </p:nvSpPr>
            <p:spPr bwMode="auto">
              <a:xfrm>
                <a:off x="1546449" y="582703"/>
                <a:ext cx="1634812" cy="1545778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 err="1">
                    <a:solidFill>
                      <a:srgbClr val="9ECA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Pycharm</a:t>
                </a:r>
                <a:r>
                  <a:rPr lang="zh-CN" altLang="en-US" dirty="0">
                    <a:solidFill>
                      <a:srgbClr val="9ECA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的简介与安装</a:t>
                </a:r>
                <a:endParaRPr lang="zh-CN" altLang="en-US" dirty="0">
                  <a:solidFill>
                    <a:srgbClr val="9ECA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3" name="线形标注 2(带强调线) 26"/>
              <p:cNvSpPr/>
              <p:nvPr/>
            </p:nvSpPr>
            <p:spPr bwMode="auto">
              <a:xfrm flipH="1">
                <a:off x="-149564" y="717004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9ECA06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安装流程</a:t>
                </a:r>
                <a:endParaRPr lang="zh-CN" altLang="en-US" sz="1600" dirty="0"/>
              </a:p>
            </p:txBody>
          </p:sp>
          <p:sp>
            <p:nvSpPr>
              <p:cNvPr id="10264" name="椭圆 27"/>
              <p:cNvSpPr>
                <a:spLocks noChangeArrowheads="1"/>
              </p:cNvSpPr>
              <p:nvPr/>
            </p:nvSpPr>
            <p:spPr bwMode="auto">
              <a:xfrm flipV="1">
                <a:off x="2046719" y="855786"/>
                <a:ext cx="110856" cy="110855"/>
              </a:xfrm>
              <a:prstGeom prst="ellipse">
                <a:avLst/>
              </a:prstGeom>
              <a:solidFill>
                <a:srgbClr val="9ECA06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/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8134" y="1772816"/>
            <a:ext cx="7201108" cy="40934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（以下简称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）项目开始于</a:t>
            </a:r>
            <a:r>
              <a:rPr lang="en-US" altLang="zh-CN" sz="2000" b="1" dirty="0"/>
              <a:t>2014</a:t>
            </a:r>
            <a:r>
              <a:rPr lang="zh-CN" altLang="zh-CN" sz="2000" b="1" dirty="0"/>
              <a:t>年，在所有编程语言中，是一种用于支撑科学计算和交互式计算科学的衍生式</a:t>
            </a:r>
            <a:r>
              <a:rPr lang="en-US" altLang="zh-CN" sz="2000" b="1" dirty="0" err="1"/>
              <a:t>IPython</a:t>
            </a:r>
            <a:r>
              <a:rPr lang="zh-CN" altLang="zh-CN" sz="2000" b="1" dirty="0"/>
              <a:t>。</a:t>
            </a:r>
            <a:endParaRPr lang="zh-CN" altLang="zh-CN" sz="2000" b="1" dirty="0"/>
          </a:p>
          <a:p>
            <a:pPr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是一种模块化的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编辑器（现在也支持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等多种语言）。在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中，可以把大段的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代码碎片化处理，分开每一段来运行。在软件开发中，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可能显得并没有那么好用，这个模块化的功能反而会破坏掉程序的整体性；但是当在做数据处理、分析、建模、观察结果等的时候，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模块化的功能不仅会提供更好地视觉体验，更能大大缩小运行代码及调试代码的时间，同时还会让整个处理和建模的过程变得异常清晰。</a:t>
            </a:r>
            <a:endParaRPr lang="zh-CN" altLang="zh-CN" sz="2000" b="1" dirty="0"/>
          </a:p>
          <a:p>
            <a:r>
              <a:rPr lang="en-US" altLang="zh-CN" sz="2000" b="1" dirty="0"/>
              <a:t>         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由三个组件构成：笔记本应用程序、内核、笔记本文件。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361950" y="204902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" y="1581379"/>
            <a:ext cx="8229600" cy="369524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其核心特点主要有以下几方面。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）开源。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）支撑</a:t>
            </a:r>
            <a:r>
              <a:rPr lang="en-US" altLang="zh-CN" sz="2000" b="1" dirty="0"/>
              <a:t>30</a:t>
            </a:r>
            <a:r>
              <a:rPr lang="zh-CN" altLang="zh-CN" sz="2000" b="1" dirty="0"/>
              <a:t>种语言，包括一些数据科学领域很流行的语言，如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Scala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Julia</a:t>
            </a:r>
            <a:r>
              <a:rPr lang="zh-CN" altLang="zh-CN" sz="2000" b="1" dirty="0"/>
              <a:t>等。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）允许用户创建和共享文件，文件中可以包括公式、图像以及重要的代码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）拥有交互式组件，可以编程输出视频、图像、</a:t>
            </a:r>
            <a:r>
              <a:rPr lang="en-US" altLang="zh-CN" sz="2000" b="1" dirty="0" err="1"/>
              <a:t>LaTaX</a:t>
            </a:r>
            <a:r>
              <a:rPr lang="zh-CN" altLang="zh-CN" sz="2000" b="1" dirty="0"/>
              <a:t>。不仅如此，交互式组件能够用来实时可视化和操作数据。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）它也可以利用</a:t>
            </a:r>
            <a:r>
              <a:rPr lang="en-US" altLang="zh-CN" sz="2000" b="1" dirty="0"/>
              <a:t>Scala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R</a:t>
            </a:r>
            <a:r>
              <a:rPr lang="zh-CN" altLang="zh-CN" sz="2000" b="1" dirty="0"/>
              <a:t>整合大数据工具，如</a:t>
            </a:r>
            <a:r>
              <a:rPr lang="en-US" altLang="zh-CN" sz="2000" b="1" dirty="0"/>
              <a:t>Apache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Spark</a:t>
            </a:r>
            <a:r>
              <a:rPr lang="zh-CN" altLang="zh-CN" sz="2000" b="1" dirty="0"/>
              <a:t>。用户能够拿到和</a:t>
            </a:r>
            <a:r>
              <a:rPr lang="en-US" altLang="zh-CN" sz="2000" b="1" dirty="0"/>
              <a:t>Pandas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scikit-learn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ggplot2</a:t>
            </a:r>
            <a:r>
              <a:rPr lang="zh-CN" altLang="zh-CN" sz="2000" b="1" dirty="0"/>
              <a:t>、</a:t>
            </a:r>
            <a:r>
              <a:rPr lang="en-US" altLang="zh-CN" sz="2000" b="1" dirty="0" err="1"/>
              <a:t>dplyr</a:t>
            </a:r>
            <a:r>
              <a:rPr lang="zh-CN" altLang="zh-CN" sz="2000" b="1" dirty="0"/>
              <a:t>等库内部相同的数据。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361950" y="204902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简介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" y="1581379"/>
            <a:ext cx="8229600" cy="30366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其核心特点主要有以下几方面。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markdown</a:t>
            </a:r>
            <a:r>
              <a:rPr lang="zh-CN" altLang="zh-CN" sz="2000" b="1" dirty="0"/>
              <a:t>标记语言能够代码标注，用户能够将逻辑和思考写在笔记本中，这和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内部注释部分不同。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7</a:t>
            </a:r>
            <a:r>
              <a:rPr lang="zh-CN" altLang="zh-CN" sz="2000" b="1" dirty="0"/>
              <a:t>）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笔记本的用途包括数据清洗、数据转换、统计建模和机器学习。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8</a:t>
            </a:r>
            <a:r>
              <a:rPr lang="zh-CN" altLang="zh-CN" sz="2000" b="1" dirty="0"/>
              <a:t>）</a:t>
            </a:r>
            <a:r>
              <a:rPr lang="en-US" altLang="zh-CN" sz="2000" b="1" dirty="0"/>
              <a:t>Matplotlib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NumPy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Pandas</a:t>
            </a:r>
            <a:r>
              <a:rPr lang="zh-CN" altLang="zh-CN" sz="2000" b="1" dirty="0"/>
              <a:t>等拓展库整合了机器学习的一些特性。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笔记本有一个很重要的特性，就是它能够用图显示单元代码的输出。如今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已迅速成为数据分析、机器学习的必备工具，因为它可以让数据分析师集中精力向用户解释整个分析过程。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361950" y="204902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安装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" y="1581379"/>
            <a:ext cx="8229600" cy="171931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安装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的最简单方法是使用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，关于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的安装在上一节已经介绍过。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发行版附带了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，你能够在默认环境下使用</a:t>
            </a:r>
            <a:r>
              <a:rPr lang="en-US" altLang="zh-CN" sz="2000" b="1" dirty="0"/>
              <a:t>Notebook</a:t>
            </a:r>
            <a:r>
              <a:rPr lang="zh-CN" altLang="zh-CN" sz="2000" b="1" dirty="0"/>
              <a:t>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最直接的方法就是在</a:t>
            </a:r>
            <a:r>
              <a:rPr lang="en-US" altLang="zh-CN" sz="2000" b="1" dirty="0"/>
              <a:t>Anaconda Navigator</a:t>
            </a:r>
            <a:r>
              <a:rPr lang="zh-CN" altLang="zh-CN" sz="2000" b="1" dirty="0"/>
              <a:t>界面中直接选择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启动即可，如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41"/>
          <a:stretch>
            <a:fillRect/>
          </a:stretch>
        </p:blipFill>
        <p:spPr bwMode="auto">
          <a:xfrm>
            <a:off x="1055064" y="3300696"/>
            <a:ext cx="6984036" cy="30086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361950" y="204902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安装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1950" y="1581379"/>
            <a:ext cx="8229600" cy="2003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另外一种方法是在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环境中安装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，在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终端使用以下命令即可（以下两个命令是指在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的终端</a:t>
            </a:r>
            <a:r>
              <a:rPr lang="en-US" altLang="zh-CN" sz="2000" b="1" dirty="0"/>
              <a:t>Anaconda Prompt</a:t>
            </a:r>
            <a:r>
              <a:rPr lang="zh-CN" altLang="zh-CN" sz="2000" b="1" dirty="0"/>
              <a:t>中运行）：</a:t>
            </a:r>
            <a:endParaRPr lang="zh-CN" altLang="zh-CN" sz="2000" b="1" dirty="0"/>
          </a:p>
          <a:p>
            <a:pPr indent="228600" algn="just"/>
            <a:r>
              <a:rPr lang="en-US" altLang="zh-CN" sz="2000" b="1" dirty="0" err="1"/>
              <a:t>conda</a:t>
            </a:r>
            <a:r>
              <a:rPr lang="en-US" altLang="zh-CN" sz="2000" b="1" dirty="0"/>
              <a:t> install 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endParaRPr lang="en-US" altLang="zh-CN" sz="2000" b="1" dirty="0"/>
          </a:p>
          <a:p>
            <a:pPr indent="228600" algn="just"/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安装好后启动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输入以下命令即可：</a:t>
            </a:r>
            <a:endParaRPr lang="zh-CN" altLang="zh-CN" sz="2000" b="1" dirty="0"/>
          </a:p>
          <a:p>
            <a:pPr indent="228600" algn="just"/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1.1 Python</a:t>
            </a:r>
            <a:r>
              <a:rPr lang="zh-CN" altLang="en-US" dirty="0"/>
              <a:t>解释器安装</a:t>
            </a:r>
            <a:endParaRPr lang="zh-CN" altLang="en-US" dirty="0"/>
          </a:p>
        </p:txBody>
      </p:sp>
      <p:grpSp>
        <p:nvGrpSpPr>
          <p:cNvPr id="10242" name="组合 11266"/>
          <p:cNvGrpSpPr/>
          <p:nvPr/>
        </p:nvGrpSpPr>
        <p:grpSpPr bwMode="auto">
          <a:xfrm>
            <a:off x="736396" y="1556792"/>
            <a:ext cx="7724036" cy="4086770"/>
            <a:chOff x="236465" y="-370493"/>
            <a:chExt cx="7724350" cy="4087438"/>
          </a:xfrm>
        </p:grpSpPr>
        <p:sp>
          <p:nvSpPr>
            <p:cNvPr id="10243" name="椭圆 4"/>
            <p:cNvSpPr>
              <a:spLocks noChangeArrowheads="1"/>
            </p:cNvSpPr>
            <p:nvPr/>
          </p:nvSpPr>
          <p:spPr bwMode="auto">
            <a:xfrm>
              <a:off x="2222210" y="-370493"/>
              <a:ext cx="4032446" cy="4087438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244" name="椭圆 5"/>
            <p:cNvSpPr>
              <a:spLocks noChangeArrowheads="1"/>
            </p:cNvSpPr>
            <p:nvPr/>
          </p:nvSpPr>
          <p:spPr bwMode="auto">
            <a:xfrm>
              <a:off x="3424127" y="781823"/>
              <a:ext cx="1635286" cy="1658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245" name="组合 11269"/>
            <p:cNvGrpSpPr/>
            <p:nvPr/>
          </p:nvGrpSpPr>
          <p:grpSpPr bwMode="auto">
            <a:xfrm>
              <a:off x="236465" y="1038469"/>
              <a:ext cx="3414740" cy="1376149"/>
              <a:chOff x="236465" y="-226325"/>
              <a:chExt cx="3414740" cy="1376149"/>
            </a:xfrm>
          </p:grpSpPr>
          <p:sp>
            <p:nvSpPr>
              <p:cNvPr id="10246" name="椭圆 6"/>
              <p:cNvSpPr>
                <a:spLocks noChangeArrowheads="1"/>
              </p:cNvSpPr>
              <p:nvPr/>
            </p:nvSpPr>
            <p:spPr bwMode="auto">
              <a:xfrm>
                <a:off x="2279178" y="-226325"/>
                <a:ext cx="1372027" cy="137614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 OS</a:t>
                </a:r>
                <a:r>
                  <a:rPr lang="zh-CN" altLang="en-US" dirty="0">
                    <a:solidFill>
                      <a:srgbClr val="44B09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下安装解释器</a:t>
                </a:r>
                <a:endParaRPr lang="zh-CN" altLang="en-US" dirty="0">
                  <a:solidFill>
                    <a:srgbClr val="44B09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47" name="线形标注 2(带强调线) 9"/>
              <p:cNvSpPr/>
              <p:nvPr/>
            </p:nvSpPr>
            <p:spPr bwMode="auto">
              <a:xfrm flipH="1">
                <a:off x="236465" y="389649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44B093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安装流程</a:t>
                </a:r>
                <a:endParaRPr lang="zh-CN" altLang="en-US" sz="1600" dirty="0"/>
              </a:p>
            </p:txBody>
          </p:sp>
          <p:sp>
            <p:nvSpPr>
              <p:cNvPr id="10248" name="椭圆 10"/>
              <p:cNvSpPr>
                <a:spLocks noChangeArrowheads="1"/>
              </p:cNvSpPr>
              <p:nvPr/>
            </p:nvSpPr>
            <p:spPr bwMode="auto">
              <a:xfrm flipV="1">
                <a:off x="2438078" y="458048"/>
                <a:ext cx="117730" cy="144040"/>
              </a:xfrm>
              <a:prstGeom prst="ellipse">
                <a:avLst/>
              </a:prstGeom>
              <a:solidFill>
                <a:srgbClr val="44B093"/>
              </a:solidFill>
              <a:ln w="57150">
                <a:solidFill>
                  <a:srgbClr val="44B093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49" name="组合 11273"/>
            <p:cNvGrpSpPr/>
            <p:nvPr/>
          </p:nvGrpSpPr>
          <p:grpSpPr bwMode="auto">
            <a:xfrm>
              <a:off x="1150503" y="2298350"/>
              <a:ext cx="3859337" cy="1333484"/>
              <a:chOff x="383954" y="-222039"/>
              <a:chExt cx="3859337" cy="1333484"/>
            </a:xfrm>
          </p:grpSpPr>
          <p:sp>
            <p:nvSpPr>
              <p:cNvPr id="10250" name="椭圆 13"/>
              <p:cNvSpPr>
                <a:spLocks noChangeArrowheads="1"/>
              </p:cNvSpPr>
              <p:nvPr/>
            </p:nvSpPr>
            <p:spPr bwMode="auto">
              <a:xfrm>
                <a:off x="2784744" y="-222039"/>
                <a:ext cx="1458547" cy="133348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0B0F0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第一个</a:t>
                </a:r>
                <a:r>
                  <a:rPr lang="en-US" altLang="zh-CN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hello world</a:t>
                </a:r>
                <a:r>
                  <a:rPr lang="zh-CN" altLang="en-US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</a:t>
                </a:r>
                <a:endParaRPr lang="zh-CN" altLang="en-US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1" name="线形标注 2(带强调线) 14"/>
              <p:cNvSpPr/>
              <p:nvPr/>
            </p:nvSpPr>
            <p:spPr bwMode="auto">
              <a:xfrm flipH="1">
                <a:off x="383954" y="566067"/>
                <a:ext cx="1337481" cy="354842"/>
              </a:xfrm>
              <a:prstGeom prst="accentCallout2">
                <a:avLst>
                  <a:gd name="adj1" fmla="val 64583"/>
                  <a:gd name="adj2" fmla="val -2852"/>
                  <a:gd name="adj3" fmla="val 33815"/>
                  <a:gd name="adj4" fmla="val -45639"/>
                  <a:gd name="adj5" fmla="val 12824"/>
                  <a:gd name="adj6" fmla="val -85616"/>
                </a:avLst>
              </a:prstGeom>
              <a:noFill/>
              <a:ln w="25400">
                <a:solidFill>
                  <a:srgbClr val="00B0F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代码运行</a:t>
                </a:r>
                <a:endParaRPr lang="zh-CN" altLang="en-US" sz="1600" dirty="0"/>
              </a:p>
            </p:txBody>
          </p:sp>
          <p:sp>
            <p:nvSpPr>
              <p:cNvPr id="10252" name="椭圆 15"/>
              <p:cNvSpPr>
                <a:spLocks noChangeArrowheads="1"/>
              </p:cNvSpPr>
              <p:nvPr/>
            </p:nvSpPr>
            <p:spPr bwMode="auto">
              <a:xfrm>
                <a:off x="2896627" y="566067"/>
                <a:ext cx="121005" cy="121005"/>
              </a:xfrm>
              <a:prstGeom prst="ellipse">
                <a:avLst/>
              </a:prstGeom>
              <a:solidFill>
                <a:srgbClr val="44B093"/>
              </a:solidFill>
              <a:ln w="57150">
                <a:solidFill>
                  <a:srgbClr val="00B0F0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53" name="组合 11277"/>
            <p:cNvGrpSpPr/>
            <p:nvPr/>
          </p:nvGrpSpPr>
          <p:grpSpPr bwMode="auto">
            <a:xfrm>
              <a:off x="1078492" y="-332754"/>
              <a:ext cx="3842930" cy="1333484"/>
              <a:chOff x="590584" y="-404506"/>
              <a:chExt cx="3842930" cy="1333484"/>
            </a:xfrm>
          </p:grpSpPr>
          <p:sp>
            <p:nvSpPr>
              <p:cNvPr id="10254" name="椭圆 17"/>
              <p:cNvSpPr>
                <a:spLocks noChangeArrowheads="1"/>
              </p:cNvSpPr>
              <p:nvPr/>
            </p:nvSpPr>
            <p:spPr bwMode="auto">
              <a:xfrm>
                <a:off x="3078445" y="-404506"/>
                <a:ext cx="1355069" cy="1333484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Windows</a:t>
                </a:r>
                <a:r>
                  <a:rPr lang="zh-CN" altLang="en-US" dirty="0">
                    <a:solidFill>
                      <a:srgbClr val="FFA90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安装解释器</a:t>
                </a:r>
                <a:endParaRPr lang="zh-CN" altLang="en-US" dirty="0">
                  <a:solidFill>
                    <a:srgbClr val="FFA90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55" name="线形标注 2(带强调线) 18"/>
              <p:cNvSpPr/>
              <p:nvPr/>
            </p:nvSpPr>
            <p:spPr bwMode="auto">
              <a:xfrm flipH="1">
                <a:off x="590584" y="0"/>
                <a:ext cx="1337481" cy="354842"/>
              </a:xfrm>
              <a:prstGeom prst="accentCallout2">
                <a:avLst>
                  <a:gd name="adj1" fmla="val 64583"/>
                  <a:gd name="adj2" fmla="val -2852"/>
                  <a:gd name="adj3" fmla="val 56889"/>
                  <a:gd name="adj4" fmla="val -45639"/>
                  <a:gd name="adj5" fmla="val 89745"/>
                  <a:gd name="adj6" fmla="val -86634"/>
                </a:avLst>
              </a:prstGeom>
              <a:noFill/>
              <a:ln w="25400">
                <a:solidFill>
                  <a:srgbClr val="FFA902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安装流程</a:t>
                </a:r>
                <a:endParaRPr lang="zh-CN" altLang="en-US" sz="1600" dirty="0"/>
              </a:p>
            </p:txBody>
          </p:sp>
          <p:sp>
            <p:nvSpPr>
              <p:cNvPr id="10256" name="椭圆 19"/>
              <p:cNvSpPr>
                <a:spLocks noChangeArrowheads="1"/>
              </p:cNvSpPr>
              <p:nvPr/>
            </p:nvSpPr>
            <p:spPr bwMode="auto">
              <a:xfrm flipV="1">
                <a:off x="3074137" y="240997"/>
                <a:ext cx="150125" cy="161070"/>
              </a:xfrm>
              <a:prstGeom prst="ellipse">
                <a:avLst/>
              </a:prstGeom>
              <a:solidFill>
                <a:srgbClr val="FFA902"/>
              </a:solidFill>
              <a:ln w="57150">
                <a:solidFill>
                  <a:srgbClr val="FFA902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261" name="组合 11285"/>
            <p:cNvGrpSpPr/>
            <p:nvPr/>
          </p:nvGrpSpPr>
          <p:grpSpPr bwMode="auto">
            <a:xfrm flipH="1">
              <a:off x="4869310" y="1003140"/>
              <a:ext cx="3091505" cy="1322963"/>
              <a:chOff x="-149564" y="717004"/>
              <a:chExt cx="3041572" cy="1322963"/>
            </a:xfrm>
          </p:grpSpPr>
          <p:sp>
            <p:nvSpPr>
              <p:cNvPr id="10262" name="椭圆 25"/>
              <p:cNvSpPr>
                <a:spLocks noChangeArrowheads="1"/>
              </p:cNvSpPr>
              <p:nvPr/>
            </p:nvSpPr>
            <p:spPr bwMode="auto">
              <a:xfrm>
                <a:off x="1558826" y="734212"/>
                <a:ext cx="1333182" cy="1305755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r>
                  <a:rPr lang="en-US" altLang="zh-CN" dirty="0">
                    <a:solidFill>
                      <a:srgbClr val="9ECA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Linux</a:t>
                </a:r>
                <a:r>
                  <a:rPr lang="zh-CN" altLang="en-US" dirty="0">
                    <a:solidFill>
                      <a:srgbClr val="9ECA0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下安装解释器</a:t>
                </a:r>
                <a:endParaRPr lang="zh-CN" altLang="en-US" dirty="0">
                  <a:solidFill>
                    <a:srgbClr val="9ECA0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63" name="线形标注 2(带强调线) 26"/>
              <p:cNvSpPr/>
              <p:nvPr/>
            </p:nvSpPr>
            <p:spPr bwMode="auto">
              <a:xfrm flipH="1">
                <a:off x="-149564" y="717004"/>
                <a:ext cx="1337481" cy="354842"/>
              </a:xfrm>
              <a:prstGeom prst="accentCallout2">
                <a:avLst>
                  <a:gd name="adj1" fmla="val 14583"/>
                  <a:gd name="adj2" fmla="val -6935"/>
                  <a:gd name="adj3" fmla="val 14583"/>
                  <a:gd name="adj4" fmla="val -31352"/>
                  <a:gd name="adj5" fmla="val 47435"/>
                  <a:gd name="adj6" fmla="val -68269"/>
                </a:avLst>
              </a:prstGeom>
              <a:noFill/>
              <a:ln w="25400">
                <a:solidFill>
                  <a:srgbClr val="9ECA06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1600" dirty="0"/>
                  <a:t>虚拟机与安装流程</a:t>
                </a:r>
                <a:endParaRPr lang="zh-CN" altLang="en-US" sz="1600" dirty="0"/>
              </a:p>
            </p:txBody>
          </p:sp>
          <p:sp>
            <p:nvSpPr>
              <p:cNvPr id="10264" name="椭圆 27"/>
              <p:cNvSpPr>
                <a:spLocks noChangeArrowheads="1"/>
              </p:cNvSpPr>
              <p:nvPr/>
            </p:nvSpPr>
            <p:spPr bwMode="auto">
              <a:xfrm flipV="1">
                <a:off x="2046719" y="855786"/>
                <a:ext cx="110856" cy="110855"/>
              </a:xfrm>
              <a:prstGeom prst="ellipse">
                <a:avLst/>
              </a:prstGeom>
              <a:solidFill>
                <a:srgbClr val="9ECA06"/>
              </a:solidFill>
              <a:ln w="57150">
                <a:solidFill>
                  <a:srgbClr val="9ECA06"/>
                </a:solidFill>
                <a:round/>
              </a:ln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361950" y="204902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1</a:t>
            </a:r>
            <a:r>
              <a:rPr dirty="0"/>
              <a:t> </a:t>
            </a:r>
            <a:r>
              <a:rPr lang="en-US" altLang="zh-CN" dirty="0" err="1"/>
              <a:t>Jupyter</a:t>
            </a:r>
            <a:r>
              <a:rPr lang="zh-CN" altLang="en-US" dirty="0"/>
              <a:t>安装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229600" cy="501752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如果不使用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安装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，可以通过</a:t>
            </a:r>
            <a:r>
              <a:rPr lang="en-US" altLang="zh-CN" sz="2000" b="1" dirty="0"/>
              <a:t>Python Shell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pip</a:t>
            </a:r>
            <a:r>
              <a:rPr lang="zh-CN" altLang="zh-CN" sz="2000" b="1" dirty="0"/>
              <a:t>来单独安装。具体安装步骤如下。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）首先升级</a:t>
            </a:r>
            <a:r>
              <a:rPr lang="en-US" altLang="zh-CN" sz="2000" b="1" dirty="0"/>
              <a:t>pip</a:t>
            </a:r>
            <a:r>
              <a:rPr lang="zh-CN" altLang="zh-CN" sz="2000" b="1" dirty="0"/>
              <a:t>到最新版本，老版本的</a:t>
            </a:r>
            <a:r>
              <a:rPr lang="en-US" altLang="zh-CN" sz="2000" b="1" dirty="0"/>
              <a:t>pip</a:t>
            </a:r>
            <a:r>
              <a:rPr lang="zh-CN" altLang="zh-CN" sz="2000" b="1" dirty="0"/>
              <a:t>在安装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过程中或面临依赖项无法同步安装的问题，因此建议先把</a:t>
            </a:r>
            <a:r>
              <a:rPr lang="en-US" altLang="zh-CN" sz="2000" b="1" dirty="0"/>
              <a:t>pip</a:t>
            </a:r>
            <a:r>
              <a:rPr lang="zh-CN" altLang="zh-CN" sz="2000" b="1" dirty="0"/>
              <a:t>升级到最新版本。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使用</a:t>
            </a:r>
            <a:r>
              <a:rPr lang="en-US" altLang="zh-CN" sz="2000" b="1" dirty="0"/>
              <a:t>Python 3.x</a:t>
            </a:r>
            <a:r>
              <a:rPr lang="zh-CN" altLang="zh-CN" sz="2000" b="1" dirty="0"/>
              <a:t>安装，在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PowerShell</a:t>
            </a:r>
            <a:r>
              <a:rPr lang="zh-CN" altLang="zh-CN" sz="2000" b="1" dirty="0"/>
              <a:t>命令行中输入以下命令（建议使用</a:t>
            </a:r>
            <a:r>
              <a:rPr lang="en-US" altLang="zh-CN" sz="2000" b="1" dirty="0"/>
              <a:t>Python 3</a:t>
            </a:r>
            <a:r>
              <a:rPr lang="zh-CN" altLang="zh-CN" sz="2000" b="1" dirty="0"/>
              <a:t>来安装）。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pip3 install --upgrade pip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使用</a:t>
            </a:r>
            <a:r>
              <a:rPr lang="en-US" altLang="zh-CN" sz="2000" b="1" dirty="0"/>
              <a:t>Python 2.x</a:t>
            </a:r>
            <a:r>
              <a:rPr lang="zh-CN" altLang="zh-CN" sz="2000" b="1" dirty="0"/>
              <a:t>安装，在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PowerShell</a:t>
            </a:r>
            <a:r>
              <a:rPr lang="zh-CN" altLang="zh-CN" sz="2000" b="1" dirty="0"/>
              <a:t>命令行中输入以下命令。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pip install --upgrade pip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）然后升级完毕即可安装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使用</a:t>
            </a:r>
            <a:r>
              <a:rPr lang="en-US" altLang="zh-CN" sz="2000" b="1" dirty="0"/>
              <a:t>Python 3.x</a:t>
            </a:r>
            <a:r>
              <a:rPr lang="zh-CN" altLang="zh-CN" sz="2000" b="1" dirty="0"/>
              <a:t>安装，在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PowerShell</a:t>
            </a:r>
            <a:r>
              <a:rPr lang="zh-CN" altLang="zh-CN" sz="2000" b="1" dirty="0"/>
              <a:t>命令行中输入以下命令（建议使用</a:t>
            </a:r>
            <a:r>
              <a:rPr lang="en-US" altLang="zh-CN" sz="2000" b="1" dirty="0"/>
              <a:t>Python 3</a:t>
            </a:r>
            <a:r>
              <a:rPr lang="zh-CN" altLang="zh-CN" sz="2000" b="1" dirty="0"/>
              <a:t>来安装）。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pip3 install </a:t>
            </a:r>
            <a:r>
              <a:rPr lang="en-US" altLang="zh-CN" sz="2000" b="1" dirty="0" err="1"/>
              <a:t>jupyter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使用</a:t>
            </a:r>
            <a:r>
              <a:rPr lang="en-US" altLang="zh-CN" sz="2000" b="1" dirty="0"/>
              <a:t>Python 2.x</a:t>
            </a:r>
            <a:r>
              <a:rPr lang="zh-CN" altLang="zh-CN" sz="2000" b="1" dirty="0"/>
              <a:t>安装，在</a:t>
            </a:r>
            <a:r>
              <a:rPr lang="en-US" altLang="zh-CN" sz="2000" b="1" dirty="0" err="1"/>
              <a:t>cmd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PowerShell</a:t>
            </a:r>
            <a:r>
              <a:rPr lang="zh-CN" altLang="zh-CN" sz="2000" b="1" dirty="0"/>
              <a:t>命令行中输入以下命令。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pip install </a:t>
            </a:r>
            <a:r>
              <a:rPr lang="en-US" altLang="zh-CN" sz="2000" b="1" dirty="0" err="1"/>
              <a:t>jupyter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4522" y="159534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2</a:t>
            </a:r>
            <a:r>
              <a:rPr lang="zh-CN" altLang="zh-CN" dirty="0"/>
              <a:t>设置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工程环境</a:t>
            </a:r>
            <a:endParaRPr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8229600" cy="23779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设置步骤如下：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）首先创建一个自己的工作目录，例如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D:\Anaconda3\jupyter_work</a:t>
            </a:r>
            <a:r>
              <a:rPr lang="zh-CN" altLang="zh-CN" sz="2000" b="1" dirty="0"/>
              <a:t>，以后在启动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时打开的都是这个</a:t>
            </a:r>
            <a:r>
              <a:rPr lang="en-US" altLang="zh-CN" sz="2000" b="1" dirty="0" err="1"/>
              <a:t>jupyter_work</a:t>
            </a:r>
            <a:r>
              <a:rPr lang="zh-CN" altLang="zh-CN" sz="2000" b="1" dirty="0"/>
              <a:t>文件夹。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）接着在开始菜单中打开</a:t>
            </a:r>
            <a:r>
              <a:rPr lang="en-US" altLang="zh-CN" sz="2000" b="1" dirty="0"/>
              <a:t>Anaconda Prompt</a:t>
            </a:r>
            <a:r>
              <a:rPr lang="zh-CN" altLang="zh-CN" sz="2000" b="1" dirty="0"/>
              <a:t>，输入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 --generate-config</a:t>
            </a:r>
            <a:r>
              <a:rPr lang="zh-CN" altLang="zh-CN" sz="2000" b="1" dirty="0"/>
              <a:t>生成文件，打开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盘下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文件夹查看生成是否成功，如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所示。</a:t>
            </a:r>
            <a:endParaRPr lang="zh-CN" altLang="zh-CN" sz="2000" b="1" dirty="0"/>
          </a:p>
        </p:txBody>
      </p:sp>
      <p:pic>
        <p:nvPicPr>
          <p:cNvPr id="10" name="图片 9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7"/>
          <a:stretch>
            <a:fillRect/>
          </a:stretch>
        </p:blipFill>
        <p:spPr bwMode="auto">
          <a:xfrm>
            <a:off x="1491407" y="3501008"/>
            <a:ext cx="5616624" cy="11392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51520" y="4653136"/>
            <a:ext cx="8229600" cy="10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）根据</a:t>
            </a:r>
            <a:r>
              <a:rPr lang="en-US" altLang="zh-CN" sz="2000" b="1" dirty="0"/>
              <a:t>Anaconda Prompt</a:t>
            </a:r>
            <a:r>
              <a:rPr lang="zh-CN" altLang="zh-CN" sz="2000" b="1" dirty="0"/>
              <a:t>中生成文件的路径，找到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jupyter_notebook_config.py</a:t>
            </a:r>
            <a:r>
              <a:rPr lang="zh-CN" altLang="zh-CN" sz="2000" b="1" dirty="0"/>
              <a:t>文件，如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所示，用记事本或其他工具将其打开。</a:t>
            </a:r>
            <a:endParaRPr lang="zh-CN" altLang="zh-CN" sz="2000" b="1" dirty="0"/>
          </a:p>
        </p:txBody>
      </p:sp>
      <p:pic>
        <p:nvPicPr>
          <p:cNvPr id="12" name="图片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4" y="5402540"/>
            <a:ext cx="5274310" cy="9067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4522" y="159534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2</a:t>
            </a:r>
            <a:r>
              <a:rPr lang="zh-CN" altLang="zh-CN" dirty="0"/>
              <a:t>设置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工程环境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251520" y="1196752"/>
            <a:ext cx="3024336" cy="33659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设置步骤如下：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）</a:t>
            </a:r>
            <a:r>
              <a:rPr lang="zh-CN" altLang="zh-CN" sz="2000" b="1" dirty="0"/>
              <a:t>打开文件后找到</a:t>
            </a:r>
            <a:r>
              <a:rPr lang="en-US" altLang="zh-CN" sz="2000" b="1" dirty="0"/>
              <a:t>#c.NotebookApp.notebook_dir=</a:t>
            </a:r>
            <a:r>
              <a:rPr lang="zh-CN" altLang="zh-CN" sz="2000" b="1" dirty="0"/>
              <a:t>‘’这一行配置信息，如</a:t>
            </a:r>
            <a:r>
              <a:rPr lang="zh-CN" altLang="en-US" sz="2000" b="1" dirty="0"/>
              <a:t>右图一</a:t>
            </a:r>
            <a:r>
              <a:rPr lang="zh-CN" altLang="zh-CN" sz="2000" b="1" dirty="0"/>
              <a:t>所示，删除“</a:t>
            </a:r>
            <a:r>
              <a:rPr lang="en-US" altLang="zh-CN" sz="2000" b="1" dirty="0"/>
              <a:t>#</a:t>
            </a:r>
            <a:r>
              <a:rPr lang="zh-CN" altLang="zh-CN" sz="2000" b="1" dirty="0"/>
              <a:t>”以去掉注释，并在等号后的‘’中填入自己设定的工作路径，如</a:t>
            </a:r>
            <a:r>
              <a:rPr lang="zh-CN" altLang="en-US" sz="2000" b="1" dirty="0"/>
              <a:t>右图二</a:t>
            </a:r>
            <a:r>
              <a:rPr lang="zh-CN" altLang="zh-CN" sz="2000" b="1" dirty="0"/>
              <a:t>所示，修改完成后保存文件。</a:t>
            </a:r>
            <a:endParaRPr lang="zh-CN" altLang="zh-CN" sz="2000" b="1" dirty="0"/>
          </a:p>
        </p:txBody>
      </p:sp>
      <p:pic>
        <p:nvPicPr>
          <p:cNvPr id="9" name="图片 8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01" y="1111605"/>
            <a:ext cx="5274310" cy="2742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301" y="3933056"/>
            <a:ext cx="5130800" cy="26676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4522" y="159534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2</a:t>
            </a:r>
            <a:r>
              <a:rPr lang="zh-CN" altLang="zh-CN" dirty="0"/>
              <a:t>设置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工程环境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438774"/>
            <a:ext cx="3371558" cy="33659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设置步骤如下：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）</a:t>
            </a:r>
            <a:r>
              <a:rPr lang="zh-CN" altLang="zh-CN" sz="2000" b="1" dirty="0"/>
              <a:t>修改开始菜单中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的快捷方式操作流程（以</a:t>
            </a:r>
            <a:r>
              <a:rPr lang="en-US" altLang="zh-CN" sz="2000" b="1" dirty="0"/>
              <a:t>Win 10</a:t>
            </a:r>
            <a:r>
              <a:rPr lang="zh-CN" altLang="zh-CN" sz="2000" b="1" dirty="0"/>
              <a:t>为例）：开始→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→右键→更多→打开文件位置→找到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的快捷方式右键打开属性，去掉目标这一项中“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py</a:t>
            </a:r>
            <a:r>
              <a:rPr lang="zh-CN" altLang="zh-CN" sz="2000" b="1" dirty="0"/>
              <a:t>”后面的所有内容，结果如</a:t>
            </a:r>
            <a:r>
              <a:rPr lang="zh-CN" altLang="en-US" sz="2000" b="1" dirty="0"/>
              <a:t>右图</a:t>
            </a:r>
            <a:r>
              <a:rPr lang="zh-CN" altLang="zh-CN" sz="2000" b="1" dirty="0"/>
              <a:t>所示。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0912"/>
            <a:ext cx="3168352" cy="4036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310710" y="5447088"/>
            <a:ext cx="7056784" cy="7313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）</a:t>
            </a:r>
            <a:r>
              <a:rPr lang="zh-CN" altLang="zh-CN" sz="2000" b="1" dirty="0"/>
              <a:t>以上内容设置成功后，在</a:t>
            </a:r>
            <a:r>
              <a:rPr lang="en-US" altLang="zh-CN" sz="2000" b="1" dirty="0"/>
              <a:t>Anaconda Prompt</a:t>
            </a:r>
            <a:r>
              <a:rPr lang="zh-CN" altLang="zh-CN" sz="2000" b="1" dirty="0"/>
              <a:t>中输入</a:t>
            </a:r>
            <a:r>
              <a:rPr lang="en-US" altLang="zh-CN" sz="2000" b="1" dirty="0" err="1"/>
              <a:t>Jupyter</a:t>
            </a:r>
            <a:r>
              <a:rPr lang="en-US" altLang="zh-CN" sz="2000" b="1" dirty="0"/>
              <a:t> notebook</a:t>
            </a:r>
            <a:r>
              <a:rPr lang="zh-CN" altLang="zh-CN" sz="2000" b="1" dirty="0"/>
              <a:t>，即可启动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了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4522" y="159534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3 </a:t>
            </a:r>
            <a:r>
              <a:rPr lang="en-US" altLang="zh-CN" dirty="0"/>
              <a:t>PyCharm</a:t>
            </a:r>
            <a:r>
              <a:rPr lang="zh-CN" altLang="zh-CN" dirty="0"/>
              <a:t>简介与安装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438774"/>
            <a:ext cx="7776864" cy="33659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x-none" altLang="zh-CN" sz="2000" b="1" dirty="0"/>
              <a:t>1.PyCharm简介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能够开发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项目的</a:t>
            </a:r>
            <a:r>
              <a:rPr lang="en-US" altLang="zh-CN" sz="2000" b="1" dirty="0"/>
              <a:t>IDE</a:t>
            </a:r>
            <a:r>
              <a:rPr lang="zh-CN" altLang="zh-CN" sz="2000" b="1" dirty="0"/>
              <a:t>很多，如</a:t>
            </a:r>
            <a:r>
              <a:rPr lang="en-US" altLang="zh-CN" sz="2000" b="1" dirty="0" err="1"/>
              <a:t>Sypder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sublime text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等，可以根据个人爱好来选择安装</a:t>
            </a:r>
            <a:r>
              <a:rPr lang="en-US" altLang="zh-CN" sz="2000" b="1" dirty="0"/>
              <a:t>IDE</a:t>
            </a:r>
            <a:r>
              <a:rPr lang="zh-CN" altLang="zh-CN" sz="2000" b="1" dirty="0"/>
              <a:t>应用。下面介绍一个比较强大</a:t>
            </a:r>
            <a:r>
              <a:rPr lang="en-US" altLang="zh-CN" sz="2000" b="1" dirty="0"/>
              <a:t>IDE</a:t>
            </a:r>
            <a:r>
              <a:rPr lang="zh-CN" altLang="zh-CN" sz="2000" b="1" dirty="0"/>
              <a:t>工具：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。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带有一整套可以帮助用户在使用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语言开发时提高其效率的工具，如调试、语法高亮、</a:t>
            </a:r>
            <a:r>
              <a:rPr lang="en-US" altLang="zh-CN" sz="2000" b="1" dirty="0"/>
              <a:t>Project</a:t>
            </a:r>
            <a:r>
              <a:rPr lang="zh-CN" altLang="zh-CN" sz="2000" b="1" dirty="0"/>
              <a:t>管理、代码跳转、智能提示、自动完成、单元测试、脚本控制等。此外，该</a:t>
            </a:r>
            <a:r>
              <a:rPr lang="en-US" altLang="zh-CN" sz="2000" b="1" dirty="0"/>
              <a:t>IDE</a:t>
            </a:r>
            <a:r>
              <a:rPr lang="zh-CN" altLang="zh-CN" sz="2000" b="1" dirty="0"/>
              <a:t>还提供了用户支持</a:t>
            </a:r>
            <a:r>
              <a:rPr lang="en-US" altLang="zh-CN" sz="2000" b="1" dirty="0"/>
              <a:t>Django</a:t>
            </a:r>
            <a:r>
              <a:rPr lang="zh-CN" altLang="zh-CN" sz="2000" b="1" dirty="0"/>
              <a:t>框架下的专业</a:t>
            </a:r>
            <a:r>
              <a:rPr lang="en-US" altLang="zh-CN" sz="2000" b="1" dirty="0"/>
              <a:t>Web</a:t>
            </a:r>
            <a:r>
              <a:rPr lang="zh-CN" altLang="zh-CN" sz="2000" b="1" dirty="0"/>
              <a:t>开发，同时支持</a:t>
            </a:r>
            <a:r>
              <a:rPr lang="en-US" altLang="zh-CN" sz="2000" b="1" dirty="0"/>
              <a:t>Google APP Engine</a:t>
            </a:r>
            <a:r>
              <a:rPr lang="zh-CN" altLang="zh-CN" sz="2000" b="1" dirty="0"/>
              <a:t>等高级功能，更好的一点是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支持</a:t>
            </a:r>
            <a:r>
              <a:rPr lang="en-US" altLang="zh-CN" sz="2000" b="1" dirty="0" err="1"/>
              <a:t>IronPython</a:t>
            </a:r>
            <a:r>
              <a:rPr lang="zh-CN" altLang="zh-CN" sz="2000" b="1" dirty="0"/>
              <a:t>。由于</a:t>
            </a:r>
            <a:r>
              <a:rPr lang="en-US" altLang="zh-CN" sz="2000" b="1" dirty="0" err="1"/>
              <a:t>Jupyter</a:t>
            </a:r>
            <a:r>
              <a:rPr lang="zh-CN" altLang="zh-CN" sz="2000" b="1" dirty="0"/>
              <a:t>不能</a:t>
            </a:r>
            <a:r>
              <a:rPr lang="en-US" altLang="zh-CN" sz="2000" b="1" dirty="0"/>
              <a:t>debug</a:t>
            </a:r>
            <a:r>
              <a:rPr lang="zh-CN" altLang="zh-CN" sz="2000" b="1" dirty="0"/>
              <a:t>，而且打开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py</a:t>
            </a:r>
            <a:r>
              <a:rPr lang="zh-CN" altLang="zh-CN" sz="2000" b="1" dirty="0"/>
              <a:t>的脚本也不方便，所以建议安装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这个</a:t>
            </a:r>
            <a:r>
              <a:rPr lang="en-US" altLang="zh-CN" sz="2000" b="1" dirty="0"/>
              <a:t>IDE</a:t>
            </a:r>
            <a:r>
              <a:rPr lang="zh-CN" altLang="zh-CN" sz="2000" b="1" dirty="0"/>
              <a:t>来进行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程序的编写。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3 </a:t>
            </a:r>
            <a:r>
              <a:rPr lang="en-US" altLang="zh-CN" dirty="0"/>
              <a:t>PyCharm</a:t>
            </a:r>
            <a:r>
              <a:rPr lang="zh-CN" altLang="zh-CN" dirty="0"/>
              <a:t>简介与安装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44216" y="1164338"/>
            <a:ext cx="7776864" cy="204863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2</a:t>
            </a:r>
            <a:r>
              <a:rPr lang="x-none" altLang="zh-CN" sz="2000" b="1" dirty="0"/>
              <a:t>.PyCharm</a:t>
            </a:r>
            <a:r>
              <a:rPr lang="zh-CN" altLang="en-US" sz="2000" b="1" dirty="0"/>
              <a:t>安装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）本书将要介绍安装的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版本为</a:t>
            </a:r>
            <a:r>
              <a:rPr lang="en-US" altLang="zh-CN" sz="2000" b="1" dirty="0"/>
              <a:t>2020.1</a:t>
            </a:r>
            <a:r>
              <a:rPr lang="zh-CN" altLang="zh-CN" sz="2000" b="1" dirty="0"/>
              <a:t>的社区版（</a:t>
            </a:r>
            <a:r>
              <a:rPr lang="en-US" altLang="zh-CN" sz="2000" b="1" dirty="0"/>
              <a:t>community</a:t>
            </a:r>
            <a:r>
              <a:rPr lang="zh-CN" altLang="zh-CN" sz="2000" b="1" dirty="0"/>
              <a:t>），可以到</a:t>
            </a:r>
            <a:r>
              <a:rPr lang="en-US" altLang="zh-CN" sz="2000" b="1" dirty="0" err="1"/>
              <a:t>jetbrains</a:t>
            </a:r>
            <a:r>
              <a:rPr lang="zh-CN" altLang="zh-CN" sz="2000" b="1" dirty="0"/>
              <a:t>官网下载相应版本。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）下载好后打开安装包进入安装欢迎界面，单击“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”按钮进入如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所示的界面，选择自己想要安装路径，然后单击“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”按钮进入安装选项界面。</a:t>
            </a:r>
            <a:endParaRPr lang="zh-CN" altLang="zh-CN" sz="2000" b="1"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996952"/>
            <a:ext cx="3848100" cy="31584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3 </a:t>
            </a:r>
            <a:r>
              <a:rPr lang="en-US" altLang="zh-CN" dirty="0"/>
              <a:t>PyCharm</a:t>
            </a:r>
            <a:r>
              <a:rPr lang="zh-CN" altLang="zh-CN" dirty="0"/>
              <a:t>简介与安装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44216" y="1112206"/>
            <a:ext cx="7776864" cy="13684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2</a:t>
            </a:r>
            <a:r>
              <a:rPr lang="x-none" altLang="zh-CN" sz="2000" b="1" dirty="0"/>
              <a:t>.PyCharm</a:t>
            </a:r>
            <a:r>
              <a:rPr lang="zh-CN" altLang="en-US" sz="2000" b="1" dirty="0"/>
              <a:t>安装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）在安装选项界面中，如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所示，可以看到四个选项，分别是创建桌面快捷方式、配置环境变量、以工程形式打开文件、关联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py</a:t>
            </a:r>
            <a:r>
              <a:rPr lang="zh-CN" altLang="zh-CN" sz="2000" b="1" dirty="0"/>
              <a:t>文件。将它们全部选中，单击“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”按钮进入下一步。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45393"/>
            <a:ext cx="3848100" cy="3159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62236" y="5604518"/>
            <a:ext cx="8558236" cy="7313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4</a:t>
            </a:r>
            <a:r>
              <a:rPr lang="zh-CN" altLang="zh-CN" sz="2000" b="1" dirty="0"/>
              <a:t>）选择开始菜单文件界面，即选择一个开始菜单文件夹存放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快捷方式，这里使用默认的</a:t>
            </a:r>
            <a:r>
              <a:rPr lang="en-US" altLang="zh-CN" sz="2000" b="1" dirty="0"/>
              <a:t>JetBrains</a:t>
            </a:r>
            <a:r>
              <a:rPr lang="zh-CN" altLang="zh-CN" sz="2000" b="1" dirty="0"/>
              <a:t>文件夹，单击“</a:t>
            </a:r>
            <a:r>
              <a:rPr lang="en-US" altLang="zh-CN" sz="2000" b="1" dirty="0"/>
              <a:t>Install</a:t>
            </a:r>
            <a:r>
              <a:rPr lang="zh-CN" altLang="zh-CN" sz="2000" b="1" dirty="0"/>
              <a:t>”按钮进行安装</a:t>
            </a:r>
            <a:r>
              <a:rPr lang="zh-CN" altLang="en-US" sz="2000" b="1" dirty="0"/>
              <a:t>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3 </a:t>
            </a:r>
            <a:r>
              <a:rPr lang="en-US" altLang="zh-CN" dirty="0"/>
              <a:t>PyCharm</a:t>
            </a:r>
            <a:r>
              <a:rPr lang="zh-CN" altLang="zh-CN" dirty="0"/>
              <a:t>简介与安装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1256400"/>
            <a:ext cx="7776864" cy="16977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tabLst>
                <a:tab pos="630555" algn="l"/>
                <a:tab pos="990600" algn="l"/>
              </a:tabLst>
            </a:pPr>
            <a:r>
              <a:rPr lang="en-US" altLang="zh-CN" sz="2000" b="1" dirty="0"/>
              <a:t>2</a:t>
            </a:r>
            <a:r>
              <a:rPr lang="x-none" altLang="zh-CN" sz="2000" b="1" dirty="0"/>
              <a:t>.PyCharm</a:t>
            </a:r>
            <a:r>
              <a:rPr lang="zh-CN" altLang="en-US" sz="2000" b="1" dirty="0"/>
              <a:t>安装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5</a:t>
            </a:r>
            <a:r>
              <a:rPr lang="zh-CN" altLang="zh-CN" sz="2000" b="1" dirty="0"/>
              <a:t>）等待安装成功后显示如</a:t>
            </a:r>
            <a:r>
              <a:rPr lang="zh-CN" altLang="en-US" sz="2000" b="1" dirty="0"/>
              <a:t>下图</a:t>
            </a:r>
            <a:r>
              <a:rPr lang="zh-CN" altLang="zh-CN" sz="2000" b="1" dirty="0"/>
              <a:t>所示的界面。此时有两个选项，第一个选项是立即重启计算机，第二个选项是随后手动重启计算机。重启计算机的作用是自动完成环境变量等系统配置，此处可以选择第二个选项，先进行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创建工程和工程环境配置。</a:t>
            </a:r>
            <a:endParaRPr lang="zh-CN" altLang="zh-CN" sz="2000" b="1" dirty="0"/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300" y="3068960"/>
            <a:ext cx="38354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1256400"/>
            <a:ext cx="7776864" cy="10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在完成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的所有安装步骤后，就可以单击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开始创建第一个工程项目。首先打开</a:t>
            </a:r>
            <a:r>
              <a:rPr lang="en-US" altLang="zh-CN" sz="2000" b="1" dirty="0"/>
              <a:t>PyCharm</a:t>
            </a:r>
            <a:r>
              <a:rPr lang="zh-CN" altLang="zh-CN" sz="2000" b="1" dirty="0"/>
              <a:t>后见到的是一些基本选择，如图</a:t>
            </a:r>
            <a:r>
              <a:rPr lang="en-US" altLang="zh-CN" sz="2000" b="1" dirty="0"/>
              <a:t>1-43</a:t>
            </a:r>
            <a:r>
              <a:rPr lang="zh-CN" altLang="zh-CN" sz="2000" b="1" dirty="0"/>
              <a:t>所示。在这里可以选择一个你喜欢的</a:t>
            </a:r>
            <a:r>
              <a:rPr lang="en-US" altLang="zh-CN" sz="2000" b="1" dirty="0"/>
              <a:t>UI</a:t>
            </a:r>
            <a:r>
              <a:rPr lang="zh-CN" altLang="zh-CN" sz="2000" b="1" dirty="0"/>
              <a:t>主题界面。</a:t>
            </a:r>
            <a:endParaRPr lang="zh-CN" altLang="zh-CN" sz="2000" b="1" dirty="0"/>
          </a:p>
        </p:txBody>
      </p: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317075"/>
            <a:ext cx="4680520" cy="3887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1256400"/>
            <a:ext cx="7776864" cy="7313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在选好界面后，接着选择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：</a:t>
            </a:r>
            <a:r>
              <a:rPr lang="en-US" altLang="zh-CN" sz="2000" b="1" dirty="0"/>
              <a:t>Featured plugins</a:t>
            </a:r>
            <a:r>
              <a:rPr lang="zh-CN" altLang="zh-CN" sz="2000" b="1" dirty="0"/>
              <a:t>显示如图</a:t>
            </a:r>
            <a:r>
              <a:rPr lang="en-US" altLang="zh-CN" sz="2000" b="1" dirty="0"/>
              <a:t>1-44</a:t>
            </a:r>
            <a:r>
              <a:rPr lang="zh-CN" altLang="zh-CN" sz="2000" b="1" dirty="0"/>
              <a:t>所示的界面，单击“</a:t>
            </a:r>
            <a:r>
              <a:rPr lang="en-US" altLang="zh-CN" sz="2000" b="1" dirty="0"/>
              <a:t>Create New Project</a:t>
            </a:r>
            <a:r>
              <a:rPr lang="zh-CN" altLang="zh-CN" sz="2000" b="1" dirty="0"/>
              <a:t>”按钮开始建立第一个项目。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10" y="2367872"/>
            <a:ext cx="4437980" cy="3252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6362" y="574270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600473"/>
            <a:ext cx="78854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latin typeface="Calibri" panose="020F0502020204030204" pitchFamily="2" charset="0"/>
                <a:ea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Calibri" panose="020F0502020204030204" pitchFamily="2" charset="0"/>
                <a:ea typeface="宋体" panose="02010600030101010101" pitchFamily="2" charset="-122"/>
              </a:rPr>
              <a:t>准备工作</a:t>
            </a:r>
            <a:endParaRPr lang="zh-CN" altLang="en-US" sz="2400" b="1" dirty="0"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20090" y="2198246"/>
            <a:ext cx="7663180" cy="237795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）一台装有</a:t>
            </a:r>
            <a:r>
              <a:rPr lang="en-US" altLang="zh-CN" sz="2000" b="1" dirty="0"/>
              <a:t>Windows</a:t>
            </a:r>
            <a:r>
              <a:rPr lang="zh-CN" altLang="zh-CN" sz="2000" b="1" dirty="0"/>
              <a:t>系统的计算机。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）在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官网上下载相应版本的安装包。</a:t>
            </a:r>
            <a:endParaRPr lang="en-US" altLang="zh-CN" sz="2000" b="1" dirty="0"/>
          </a:p>
          <a:p>
            <a:pPr indent="266700" algn="just">
              <a:lnSpc>
                <a:spcPct val="107000"/>
              </a:lnSpc>
            </a:pPr>
            <a:endParaRPr lang="en-US" altLang="zh-CN" sz="2000" b="1" dirty="0"/>
          </a:p>
          <a:p>
            <a:pPr indent="266700" algn="just">
              <a:lnSpc>
                <a:spcPct val="107000"/>
              </a:lnSpc>
            </a:pPr>
            <a:r>
              <a:rPr lang="en-US" altLang="zh-CN" sz="2000" b="1" dirty="0"/>
              <a:t>     </a:t>
            </a:r>
            <a:r>
              <a:rPr lang="zh-CN" altLang="zh-CN" sz="2000" b="1" dirty="0"/>
              <a:t>进入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官网后在首页单击“</a:t>
            </a:r>
            <a:r>
              <a:rPr lang="en-US" altLang="zh-CN" sz="2000" b="1" dirty="0"/>
              <a:t>Downloads</a:t>
            </a:r>
            <a:r>
              <a:rPr lang="zh-CN" altLang="zh-CN" sz="2000" b="1" dirty="0"/>
              <a:t>”，如图</a:t>
            </a:r>
            <a:r>
              <a:rPr lang="en-US" altLang="zh-CN" sz="2000" b="1" dirty="0"/>
              <a:t>1-1</a:t>
            </a:r>
            <a:r>
              <a:rPr lang="zh-CN" altLang="zh-CN" sz="2000" b="1" dirty="0"/>
              <a:t>所示；然后选择</a:t>
            </a:r>
            <a:r>
              <a:rPr lang="en-US" altLang="zh-CN" sz="2000" b="1" dirty="0"/>
              <a:t>all releases</a:t>
            </a:r>
            <a:r>
              <a:rPr lang="zh-CN" altLang="zh-CN" sz="2000" b="1" dirty="0"/>
              <a:t>或</a:t>
            </a:r>
            <a:r>
              <a:rPr lang="en-US" altLang="zh-CN" sz="2000" b="1" dirty="0"/>
              <a:t>Windows</a:t>
            </a:r>
            <a:r>
              <a:rPr lang="zh-CN" altLang="zh-CN" sz="2000" b="1" dirty="0"/>
              <a:t>后进入版本选择页面，选择相应版本；最后下载</a:t>
            </a:r>
            <a:r>
              <a:rPr lang="en-US" altLang="zh-CN" sz="2000" b="1" dirty="0"/>
              <a:t>X86</a:t>
            </a:r>
            <a:r>
              <a:rPr lang="zh-CN" altLang="zh-CN" sz="2000" b="1" dirty="0"/>
              <a:t>的</a:t>
            </a:r>
            <a:r>
              <a:rPr lang="en-US" altLang="zh-CN" sz="2000" b="1" dirty="0"/>
              <a:t>64</a:t>
            </a:r>
            <a:r>
              <a:rPr lang="zh-CN" altLang="zh-CN" sz="2000" b="1" dirty="0"/>
              <a:t>位版本中的可执行安装器即可（</a:t>
            </a:r>
            <a:r>
              <a:rPr lang="en-US" altLang="zh-CN" sz="2000" b="1" dirty="0"/>
              <a:t>executable installer</a:t>
            </a:r>
            <a:r>
              <a:rPr lang="zh-CN" altLang="zh-CN" sz="2000" b="1" dirty="0"/>
              <a:t>）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539552" y="1256400"/>
            <a:ext cx="7776864" cy="468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新建项目后，显示如图所示的配置界面。第一行</a:t>
            </a:r>
            <a:r>
              <a:rPr lang="en-US" altLang="zh-CN" sz="2000" b="1" dirty="0"/>
              <a:t>Location</a:t>
            </a:r>
            <a:r>
              <a:rPr lang="zh-CN" altLang="zh-CN" sz="2000" b="1" dirty="0"/>
              <a:t>选择项目存放路径，默认路径前半部分是工程文件夹存放路径，末尾的</a:t>
            </a:r>
            <a:r>
              <a:rPr lang="en-US" altLang="zh-CN" sz="2000" b="1" dirty="0"/>
              <a:t>untitled</a:t>
            </a:r>
            <a:r>
              <a:rPr lang="zh-CN" altLang="zh-CN" sz="2000" b="1" dirty="0"/>
              <a:t>是由我们自定义的工程文件夹名称。</a:t>
            </a:r>
            <a:r>
              <a:rPr lang="en-US" altLang="zh-CN" sz="2000" b="1" dirty="0"/>
              <a:t>Location</a:t>
            </a:r>
            <a:r>
              <a:rPr lang="zh-CN" altLang="zh-CN" sz="2000" b="1" dirty="0"/>
              <a:t>下面选项是选择项目解释器，也是选择依赖的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库。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的默认实现是为每个项目创建</a:t>
            </a:r>
            <a:r>
              <a:rPr lang="en-US" altLang="zh-CN" sz="2000" b="1" dirty="0" err="1"/>
              <a:t>Virtualenv</a:t>
            </a:r>
            <a:r>
              <a:rPr lang="zh-CN" altLang="zh-CN" sz="2000" b="1" dirty="0"/>
              <a:t>。展开</a:t>
            </a:r>
            <a:r>
              <a:rPr lang="en-US" altLang="zh-CN" sz="2000" b="1" dirty="0"/>
              <a:t>Project Interpreter</a:t>
            </a:r>
            <a:r>
              <a:rPr lang="zh-CN" altLang="zh-CN" sz="2000" b="1" dirty="0"/>
              <a:t>：</a:t>
            </a:r>
            <a:r>
              <a:rPr lang="en-US" altLang="zh-CN" sz="2000" b="1" dirty="0"/>
              <a:t>New </a:t>
            </a:r>
            <a:r>
              <a:rPr lang="en-US" altLang="zh-CN" sz="2000" b="1" dirty="0" err="1"/>
              <a:t>Virtualenv</a:t>
            </a:r>
            <a:r>
              <a:rPr lang="en-US" altLang="zh-CN" sz="2000" b="1" dirty="0"/>
              <a:t> Environment</a:t>
            </a:r>
            <a:r>
              <a:rPr lang="zh-CN" altLang="zh-CN" sz="2000" b="1" dirty="0"/>
              <a:t>，然后选择创建新虚拟环境的工具。使用</a:t>
            </a:r>
            <a:r>
              <a:rPr lang="en-US" altLang="zh-CN" sz="2000" b="1" dirty="0"/>
              <a:t>New environment using</a:t>
            </a:r>
            <a:r>
              <a:rPr lang="zh-CN" altLang="zh-CN" sz="2000" b="1" dirty="0"/>
              <a:t>选项时，可以创建新的环境（解释器），有三个选项：</a:t>
            </a:r>
            <a:r>
              <a:rPr lang="en-US" altLang="zh-CN" sz="2000" b="1" dirty="0" err="1"/>
              <a:t>Virtualenv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Pipenv</a:t>
            </a:r>
            <a:r>
              <a:rPr lang="zh-CN" altLang="zh-CN" sz="2000" b="1" dirty="0"/>
              <a:t>，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，分别表示使用这三种工具创建新环境，而使用</a:t>
            </a:r>
            <a:r>
              <a:rPr lang="en-US" altLang="zh-CN" sz="2000" b="1" dirty="0"/>
              <a:t>Existing interpreter</a:t>
            </a:r>
            <a:r>
              <a:rPr lang="zh-CN" altLang="zh-CN" sz="2000" b="1" dirty="0"/>
              <a:t>时，表示选择使用已存在解释器。现在选择</a:t>
            </a:r>
            <a:r>
              <a:rPr lang="en-US" altLang="zh-CN" sz="2000" b="1" dirty="0" err="1"/>
              <a:t>Virtualenv</a:t>
            </a:r>
            <a:r>
              <a:rPr lang="zh-CN" altLang="zh-CN" sz="2000" b="1" dirty="0"/>
              <a:t>工具，并指定新虚拟环境的位置和基本解释器，这里的</a:t>
            </a:r>
            <a:r>
              <a:rPr lang="en-US" altLang="zh-CN" sz="2000" b="1" dirty="0"/>
              <a:t>Location</a:t>
            </a:r>
            <a:r>
              <a:rPr lang="zh-CN" altLang="zh-CN" sz="2000" b="1" dirty="0"/>
              <a:t>会和上面第一个</a:t>
            </a:r>
            <a:r>
              <a:rPr lang="en-US" altLang="zh-CN" sz="2000" b="1" dirty="0"/>
              <a:t>Location</a:t>
            </a:r>
            <a:r>
              <a:rPr lang="zh-CN" altLang="zh-CN" sz="2000" b="1" dirty="0"/>
              <a:t>同步，可看到创建的新环境位于工程目录的子目录</a:t>
            </a:r>
            <a:r>
              <a:rPr lang="en-US" altLang="zh-CN" sz="2000" b="1" dirty="0" err="1"/>
              <a:t>venv</a:t>
            </a:r>
            <a:r>
              <a:rPr lang="zh-CN" altLang="zh-CN" sz="2000" b="1" dirty="0"/>
              <a:t>下，对于解释器选择，如果安装了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的话，可以直接选择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自带解释器作为基本解释器。最后单击“</a:t>
            </a:r>
            <a:r>
              <a:rPr lang="en-US" altLang="zh-CN" sz="2000" b="1" dirty="0"/>
              <a:t>Create</a:t>
            </a:r>
            <a:r>
              <a:rPr lang="zh-CN" altLang="zh-CN" sz="2000" b="1" dirty="0"/>
              <a:t>”按钮创建项目。</a:t>
            </a:r>
            <a:endParaRPr lang="zh-CN" altLang="zh-CN" sz="2000" b="1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pic>
        <p:nvPicPr>
          <p:cNvPr id="6" name="图片 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628800"/>
            <a:ext cx="5115183" cy="3816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310630" y="1268760"/>
            <a:ext cx="8280920" cy="3003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在使用上述第一个选项</a:t>
            </a:r>
            <a:r>
              <a:rPr lang="en-US" altLang="zh-CN" sz="2000" b="1" dirty="0"/>
              <a:t>New environment using</a:t>
            </a:r>
            <a:r>
              <a:rPr lang="zh-CN" altLang="zh-CN" sz="2000" b="1" dirty="0"/>
              <a:t>来创建项目时，会在项目中创建一个</a:t>
            </a:r>
            <a:r>
              <a:rPr lang="en-US" altLang="zh-CN" sz="2000" b="1" dirty="0" err="1"/>
              <a:t>venv</a:t>
            </a:r>
            <a:r>
              <a:rPr lang="zh-CN" altLang="zh-CN" sz="2000" b="1" dirty="0"/>
              <a:t>（</a:t>
            </a:r>
            <a:r>
              <a:rPr lang="en-US" altLang="zh-CN" sz="2000" b="1" dirty="0" err="1"/>
              <a:t>virtualenv</a:t>
            </a:r>
            <a:r>
              <a:rPr lang="zh-CN" altLang="zh-CN" sz="2000" b="1" dirty="0"/>
              <a:t>）目录，这里存放一个虚拟的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环境。这里所有的类库依赖都可以直接脱离系统安装的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独立运行，优点是：①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项目可以独立部署；②防止一台服务器部署多个项目之间存在类库的版本依赖问题发生；③可以充分发挥项目的灵活性。</a:t>
            </a:r>
            <a:endParaRPr lang="zh-CN" altLang="zh-CN" sz="2000" b="1" dirty="0"/>
          </a:p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注意，新创建的项目只包含</a:t>
            </a:r>
            <a:r>
              <a:rPr lang="en-US" altLang="zh-CN" sz="2000" b="1" dirty="0"/>
              <a:t>pip</a:t>
            </a:r>
            <a:r>
              <a:rPr lang="zh-CN" altLang="zh-CN" sz="2000" b="1" dirty="0"/>
              <a:t>和</a:t>
            </a:r>
            <a:r>
              <a:rPr lang="en-US" altLang="zh-CN" sz="2000" b="1" dirty="0" err="1"/>
              <a:t>setuptools</a:t>
            </a:r>
            <a:r>
              <a:rPr lang="zh-CN" altLang="zh-CN" sz="2000" b="1" dirty="0"/>
              <a:t>两个包，打开项目文件→设置→项目→</a:t>
            </a:r>
            <a:r>
              <a:rPr lang="en-US" altLang="zh-CN" sz="2000" b="1" dirty="0"/>
              <a:t>Project Interpreter</a:t>
            </a:r>
            <a:r>
              <a:rPr lang="zh-CN" altLang="zh-CN" sz="2000" b="1" dirty="0"/>
              <a:t>→项目环境，需要选择右方的加号手动添加所需的三方库。</a:t>
            </a:r>
            <a:endParaRPr lang="zh-CN" altLang="zh-CN" sz="20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980728"/>
            <a:ext cx="3335336" cy="468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如果想要一来就拥有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已</a:t>
            </a:r>
            <a:r>
              <a:rPr lang="zh-CN" altLang="en-US" sz="2000" b="1" dirty="0"/>
              <a:t>装好的</a:t>
            </a:r>
            <a:r>
              <a:rPr lang="zh-CN" altLang="zh-CN" sz="2000" b="1" dirty="0"/>
              <a:t>库，且不想在项目中出现</a:t>
            </a:r>
            <a:r>
              <a:rPr lang="en-US" altLang="zh-CN" sz="2000" b="1" dirty="0" err="1"/>
              <a:t>venv</a:t>
            </a:r>
            <a:r>
              <a:rPr lang="zh-CN" altLang="zh-CN" sz="2000" b="1" dirty="0"/>
              <a:t>虚拟解释器，可以选择</a:t>
            </a:r>
            <a:r>
              <a:rPr lang="en-US" altLang="zh-CN" sz="2000" b="1" dirty="0"/>
              <a:t>Existing Interpreter</a:t>
            </a:r>
            <a:r>
              <a:rPr lang="zh-CN" altLang="zh-CN" sz="2000" b="1" dirty="0"/>
              <a:t>关联已经存在的本地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解释器，如</a:t>
            </a:r>
            <a:r>
              <a:rPr lang="zh-CN" altLang="en-US" sz="2000" b="1" dirty="0"/>
              <a:t>右图一</a:t>
            </a:r>
            <a:r>
              <a:rPr lang="zh-CN" altLang="zh-CN" sz="2000" b="1" dirty="0"/>
              <a:t>所示，第一步选择</a:t>
            </a:r>
            <a:r>
              <a:rPr lang="en-US" altLang="zh-CN" sz="2000" b="1" dirty="0"/>
              <a:t>Existing interpreter</a:t>
            </a:r>
            <a:r>
              <a:rPr lang="zh-CN" altLang="zh-CN" sz="2000" b="1" dirty="0"/>
              <a:t>，第二步浏览已有的解释器，如</a:t>
            </a:r>
            <a:r>
              <a:rPr lang="zh-CN" altLang="en-US" sz="2000" b="1" dirty="0"/>
              <a:t>右图二</a:t>
            </a:r>
            <a:r>
              <a:rPr lang="zh-CN" altLang="zh-CN" sz="2000" b="1" dirty="0"/>
              <a:t>所示，此处选择</a:t>
            </a:r>
            <a:r>
              <a:rPr lang="en-US" altLang="zh-CN" sz="2000" b="1" dirty="0" err="1"/>
              <a:t>conda</a:t>
            </a:r>
            <a:r>
              <a:rPr lang="zh-CN" altLang="zh-CN" sz="2000" b="1" dirty="0"/>
              <a:t>环境，</a:t>
            </a:r>
            <a:r>
              <a:rPr lang="en-US" altLang="zh-CN" sz="2000" b="1" dirty="0"/>
              <a:t>Interpreter</a:t>
            </a:r>
            <a:r>
              <a:rPr lang="zh-CN" altLang="zh-CN" sz="2000" b="1" dirty="0"/>
              <a:t>选择</a:t>
            </a:r>
            <a:r>
              <a:rPr lang="en-US" altLang="zh-CN" sz="2000" b="1" dirty="0" err="1"/>
              <a:t>anconda</a:t>
            </a:r>
            <a:r>
              <a:rPr lang="zh-CN" altLang="zh-CN" sz="2000" b="1" dirty="0"/>
              <a:t>目录下的</a:t>
            </a:r>
            <a:r>
              <a:rPr lang="en-US" altLang="zh-CN" sz="2000" b="1" dirty="0"/>
              <a:t>Tools</a:t>
            </a:r>
            <a:r>
              <a:rPr lang="zh-CN" altLang="zh-CN" sz="2000" b="1" dirty="0"/>
              <a:t>文件夹下的</a:t>
            </a:r>
            <a:r>
              <a:rPr lang="en-US" altLang="zh-CN" sz="2000" b="1" dirty="0"/>
              <a:t>python.exe</a:t>
            </a:r>
            <a:r>
              <a:rPr lang="zh-CN" altLang="zh-CN" sz="2000" b="1" dirty="0"/>
              <a:t>文件，最后单击“</a:t>
            </a:r>
            <a:r>
              <a:rPr lang="en-US" altLang="zh-CN" sz="2000" b="1" dirty="0"/>
              <a:t>OK”</a:t>
            </a:r>
            <a:r>
              <a:rPr lang="zh-CN" altLang="zh-CN" sz="2000" b="1" dirty="0"/>
              <a:t>按钮即可。</a:t>
            </a:r>
            <a:endParaRPr lang="zh-CN" altLang="zh-CN" sz="2000" b="1" dirty="0"/>
          </a:p>
        </p:txBody>
      </p:sp>
      <p:pic>
        <p:nvPicPr>
          <p:cNvPr id="8" name="图片 7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10" y="908720"/>
            <a:ext cx="3873500" cy="28359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210" y="3833749"/>
            <a:ext cx="3873500" cy="2626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108520" y="-28575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1.3.</a:t>
            </a:r>
            <a:r>
              <a:rPr lang="en-US" dirty="0"/>
              <a:t>4 </a:t>
            </a:r>
            <a:r>
              <a:rPr lang="en-US" altLang="zh-CN" dirty="0"/>
              <a:t>PyCharm</a:t>
            </a:r>
            <a:r>
              <a:rPr lang="zh-CN" altLang="en-US" dirty="0"/>
              <a:t>工程环境设置</a:t>
            </a:r>
            <a:endParaRPr dirty="0"/>
          </a:p>
        </p:txBody>
      </p:sp>
      <p:sp>
        <p:nvSpPr>
          <p:cNvPr id="5" name="文本框 4"/>
          <p:cNvSpPr txBox="1"/>
          <p:nvPr/>
        </p:nvSpPr>
        <p:spPr>
          <a:xfrm>
            <a:off x="107504" y="980728"/>
            <a:ext cx="8352928" cy="171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990600" algn="l"/>
              </a:tabLst>
            </a:pPr>
            <a:r>
              <a:rPr lang="zh-CN" altLang="zh-CN" sz="2000" b="1" dirty="0"/>
              <a:t>创建好工程后，在代码界面选择</a:t>
            </a:r>
            <a:r>
              <a:rPr lang="en-US" altLang="zh-CN" sz="2000" b="1" dirty="0"/>
              <a:t>File-Settings</a:t>
            </a:r>
            <a:r>
              <a:rPr lang="zh-CN" altLang="zh-CN" sz="2000" b="1" dirty="0"/>
              <a:t>，如</a:t>
            </a:r>
            <a:r>
              <a:rPr lang="zh-CN" altLang="en-US" sz="2000" b="1" dirty="0"/>
              <a:t>左图</a:t>
            </a:r>
            <a:r>
              <a:rPr lang="zh-CN" altLang="zh-CN" sz="2000" b="1" dirty="0"/>
              <a:t>所示，选择后进入设置界面，展开</a:t>
            </a:r>
            <a:r>
              <a:rPr lang="en-US" altLang="zh-CN" sz="2000" b="1" dirty="0"/>
              <a:t>Project</a:t>
            </a:r>
            <a:r>
              <a:rPr lang="zh-CN" altLang="zh-CN" sz="2000" b="1" dirty="0"/>
              <a:t>，选择</a:t>
            </a:r>
            <a:r>
              <a:rPr lang="en-US" altLang="zh-CN" sz="2000" b="1" dirty="0"/>
              <a:t>Project Interpreter</a:t>
            </a:r>
            <a:r>
              <a:rPr lang="zh-CN" altLang="zh-CN" sz="2000" b="1" dirty="0"/>
              <a:t>即可看到当前项目的解释器还有所有已添加的包，如</a:t>
            </a:r>
            <a:r>
              <a:rPr lang="zh-CN" altLang="en-US" sz="2000" b="1" dirty="0"/>
              <a:t>右图</a:t>
            </a:r>
            <a:r>
              <a:rPr lang="zh-CN" altLang="zh-CN" sz="2000" b="1" dirty="0"/>
              <a:t>所示，以</a:t>
            </a:r>
            <a:r>
              <a:rPr lang="en-US" altLang="zh-CN" sz="2000" b="1" dirty="0"/>
              <a:t>anaconda</a:t>
            </a:r>
            <a:r>
              <a:rPr lang="zh-CN" altLang="zh-CN" sz="2000" b="1" dirty="0"/>
              <a:t>为例，可以看到它的版本。往下继续检索，还可以看到</a:t>
            </a:r>
            <a:r>
              <a:rPr lang="en-US" altLang="zh-CN" sz="2000" b="1" dirty="0" err="1"/>
              <a:t>Numpy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Pandas</a:t>
            </a:r>
            <a:r>
              <a:rPr lang="zh-CN" altLang="zh-CN" sz="2000" b="1" dirty="0"/>
              <a:t>和</a:t>
            </a:r>
            <a:r>
              <a:rPr lang="en-US" altLang="zh-CN" sz="2000" b="1" dirty="0"/>
              <a:t>Matplotlib</a:t>
            </a:r>
            <a:r>
              <a:rPr lang="zh-CN" altLang="zh-CN" sz="2000" b="1" dirty="0"/>
              <a:t>这些数据分析常用包的信息。</a:t>
            </a:r>
            <a:endParaRPr lang="zh-CN" altLang="zh-CN" sz="2000" b="1" dirty="0"/>
          </a:p>
        </p:txBody>
      </p:sp>
      <p:pic>
        <p:nvPicPr>
          <p:cNvPr id="7" name="图片 6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664827"/>
            <a:ext cx="2701290" cy="3542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364" b="5801"/>
          <a:stretch>
            <a:fillRect/>
          </a:stretch>
        </p:blipFill>
        <p:spPr bwMode="auto">
          <a:xfrm>
            <a:off x="3668691" y="2681927"/>
            <a:ext cx="4544060" cy="31032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 userDrawn="1">
            <p:ph type="ctrTitle" idx="4294967295"/>
          </p:nvPr>
        </p:nvSpPr>
        <p:spPr>
          <a:xfrm>
            <a:off x="428625" y="285750"/>
            <a:ext cx="5172075" cy="1227138"/>
          </a:xfrm>
        </p:spPr>
        <p:txBody>
          <a:bodyPr vert="horz" wrap="square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>
              <a:buSzTx/>
            </a:pPr>
            <a:r>
              <a:rPr lang="en-US" altLang="zh-CN" dirty="0">
                <a:solidFill>
                  <a:schemeClr val="bg1"/>
                </a:solidFill>
                <a:latin typeface="Bookman Old Style" panose="02050604050505020204" pitchFamily="2" charset="0"/>
                <a:ea typeface="华文行楷" panose="02010800040101010101" pitchFamily="2" charset="-122"/>
              </a:rPr>
              <a:t>Thank You</a:t>
            </a:r>
            <a:r>
              <a:rPr lang="zh-CN" altLang="en-US" dirty="0">
                <a:solidFill>
                  <a:schemeClr val="bg1"/>
                </a:solidFill>
                <a:latin typeface="Bookman Old Style" panose="02050604050505020204" pitchFamily="2" charset="0"/>
                <a:ea typeface="华文行楷" panose="02010800040101010101" pitchFamily="2" charset="-122"/>
              </a:rPr>
              <a:t>！</a:t>
            </a:r>
            <a:endParaRPr lang="zh-CN" altLang="en-US" dirty="0">
              <a:solidFill>
                <a:schemeClr val="bg1"/>
              </a:solidFill>
              <a:latin typeface="Bookman Old Style" panose="02050604050505020204" pitchFamily="2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0" y="230257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5139464" y="1471560"/>
            <a:ext cx="15997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点击下载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205100" y="1471560"/>
            <a:ext cx="1440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选择版本</a:t>
            </a:r>
            <a:endParaRPr lang="zh-CN" altLang="en-US" sz="2400" b="1" dirty="0">
              <a:solidFill>
                <a:srgbClr val="FF0000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9" y="1925530"/>
            <a:ext cx="4336415" cy="4098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27" y="2899620"/>
            <a:ext cx="4398645" cy="3124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直接箭头连接符 2"/>
          <p:cNvCxnSpPr>
            <a:stCxn id="7178" idx="1"/>
          </p:cNvCxnSpPr>
          <p:nvPr/>
        </p:nvCxnSpPr>
        <p:spPr>
          <a:xfrm flipH="1">
            <a:off x="4593148" y="1702393"/>
            <a:ext cx="546316" cy="430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7179" idx="2"/>
          </p:cNvCxnSpPr>
          <p:nvPr/>
        </p:nvCxnSpPr>
        <p:spPr>
          <a:xfrm>
            <a:off x="7925180" y="1931935"/>
            <a:ext cx="31196" cy="967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x-none" altLang="zh-CN" sz="2400" b="1" dirty="0"/>
              <a:t>2.具体安装步骤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</a:pPr>
            <a:r>
              <a:rPr lang="en-US" altLang="zh-CN" sz="2000" b="1" dirty="0"/>
              <a:t>     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zh-CN" sz="2000" b="1" dirty="0"/>
              <a:t>）单击运行安装包，开始安装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，如图</a:t>
            </a:r>
            <a:r>
              <a:rPr lang="zh-CN" altLang="en-US" sz="2000" b="1" dirty="0"/>
              <a:t>所示。</a:t>
            </a:r>
            <a:endParaRPr lang="en-US" altLang="zh-CN" sz="2000" b="1" dirty="0"/>
          </a:p>
          <a:p>
            <a:pPr algn="l">
              <a:buClrTx/>
              <a:buSzTx/>
            </a:pPr>
            <a:r>
              <a:rPr lang="zh-CN" altLang="en-US" sz="2000" b="1" dirty="0"/>
              <a:t>选择</a:t>
            </a:r>
            <a:r>
              <a:rPr lang="en-US" altLang="zh-CN" sz="2000" b="1" dirty="0"/>
              <a:t> Customize installation</a:t>
            </a:r>
            <a:r>
              <a:rPr lang="zh-CN" altLang="zh-CN" sz="2000" b="1" dirty="0"/>
              <a:t>（自定义安装）</a:t>
            </a:r>
            <a:r>
              <a:rPr lang="zh-CN" altLang="en-US" sz="2000" b="1" dirty="0"/>
              <a:t>，</a:t>
            </a:r>
            <a:r>
              <a:rPr lang="zh-CN" altLang="zh-CN" sz="2000" b="1" dirty="0"/>
              <a:t>暂不勾选</a:t>
            </a:r>
            <a:r>
              <a:rPr lang="en-US" altLang="zh-CN" sz="2000" b="1" dirty="0"/>
              <a:t>Add Python 3.7 to PATH</a:t>
            </a:r>
            <a:r>
              <a:rPr lang="zh-CN" altLang="en-US" sz="2000" b="1" dirty="0"/>
              <a:t>。</a:t>
            </a:r>
            <a:r>
              <a:rPr lang="zh-CN" altLang="zh-CN" sz="2000" b="1" dirty="0"/>
              <a:t>单击“</a:t>
            </a:r>
            <a:r>
              <a:rPr lang="en-US" altLang="zh-CN" sz="2000" b="1" dirty="0"/>
              <a:t>Customize installation</a:t>
            </a:r>
            <a:r>
              <a:rPr lang="zh-CN" altLang="zh-CN" sz="2000" b="1" dirty="0"/>
              <a:t>”进入下一步。</a:t>
            </a:r>
            <a:endParaRPr lang="zh-CN" altLang="en-US" sz="2000" b="1" dirty="0"/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79" y="2959923"/>
            <a:ext cx="4912552" cy="3195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x-none" altLang="zh-CN" sz="2400" b="1" dirty="0"/>
              <a:t>2.具体安装步骤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        </a:t>
            </a:r>
            <a:r>
              <a:rPr lang="zh-CN" altLang="zh-CN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zh-CN" sz="2000" b="1" dirty="0"/>
              <a:t>）在</a:t>
            </a:r>
            <a:r>
              <a:rPr lang="en-US" altLang="zh-CN" sz="2000" b="1" dirty="0"/>
              <a:t>Python</a:t>
            </a:r>
            <a:r>
              <a:rPr lang="zh-CN" altLang="zh-CN" sz="2000" b="1" dirty="0"/>
              <a:t>的安装配置界面中，将所有选项全部勾选后，单击“</a:t>
            </a:r>
            <a:r>
              <a:rPr lang="en-US" altLang="zh-CN" sz="2000" b="1" dirty="0"/>
              <a:t>Next</a:t>
            </a:r>
            <a:r>
              <a:rPr lang="zh-CN" altLang="zh-CN" sz="2000" b="1" dirty="0"/>
              <a:t>”按钮进入下一步，如</a:t>
            </a:r>
            <a:r>
              <a:rPr lang="zh-CN" altLang="en-US" sz="2000" b="1" dirty="0"/>
              <a:t>下</a:t>
            </a:r>
            <a:r>
              <a:rPr lang="zh-CN" altLang="zh-CN" sz="2000" b="1" dirty="0"/>
              <a:t>图所示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  <p:pic>
        <p:nvPicPr>
          <p:cNvPr id="10" name="图片 9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31" y="2712208"/>
            <a:ext cx="5189537" cy="33220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-35176" y="212983"/>
            <a:ext cx="8229600" cy="1143000"/>
          </a:xfrm>
        </p:spPr>
        <p:txBody>
          <a:bodyPr vert="horz" wrap="square" anchor="ctr" anchorCtr="0"/>
          <a:lstStyle/>
          <a:p>
            <a:pPr eaLnBrk="1" hangingPunct="1"/>
            <a:r>
              <a:rPr lang="en-US" altLang="zh-CN" dirty="0"/>
              <a:t>1.1.1 </a:t>
            </a:r>
            <a:r>
              <a:rPr lang="zh-CN" altLang="zh-CN" dirty="0"/>
              <a:t>在</a:t>
            </a:r>
            <a:r>
              <a:rPr lang="en-US" altLang="zh-CN" dirty="0"/>
              <a:t>Windows</a:t>
            </a:r>
            <a:r>
              <a:rPr lang="zh-CN" altLang="zh-CN" dirty="0"/>
              <a:t>系统下安装</a:t>
            </a:r>
            <a:r>
              <a:rPr lang="en-US" altLang="zh-CN" dirty="0"/>
              <a:t>Python</a:t>
            </a:r>
            <a:r>
              <a:rPr lang="zh-CN" altLang="zh-CN" dirty="0"/>
              <a:t>解释器</a:t>
            </a:r>
            <a:endParaRPr lang="zh-CN" altLang="en-US" dirty="0"/>
          </a:p>
        </p:txBody>
      </p:sp>
      <p:sp>
        <p:nvSpPr>
          <p:cNvPr id="7177" name="TextBox 15"/>
          <p:cNvSpPr txBox="1"/>
          <p:nvPr/>
        </p:nvSpPr>
        <p:spPr>
          <a:xfrm>
            <a:off x="903288" y="4438650"/>
            <a:ext cx="2032000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8" name="TextBox 16"/>
          <p:cNvSpPr txBox="1"/>
          <p:nvPr/>
        </p:nvSpPr>
        <p:spPr>
          <a:xfrm>
            <a:off x="6092825" y="2965450"/>
            <a:ext cx="2030413" cy="10144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en-US" altLang="zh-CN" sz="20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TEXT  add here</a:t>
            </a:r>
            <a:endParaRPr lang="zh-CN" altLang="en-US" sz="2400" b="1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7179" name="TextBox 17"/>
          <p:cNvSpPr txBox="1"/>
          <p:nvPr/>
        </p:nvSpPr>
        <p:spPr>
          <a:xfrm>
            <a:off x="755015" y="1412875"/>
            <a:ext cx="78854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x-none" altLang="zh-CN" sz="2400" b="1" dirty="0"/>
              <a:t>2.具体安装步骤</a:t>
            </a:r>
            <a:endParaRPr lang="zh-CN" altLang="zh-CN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601027" y="1963640"/>
            <a:ext cx="8193405" cy="1060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07000"/>
              </a:lnSpc>
              <a:tabLst>
                <a:tab pos="630555" algn="l"/>
                <a:tab pos="990600" algn="l"/>
              </a:tabLst>
            </a:pPr>
            <a:r>
              <a:rPr lang="zh-CN" altLang="zh-CN" sz="2000" b="1" dirty="0"/>
              <a:t>（</a:t>
            </a:r>
            <a:r>
              <a:rPr lang="en-US" altLang="zh-CN" sz="2000" b="1" dirty="0"/>
              <a:t>3</a:t>
            </a:r>
            <a:r>
              <a:rPr lang="zh-CN" altLang="zh-CN" sz="2000" b="1" dirty="0"/>
              <a:t>）此时进入高级选项步骤，</a:t>
            </a:r>
            <a:r>
              <a:rPr lang="zh-CN" altLang="en-US" sz="2000" b="1" dirty="0"/>
              <a:t>选择下图中的选项，并</a:t>
            </a:r>
            <a:r>
              <a:rPr lang="zh-CN" altLang="zh-CN" sz="2000" b="1" dirty="0"/>
              <a:t>在</a:t>
            </a:r>
            <a:r>
              <a:rPr lang="en-US" altLang="zh-CN" sz="2000" b="1" dirty="0"/>
              <a:t>Customize install location</a:t>
            </a:r>
            <a:r>
              <a:rPr lang="zh-CN" altLang="zh-CN" sz="2000" b="1" dirty="0"/>
              <a:t>中选择相应的安装目录后，单击“</a:t>
            </a:r>
            <a:r>
              <a:rPr lang="en-US" altLang="zh-CN" sz="2000" b="1" dirty="0"/>
              <a:t>Install</a:t>
            </a:r>
            <a:r>
              <a:rPr lang="zh-CN" altLang="zh-CN" sz="2000" b="1" dirty="0"/>
              <a:t>”按钮进行安装，如图所示。</a:t>
            </a:r>
            <a:endParaRPr lang="zh-CN" altLang="zh-CN" sz="2000" b="1" dirty="0"/>
          </a:p>
        </p:txBody>
      </p:sp>
      <p:pic>
        <p:nvPicPr>
          <p:cNvPr id="9" name="图片 8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016904"/>
            <a:ext cx="5040560" cy="31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M1NzUyYTIzZTNjMjVjNjhhOWFlMGIwMTZlNmQ1MzAifQ==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5E2DC"/>
      </a:accent5>
      <a:accent6>
        <a:srgbClr val="5BB87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5E2DC"/>
        </a:accent5>
        <a:accent6>
          <a:srgbClr val="5BB87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7CDC0"/>
      </a:accent1>
      <a:accent2>
        <a:srgbClr val="66CD84"/>
      </a:accent2>
      <a:accent3>
        <a:srgbClr val="FFFFFF"/>
      </a:accent3>
      <a:accent4>
        <a:srgbClr val="000000"/>
      </a:accent4>
      <a:accent5>
        <a:srgbClr val="B5E2DC"/>
      </a:accent5>
      <a:accent6>
        <a:srgbClr val="5BB87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57CDC0"/>
        </a:accent1>
        <a:accent2>
          <a:srgbClr val="66CD84"/>
        </a:accent2>
        <a:accent3>
          <a:srgbClr val="FFFFFF"/>
        </a:accent3>
        <a:accent4>
          <a:srgbClr val="000000"/>
        </a:accent4>
        <a:accent5>
          <a:srgbClr val="B5E2DC"/>
        </a:accent5>
        <a:accent6>
          <a:srgbClr val="5BB87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微笑PPT - 小A">
  <a:themeElements>
    <a:clrScheme name="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70000"/>
      </a:accent6>
      <a:hlink>
        <a:srgbClr val="800000"/>
      </a:hlink>
      <a:folHlink>
        <a:srgbClr val="FF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7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微笑PPT - 小A">
  <a:themeElements>
    <a:clrScheme name="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70000"/>
      </a:accent6>
      <a:hlink>
        <a:srgbClr val="800000"/>
      </a:hlink>
      <a:folHlink>
        <a:srgbClr val="FF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7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11844</Words>
  <Application>WPS 演示</Application>
  <PresentationFormat>全屏显示(4:3)</PresentationFormat>
  <Paragraphs>595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2" baseType="lpstr">
      <vt:lpstr>Arial</vt:lpstr>
      <vt:lpstr>宋体</vt:lpstr>
      <vt:lpstr>Wingdings</vt:lpstr>
      <vt:lpstr>Calibri</vt:lpstr>
      <vt:lpstr>华文行楷</vt:lpstr>
      <vt:lpstr>华文楷体</vt:lpstr>
      <vt:lpstr>微软雅黑</vt:lpstr>
      <vt:lpstr>Arial Unicode MS</vt:lpstr>
      <vt:lpstr>Courier New</vt:lpstr>
      <vt:lpstr>Times New Roman</vt:lpstr>
      <vt:lpstr>等线</vt:lpstr>
      <vt:lpstr>等线 Light</vt:lpstr>
      <vt:lpstr>Bookman Old Style</vt:lpstr>
      <vt:lpstr>Office 主题</vt:lpstr>
      <vt:lpstr>1_Office 主题</vt:lpstr>
      <vt:lpstr>微笑PPT - 小A</vt:lpstr>
      <vt:lpstr>1_微笑PPT - 小A</vt:lpstr>
      <vt:lpstr>乘风破浪,世界就在眼前</vt:lpstr>
      <vt:lpstr>目录</vt:lpstr>
      <vt:lpstr>1.1 Python解释器安装</vt:lpstr>
      <vt:lpstr>1.1 Python解释器安装</vt:lpstr>
      <vt:lpstr>1.1.1 在Windows系统下安装Python解释器 </vt:lpstr>
      <vt:lpstr>1.1.1 在Windows系统下安装Python解释器</vt:lpstr>
      <vt:lpstr>1.1.1 在Windows系统下安装Python解释器</vt:lpstr>
      <vt:lpstr>1.1.1 在Windows系统下安装Python解释器</vt:lpstr>
      <vt:lpstr>1.1.1 在Windows系统下安装Python解释器</vt:lpstr>
      <vt:lpstr>1.1.1 在Windows系统下安装Python解释器</vt:lpstr>
      <vt:lpstr>1.1.1 在Windows系统下安装Python解释器</vt:lpstr>
      <vt:lpstr>1.1.1 在Windows系统下安装Python解释器</vt:lpstr>
      <vt:lpstr>1.1.2 Linux系统下安装Python解释器</vt:lpstr>
      <vt:lpstr>1.1.2 Linux系统下安装Python解释器</vt:lpstr>
      <vt:lpstr>1.1.2 Linux系统下安装Python解释器</vt:lpstr>
      <vt:lpstr>1.1.2 Linux系统下安装Python解释器</vt:lpstr>
      <vt:lpstr>1.1.2 Linux系统下安装Python解释器</vt:lpstr>
      <vt:lpstr>1.1.2 Linux系统下安装Python解释器</vt:lpstr>
      <vt:lpstr>1.1.2 Linux系统下安装Python解释器</vt:lpstr>
      <vt:lpstr>1.1.2 Linux系统下安装Python解释器</vt:lpstr>
      <vt:lpstr>1.1.3 在MacOS系统下安装Python解释器</vt:lpstr>
      <vt:lpstr>1.1.3 在MacOS系统下安装Python解释器</vt:lpstr>
      <vt:lpstr>1.1.4 运行第一个hello world程序</vt:lpstr>
      <vt:lpstr>1.2 Anaconda的安装及环境变量配置 </vt:lpstr>
      <vt:lpstr>1.2.1 Anaconda简介</vt:lpstr>
      <vt:lpstr>1.2.1 Anaconda简介</vt:lpstr>
      <vt:lpstr>1.2.1 Anaconda简介</vt:lpstr>
      <vt:lpstr>1.2.2 安装Anaconda</vt:lpstr>
      <vt:lpstr>1.2.2 安装Anaconda</vt:lpstr>
      <vt:lpstr>1.2.2 安装Anaconda</vt:lpstr>
      <vt:lpstr>1.2.2 安装Anaconda</vt:lpstr>
      <vt:lpstr>1.2.3 配置环境变量</vt:lpstr>
      <vt:lpstr>1.2.3 配置环境变量</vt:lpstr>
      <vt:lpstr>1.3 Jupyter Notebook与PyCharm的安装及工程环境设置</vt:lpstr>
      <vt:lpstr>1.3.1 Jupyter简介</vt:lpstr>
      <vt:lpstr>1.3.1 Jupyter简介</vt:lpstr>
      <vt:lpstr>1.3.1 Jupyter简介</vt:lpstr>
      <vt:lpstr>1.3.1 Jupyter安装</vt:lpstr>
      <vt:lpstr>1.3.1 Jupyter安装</vt:lpstr>
      <vt:lpstr>1.3.1 Jupyter安装</vt:lpstr>
      <vt:lpstr>1.3.2设置Jupyter Notebook工程环境</vt:lpstr>
      <vt:lpstr>1.3.2设置Jupyter Notebook工程环境</vt:lpstr>
      <vt:lpstr>1.3.2设置Jupyter Notebook工程环境</vt:lpstr>
      <vt:lpstr>1.3.3 PyCharm简介与安装</vt:lpstr>
      <vt:lpstr>1.3.3 PyCharm简介与安装</vt:lpstr>
      <vt:lpstr>1.3.3 PyCharm简介与安装</vt:lpstr>
      <vt:lpstr>1.3.3 PyCharm简介与安装</vt:lpstr>
      <vt:lpstr>1.3.4 PyCharm工程环境设置</vt:lpstr>
      <vt:lpstr>1.3.4 PyCharm工程环境设置</vt:lpstr>
      <vt:lpstr>1.3.4 PyCharm工程环境设置</vt:lpstr>
      <vt:lpstr>1.3.4 PyCharm工程环境设置</vt:lpstr>
      <vt:lpstr>1.3.4 PyCharm工程环境设置</vt:lpstr>
      <vt:lpstr>1.3.4 PyCharm工程环境设置</vt:lpstr>
      <vt:lpstr>1.3.4 PyCharm工程环境设置</vt:lpstr>
      <vt:lpstr>Thank You！</vt:lpstr>
    </vt:vector>
  </TitlesOfParts>
  <Company>kingsoft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乘风破浪,世界就在眼前</dc:title>
  <dc:creator/>
  <cp:lastModifiedBy>鱼跃在花见</cp:lastModifiedBy>
  <cp:revision>69</cp:revision>
  <dcterms:created xsi:type="dcterms:W3CDTF">2009-11-06T07:51:00Z</dcterms:created>
  <dcterms:modified xsi:type="dcterms:W3CDTF">2023-10-16T10:25:49Z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58BCB7C965374050A945B5AC7CAF8960</vt:lpwstr>
  </property>
</Properties>
</file>