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2"/>
  </p:handoutMasterIdLst>
  <p:sldIdLst>
    <p:sldId id="2463" r:id="rId3"/>
    <p:sldId id="2464" r:id="rId5"/>
    <p:sldId id="2573"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25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A9"/>
    <a:srgbClr val="453DAA"/>
    <a:srgbClr val="60ABF5"/>
    <a:srgbClr val="81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0930" autoAdjust="0"/>
  </p:normalViewPr>
  <p:slideViewPr>
    <p:cSldViewPr snapToGrid="0">
      <p:cViewPr varScale="1">
        <p:scale>
          <a:sx n="74" d="100"/>
          <a:sy n="74" d="100"/>
        </p:scale>
        <p:origin x="540" y="54"/>
      </p:cViewPr>
      <p:guideLst>
        <p:guide orient="horz" pos="2160"/>
        <p:guide pos="3839"/>
      </p:guideLst>
    </p:cSldViewPr>
  </p:slideViewPr>
  <p:notesTextViewPr>
    <p:cViewPr>
      <p:scale>
        <a:sx n="1" d="1"/>
        <a:sy n="1" d="1"/>
      </p:scale>
      <p:origin x="0" y="0"/>
    </p:cViewPr>
  </p:notesTextViewPr>
  <p:sorterViewPr>
    <p:cViewPr>
      <p:scale>
        <a:sx n="100" d="100"/>
        <a:sy n="100" d="100"/>
      </p:scale>
      <p:origin x="0" y="-31326"/>
    </p:cViewPr>
  </p:sorterViewPr>
  <p:notesViewPr>
    <p:cSldViewPr snapToGrid="0">
      <p:cViewPr varScale="1">
        <p:scale>
          <a:sx n="80" d="100"/>
          <a:sy n="80"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36A80-4B21-4F56-AA5D-12CC375FE12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98448-65FC-4F57-8BCA-E68721C888B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C929-3478-4C86-AC1D-7ED3E1F2E9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6F94D-694A-4B40-A123-D19F160C8E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
            </a:r>
            <a:r>
              <a:rPr lang="zh-CN" altLang="en-US" b="1" dirty="0"/>
              <a:t>目的</a:t>
            </a:r>
            <a:r>
              <a:rPr lang="en-US" altLang="zh-CN" b="1" dirty="0"/>
              <a:t>】</a:t>
            </a:r>
            <a:endParaRPr lang="en-US" altLang="zh-CN" b="1" dirty="0"/>
          </a:p>
          <a:p>
            <a:r>
              <a:rPr lang="zh-CN" altLang="en-US" dirty="0"/>
              <a:t>本单元中，您将随着我们的思路先进行设计课件前的立项思考。</a:t>
            </a:r>
            <a:endParaRPr lang="en-US" altLang="zh-CN" dirty="0"/>
          </a:p>
          <a:p>
            <a:r>
              <a:rPr lang="zh-CN" altLang="en-US" dirty="0"/>
              <a:t>立项思考不完整，不准确，课件设计与开发就会偏离方向。</a:t>
            </a:r>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47" name="Freeform 47"/>
          <p:cNvSpPr/>
          <p:nvPr userDrawn="1"/>
        </p:nvSpPr>
        <p:spPr bwMode="auto">
          <a:xfrm>
            <a:off x="-1585"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solidFill>
                <a:prstClr val="black"/>
              </a:solidFill>
              <a:latin typeface="等线" panose="02010600030101010101" charset="-122"/>
              <a:ea typeface="等线" panose="02010600030101010101" charset="-122"/>
            </a:endParaRPr>
          </a:p>
        </p:txBody>
      </p:sp>
      <p:sp>
        <p:nvSpPr>
          <p:cNvPr id="9801" name="副标题 2"/>
          <p:cNvSpPr>
            <a:spLocks noGrp="1"/>
          </p:cNvSpPr>
          <p:nvPr userDrawn="1">
            <p:ph type="subTitle" idx="1"/>
          </p:nvPr>
        </p:nvSpPr>
        <p:spPr>
          <a:xfrm>
            <a:off x="673106" y="3113470"/>
            <a:ext cx="5946775" cy="460748"/>
          </a:xfrm>
        </p:spPr>
        <p:txBody>
          <a:bodyPr anchor="ct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673106" y="2380275"/>
            <a:ext cx="5946775" cy="698591"/>
          </a:xfrm>
        </p:spPr>
        <p:txBody>
          <a:bodyPr anchor="ctr">
            <a:normAutofit/>
          </a:bodyPr>
          <a:lstStyle>
            <a:lvl1pPr algn="l">
              <a:defRPr sz="28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673106" y="4233671"/>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673106" y="4529942"/>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grpSp>
        <p:nvGrpSpPr>
          <p:cNvPr id="85" name="组合 84"/>
          <p:cNvGrpSpPr/>
          <p:nvPr userDrawn="1"/>
        </p:nvGrpSpPr>
        <p:grpSpPr>
          <a:xfrm>
            <a:off x="6896105" y="1588"/>
            <a:ext cx="5300663" cy="6854826"/>
            <a:chOff x="6337300" y="1588"/>
            <a:chExt cx="5300663" cy="6854826"/>
          </a:xfrm>
        </p:grpSpPr>
        <p:grpSp>
          <p:nvGrpSpPr>
            <p:cNvPr id="86" name="Group 205"/>
            <p:cNvGrpSpPr/>
            <p:nvPr/>
          </p:nvGrpSpPr>
          <p:grpSpPr bwMode="auto">
            <a:xfrm>
              <a:off x="6337300" y="1588"/>
              <a:ext cx="5300663" cy="6854826"/>
              <a:chOff x="3840" y="1"/>
              <a:chExt cx="3339" cy="4318"/>
            </a:xfrm>
          </p:grpSpPr>
          <p:sp>
            <p:nvSpPr>
              <p:cNvPr id="989" name="Freeform 5"/>
              <p:cNvSpPr/>
              <p:nvPr/>
            </p:nvSpPr>
            <p:spPr bwMode="auto">
              <a:xfrm>
                <a:off x="3840" y="5"/>
                <a:ext cx="3339" cy="4314"/>
              </a:xfrm>
              <a:custGeom>
                <a:avLst/>
                <a:gdLst>
                  <a:gd name="T0" fmla="*/ 3338 w 3338"/>
                  <a:gd name="T1" fmla="*/ 21 h 4320"/>
                  <a:gd name="T2" fmla="*/ 3302 w 3338"/>
                  <a:gd name="T3" fmla="*/ 0 h 4320"/>
                  <a:gd name="T4" fmla="*/ 1436 w 3338"/>
                  <a:gd name="T5" fmla="*/ 0 h 4320"/>
                  <a:gd name="T6" fmla="*/ 244 w 3338"/>
                  <a:gd name="T7" fmla="*/ 684 h 4320"/>
                  <a:gd name="T8" fmla="*/ 0 w 3338"/>
                  <a:gd name="T9" fmla="*/ 1105 h 4320"/>
                  <a:gd name="T10" fmla="*/ 0 w 3338"/>
                  <a:gd name="T11" fmla="*/ 3260 h 4320"/>
                  <a:gd name="T12" fmla="*/ 244 w 3338"/>
                  <a:gd name="T13" fmla="*/ 3682 h 4320"/>
                  <a:gd name="T14" fmla="*/ 1356 w 3338"/>
                  <a:gd name="T15" fmla="*/ 4320 h 4320"/>
                  <a:gd name="T16" fmla="*/ 3338 w 3338"/>
                  <a:gd name="T17" fmla="*/ 4320 h 4320"/>
                  <a:gd name="T18" fmla="*/ 3338 w 3338"/>
                  <a:gd name="T19" fmla="*/ 21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8" h="4320">
                    <a:moveTo>
                      <a:pt x="3338" y="21"/>
                    </a:moveTo>
                    <a:cubicBezTo>
                      <a:pt x="3302" y="0"/>
                      <a:pt x="3302" y="0"/>
                      <a:pt x="3302" y="0"/>
                    </a:cubicBezTo>
                    <a:cubicBezTo>
                      <a:pt x="1436" y="0"/>
                      <a:pt x="1436" y="0"/>
                      <a:pt x="1436" y="0"/>
                    </a:cubicBezTo>
                    <a:cubicBezTo>
                      <a:pt x="244" y="684"/>
                      <a:pt x="244" y="684"/>
                      <a:pt x="244" y="684"/>
                    </a:cubicBezTo>
                    <a:cubicBezTo>
                      <a:pt x="93" y="770"/>
                      <a:pt x="0" y="931"/>
                      <a:pt x="0" y="1105"/>
                    </a:cubicBezTo>
                    <a:cubicBezTo>
                      <a:pt x="0" y="3260"/>
                      <a:pt x="0" y="3260"/>
                      <a:pt x="0" y="3260"/>
                    </a:cubicBezTo>
                    <a:cubicBezTo>
                      <a:pt x="0" y="3434"/>
                      <a:pt x="93" y="3595"/>
                      <a:pt x="244" y="3682"/>
                    </a:cubicBezTo>
                    <a:cubicBezTo>
                      <a:pt x="1356" y="4320"/>
                      <a:pt x="1356" y="4320"/>
                      <a:pt x="1356" y="4320"/>
                    </a:cubicBezTo>
                    <a:cubicBezTo>
                      <a:pt x="3338" y="4320"/>
                      <a:pt x="3338" y="4320"/>
                      <a:pt x="3338" y="4320"/>
                    </a:cubicBezTo>
                    <a:cubicBezTo>
                      <a:pt x="3338" y="21"/>
                      <a:pt x="3338" y="21"/>
                      <a:pt x="3338" y="21"/>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0" name="Freeform 6"/>
              <p:cNvSpPr/>
              <p:nvPr/>
            </p:nvSpPr>
            <p:spPr bwMode="auto">
              <a:xfrm>
                <a:off x="3844" y="1"/>
                <a:ext cx="2366" cy="3505"/>
              </a:xfrm>
              <a:custGeom>
                <a:avLst/>
                <a:gdLst>
                  <a:gd name="T0" fmla="*/ 1436 w 2365"/>
                  <a:gd name="T1" fmla="*/ 0 h 3510"/>
                  <a:gd name="T2" fmla="*/ 220 w 2365"/>
                  <a:gd name="T3" fmla="*/ 698 h 3510"/>
                  <a:gd name="T4" fmla="*/ 0 w 2365"/>
                  <a:gd name="T5" fmla="*/ 1078 h 3510"/>
                  <a:gd name="T6" fmla="*/ 0 w 2365"/>
                  <a:gd name="T7" fmla="*/ 3288 h 3510"/>
                  <a:gd name="T8" fmla="*/ 60 w 2365"/>
                  <a:gd name="T9" fmla="*/ 3510 h 3510"/>
                  <a:gd name="T10" fmla="*/ 2365 w 2365"/>
                  <a:gd name="T11" fmla="*/ 2177 h 3510"/>
                  <a:gd name="T12" fmla="*/ 2365 w 2365"/>
                  <a:gd name="T13" fmla="*/ 0 h 3510"/>
                  <a:gd name="T14" fmla="*/ 1436 w 2365"/>
                  <a:gd name="T15" fmla="*/ 0 h 3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5" h="3510">
                    <a:moveTo>
                      <a:pt x="1436" y="0"/>
                    </a:moveTo>
                    <a:cubicBezTo>
                      <a:pt x="220" y="698"/>
                      <a:pt x="220" y="698"/>
                      <a:pt x="220" y="698"/>
                    </a:cubicBezTo>
                    <a:cubicBezTo>
                      <a:pt x="84" y="776"/>
                      <a:pt x="0" y="921"/>
                      <a:pt x="0" y="1078"/>
                    </a:cubicBezTo>
                    <a:cubicBezTo>
                      <a:pt x="0" y="3288"/>
                      <a:pt x="0" y="3288"/>
                      <a:pt x="0" y="3288"/>
                    </a:cubicBezTo>
                    <a:cubicBezTo>
                      <a:pt x="0" y="3368"/>
                      <a:pt x="21" y="3444"/>
                      <a:pt x="60" y="3510"/>
                    </a:cubicBezTo>
                    <a:cubicBezTo>
                      <a:pt x="2365" y="2177"/>
                      <a:pt x="2365" y="2177"/>
                      <a:pt x="2365" y="2177"/>
                    </a:cubicBezTo>
                    <a:cubicBezTo>
                      <a:pt x="2365" y="0"/>
                      <a:pt x="2365" y="0"/>
                      <a:pt x="2365" y="0"/>
                    </a:cubicBezTo>
                    <a:cubicBezTo>
                      <a:pt x="1436" y="0"/>
                      <a:pt x="1436" y="0"/>
                      <a:pt x="1436"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7"/>
              <p:cNvSpPr/>
              <p:nvPr/>
            </p:nvSpPr>
            <p:spPr bwMode="auto">
              <a:xfrm>
                <a:off x="6210" y="1"/>
                <a:ext cx="966" cy="2728"/>
              </a:xfrm>
              <a:custGeom>
                <a:avLst/>
                <a:gdLst>
                  <a:gd name="T0" fmla="*/ 0 w 973"/>
                  <a:gd name="T1" fmla="*/ 2174 h 2728"/>
                  <a:gd name="T2" fmla="*/ 973 w 973"/>
                  <a:gd name="T3" fmla="*/ 2728 h 2728"/>
                  <a:gd name="T4" fmla="*/ 973 w 973"/>
                  <a:gd name="T5" fmla="*/ 0 h 2728"/>
                  <a:gd name="T6" fmla="*/ 0 w 973"/>
                  <a:gd name="T7" fmla="*/ 0 h 2728"/>
                  <a:gd name="T8" fmla="*/ 0 w 973"/>
                  <a:gd name="T9" fmla="*/ 2174 h 2728"/>
                </a:gdLst>
                <a:ahLst/>
                <a:cxnLst>
                  <a:cxn ang="0">
                    <a:pos x="T0" y="T1"/>
                  </a:cxn>
                  <a:cxn ang="0">
                    <a:pos x="T2" y="T3"/>
                  </a:cxn>
                  <a:cxn ang="0">
                    <a:pos x="T4" y="T5"/>
                  </a:cxn>
                  <a:cxn ang="0">
                    <a:pos x="T6" y="T7"/>
                  </a:cxn>
                  <a:cxn ang="0">
                    <a:pos x="T8" y="T9"/>
                  </a:cxn>
                </a:cxnLst>
                <a:rect l="0" t="0" r="r" b="b"/>
                <a:pathLst>
                  <a:path w="973" h="2728">
                    <a:moveTo>
                      <a:pt x="0" y="2174"/>
                    </a:moveTo>
                    <a:lnTo>
                      <a:pt x="973" y="2728"/>
                    </a:lnTo>
                    <a:lnTo>
                      <a:pt x="973" y="0"/>
                    </a:lnTo>
                    <a:lnTo>
                      <a:pt x="0" y="0"/>
                    </a:lnTo>
                    <a:lnTo>
                      <a:pt x="0" y="217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2"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7"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8"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9"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0"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1"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2"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3"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4"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5"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6"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7"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8"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9"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0"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1"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2"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3"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4"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5"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6"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7"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8"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9"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0"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1"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2"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3"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4"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5"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6"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7"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8"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9"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0"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1"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2"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3"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4"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5"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6"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7"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8"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9"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0"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1"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2"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3"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4"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5"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6"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7"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8"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9"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0"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1"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2"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3"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4"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5"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6"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7"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8"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9"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0"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1"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2"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3"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4"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5"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6"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7"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8"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9"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0"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1"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2"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3"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4"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5"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6"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7"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8"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7" name="Group 406"/>
            <p:cNvGrpSpPr/>
            <p:nvPr/>
          </p:nvGrpSpPr>
          <p:grpSpPr bwMode="auto">
            <a:xfrm>
              <a:off x="9024938" y="2571750"/>
              <a:ext cx="2016125" cy="4100513"/>
              <a:chOff x="5533" y="1620"/>
              <a:chExt cx="1270" cy="2583"/>
            </a:xfrm>
          </p:grpSpPr>
          <p:sp>
            <p:nvSpPr>
              <p:cNvPr id="789"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2" name="Picture 229"/>
              <p:cNvPicPr>
                <a:picLocks noChangeAspect="1" noChangeArrowheads="1"/>
              </p:cNvPicPr>
              <p:nvPr/>
            </p:nvPicPr>
            <p:blipFill>
              <a:blip r:embed="rId2"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3"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4" name="Picture 231"/>
              <p:cNvPicPr>
                <a:picLocks noChangeAspect="1" noChangeArrowheads="1"/>
              </p:cNvPicPr>
              <p:nvPr/>
            </p:nvPicPr>
            <p:blipFill>
              <a:blip r:embed="rId3"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5"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0"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8" name="Group 607"/>
            <p:cNvGrpSpPr/>
            <p:nvPr/>
          </p:nvGrpSpPr>
          <p:grpSpPr bwMode="auto">
            <a:xfrm>
              <a:off x="6994525" y="1758950"/>
              <a:ext cx="4235450" cy="4800600"/>
              <a:chOff x="4254" y="1108"/>
              <a:chExt cx="2668" cy="3024"/>
            </a:xfrm>
          </p:grpSpPr>
          <p:sp>
            <p:nvSpPr>
              <p:cNvPr id="589"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0"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3"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4"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5"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6"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9" name="Group 808"/>
            <p:cNvGrpSpPr/>
            <p:nvPr/>
          </p:nvGrpSpPr>
          <p:grpSpPr bwMode="auto">
            <a:xfrm>
              <a:off x="8132763" y="1751013"/>
              <a:ext cx="454025" cy="392113"/>
              <a:chOff x="4971" y="1103"/>
              <a:chExt cx="286" cy="247"/>
            </a:xfrm>
          </p:grpSpPr>
          <p:sp>
            <p:nvSpPr>
              <p:cNvPr id="389"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6"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8"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1"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3"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2"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0"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5"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7"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0"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2"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81"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0" name="Group 1009"/>
            <p:cNvGrpSpPr/>
            <p:nvPr/>
          </p:nvGrpSpPr>
          <p:grpSpPr bwMode="auto">
            <a:xfrm>
              <a:off x="7197725" y="1555750"/>
              <a:ext cx="1847850" cy="4673600"/>
              <a:chOff x="4382" y="980"/>
              <a:chExt cx="1164" cy="2944"/>
            </a:xfrm>
          </p:grpSpPr>
          <p:sp>
            <p:nvSpPr>
              <p:cNvPr id="189"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1"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2"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1"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0"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60"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91" name="Freeform 1010"/>
            <p:cNvSpPr/>
            <p:nvPr/>
          </p:nvSpPr>
          <p:spPr bwMode="auto">
            <a:xfrm>
              <a:off x="83899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11"/>
            <p:cNvSpPr/>
            <p:nvPr/>
          </p:nvSpPr>
          <p:spPr bwMode="auto">
            <a:xfrm>
              <a:off x="83851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12"/>
            <p:cNvSpPr/>
            <p:nvPr/>
          </p:nvSpPr>
          <p:spPr bwMode="auto">
            <a:xfrm>
              <a:off x="83851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13"/>
            <p:cNvSpPr/>
            <p:nvPr/>
          </p:nvSpPr>
          <p:spPr bwMode="auto">
            <a:xfrm>
              <a:off x="83867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14"/>
            <p:cNvSpPr/>
            <p:nvPr/>
          </p:nvSpPr>
          <p:spPr bwMode="auto">
            <a:xfrm>
              <a:off x="83851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15"/>
            <p:cNvSpPr/>
            <p:nvPr/>
          </p:nvSpPr>
          <p:spPr bwMode="auto">
            <a:xfrm>
              <a:off x="83851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16"/>
            <p:cNvSpPr/>
            <p:nvPr/>
          </p:nvSpPr>
          <p:spPr bwMode="auto">
            <a:xfrm>
              <a:off x="84074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17"/>
            <p:cNvSpPr/>
            <p:nvPr/>
          </p:nvSpPr>
          <p:spPr bwMode="auto">
            <a:xfrm>
              <a:off x="84074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18"/>
            <p:cNvSpPr/>
            <p:nvPr/>
          </p:nvSpPr>
          <p:spPr bwMode="auto">
            <a:xfrm>
              <a:off x="84074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19"/>
            <p:cNvSpPr/>
            <p:nvPr/>
          </p:nvSpPr>
          <p:spPr bwMode="auto">
            <a:xfrm>
              <a:off x="84074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20"/>
            <p:cNvSpPr/>
            <p:nvPr/>
          </p:nvSpPr>
          <p:spPr bwMode="auto">
            <a:xfrm>
              <a:off x="84074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021"/>
            <p:cNvSpPr/>
            <p:nvPr/>
          </p:nvSpPr>
          <p:spPr bwMode="auto">
            <a:xfrm>
              <a:off x="83804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022"/>
            <p:cNvSpPr/>
            <p:nvPr/>
          </p:nvSpPr>
          <p:spPr bwMode="auto">
            <a:xfrm>
              <a:off x="83883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023"/>
            <p:cNvSpPr/>
            <p:nvPr/>
          </p:nvSpPr>
          <p:spPr bwMode="auto">
            <a:xfrm>
              <a:off x="83867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024"/>
            <p:cNvSpPr/>
            <p:nvPr/>
          </p:nvSpPr>
          <p:spPr bwMode="auto">
            <a:xfrm>
              <a:off x="83820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Rectangle 1025"/>
            <p:cNvSpPr>
              <a:spLocks noChangeArrowheads="1"/>
            </p:cNvSpPr>
            <p:nvPr/>
          </p:nvSpPr>
          <p:spPr bwMode="auto">
            <a:xfrm>
              <a:off x="83851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07" name="Freeform 1026"/>
            <p:cNvSpPr/>
            <p:nvPr/>
          </p:nvSpPr>
          <p:spPr bwMode="auto">
            <a:xfrm>
              <a:off x="83820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027"/>
            <p:cNvSpPr/>
            <p:nvPr/>
          </p:nvSpPr>
          <p:spPr bwMode="auto">
            <a:xfrm>
              <a:off x="83962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028"/>
            <p:cNvSpPr/>
            <p:nvPr/>
          </p:nvSpPr>
          <p:spPr bwMode="auto">
            <a:xfrm>
              <a:off x="84042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 name="Rectangle 1029"/>
            <p:cNvSpPr>
              <a:spLocks noChangeArrowheads="1"/>
            </p:cNvSpPr>
            <p:nvPr/>
          </p:nvSpPr>
          <p:spPr bwMode="auto">
            <a:xfrm>
              <a:off x="84026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1" name="Freeform 1030"/>
            <p:cNvSpPr/>
            <p:nvPr/>
          </p:nvSpPr>
          <p:spPr bwMode="auto">
            <a:xfrm>
              <a:off x="83962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Rectangle 1031"/>
            <p:cNvSpPr>
              <a:spLocks noChangeArrowheads="1"/>
            </p:cNvSpPr>
            <p:nvPr/>
          </p:nvSpPr>
          <p:spPr bwMode="auto">
            <a:xfrm>
              <a:off x="84010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3" name="Freeform 1032"/>
            <p:cNvSpPr/>
            <p:nvPr/>
          </p:nvSpPr>
          <p:spPr bwMode="auto">
            <a:xfrm>
              <a:off x="83962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1033"/>
            <p:cNvSpPr/>
            <p:nvPr/>
          </p:nvSpPr>
          <p:spPr bwMode="auto">
            <a:xfrm>
              <a:off x="83962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1034"/>
            <p:cNvSpPr/>
            <p:nvPr/>
          </p:nvSpPr>
          <p:spPr bwMode="auto">
            <a:xfrm>
              <a:off x="83962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1035"/>
            <p:cNvSpPr/>
            <p:nvPr/>
          </p:nvSpPr>
          <p:spPr bwMode="auto">
            <a:xfrm>
              <a:off x="83835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1036"/>
            <p:cNvSpPr/>
            <p:nvPr/>
          </p:nvSpPr>
          <p:spPr bwMode="auto">
            <a:xfrm>
              <a:off x="83851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1037"/>
            <p:cNvSpPr/>
            <p:nvPr/>
          </p:nvSpPr>
          <p:spPr bwMode="auto">
            <a:xfrm>
              <a:off x="83899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1038"/>
            <p:cNvSpPr/>
            <p:nvPr/>
          </p:nvSpPr>
          <p:spPr bwMode="auto">
            <a:xfrm>
              <a:off x="83851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1039"/>
            <p:cNvSpPr/>
            <p:nvPr/>
          </p:nvSpPr>
          <p:spPr bwMode="auto">
            <a:xfrm>
              <a:off x="82597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1040"/>
            <p:cNvSpPr/>
            <p:nvPr/>
          </p:nvSpPr>
          <p:spPr bwMode="auto">
            <a:xfrm>
              <a:off x="82740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1041"/>
            <p:cNvSpPr/>
            <p:nvPr/>
          </p:nvSpPr>
          <p:spPr bwMode="auto">
            <a:xfrm>
              <a:off x="82597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1042"/>
            <p:cNvSpPr/>
            <p:nvPr/>
          </p:nvSpPr>
          <p:spPr bwMode="auto">
            <a:xfrm>
              <a:off x="82502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1043"/>
            <p:cNvSpPr/>
            <p:nvPr/>
          </p:nvSpPr>
          <p:spPr bwMode="auto">
            <a:xfrm>
              <a:off x="82645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1044"/>
            <p:cNvSpPr/>
            <p:nvPr/>
          </p:nvSpPr>
          <p:spPr bwMode="auto">
            <a:xfrm>
              <a:off x="82502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1045"/>
            <p:cNvSpPr/>
            <p:nvPr/>
          </p:nvSpPr>
          <p:spPr bwMode="auto">
            <a:xfrm>
              <a:off x="82518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1046"/>
            <p:cNvSpPr/>
            <p:nvPr/>
          </p:nvSpPr>
          <p:spPr bwMode="auto">
            <a:xfrm>
              <a:off x="82391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1047"/>
            <p:cNvSpPr/>
            <p:nvPr/>
          </p:nvSpPr>
          <p:spPr bwMode="auto">
            <a:xfrm>
              <a:off x="82454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1048"/>
            <p:cNvSpPr/>
            <p:nvPr/>
          </p:nvSpPr>
          <p:spPr bwMode="auto">
            <a:xfrm>
              <a:off x="82438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1049"/>
            <p:cNvSpPr/>
            <p:nvPr/>
          </p:nvSpPr>
          <p:spPr bwMode="auto">
            <a:xfrm>
              <a:off x="82597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1050"/>
            <p:cNvSpPr/>
            <p:nvPr/>
          </p:nvSpPr>
          <p:spPr bwMode="auto">
            <a:xfrm>
              <a:off x="82550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1051"/>
            <p:cNvSpPr/>
            <p:nvPr/>
          </p:nvSpPr>
          <p:spPr bwMode="auto">
            <a:xfrm>
              <a:off x="82518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1052"/>
            <p:cNvSpPr/>
            <p:nvPr/>
          </p:nvSpPr>
          <p:spPr bwMode="auto">
            <a:xfrm>
              <a:off x="82454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1053"/>
            <p:cNvSpPr/>
            <p:nvPr/>
          </p:nvSpPr>
          <p:spPr bwMode="auto">
            <a:xfrm>
              <a:off x="82534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1054"/>
            <p:cNvSpPr/>
            <p:nvPr/>
          </p:nvSpPr>
          <p:spPr bwMode="auto">
            <a:xfrm>
              <a:off x="82565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1055"/>
            <p:cNvSpPr/>
            <p:nvPr/>
          </p:nvSpPr>
          <p:spPr bwMode="auto">
            <a:xfrm>
              <a:off x="82772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1056"/>
            <p:cNvSpPr/>
            <p:nvPr/>
          </p:nvSpPr>
          <p:spPr bwMode="auto">
            <a:xfrm>
              <a:off x="82788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1057"/>
            <p:cNvSpPr/>
            <p:nvPr/>
          </p:nvSpPr>
          <p:spPr bwMode="auto">
            <a:xfrm>
              <a:off x="83359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1058"/>
            <p:cNvSpPr/>
            <p:nvPr/>
          </p:nvSpPr>
          <p:spPr bwMode="auto">
            <a:xfrm>
              <a:off x="83375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1059"/>
            <p:cNvSpPr/>
            <p:nvPr/>
          </p:nvSpPr>
          <p:spPr bwMode="auto">
            <a:xfrm>
              <a:off x="83153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1060"/>
            <p:cNvSpPr/>
            <p:nvPr/>
          </p:nvSpPr>
          <p:spPr bwMode="auto">
            <a:xfrm>
              <a:off x="82883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1061"/>
            <p:cNvSpPr/>
            <p:nvPr/>
          </p:nvSpPr>
          <p:spPr bwMode="auto">
            <a:xfrm>
              <a:off x="83010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1062"/>
            <p:cNvSpPr/>
            <p:nvPr/>
          </p:nvSpPr>
          <p:spPr bwMode="auto">
            <a:xfrm>
              <a:off x="82883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1063"/>
            <p:cNvSpPr/>
            <p:nvPr/>
          </p:nvSpPr>
          <p:spPr bwMode="auto">
            <a:xfrm>
              <a:off x="83010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1064"/>
            <p:cNvSpPr/>
            <p:nvPr/>
          </p:nvSpPr>
          <p:spPr bwMode="auto">
            <a:xfrm>
              <a:off x="83010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1065"/>
            <p:cNvSpPr/>
            <p:nvPr/>
          </p:nvSpPr>
          <p:spPr bwMode="auto">
            <a:xfrm>
              <a:off x="82883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1066"/>
            <p:cNvSpPr/>
            <p:nvPr/>
          </p:nvSpPr>
          <p:spPr bwMode="auto">
            <a:xfrm>
              <a:off x="83153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1067"/>
            <p:cNvSpPr/>
            <p:nvPr/>
          </p:nvSpPr>
          <p:spPr bwMode="auto">
            <a:xfrm>
              <a:off x="83105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1068"/>
            <p:cNvSpPr/>
            <p:nvPr/>
          </p:nvSpPr>
          <p:spPr bwMode="auto">
            <a:xfrm>
              <a:off x="83105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1069"/>
            <p:cNvSpPr/>
            <p:nvPr/>
          </p:nvSpPr>
          <p:spPr bwMode="auto">
            <a:xfrm>
              <a:off x="83121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1070"/>
            <p:cNvSpPr/>
            <p:nvPr/>
          </p:nvSpPr>
          <p:spPr bwMode="auto">
            <a:xfrm>
              <a:off x="83105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1071"/>
            <p:cNvSpPr/>
            <p:nvPr/>
          </p:nvSpPr>
          <p:spPr bwMode="auto">
            <a:xfrm>
              <a:off x="83105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1072"/>
            <p:cNvSpPr/>
            <p:nvPr/>
          </p:nvSpPr>
          <p:spPr bwMode="auto">
            <a:xfrm>
              <a:off x="83327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1073"/>
            <p:cNvSpPr/>
            <p:nvPr/>
          </p:nvSpPr>
          <p:spPr bwMode="auto">
            <a:xfrm>
              <a:off x="83327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1074"/>
            <p:cNvSpPr/>
            <p:nvPr/>
          </p:nvSpPr>
          <p:spPr bwMode="auto">
            <a:xfrm>
              <a:off x="83343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1075"/>
            <p:cNvSpPr/>
            <p:nvPr/>
          </p:nvSpPr>
          <p:spPr bwMode="auto">
            <a:xfrm>
              <a:off x="83327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1076"/>
            <p:cNvSpPr/>
            <p:nvPr/>
          </p:nvSpPr>
          <p:spPr bwMode="auto">
            <a:xfrm>
              <a:off x="83327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Rectangle 1077"/>
            <p:cNvSpPr>
              <a:spLocks noChangeArrowheads="1"/>
            </p:cNvSpPr>
            <p:nvPr/>
          </p:nvSpPr>
          <p:spPr bwMode="auto">
            <a:xfrm>
              <a:off x="83058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59" name="Rectangle 1078"/>
            <p:cNvSpPr>
              <a:spLocks noChangeArrowheads="1"/>
            </p:cNvSpPr>
            <p:nvPr/>
          </p:nvSpPr>
          <p:spPr bwMode="auto">
            <a:xfrm>
              <a:off x="83137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0" name="Freeform 1079"/>
            <p:cNvSpPr/>
            <p:nvPr/>
          </p:nvSpPr>
          <p:spPr bwMode="auto">
            <a:xfrm>
              <a:off x="83121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1080"/>
            <p:cNvSpPr/>
            <p:nvPr/>
          </p:nvSpPr>
          <p:spPr bwMode="auto">
            <a:xfrm>
              <a:off x="83073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Rectangle 1081"/>
            <p:cNvSpPr>
              <a:spLocks noChangeArrowheads="1"/>
            </p:cNvSpPr>
            <p:nvPr/>
          </p:nvSpPr>
          <p:spPr bwMode="auto">
            <a:xfrm>
              <a:off x="83105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3" name="Freeform 1082"/>
            <p:cNvSpPr/>
            <p:nvPr/>
          </p:nvSpPr>
          <p:spPr bwMode="auto">
            <a:xfrm>
              <a:off x="83073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1083"/>
            <p:cNvSpPr/>
            <p:nvPr/>
          </p:nvSpPr>
          <p:spPr bwMode="auto">
            <a:xfrm>
              <a:off x="83216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1084"/>
            <p:cNvSpPr/>
            <p:nvPr/>
          </p:nvSpPr>
          <p:spPr bwMode="auto">
            <a:xfrm>
              <a:off x="83296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1085"/>
            <p:cNvSpPr/>
            <p:nvPr/>
          </p:nvSpPr>
          <p:spPr bwMode="auto">
            <a:xfrm>
              <a:off x="83280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1086"/>
            <p:cNvSpPr/>
            <p:nvPr/>
          </p:nvSpPr>
          <p:spPr bwMode="auto">
            <a:xfrm>
              <a:off x="83216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Rectangle 1087"/>
            <p:cNvSpPr>
              <a:spLocks noChangeArrowheads="1"/>
            </p:cNvSpPr>
            <p:nvPr/>
          </p:nvSpPr>
          <p:spPr bwMode="auto">
            <a:xfrm>
              <a:off x="83264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9" name="Freeform 1088"/>
            <p:cNvSpPr/>
            <p:nvPr/>
          </p:nvSpPr>
          <p:spPr bwMode="auto">
            <a:xfrm>
              <a:off x="83216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1089"/>
            <p:cNvSpPr/>
            <p:nvPr/>
          </p:nvSpPr>
          <p:spPr bwMode="auto">
            <a:xfrm>
              <a:off x="83216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1090"/>
            <p:cNvSpPr/>
            <p:nvPr/>
          </p:nvSpPr>
          <p:spPr bwMode="auto">
            <a:xfrm>
              <a:off x="83216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1091"/>
            <p:cNvSpPr/>
            <p:nvPr/>
          </p:nvSpPr>
          <p:spPr bwMode="auto">
            <a:xfrm>
              <a:off x="83089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1092"/>
            <p:cNvSpPr/>
            <p:nvPr/>
          </p:nvSpPr>
          <p:spPr bwMode="auto">
            <a:xfrm>
              <a:off x="83105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1093"/>
            <p:cNvSpPr/>
            <p:nvPr/>
          </p:nvSpPr>
          <p:spPr bwMode="auto">
            <a:xfrm>
              <a:off x="82486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1094"/>
            <p:cNvSpPr/>
            <p:nvPr/>
          </p:nvSpPr>
          <p:spPr bwMode="auto">
            <a:xfrm>
              <a:off x="82438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1095"/>
            <p:cNvSpPr/>
            <p:nvPr/>
          </p:nvSpPr>
          <p:spPr bwMode="auto">
            <a:xfrm>
              <a:off x="83216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1096"/>
            <p:cNvSpPr/>
            <p:nvPr/>
          </p:nvSpPr>
          <p:spPr bwMode="auto">
            <a:xfrm>
              <a:off x="83232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1097"/>
            <p:cNvSpPr/>
            <p:nvPr/>
          </p:nvSpPr>
          <p:spPr bwMode="auto">
            <a:xfrm>
              <a:off x="83296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1098"/>
            <p:cNvSpPr/>
            <p:nvPr/>
          </p:nvSpPr>
          <p:spPr bwMode="auto">
            <a:xfrm>
              <a:off x="83216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1099"/>
            <p:cNvSpPr/>
            <p:nvPr/>
          </p:nvSpPr>
          <p:spPr bwMode="auto">
            <a:xfrm>
              <a:off x="82756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1100"/>
            <p:cNvSpPr/>
            <p:nvPr/>
          </p:nvSpPr>
          <p:spPr bwMode="auto">
            <a:xfrm>
              <a:off x="83581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1101"/>
            <p:cNvSpPr/>
            <p:nvPr/>
          </p:nvSpPr>
          <p:spPr bwMode="auto">
            <a:xfrm>
              <a:off x="83899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1102"/>
            <p:cNvSpPr/>
            <p:nvPr/>
          </p:nvSpPr>
          <p:spPr bwMode="auto">
            <a:xfrm>
              <a:off x="74342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1103"/>
            <p:cNvSpPr/>
            <p:nvPr/>
          </p:nvSpPr>
          <p:spPr bwMode="auto">
            <a:xfrm>
              <a:off x="81121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1104"/>
            <p:cNvSpPr/>
            <p:nvPr/>
          </p:nvSpPr>
          <p:spPr bwMode="auto">
            <a:xfrm>
              <a:off x="74374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1105"/>
            <p:cNvSpPr/>
            <p:nvPr/>
          </p:nvSpPr>
          <p:spPr bwMode="auto">
            <a:xfrm>
              <a:off x="76390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1106"/>
            <p:cNvSpPr/>
            <p:nvPr/>
          </p:nvSpPr>
          <p:spPr bwMode="auto">
            <a:xfrm>
              <a:off x="75803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1107"/>
            <p:cNvSpPr/>
            <p:nvPr/>
          </p:nvSpPr>
          <p:spPr bwMode="auto">
            <a:xfrm>
              <a:off x="75168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节标题">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矩形 1"/>
          <p:cNvSpPr/>
          <p:nvPr userDrawn="1"/>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3" name="矩形 2"/>
          <p:cNvSpPr/>
          <p:nvPr userDrawn="1"/>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0" y="0"/>
            <a:ext cx="12192000" cy="6477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5" name="矩形 4"/>
          <p:cNvSpPr/>
          <p:nvPr userDrawn="1"/>
        </p:nvSpPr>
        <p:spPr>
          <a:xfrm>
            <a:off x="11520488" y="0"/>
            <a:ext cx="671512" cy="6477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CE2F8FF1-FDFD-484C-9D17-37B5FD99B90B}" type="slidenum">
              <a:rPr lang="zh-CN" altLang="en-US" sz="2000" b="1" smtClean="0"/>
            </a:fld>
            <a:endParaRPr lang="zh-CN" altLang="en-US" sz="1800" b="1" dirty="0"/>
          </a:p>
        </p:txBody>
      </p:sp>
      <p:sp>
        <p:nvSpPr>
          <p:cNvPr id="7" name="python-language-logotype_2181"/>
          <p:cNvSpPr>
            <a:spLocks noChangeAspect="1"/>
          </p:cNvSpPr>
          <p:nvPr userDrawn="1"/>
        </p:nvSpPr>
        <p:spPr bwMode="auto">
          <a:xfrm>
            <a:off x="120537" y="85695"/>
            <a:ext cx="484301" cy="45723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【i-Trainer】</a:t>
            </a:r>
            <a:r>
              <a:rPr lang="zh-CN" altLang="en-US"/>
              <a:t>荣誉出品，版权归属工作室所有，不得翻录，违者必究</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2875" y="74838"/>
            <a:ext cx="527050" cy="527050"/>
          </a:xfrm>
          <a:prstGeom prst="rect">
            <a:avLst/>
          </a:prstGeom>
        </p:spPr>
      </p:pic>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11674"/>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40463"/>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bg1"/>
                </a:solidFill>
              </a:rPr>
            </a:fld>
            <a:endParaRPr lang="zh-CN" altLang="en-US" b="1"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30" y="2"/>
            <a:ext cx="8728076" cy="931860"/>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7" y="1123953"/>
            <a:ext cx="10850564"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7" y="6240469"/>
            <a:ext cx="1388535"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9" y="6240469"/>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6" name="灯片编号占位符 5"/>
          <p:cNvSpPr>
            <a:spLocks noGrp="1"/>
          </p:cNvSpPr>
          <p:nvPr>
            <p:ph type="sldNum" sz="quarter" idx="4"/>
          </p:nvPr>
        </p:nvSpPr>
        <p:spPr>
          <a:xfrm>
            <a:off x="8610601" y="6240469"/>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3291068"/>
            <a:ext cx="6203944" cy="698591"/>
          </a:xfrm>
        </p:spPr>
        <p:txBody>
          <a:bodyPr>
            <a:normAutofit fontScale="90000"/>
          </a:bodyPr>
          <a:lstStyle/>
          <a:p>
            <a:r>
              <a:rPr lang="en-US" altLang="zh-CN" sz="3600" dirty="0">
                <a:latin typeface="+mn-lt"/>
                <a:ea typeface="+mn-ea"/>
                <a:cs typeface="+mn-ea"/>
                <a:sym typeface="+mn-lt"/>
              </a:rPr>
              <a:t>Python</a:t>
            </a:r>
            <a:r>
              <a:rPr lang="zh-CN" altLang="en-US" sz="3600" dirty="0">
                <a:latin typeface="+mn-lt"/>
                <a:ea typeface="+mn-ea"/>
                <a:cs typeface="+mn-ea"/>
                <a:sym typeface="+mn-lt"/>
              </a:rPr>
              <a:t>开发环境搭建与编码规范</a:t>
            </a:r>
            <a:endParaRPr lang="zh-CN" altLang="en-US" dirty="0">
              <a:latin typeface="+mn-lt"/>
              <a:ea typeface="+mn-ea"/>
              <a:cs typeface="+mn-ea"/>
              <a:sym typeface="+mn-lt"/>
            </a:endParaRPr>
          </a:p>
        </p:txBody>
      </p:sp>
      <p:sp>
        <p:nvSpPr>
          <p:cNvPr id="4" name="文本占位符 3"/>
          <p:cNvSpPr>
            <a:spLocks noGrp="1"/>
          </p:cNvSpPr>
          <p:nvPr>
            <p:ph type="body" sz="quarter" idx="10"/>
          </p:nvPr>
        </p:nvSpPr>
        <p:spPr>
          <a:xfrm>
            <a:off x="673106" y="5438684"/>
            <a:ext cx="5946775" cy="698591"/>
          </a:xfrm>
        </p:spPr>
        <p:txBody>
          <a:bodyPr/>
          <a:lstStyle/>
          <a:p>
            <a:r>
              <a:rPr lang="zh-CN" altLang="en-US" sz="1400" dirty="0"/>
              <a:t>     董付国</a:t>
            </a:r>
            <a:r>
              <a:rPr lang="en-US" altLang="zh-CN" sz="1400" dirty="0"/>
              <a:t>	</a:t>
            </a:r>
            <a:r>
              <a:rPr lang="zh-CN" altLang="en-US" sz="1400" dirty="0"/>
              <a:t>微信公众号：</a:t>
            </a:r>
            <a:r>
              <a:rPr lang="en-US" altLang="zh-CN" sz="1400" dirty="0"/>
              <a:t>Python</a:t>
            </a:r>
            <a:r>
              <a:rPr lang="zh-CN" altLang="en-US" sz="1400" dirty="0"/>
              <a:t>小屋</a:t>
            </a:r>
            <a:endParaRPr lang="zh-CN" altLang="en-US" sz="1400" dirty="0"/>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2881" y="203680"/>
            <a:ext cx="1638608" cy="341072"/>
          </a:xfrm>
          <a:prstGeom prst="rect">
            <a:avLst/>
          </a:prstGeom>
        </p:spPr>
      </p:pic>
      <p:sp>
        <p:nvSpPr>
          <p:cNvPr id="14" name="矩形: 圆角 13"/>
          <p:cNvSpPr/>
          <p:nvPr/>
        </p:nvSpPr>
        <p:spPr>
          <a:xfrm>
            <a:off x="673106" y="4114973"/>
            <a:ext cx="3895725" cy="45927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《Python</a:t>
            </a:r>
            <a:r>
              <a:rPr lang="zh-CN" altLang="en-US" b="1" dirty="0">
                <a:solidFill>
                  <a:schemeClr val="bg1"/>
                </a:solidFill>
              </a:rPr>
              <a:t>数据分析、挖掘与可视化</a:t>
            </a:r>
            <a:r>
              <a:rPr lang="en-US" altLang="zh-CN" b="1" dirty="0">
                <a:solidFill>
                  <a:schemeClr val="bg1"/>
                </a:solidFill>
              </a:rPr>
              <a:t>》</a:t>
            </a:r>
            <a:endParaRPr lang="zh-CN" altLang="en-US" dirty="0">
              <a:solidFill>
                <a:schemeClr val="bg1"/>
              </a:solidFill>
            </a:endParaRPr>
          </a:p>
        </p:txBody>
      </p:sp>
      <p:sp>
        <p:nvSpPr>
          <p:cNvPr id="15" name="矩形: 圆角 14"/>
          <p:cNvSpPr/>
          <p:nvPr/>
        </p:nvSpPr>
        <p:spPr>
          <a:xfrm>
            <a:off x="671513" y="1998942"/>
            <a:ext cx="1166812" cy="1166812"/>
          </a:xfrm>
          <a:prstGeom prst="roundRect">
            <a:avLst/>
          </a:prstGeom>
          <a:solidFill>
            <a:srgbClr val="00A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t>01</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5" y="1663835"/>
            <a:ext cx="10850563" cy="4555093"/>
          </a:xfrm>
          <a:prstGeom prst="rect">
            <a:avLst/>
          </a:prstGeom>
        </p:spPr>
        <p:txBody>
          <a:bodyPr wrap="square">
            <a:noAutofit/>
          </a:bodyPr>
          <a:lstStyle/>
          <a:p>
            <a:pPr indent="457200">
              <a:spcBef>
                <a:spcPts val="600"/>
              </a:spcBef>
              <a:spcAft>
                <a:spcPts val="600"/>
              </a:spcAft>
            </a:pPr>
            <a:r>
              <a:rPr lang="en-US" altLang="zh-CN" sz="2000" dirty="0" err="1">
                <a:latin typeface="+mn-ea"/>
              </a:rPr>
              <a:t>在程序设计中，变量名、函数名和类名往往统称为标识符。在为标识符起名字时，应做到“</a:t>
            </a:r>
            <a:r>
              <a:rPr lang="en-US" altLang="zh-CN" sz="2000" dirty="0" err="1">
                <a:solidFill>
                  <a:srgbClr val="FF0000"/>
                </a:solidFill>
                <a:latin typeface="+mn-ea"/>
              </a:rPr>
              <a:t>见名知义</a:t>
            </a:r>
            <a:r>
              <a:rPr lang="en-US" altLang="zh-CN" sz="2000" dirty="0">
                <a:latin typeface="+mn-ea"/>
              </a:rPr>
              <a:t>”，</a:t>
            </a:r>
            <a:r>
              <a:rPr lang="zh-CN" altLang="en-US" sz="2000" dirty="0">
                <a:latin typeface="+mn-ea"/>
              </a:rPr>
              <a:t>并</a:t>
            </a:r>
            <a:r>
              <a:rPr lang="en-US" altLang="zh-CN" sz="2000" dirty="0" err="1">
                <a:latin typeface="+mn-ea"/>
              </a:rPr>
              <a:t>遵守下面的规范</a:t>
            </a:r>
            <a:r>
              <a:rPr lang="en-US" altLang="zh-CN" sz="2000" dirty="0">
                <a:latin typeface="+mn-ea"/>
              </a:rPr>
              <a:t>。</a:t>
            </a:r>
            <a:endParaRPr lang="en-US" altLang="zh-CN" sz="2000" dirty="0">
              <a:latin typeface="+mn-ea"/>
            </a:endParaRPr>
          </a:p>
          <a:p>
            <a:pPr lvl="2">
              <a:spcBef>
                <a:spcPts val="600"/>
              </a:spcBef>
              <a:spcAft>
                <a:spcPts val="600"/>
              </a:spcAft>
              <a:buSzPct val="200000"/>
            </a:pPr>
            <a:r>
              <a:rPr lang="en-US" altLang="zh-CN" sz="2000" dirty="0" err="1">
                <a:solidFill>
                  <a:srgbClr val="FF0000"/>
                </a:solidFill>
                <a:latin typeface="+mn-ea"/>
              </a:rPr>
              <a:t>必须</a:t>
            </a:r>
            <a:r>
              <a:rPr lang="en-US" altLang="zh-CN" sz="2000" dirty="0" err="1">
                <a:latin typeface="+mn-ea"/>
              </a:rPr>
              <a:t>以英文字母、汉字或下划线开头。虽然Python</a:t>
            </a:r>
            <a:r>
              <a:rPr lang="en-US" altLang="zh-CN" sz="2000" dirty="0">
                <a:latin typeface="+mn-ea"/>
              </a:rPr>
              <a:t> 3.x支持使用汉字作为标识符，但一般并不建议这样做。</a:t>
            </a:r>
            <a:endParaRPr lang="en-US" altLang="zh-CN" sz="2000" dirty="0">
              <a:latin typeface="+mn-ea"/>
            </a:endParaRPr>
          </a:p>
          <a:p>
            <a:pPr lvl="2">
              <a:spcBef>
                <a:spcPts val="600"/>
              </a:spcBef>
              <a:spcAft>
                <a:spcPts val="600"/>
              </a:spcAft>
              <a:buSzPct val="200000"/>
            </a:pPr>
            <a:r>
              <a:rPr lang="en-US" altLang="zh-CN" sz="2000" dirty="0" err="1">
                <a:latin typeface="+mn-ea"/>
              </a:rPr>
              <a:t>名字中可以包含汉字、英文字母、数字和下画线，</a:t>
            </a:r>
            <a:r>
              <a:rPr lang="en-US" altLang="zh-CN" sz="2000" dirty="0" err="1">
                <a:solidFill>
                  <a:srgbClr val="FF0000"/>
                </a:solidFill>
                <a:latin typeface="+mn-ea"/>
              </a:rPr>
              <a:t>不能</a:t>
            </a:r>
            <a:r>
              <a:rPr lang="en-US" altLang="zh-CN" sz="2000" dirty="0" err="1">
                <a:latin typeface="+mn-ea"/>
              </a:rPr>
              <a:t>有空格或任何标点符号</a:t>
            </a:r>
            <a:r>
              <a:rPr lang="en-US" altLang="zh-CN" sz="2000" dirty="0">
                <a:latin typeface="+mn-ea"/>
              </a:rPr>
              <a:t>。</a:t>
            </a:r>
            <a:endParaRPr lang="en-US" altLang="zh-CN" sz="2000" dirty="0">
              <a:latin typeface="+mn-ea"/>
            </a:endParaRPr>
          </a:p>
          <a:p>
            <a:pPr lvl="2">
              <a:spcBef>
                <a:spcPts val="600"/>
              </a:spcBef>
              <a:spcAft>
                <a:spcPts val="600"/>
              </a:spcAft>
              <a:buSzPct val="200000"/>
            </a:pPr>
            <a:r>
              <a:rPr lang="en-US" altLang="zh-CN" sz="2000" dirty="0">
                <a:solidFill>
                  <a:srgbClr val="FF0000"/>
                </a:solidFill>
                <a:latin typeface="+mn-ea"/>
              </a:rPr>
              <a:t>不能</a:t>
            </a:r>
            <a:r>
              <a:rPr lang="en-US" altLang="zh-CN" sz="2000" dirty="0">
                <a:latin typeface="+mn-ea"/>
              </a:rPr>
              <a:t>使用关键字，例如yield、lambda、def、else、for、break、if、while、try、return这样的变量名都是非法的。</a:t>
            </a:r>
            <a:endParaRPr lang="en-US" altLang="zh-CN" sz="2000" dirty="0">
              <a:latin typeface="+mn-ea"/>
            </a:endParaRPr>
          </a:p>
          <a:p>
            <a:pPr lvl="2">
              <a:spcBef>
                <a:spcPts val="600"/>
              </a:spcBef>
              <a:spcAft>
                <a:spcPts val="600"/>
              </a:spcAft>
              <a:buSzPct val="200000"/>
            </a:pPr>
            <a:r>
              <a:rPr lang="en-US" altLang="zh-CN" sz="2000" dirty="0" err="1">
                <a:latin typeface="+mn-ea"/>
              </a:rPr>
              <a:t>对英文字母的大小写</a:t>
            </a:r>
            <a:r>
              <a:rPr lang="en-US" altLang="zh-CN" sz="2000" dirty="0" err="1">
                <a:solidFill>
                  <a:srgbClr val="FF0000"/>
                </a:solidFill>
                <a:latin typeface="+mn-ea"/>
              </a:rPr>
              <a:t>敏感</a:t>
            </a:r>
            <a:r>
              <a:rPr lang="en-US" altLang="zh-CN" sz="2000" dirty="0" err="1">
                <a:latin typeface="+mn-ea"/>
              </a:rPr>
              <a:t>，例如student和Student是不同的变量</a:t>
            </a:r>
            <a:r>
              <a:rPr lang="en-US" altLang="zh-CN" sz="2000" dirty="0">
                <a:latin typeface="+mn-ea"/>
              </a:rPr>
              <a:t>。</a:t>
            </a:r>
            <a:endParaRPr lang="en-US" altLang="zh-CN" sz="2000" dirty="0">
              <a:latin typeface="+mn-ea"/>
            </a:endParaRPr>
          </a:p>
          <a:p>
            <a:pPr lvl="2">
              <a:spcBef>
                <a:spcPts val="600"/>
              </a:spcBef>
              <a:spcAft>
                <a:spcPts val="600"/>
              </a:spcAft>
              <a:buSzPct val="200000"/>
            </a:pPr>
            <a:r>
              <a:rPr lang="en-US" altLang="zh-CN" sz="2000" dirty="0">
                <a:solidFill>
                  <a:srgbClr val="FF0000"/>
                </a:solidFill>
                <a:latin typeface="+mn-ea"/>
              </a:rPr>
              <a:t>不建议</a:t>
            </a:r>
            <a:r>
              <a:rPr lang="en-US" altLang="zh-CN" sz="2000" dirty="0">
                <a:latin typeface="+mn-ea"/>
              </a:rPr>
              <a:t>使用系统内置的模块名、类型名或函数名以及已导入的模块名及其成员名作变量名或者自定义函数名，例如type、max、min、len、list这样的变量名都是不建议作为变量名的，也不建议使用math、random、datetime、re或其他内置模块和标准库的名字作为变量名或者自定义函数名。</a:t>
            </a:r>
            <a:endParaRPr lang="en-US" altLang="zh-CN" sz="2000" dirty="0">
              <a:latin typeface="+mn-ea"/>
            </a:endParaRPr>
          </a:p>
        </p:txBody>
      </p:sp>
      <p:sp>
        <p:nvSpPr>
          <p:cNvPr id="5" name="矩形: 圆角 4"/>
          <p:cNvSpPr/>
          <p:nvPr/>
        </p:nvSpPr>
        <p:spPr>
          <a:xfrm>
            <a:off x="669925" y="1130300"/>
            <a:ext cx="1997075"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a:t>
            </a:r>
            <a:r>
              <a:rPr lang="en-US" altLang="zh-CN" dirty="0">
                <a:solidFill>
                  <a:schemeClr val="tx1"/>
                </a:solidFill>
              </a:rPr>
              <a:t>3</a:t>
            </a:r>
            <a:r>
              <a:rPr lang="zh-CN" altLang="en-US" dirty="0">
                <a:solidFill>
                  <a:schemeClr val="tx1"/>
                </a:solidFill>
              </a:rPr>
              <a:t>）标识符命名</a:t>
            </a:r>
            <a:endParaRPr lang="zh-CN" altLang="en-US" dirty="0">
              <a:solidFill>
                <a:schemeClr val="tx1"/>
              </a:solidFill>
            </a:endParaRPr>
          </a:p>
        </p:txBody>
      </p:sp>
      <p:sp>
        <p:nvSpPr>
          <p:cNvPr id="10" name="python-language-logotype_2181"/>
          <p:cNvSpPr>
            <a:spLocks noChangeAspect="1"/>
          </p:cNvSpPr>
          <p:nvPr/>
        </p:nvSpPr>
        <p:spPr bwMode="auto">
          <a:xfrm>
            <a:off x="1065054" y="253326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2" name="python-language-logotype_2181"/>
          <p:cNvSpPr>
            <a:spLocks noChangeAspect="1"/>
          </p:cNvSpPr>
          <p:nvPr/>
        </p:nvSpPr>
        <p:spPr bwMode="auto">
          <a:xfrm>
            <a:off x="1065054" y="31619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3" name="python-language-logotype_2181"/>
          <p:cNvSpPr>
            <a:spLocks noChangeAspect="1"/>
          </p:cNvSpPr>
          <p:nvPr/>
        </p:nvSpPr>
        <p:spPr bwMode="auto">
          <a:xfrm>
            <a:off x="1065054" y="37715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4" name="python-language-logotype_2181"/>
          <p:cNvSpPr>
            <a:spLocks noChangeAspect="1"/>
          </p:cNvSpPr>
          <p:nvPr/>
        </p:nvSpPr>
        <p:spPr bwMode="auto">
          <a:xfrm>
            <a:off x="1065054" y="43811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22" name="python-language-logotype_2181"/>
          <p:cNvSpPr>
            <a:spLocks noChangeAspect="1"/>
          </p:cNvSpPr>
          <p:nvPr/>
        </p:nvSpPr>
        <p:spPr bwMode="auto">
          <a:xfrm>
            <a:off x="1065054" y="49907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4" y="2150484"/>
            <a:ext cx="10850563" cy="1422441"/>
          </a:xfrm>
          <a:prstGeom prst="rect">
            <a:avLst/>
          </a:prstGeom>
        </p:spPr>
        <p:txBody>
          <a:bodyPr wrap="square">
            <a:spAutoFit/>
          </a:bodyPr>
          <a:lstStyle/>
          <a:p>
            <a:pPr indent="457200">
              <a:lnSpc>
                <a:spcPct val="150000"/>
              </a:lnSpc>
            </a:pPr>
            <a:r>
              <a:rPr lang="en-US" altLang="zh-CN" sz="2000" dirty="0" err="1"/>
              <a:t>尽量不要写过长的语句，应尽量保证</a:t>
            </a:r>
            <a:r>
              <a:rPr lang="en-US" altLang="zh-CN" sz="2000" dirty="0" err="1">
                <a:solidFill>
                  <a:srgbClr val="FF0000"/>
                </a:solidFill>
              </a:rPr>
              <a:t>一行代码不超过屏幕宽度</a:t>
            </a:r>
            <a:r>
              <a:rPr lang="en-US" altLang="zh-CN" sz="2000" dirty="0" err="1"/>
              <a:t>。如果语句确实太长而超过屏幕宽度，最好在行尾使用续行符</a:t>
            </a:r>
            <a:r>
              <a:rPr lang="en-US" altLang="zh-CN" sz="2000" dirty="0"/>
              <a:t>“\”</a:t>
            </a:r>
            <a:r>
              <a:rPr lang="en-US" altLang="zh-CN" sz="2000" dirty="0" err="1"/>
              <a:t>表示下一行代码仍属于本条语句，或者使用圆括号把多行代码括起来表示是一条语句</a:t>
            </a:r>
            <a:r>
              <a:rPr lang="en-US" altLang="zh-CN" sz="2000" dirty="0"/>
              <a:t>。</a:t>
            </a:r>
            <a:endParaRPr lang="en-US" altLang="zh-CN" sz="2000" dirty="0"/>
          </a:p>
        </p:txBody>
      </p:sp>
      <p:sp>
        <p:nvSpPr>
          <p:cNvPr id="5" name="矩形: 圆角 4"/>
          <p:cNvSpPr/>
          <p:nvPr/>
        </p:nvSpPr>
        <p:spPr>
          <a:xfrm>
            <a:off x="669926" y="1435974"/>
            <a:ext cx="1320800"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4</a:t>
            </a:r>
            <a:r>
              <a:rPr lang="zh-CN" altLang="en-US" dirty="0">
                <a:solidFill>
                  <a:schemeClr val="tx1"/>
                </a:solidFill>
              </a:rPr>
              <a:t>）续行</a:t>
            </a:r>
            <a:endParaRPr lang="zh-CN" altLang="en-US" dirty="0">
              <a:solidFill>
                <a:schemeClr val="tx1"/>
              </a:solidFill>
            </a:endParaRPr>
          </a:p>
        </p:txBody>
      </p:sp>
      <p:sp>
        <p:nvSpPr>
          <p:cNvPr id="15" name="矩形 14"/>
          <p:cNvSpPr/>
          <p:nvPr/>
        </p:nvSpPr>
        <p:spPr>
          <a:xfrm>
            <a:off x="669924" y="3937342"/>
            <a:ext cx="10850564" cy="1198880"/>
          </a:xfrm>
          <a:prstGeom prst="rect">
            <a:avLst/>
          </a:prstGeom>
          <a:solidFill>
            <a:schemeClr val="accent3">
              <a:lumMod val="20000"/>
              <a:lumOff val="80000"/>
            </a:schemeClr>
          </a:solidFill>
        </p:spPr>
        <p:txBody>
          <a:bodyPr wrap="square">
            <a:spAutoFit/>
          </a:bodyPr>
          <a:lstStyle/>
          <a:p>
            <a:r>
              <a:rPr lang="en-US" altLang="zh-CN" dirty="0">
                <a:latin typeface="Consolas" panose="020B0609020204030204" charset="0"/>
              </a:rPr>
              <a:t>expression1 = 1 + 2 + 3\          # </a:t>
            </a:r>
            <a:r>
              <a:rPr lang="en-US" altLang="zh-CN" dirty="0" err="1">
                <a:latin typeface="Consolas" panose="020B0609020204030204" charset="0"/>
              </a:rPr>
              <a:t>使用</a:t>
            </a:r>
            <a:r>
              <a:rPr lang="en-US" altLang="zh-CN" dirty="0">
                <a:latin typeface="Consolas" panose="020B0609020204030204" charset="0"/>
              </a:rPr>
              <a:t>\</a:t>
            </a:r>
            <a:r>
              <a:rPr lang="en-US" altLang="zh-CN" dirty="0" err="1">
                <a:latin typeface="Consolas" panose="020B0609020204030204" charset="0"/>
              </a:rPr>
              <a:t>作为续行符</a:t>
            </a:r>
            <a:endParaRPr lang="en-US" altLang="zh-CN" dirty="0">
              <a:latin typeface="Consolas" panose="020B0609020204030204" charset="0"/>
            </a:endParaRPr>
          </a:p>
          <a:p>
            <a:r>
              <a:rPr lang="en-US" altLang="zh-CN" dirty="0">
                <a:latin typeface="Consolas" panose="020B0609020204030204" charset="0"/>
              </a:rPr>
              <a:t>              + 4 + 5</a:t>
            </a:r>
            <a:endParaRPr lang="en-US" altLang="zh-CN" dirty="0">
              <a:latin typeface="Consolas" panose="020B0609020204030204" charset="0"/>
            </a:endParaRPr>
          </a:p>
          <a:p>
            <a:r>
              <a:rPr lang="en-US" altLang="zh-CN" dirty="0">
                <a:latin typeface="Consolas" panose="020B0609020204030204" charset="0"/>
              </a:rPr>
              <a:t>expression2 = (1 + 2 + 3          # </a:t>
            </a:r>
            <a:r>
              <a:rPr lang="en-US" altLang="zh-CN" dirty="0" err="1">
                <a:latin typeface="Consolas" panose="020B0609020204030204" charset="0"/>
              </a:rPr>
              <a:t>把多行表达式放在圆括号中表示是一条语句</a:t>
            </a:r>
            <a:endParaRPr lang="en-US" altLang="zh-CN" dirty="0">
              <a:latin typeface="Consolas" panose="020B0609020204030204" charset="0"/>
            </a:endParaRPr>
          </a:p>
          <a:p>
            <a:r>
              <a:rPr lang="en-US" altLang="zh-CN" dirty="0">
                <a:latin typeface="Consolas" panose="020B0609020204030204" charset="0"/>
              </a:rPr>
              <a:t>               + 4 + 5)</a:t>
            </a:r>
            <a:endParaRPr lang="en-US" altLang="zh-CN" dirty="0">
              <a:latin typeface="Consolas" panose="020B0609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4" y="2150484"/>
            <a:ext cx="10850563" cy="1422954"/>
          </a:xfrm>
          <a:prstGeom prst="rect">
            <a:avLst/>
          </a:prstGeom>
        </p:spPr>
        <p:txBody>
          <a:bodyPr wrap="square">
            <a:spAutoFit/>
          </a:bodyPr>
          <a:lstStyle/>
          <a:p>
            <a:pPr indent="457200">
              <a:lnSpc>
                <a:spcPct val="150000"/>
              </a:lnSpc>
            </a:pPr>
            <a:r>
              <a:rPr lang="en-US" altLang="zh-CN" sz="2000" dirty="0" err="1">
                <a:latin typeface="+mj-ea"/>
                <a:ea typeface="+mj-ea"/>
              </a:rPr>
              <a:t>对关键代码和重要的业务逻辑代码进行必要的注释，方便代码的阅读和维护。在Python中有两种常用的注释形式</a:t>
            </a:r>
            <a:r>
              <a:rPr lang="en-US" altLang="zh-CN" sz="2000" dirty="0">
                <a:latin typeface="+mj-ea"/>
                <a:ea typeface="+mj-ea"/>
              </a:rPr>
              <a:t>：#和三引号。</a:t>
            </a:r>
            <a:r>
              <a:rPr lang="en-US" altLang="zh-CN" sz="2000" dirty="0">
                <a:solidFill>
                  <a:srgbClr val="FF0000"/>
                </a:solidFill>
                <a:latin typeface="+mj-ea"/>
                <a:ea typeface="+mj-ea"/>
              </a:rPr>
              <a:t>井号#</a:t>
            </a:r>
            <a:r>
              <a:rPr lang="en-US" altLang="zh-CN" sz="2000" dirty="0">
                <a:latin typeface="+mj-ea"/>
                <a:ea typeface="+mj-ea"/>
              </a:rPr>
              <a:t>用于单行注释，表示本行中#符号之后的内容不作为代码运行；</a:t>
            </a:r>
            <a:r>
              <a:rPr lang="en-US" altLang="zh-CN" sz="2000" dirty="0">
                <a:solidFill>
                  <a:srgbClr val="FF0000"/>
                </a:solidFill>
                <a:latin typeface="+mj-ea"/>
                <a:ea typeface="+mj-ea"/>
              </a:rPr>
              <a:t>三引号</a:t>
            </a:r>
            <a:r>
              <a:rPr lang="en-US" altLang="zh-CN" sz="2000" dirty="0">
                <a:latin typeface="+mj-ea"/>
                <a:ea typeface="+mj-ea"/>
              </a:rPr>
              <a:t>常用于大段说明性文本的注释，也可以用于界定包含换行符的长字符串。</a:t>
            </a:r>
            <a:endParaRPr lang="en-US" altLang="zh-CN" sz="2000" dirty="0">
              <a:latin typeface="+mj-ea"/>
              <a:ea typeface="+mj-ea"/>
            </a:endParaRPr>
          </a:p>
        </p:txBody>
      </p:sp>
      <p:sp>
        <p:nvSpPr>
          <p:cNvPr id="5" name="矩形: 圆角 4"/>
          <p:cNvSpPr/>
          <p:nvPr/>
        </p:nvSpPr>
        <p:spPr>
          <a:xfrm>
            <a:off x="669926" y="1435974"/>
            <a:ext cx="1320800"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5</a:t>
            </a:r>
            <a:r>
              <a:rPr lang="zh-CN" altLang="en-US" dirty="0">
                <a:solidFill>
                  <a:schemeClr val="tx1"/>
                </a:solidFill>
              </a:rPr>
              <a:t>）注释</a:t>
            </a:r>
            <a:endParaRPr lang="zh-CN" alt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4" y="2150484"/>
            <a:ext cx="10850563" cy="961289"/>
          </a:xfrm>
          <a:prstGeom prst="rect">
            <a:avLst/>
          </a:prstGeom>
        </p:spPr>
        <p:txBody>
          <a:bodyPr wrap="square">
            <a:spAutoFit/>
          </a:bodyPr>
          <a:lstStyle/>
          <a:p>
            <a:pPr indent="457200">
              <a:lnSpc>
                <a:spcPct val="150000"/>
              </a:lnSpc>
            </a:pPr>
            <a:r>
              <a:rPr lang="en-US" altLang="zh-CN" sz="2000" dirty="0" err="1">
                <a:latin typeface="+mj-ea"/>
                <a:ea typeface="+mj-ea"/>
              </a:rPr>
              <a:t>圆括号除了用来</a:t>
            </a:r>
            <a:r>
              <a:rPr lang="en-US" altLang="zh-CN" sz="2000" dirty="0" err="1">
                <a:solidFill>
                  <a:srgbClr val="FF0000"/>
                </a:solidFill>
                <a:latin typeface="+mj-ea"/>
                <a:ea typeface="+mj-ea"/>
              </a:rPr>
              <a:t>表示多行代码为一条语句</a:t>
            </a:r>
            <a:r>
              <a:rPr lang="en-US" altLang="zh-CN" sz="2000" dirty="0" err="1">
                <a:latin typeface="+mj-ea"/>
                <a:ea typeface="+mj-ea"/>
              </a:rPr>
              <a:t>，还常用来</a:t>
            </a:r>
            <a:r>
              <a:rPr lang="en-US" altLang="zh-CN" sz="2000" dirty="0" err="1">
                <a:solidFill>
                  <a:srgbClr val="FF0000"/>
                </a:solidFill>
                <a:latin typeface="+mj-ea"/>
                <a:ea typeface="+mj-ea"/>
              </a:rPr>
              <a:t>修改表达式计算顺序</a:t>
            </a:r>
            <a:r>
              <a:rPr lang="en-US" altLang="zh-CN" sz="2000" dirty="0" err="1">
                <a:latin typeface="+mj-ea"/>
                <a:ea typeface="+mj-ea"/>
              </a:rPr>
              <a:t>或者增加代码可读性避免歧义</a:t>
            </a:r>
            <a:r>
              <a:rPr lang="en-US" altLang="zh-CN" sz="2000" dirty="0">
                <a:latin typeface="+mj-ea"/>
                <a:ea typeface="+mj-ea"/>
              </a:rPr>
              <a:t>。</a:t>
            </a:r>
            <a:endParaRPr lang="en-US" altLang="zh-CN" sz="2000" dirty="0">
              <a:latin typeface="+mj-ea"/>
              <a:ea typeface="+mj-ea"/>
            </a:endParaRPr>
          </a:p>
        </p:txBody>
      </p:sp>
      <p:sp>
        <p:nvSpPr>
          <p:cNvPr id="5" name="矩形: 圆角 4"/>
          <p:cNvSpPr/>
          <p:nvPr/>
        </p:nvSpPr>
        <p:spPr>
          <a:xfrm>
            <a:off x="669926" y="1435974"/>
            <a:ext cx="1520824"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6</a:t>
            </a:r>
            <a:r>
              <a:rPr lang="zh-CN" altLang="en-US" dirty="0">
                <a:solidFill>
                  <a:schemeClr val="tx1"/>
                </a:solidFill>
              </a:rPr>
              <a:t>）圆括号</a:t>
            </a:r>
            <a:endParaRPr lang="zh-CN" alt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1.3  </a:t>
            </a:r>
            <a:r>
              <a:rPr lang="zh-CN" altLang="en-US" sz="2800" b="1" dirty="0">
                <a:solidFill>
                  <a:schemeClr val="bg1"/>
                </a:solidFill>
              </a:rPr>
              <a:t>标准库、扩展库对象的导入与使用</a:t>
            </a:r>
            <a:endParaRPr lang="zh-CN" altLang="en-US" sz="2800" b="1" dirty="0">
              <a:solidFill>
                <a:schemeClr val="bg1"/>
              </a:solidFill>
            </a:endParaRPr>
          </a:p>
        </p:txBody>
      </p:sp>
      <p:sp>
        <p:nvSpPr>
          <p:cNvPr id="37" name="îslîďê"/>
          <p:cNvSpPr/>
          <p:nvPr/>
        </p:nvSpPr>
        <p:spPr>
          <a:xfrm>
            <a:off x="1119158" y="17253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9" name="ïSḻiḍé"/>
          <p:cNvSpPr txBox="1"/>
          <p:nvPr/>
        </p:nvSpPr>
        <p:spPr>
          <a:xfrm>
            <a:off x="1864883" y="1349739"/>
            <a:ext cx="9655606" cy="1124954"/>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en-US" altLang="zh-CN" sz="2000" dirty="0">
                <a:latin typeface="+mj-ea"/>
                <a:ea typeface="+mj-ea"/>
              </a:rPr>
              <a:t>Python</a:t>
            </a:r>
            <a:r>
              <a:rPr lang="zh-CN" altLang="en-US" sz="2000" dirty="0">
                <a:latin typeface="+mj-ea"/>
                <a:ea typeface="+mj-ea"/>
              </a:rPr>
              <a:t>所有</a:t>
            </a:r>
            <a:r>
              <a:rPr lang="zh-CN" altLang="en-US" sz="2000" b="1" dirty="0">
                <a:solidFill>
                  <a:srgbClr val="FF0000"/>
                </a:solidFill>
                <a:latin typeface="+mj-ea"/>
                <a:ea typeface="+mj-ea"/>
              </a:rPr>
              <a:t>内置对象</a:t>
            </a:r>
            <a:r>
              <a:rPr lang="zh-CN" altLang="en-US" sz="2000" dirty="0">
                <a:latin typeface="+mj-ea"/>
                <a:ea typeface="+mj-ea"/>
              </a:rPr>
              <a:t>不需要做任何的导入操作就可以直接使用，但</a:t>
            </a:r>
            <a:r>
              <a:rPr lang="zh-CN" altLang="en-US" sz="2000" b="1" dirty="0">
                <a:solidFill>
                  <a:srgbClr val="FF0000"/>
                </a:solidFill>
                <a:latin typeface="+mj-ea"/>
                <a:ea typeface="+mj-ea"/>
              </a:rPr>
              <a:t>标准库</a:t>
            </a:r>
            <a:r>
              <a:rPr lang="zh-CN" altLang="en-US" sz="2000" dirty="0">
                <a:latin typeface="+mj-ea"/>
                <a:ea typeface="+mj-ea"/>
              </a:rPr>
              <a:t>对象必须先导入才能使用，</a:t>
            </a:r>
            <a:r>
              <a:rPr lang="zh-CN" altLang="en-US" sz="2000" b="1" dirty="0">
                <a:solidFill>
                  <a:srgbClr val="FF0000"/>
                </a:solidFill>
                <a:latin typeface="+mj-ea"/>
                <a:ea typeface="+mj-ea"/>
              </a:rPr>
              <a:t>扩展库</a:t>
            </a:r>
            <a:r>
              <a:rPr lang="zh-CN" altLang="en-US" sz="2000" dirty="0">
                <a:latin typeface="+mj-ea"/>
                <a:ea typeface="+mj-ea"/>
              </a:rPr>
              <a:t>则需要正确安装之后才能导入和使用其中的对象。</a:t>
            </a:r>
            <a:endParaRPr lang="zh-CN" altLang="en-US" sz="2000" dirty="0">
              <a:latin typeface="+mj-ea"/>
              <a:ea typeface="+mj-ea"/>
            </a:endParaRPr>
          </a:p>
        </p:txBody>
      </p:sp>
      <p:sp>
        <p:nvSpPr>
          <p:cNvPr id="33" name="íśľïḋé"/>
          <p:cNvSpPr/>
          <p:nvPr/>
        </p:nvSpPr>
        <p:spPr>
          <a:xfrm>
            <a:off x="1119158" y="3462938"/>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5" name="îŝľîḓè"/>
          <p:cNvSpPr txBox="1"/>
          <p:nvPr/>
        </p:nvSpPr>
        <p:spPr>
          <a:xfrm>
            <a:off x="1864882" y="3246266"/>
            <a:ext cx="9655606" cy="801176"/>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000" dirty="0"/>
              <a:t>作为建议，在编写代码时，一般</a:t>
            </a:r>
            <a:r>
              <a:rPr lang="zh-CN" altLang="en-US" sz="2000" b="1" dirty="0">
                <a:solidFill>
                  <a:srgbClr val="FF0000"/>
                </a:solidFill>
              </a:rPr>
              <a:t>先导入标准库对象再导入扩展库对象</a:t>
            </a:r>
            <a:r>
              <a:rPr lang="zh-CN" altLang="en-US" sz="2000" dirty="0"/>
              <a:t>。</a:t>
            </a:r>
            <a:endParaRPr lang="zh-CN" altLang="en-US" sz="2000" dirty="0"/>
          </a:p>
        </p:txBody>
      </p:sp>
      <p:sp>
        <p:nvSpPr>
          <p:cNvPr id="28" name="ïsľíḓê"/>
          <p:cNvSpPr/>
          <p:nvPr/>
        </p:nvSpPr>
        <p:spPr>
          <a:xfrm>
            <a:off x="1119158" y="5200560"/>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solidFill>
                <a:schemeClr val="tx1"/>
              </a:solidFill>
            </a:endParaRPr>
          </a:p>
        </p:txBody>
      </p:sp>
      <p:sp>
        <p:nvSpPr>
          <p:cNvPr id="30" name="íṧļîḋê"/>
          <p:cNvSpPr txBox="1"/>
          <p:nvPr/>
        </p:nvSpPr>
        <p:spPr>
          <a:xfrm>
            <a:off x="1864881" y="4726989"/>
            <a:ext cx="9655606" cy="131106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000" dirty="0"/>
              <a:t>在程序中</a:t>
            </a:r>
            <a:r>
              <a:rPr lang="zh-CN" altLang="en-US" sz="2000" b="1" dirty="0">
                <a:solidFill>
                  <a:srgbClr val="FF0000"/>
                </a:solidFill>
              </a:rPr>
              <a:t>只导入确实需要使用的标准库和扩展库对象</a:t>
            </a:r>
            <a:r>
              <a:rPr lang="zh-CN" altLang="en-US" sz="2000" dirty="0"/>
              <a:t>，确定用不到的没有必要进行导入，这样可以适当提高代码加载和运行速度，并能减小打包后的可执行文件体积。</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1.3.1  import </a:t>
            </a:r>
            <a:r>
              <a:rPr lang="zh-CN" altLang="en-US" sz="2800" b="1" dirty="0">
                <a:solidFill>
                  <a:schemeClr val="bg1"/>
                </a:solidFill>
              </a:rPr>
              <a:t>模块名</a:t>
            </a:r>
            <a:r>
              <a:rPr lang="en-US" altLang="zh-CN" sz="2800" b="1" dirty="0">
                <a:solidFill>
                  <a:schemeClr val="bg1"/>
                </a:solidFill>
              </a:rPr>
              <a:t>[ as </a:t>
            </a:r>
            <a:r>
              <a:rPr lang="zh-CN" altLang="en-US" sz="2800" b="1" dirty="0">
                <a:solidFill>
                  <a:schemeClr val="bg1"/>
                </a:solidFill>
              </a:rPr>
              <a:t>别名</a:t>
            </a:r>
            <a:r>
              <a:rPr lang="en-US" altLang="zh-CN" sz="2800" b="1" dirty="0">
                <a:solidFill>
                  <a:schemeClr val="bg1"/>
                </a:solidFill>
              </a:rPr>
              <a:t>]</a:t>
            </a:r>
            <a:endParaRPr lang="zh-CN" altLang="en-US" sz="2800" b="1" dirty="0">
              <a:solidFill>
                <a:schemeClr val="bg1"/>
              </a:solidFill>
            </a:endParaRPr>
          </a:p>
        </p:txBody>
      </p:sp>
      <p:sp>
        <p:nvSpPr>
          <p:cNvPr id="17" name="矩形 16"/>
          <p:cNvSpPr/>
          <p:nvPr/>
        </p:nvSpPr>
        <p:spPr>
          <a:xfrm>
            <a:off x="669924" y="1765642"/>
            <a:ext cx="10850564" cy="3892208"/>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import math</a:t>
            </a:r>
            <a:endParaRPr lang="en-US" altLang="zh-CN" dirty="0">
              <a:latin typeface="Consolas" panose="020B0609020204030204" charset="0"/>
            </a:endParaRPr>
          </a:p>
          <a:p>
            <a:pPr>
              <a:lnSpc>
                <a:spcPct val="150000"/>
              </a:lnSpc>
            </a:pPr>
            <a:r>
              <a:rPr lang="en-US" altLang="zh-CN" dirty="0">
                <a:latin typeface="Consolas" panose="020B0609020204030204" charset="0"/>
              </a:rPr>
              <a:t>import random</a:t>
            </a:r>
            <a:endParaRPr lang="en-US" altLang="zh-CN" dirty="0">
              <a:latin typeface="Consolas" panose="020B0609020204030204" charset="0"/>
            </a:endParaRPr>
          </a:p>
          <a:p>
            <a:pPr>
              <a:lnSpc>
                <a:spcPct val="150000"/>
              </a:lnSpc>
            </a:pPr>
            <a:r>
              <a:rPr lang="en-US" altLang="zh-CN" dirty="0">
                <a:latin typeface="Consolas" panose="020B0609020204030204" charset="0"/>
              </a:rPr>
              <a:t>import </a:t>
            </a:r>
            <a:r>
              <a:rPr lang="en-US" altLang="zh-CN" dirty="0" err="1">
                <a:latin typeface="Consolas" panose="020B0609020204030204" charset="0"/>
              </a:rPr>
              <a:t>posixpath</a:t>
            </a:r>
            <a:r>
              <a:rPr lang="en-US" altLang="zh-CN" dirty="0">
                <a:latin typeface="Consolas" panose="020B0609020204030204" charset="0"/>
              </a:rPr>
              <a:t> as path</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math.sqrt</a:t>
            </a:r>
            <a:r>
              <a:rPr lang="en-US" altLang="zh-CN" dirty="0">
                <a:latin typeface="Consolas" panose="020B0609020204030204" charset="0"/>
              </a:rPr>
              <a:t>(16))                 		# 计算并输出16的平方根</a:t>
            </a: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math.cos</a:t>
            </a:r>
            <a:r>
              <a:rPr lang="en-US" altLang="zh-CN" dirty="0">
                <a:latin typeface="Consolas" panose="020B0609020204030204" charset="0"/>
              </a:rPr>
              <a:t>(</a:t>
            </a:r>
            <a:r>
              <a:rPr lang="en-US" altLang="zh-CN" dirty="0" err="1">
                <a:latin typeface="Consolas" panose="020B0609020204030204" charset="0"/>
              </a:rPr>
              <a:t>math.pi</a:t>
            </a:r>
            <a:r>
              <a:rPr lang="en-US" altLang="zh-CN" dirty="0">
                <a:latin typeface="Consolas" panose="020B0609020204030204" charset="0"/>
              </a:rPr>
              <a:t>/4))            		# </a:t>
            </a:r>
            <a:r>
              <a:rPr lang="en-US" altLang="zh-CN" dirty="0" err="1">
                <a:latin typeface="Consolas" panose="020B0609020204030204" charset="0"/>
              </a:rPr>
              <a:t>计算余弦值</a:t>
            </a: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random.choices</a:t>
            </a:r>
            <a:r>
              <a:rPr lang="en-US" altLang="zh-CN" dirty="0">
                <a:latin typeface="Consolas" panose="020B0609020204030204" charset="0"/>
              </a:rPr>
              <a:t>('</a:t>
            </a:r>
            <a:r>
              <a:rPr lang="en-US" altLang="zh-CN" dirty="0" err="1">
                <a:latin typeface="Consolas" panose="020B0609020204030204" charset="0"/>
              </a:rPr>
              <a:t>abcd</a:t>
            </a:r>
            <a:r>
              <a:rPr lang="en-US" altLang="zh-CN" dirty="0">
                <a:latin typeface="Consolas" panose="020B0609020204030204" charset="0"/>
              </a:rPr>
              <a:t>', k=8))    		# 从字符串'abcd'随机选择8个字符</a:t>
            </a:r>
            <a:endParaRPr lang="en-US" altLang="zh-CN" dirty="0">
              <a:latin typeface="Consolas" panose="020B0609020204030204" charset="0"/>
            </a:endParaRPr>
          </a:p>
          <a:p>
            <a:pPr>
              <a:lnSpc>
                <a:spcPct val="150000"/>
              </a:lnSpc>
            </a:pPr>
            <a:r>
              <a:rPr lang="en-US" altLang="zh-CN" dirty="0">
                <a:latin typeface="Consolas" panose="020B0609020204030204" charset="0"/>
              </a:rPr>
              <a:t>                                      		# </a:t>
            </a:r>
            <a:r>
              <a:rPr lang="en-US" altLang="zh-CN" dirty="0" err="1">
                <a:latin typeface="Consolas" panose="020B0609020204030204" charset="0"/>
              </a:rPr>
              <a:t>允许重复</a:t>
            </a:r>
            <a:endParaRPr lang="en-US" altLang="zh-CN" dirty="0">
              <a:latin typeface="Consolas" panose="020B0609020204030204" charset="0"/>
            </a:endParaRPr>
          </a:p>
          <a:p>
            <a:pPr>
              <a:lnSpc>
                <a:spcPct val="150000"/>
              </a:lnSpc>
              <a:spcAft>
                <a:spcPts val="600"/>
              </a:spcAft>
            </a:pPr>
            <a:r>
              <a:rPr lang="en-US" altLang="zh-CN" dirty="0">
                <a:latin typeface="Consolas" panose="020B0609020204030204" charset="0"/>
              </a:rPr>
              <a:t>print(</a:t>
            </a:r>
            <a:r>
              <a:rPr lang="en-US" altLang="zh-CN" dirty="0" err="1">
                <a:latin typeface="Consolas" panose="020B0609020204030204" charset="0"/>
              </a:rPr>
              <a:t>path.isfile</a:t>
            </a:r>
            <a:r>
              <a:rPr lang="en-US" altLang="zh-CN" dirty="0">
                <a:latin typeface="Consolas" panose="020B0609020204030204" charset="0"/>
              </a:rPr>
              <a:t>(</a:t>
            </a:r>
            <a:r>
              <a:rPr lang="en-US" altLang="zh-CN" dirty="0" err="1">
                <a:latin typeface="Consolas" panose="020B0609020204030204" charset="0"/>
              </a:rPr>
              <a:t>r'C</a:t>
            </a:r>
            <a:r>
              <a:rPr lang="en-US" altLang="zh-CN" dirty="0">
                <a:latin typeface="Consolas" panose="020B0609020204030204" charset="0"/>
              </a:rPr>
              <a:t>:\Windows\notepad.exe’)) 	# </a:t>
            </a:r>
            <a:r>
              <a:rPr lang="en-US" altLang="zh-CN" dirty="0" err="1">
                <a:latin typeface="Consolas" panose="020B0609020204030204" charset="0"/>
              </a:rPr>
              <a:t>测试指定路径是否为文件</a:t>
            </a:r>
            <a:endParaRPr lang="en-US" altLang="zh-CN" dirty="0">
              <a:latin typeface="Consolas" panose="020B0609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1.3.2  from </a:t>
            </a:r>
            <a:r>
              <a:rPr lang="zh-CN" altLang="en-US" sz="2800" b="1" dirty="0">
                <a:solidFill>
                  <a:schemeClr val="bg1"/>
                </a:solidFill>
              </a:rPr>
              <a:t>模块名 </a:t>
            </a:r>
            <a:r>
              <a:rPr lang="en-US" altLang="zh-CN" sz="2800" b="1" dirty="0">
                <a:solidFill>
                  <a:schemeClr val="bg1"/>
                </a:solidFill>
              </a:rPr>
              <a:t>import </a:t>
            </a:r>
            <a:r>
              <a:rPr lang="zh-CN" altLang="en-US" sz="2800" b="1" dirty="0">
                <a:solidFill>
                  <a:schemeClr val="bg1"/>
                </a:solidFill>
              </a:rPr>
              <a:t>对象名</a:t>
            </a:r>
            <a:r>
              <a:rPr lang="en-US" altLang="zh-CN" sz="2800" b="1" dirty="0">
                <a:solidFill>
                  <a:schemeClr val="bg1"/>
                </a:solidFill>
              </a:rPr>
              <a:t>[ as </a:t>
            </a:r>
            <a:r>
              <a:rPr lang="zh-CN" altLang="en-US" sz="2800" b="1" dirty="0">
                <a:solidFill>
                  <a:schemeClr val="bg1"/>
                </a:solidFill>
              </a:rPr>
              <a:t>别名</a:t>
            </a:r>
            <a:r>
              <a:rPr lang="en-US" altLang="zh-CN" sz="2800" b="1" dirty="0">
                <a:solidFill>
                  <a:schemeClr val="bg1"/>
                </a:solidFill>
              </a:rPr>
              <a:t>]</a:t>
            </a:r>
            <a:endParaRPr lang="zh-CN" altLang="en-US" sz="2800" b="1" dirty="0">
              <a:solidFill>
                <a:schemeClr val="bg1"/>
              </a:solidFill>
            </a:endParaRPr>
          </a:p>
        </p:txBody>
      </p:sp>
      <p:sp>
        <p:nvSpPr>
          <p:cNvPr id="17" name="矩形 16"/>
          <p:cNvSpPr/>
          <p:nvPr/>
        </p:nvSpPr>
        <p:spPr>
          <a:xfrm>
            <a:off x="669924" y="1765642"/>
            <a:ext cx="10850564" cy="3482633"/>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from math import pi as PI</a:t>
            </a:r>
            <a:endParaRPr lang="en-US" altLang="zh-CN" dirty="0">
              <a:latin typeface="Consolas" panose="020B0609020204030204" charset="0"/>
            </a:endParaRPr>
          </a:p>
          <a:p>
            <a:pPr>
              <a:lnSpc>
                <a:spcPct val="150000"/>
              </a:lnSpc>
            </a:pPr>
            <a:r>
              <a:rPr lang="en-US" altLang="zh-CN" dirty="0">
                <a:latin typeface="Consolas" panose="020B0609020204030204" charset="0"/>
              </a:rPr>
              <a:t>from </a:t>
            </a:r>
            <a:r>
              <a:rPr lang="en-US" altLang="zh-CN" dirty="0" err="1">
                <a:latin typeface="Consolas" panose="020B0609020204030204" charset="0"/>
              </a:rPr>
              <a:t>os.path</a:t>
            </a:r>
            <a:r>
              <a:rPr lang="en-US" altLang="zh-CN" dirty="0">
                <a:latin typeface="Consolas" panose="020B0609020204030204" charset="0"/>
              </a:rPr>
              <a:t> import </a:t>
            </a:r>
            <a:r>
              <a:rPr lang="en-US" altLang="zh-CN" dirty="0" err="1">
                <a:latin typeface="Consolas" panose="020B0609020204030204" charset="0"/>
              </a:rPr>
              <a:t>getsize</a:t>
            </a:r>
            <a:endParaRPr lang="en-US" altLang="zh-CN" dirty="0">
              <a:latin typeface="Consolas" panose="020B0609020204030204" charset="0"/>
            </a:endParaRPr>
          </a:p>
          <a:p>
            <a:pPr>
              <a:lnSpc>
                <a:spcPct val="150000"/>
              </a:lnSpc>
            </a:pPr>
            <a:r>
              <a:rPr lang="en-US" altLang="zh-CN" dirty="0">
                <a:latin typeface="Consolas" panose="020B0609020204030204" charset="0"/>
              </a:rPr>
              <a:t>from random import choice</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r = 3</a:t>
            </a:r>
            <a:endParaRPr lang="en-US" altLang="zh-CN" dirty="0">
              <a:latin typeface="Consolas" panose="020B0609020204030204" charset="0"/>
            </a:endParaRPr>
          </a:p>
          <a:p>
            <a:pPr>
              <a:lnSpc>
                <a:spcPct val="150000"/>
              </a:lnSpc>
            </a:pPr>
            <a:r>
              <a:rPr lang="en-US" altLang="zh-CN" dirty="0">
                <a:latin typeface="Consolas" panose="020B0609020204030204" charset="0"/>
              </a:rPr>
              <a:t>print(round(PI*r*r, 2))                      # </a:t>
            </a:r>
            <a:r>
              <a:rPr lang="zh-CN" altLang="en-US" dirty="0">
                <a:latin typeface="Consolas" panose="020B0609020204030204" charset="0"/>
              </a:rPr>
              <a:t>计算半径为</a:t>
            </a:r>
            <a:r>
              <a:rPr lang="en-US" altLang="zh-CN" dirty="0">
                <a:latin typeface="Consolas" panose="020B0609020204030204" charset="0"/>
              </a:rPr>
              <a:t>3</a:t>
            </a:r>
            <a:r>
              <a:rPr lang="zh-CN" altLang="en-US" dirty="0">
                <a:latin typeface="Consolas" panose="020B0609020204030204" charset="0"/>
              </a:rPr>
              <a:t>的圆面积</a:t>
            </a:r>
            <a:endParaRPr lang="zh-CN" altLang="en-US"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getsize</a:t>
            </a:r>
            <a:r>
              <a:rPr lang="en-US" altLang="zh-CN" dirty="0">
                <a:latin typeface="Consolas" panose="020B0609020204030204" charset="0"/>
              </a:rPr>
              <a:t>(</a:t>
            </a:r>
            <a:r>
              <a:rPr lang="en-US" altLang="zh-CN" dirty="0" err="1">
                <a:latin typeface="Consolas" panose="020B0609020204030204" charset="0"/>
              </a:rPr>
              <a:t>r'C</a:t>
            </a:r>
            <a:r>
              <a:rPr lang="en-US" altLang="zh-CN" dirty="0">
                <a:latin typeface="Consolas" panose="020B0609020204030204" charset="0"/>
              </a:rPr>
              <a:t>:\Windows\notepad.exe'))    # </a:t>
            </a:r>
            <a:r>
              <a:rPr lang="zh-CN" altLang="en-US" dirty="0">
                <a:latin typeface="Consolas" panose="020B0609020204030204" charset="0"/>
              </a:rPr>
              <a:t>计算文件大小，单位为字节</a:t>
            </a:r>
            <a:endParaRPr lang="zh-CN" altLang="en-US" dirty="0">
              <a:latin typeface="Consolas" panose="020B0609020204030204" charset="0"/>
            </a:endParaRPr>
          </a:p>
          <a:p>
            <a:pPr>
              <a:lnSpc>
                <a:spcPct val="150000"/>
              </a:lnSpc>
            </a:pPr>
            <a:r>
              <a:rPr lang="en-US" altLang="zh-CN" dirty="0">
                <a:latin typeface="Consolas" panose="020B0609020204030204" charset="0"/>
              </a:rPr>
              <a:t>print(choice('Python'))                      # </a:t>
            </a:r>
            <a:r>
              <a:rPr lang="zh-CN" altLang="en-US" dirty="0">
                <a:latin typeface="Consolas" panose="020B0609020204030204" charset="0"/>
              </a:rPr>
              <a:t>从字符串中随机选择一个字符</a:t>
            </a:r>
            <a:endParaRPr lang="zh-CN" altLang="en-US" dirty="0">
              <a:latin typeface="Consolas" panose="020B0609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1.3.3  from </a:t>
            </a:r>
            <a:r>
              <a:rPr lang="zh-CN" altLang="en-US" sz="2800" b="1" dirty="0">
                <a:solidFill>
                  <a:schemeClr val="bg1"/>
                </a:solidFill>
              </a:rPr>
              <a:t>模块名 </a:t>
            </a:r>
            <a:r>
              <a:rPr lang="en-US" altLang="zh-CN" sz="2800" b="1" dirty="0">
                <a:solidFill>
                  <a:schemeClr val="bg1"/>
                </a:solidFill>
              </a:rPr>
              <a:t>import *</a:t>
            </a:r>
            <a:endParaRPr lang="zh-CN" altLang="en-US" sz="2800" b="1" dirty="0">
              <a:solidFill>
                <a:schemeClr val="bg1"/>
              </a:solidFill>
            </a:endParaRPr>
          </a:p>
        </p:txBody>
      </p:sp>
      <p:sp>
        <p:nvSpPr>
          <p:cNvPr id="17" name="矩形 16"/>
          <p:cNvSpPr/>
          <p:nvPr/>
        </p:nvSpPr>
        <p:spPr>
          <a:xfrm>
            <a:off x="669924" y="1687683"/>
            <a:ext cx="10850564" cy="3482633"/>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from </a:t>
            </a:r>
            <a:r>
              <a:rPr lang="en-US" altLang="zh-CN" dirty="0" err="1">
                <a:latin typeface="Consolas" panose="020B0609020204030204" charset="0"/>
              </a:rPr>
              <a:t>itertools</a:t>
            </a:r>
            <a:r>
              <a:rPr lang="en-US" altLang="zh-CN" dirty="0">
                <a:latin typeface="Consolas" panose="020B0609020204030204" charset="0"/>
              </a:rPr>
              <a:t> import *</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characters = '1234'</a:t>
            </a:r>
            <a:endParaRPr lang="en-US" altLang="zh-CN" dirty="0">
              <a:latin typeface="Consolas" panose="020B0609020204030204" charset="0"/>
            </a:endParaRPr>
          </a:p>
          <a:p>
            <a:pPr>
              <a:lnSpc>
                <a:spcPct val="150000"/>
              </a:lnSpc>
            </a:pPr>
            <a:r>
              <a:rPr lang="en-US" altLang="zh-CN" dirty="0">
                <a:latin typeface="Consolas" panose="020B0609020204030204" charset="0"/>
              </a:rPr>
              <a:t>for item in combinations(characters, 3):  # </a:t>
            </a:r>
            <a:r>
              <a:rPr lang="zh-CN" altLang="en-US" dirty="0">
                <a:latin typeface="Consolas" panose="020B0609020204030204" charset="0"/>
              </a:rPr>
              <a:t>从</a:t>
            </a:r>
            <a:r>
              <a:rPr lang="en-US" altLang="zh-CN" dirty="0">
                <a:latin typeface="Consolas" panose="020B0609020204030204" charset="0"/>
              </a:rPr>
              <a:t>4</a:t>
            </a:r>
            <a:r>
              <a:rPr lang="zh-CN" altLang="en-US" dirty="0">
                <a:latin typeface="Consolas" panose="020B0609020204030204" charset="0"/>
              </a:rPr>
              <a:t>个字符中任选</a:t>
            </a:r>
            <a:r>
              <a:rPr lang="en-US" altLang="zh-CN" dirty="0">
                <a:latin typeface="Consolas" panose="020B0609020204030204" charset="0"/>
              </a:rPr>
              <a:t>3</a:t>
            </a:r>
            <a:r>
              <a:rPr lang="zh-CN" altLang="en-US" dirty="0">
                <a:latin typeface="Consolas" panose="020B0609020204030204" charset="0"/>
              </a:rPr>
              <a:t>个的组合</a:t>
            </a:r>
            <a:endParaRPr lang="zh-CN" altLang="en-US" dirty="0">
              <a:latin typeface="Consolas" panose="020B0609020204030204" charset="0"/>
            </a:endParaRPr>
          </a:p>
          <a:p>
            <a:pPr>
              <a:lnSpc>
                <a:spcPct val="150000"/>
              </a:lnSpc>
            </a:pPr>
            <a:r>
              <a:rPr lang="zh-CN" altLang="en-US" dirty="0">
                <a:latin typeface="Consolas" panose="020B0609020204030204" charset="0"/>
              </a:rPr>
              <a:t>    </a:t>
            </a:r>
            <a:r>
              <a:rPr lang="en-US" altLang="zh-CN" dirty="0">
                <a:latin typeface="Consolas" panose="020B0609020204030204" charset="0"/>
              </a:rPr>
              <a:t>print(item, end=' ')                  # end=' '</a:t>
            </a:r>
            <a:r>
              <a:rPr lang="zh-CN" altLang="en-US" dirty="0">
                <a:latin typeface="Consolas" panose="020B0609020204030204" charset="0"/>
              </a:rPr>
              <a:t>表示输出后不换行</a:t>
            </a:r>
            <a:endParaRPr lang="zh-CN" altLang="en-US" dirty="0">
              <a:latin typeface="Consolas" panose="020B0609020204030204" charset="0"/>
            </a:endParaRPr>
          </a:p>
          <a:p>
            <a:pPr>
              <a:lnSpc>
                <a:spcPct val="150000"/>
              </a:lnSpc>
            </a:pPr>
            <a:r>
              <a:rPr lang="en-US" altLang="zh-CN" dirty="0">
                <a:latin typeface="Consolas" panose="020B0609020204030204" charset="0"/>
              </a:rPr>
              <a:t>print('\n'+'='*20)                        # </a:t>
            </a:r>
            <a:r>
              <a:rPr lang="zh-CN" altLang="en-US" dirty="0">
                <a:latin typeface="Consolas" panose="020B0609020204030204" charset="0"/>
              </a:rPr>
              <a:t>行号后输出</a:t>
            </a:r>
            <a:r>
              <a:rPr lang="en-US" altLang="zh-CN" dirty="0">
                <a:latin typeface="Consolas" panose="020B0609020204030204" charset="0"/>
              </a:rPr>
              <a:t>20</a:t>
            </a:r>
            <a:r>
              <a:rPr lang="zh-CN" altLang="en-US" dirty="0">
                <a:latin typeface="Consolas" panose="020B0609020204030204" charset="0"/>
              </a:rPr>
              <a:t>个等于号</a:t>
            </a:r>
            <a:endParaRPr lang="zh-CN" altLang="en-US" dirty="0">
              <a:latin typeface="Consolas" panose="020B0609020204030204" charset="0"/>
            </a:endParaRPr>
          </a:p>
          <a:p>
            <a:pPr>
              <a:lnSpc>
                <a:spcPct val="150000"/>
              </a:lnSpc>
            </a:pPr>
            <a:r>
              <a:rPr lang="en-US" altLang="zh-CN" dirty="0">
                <a:latin typeface="Consolas" panose="020B0609020204030204" charset="0"/>
              </a:rPr>
              <a:t>for item in permutations(characters, 3):  # </a:t>
            </a:r>
            <a:r>
              <a:rPr lang="zh-CN" altLang="en-US" dirty="0">
                <a:latin typeface="Consolas" panose="020B0609020204030204" charset="0"/>
              </a:rPr>
              <a:t>从</a:t>
            </a:r>
            <a:r>
              <a:rPr lang="en-US" altLang="zh-CN" dirty="0">
                <a:latin typeface="Consolas" panose="020B0609020204030204" charset="0"/>
              </a:rPr>
              <a:t>4</a:t>
            </a:r>
            <a:r>
              <a:rPr lang="zh-CN" altLang="en-US" dirty="0">
                <a:latin typeface="Consolas" panose="020B0609020204030204" charset="0"/>
              </a:rPr>
              <a:t>个字符中任选</a:t>
            </a:r>
            <a:r>
              <a:rPr lang="en-US" altLang="zh-CN" dirty="0">
                <a:latin typeface="Consolas" panose="020B0609020204030204" charset="0"/>
              </a:rPr>
              <a:t>3</a:t>
            </a:r>
            <a:r>
              <a:rPr lang="zh-CN" altLang="en-US" dirty="0">
                <a:latin typeface="Consolas" panose="020B0609020204030204" charset="0"/>
              </a:rPr>
              <a:t>个的排列</a:t>
            </a:r>
            <a:endParaRPr lang="zh-CN" altLang="en-US" dirty="0">
              <a:latin typeface="Consolas" panose="020B0609020204030204" charset="0"/>
            </a:endParaRPr>
          </a:p>
          <a:p>
            <a:pPr>
              <a:lnSpc>
                <a:spcPct val="150000"/>
              </a:lnSpc>
            </a:pPr>
            <a:r>
              <a:rPr lang="zh-CN" altLang="en-US" dirty="0">
                <a:latin typeface="Consolas" panose="020B0609020204030204" charset="0"/>
              </a:rPr>
              <a:t>    </a:t>
            </a:r>
            <a:r>
              <a:rPr lang="en-US" altLang="zh-CN" dirty="0">
                <a:latin typeface="Consolas" panose="020B0609020204030204" charset="0"/>
              </a:rPr>
              <a:t>print(item, end=' ')</a:t>
            </a:r>
            <a:endParaRPr lang="en-US" altLang="zh-CN" dirty="0">
              <a:latin typeface="Consolas" panose="020B0609020204030204" charset="0"/>
            </a:endParaRPr>
          </a:p>
        </p:txBody>
      </p:sp>
      <p:pic>
        <p:nvPicPr>
          <p:cNvPr id="7" name="图片 3" descr="webwxgetmsgimg"/>
          <p:cNvPicPr>
            <a:picLocks noChangeAspect="1"/>
          </p:cNvPicPr>
          <p:nvPr/>
        </p:nvPicPr>
        <p:blipFill>
          <a:blip r:embed="rId1"/>
          <a:stretch>
            <a:fillRect/>
          </a:stretch>
        </p:blipFill>
        <p:spPr>
          <a:xfrm>
            <a:off x="9624913" y="4021137"/>
            <a:ext cx="1895575" cy="1897063"/>
          </a:xfrm>
          <a:prstGeom prst="rect">
            <a:avLst/>
          </a:prstGeom>
          <a:solidFill>
            <a:srgbClr val="FFFFFF">
              <a:shade val="85000"/>
            </a:srgbClr>
          </a:solidFill>
          <a:ln w="190500" cap="sq">
            <a:solidFill>
              <a:srgbClr val="FFFFFF"/>
            </a:solidFill>
            <a:miter lim="800000"/>
            <a:headEnd/>
            <a:tailEnd/>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2447636"/>
            <a:ext cx="6203944" cy="1542023"/>
          </a:xfrm>
        </p:spPr>
        <p:txBody>
          <a:bodyPr>
            <a:normAutofit/>
          </a:bodyPr>
          <a:lstStyle/>
          <a:p>
            <a:r>
              <a:rPr lang="zh-CN" altLang="en-US" sz="6600" dirty="0">
                <a:latin typeface="+mn-lt"/>
                <a:ea typeface="+mn-ea"/>
                <a:cs typeface="+mn-ea"/>
                <a:sym typeface="+mn-lt"/>
              </a:rPr>
              <a:t>学 习 进 步 ！</a:t>
            </a:r>
            <a:endParaRPr lang="zh-CN" altLang="en-US" sz="6600" dirty="0">
              <a:latin typeface="+mn-lt"/>
              <a:ea typeface="+mn-ea"/>
              <a:cs typeface="+mn-ea"/>
              <a:sym typeface="+mn-lt"/>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02881" y="203680"/>
            <a:ext cx="1638608" cy="341072"/>
          </a:xfrm>
          <a:prstGeom prst="rect">
            <a:avLst/>
          </a:prstGeom>
        </p:spPr>
      </p:pic>
      <p:sp>
        <p:nvSpPr>
          <p:cNvPr id="14" name="矩形: 圆角 13"/>
          <p:cNvSpPr/>
          <p:nvPr/>
        </p:nvSpPr>
        <p:spPr>
          <a:xfrm>
            <a:off x="673106" y="4114973"/>
            <a:ext cx="3895725" cy="459272"/>
          </a:xfrm>
          <a:prstGeom prst="roundRect">
            <a:avLst>
              <a:gd name="adj" fmla="val 5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rPr>
              <a:t>《Python</a:t>
            </a:r>
            <a:r>
              <a:rPr lang="zh-CN" altLang="en-US" b="1" dirty="0">
                <a:solidFill>
                  <a:schemeClr val="bg1"/>
                </a:solidFill>
              </a:rPr>
              <a:t>数据分析、挖掘与可视化</a:t>
            </a:r>
            <a:r>
              <a:rPr lang="en-US" altLang="zh-CN" b="1" dirty="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1844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6" name="组合 5"/>
          <p:cNvGrpSpPr/>
          <p:nvPr/>
        </p:nvGrpSpPr>
        <p:grpSpPr>
          <a:xfrm>
            <a:off x="8401045" y="315182"/>
            <a:ext cx="3119443" cy="3497030"/>
            <a:chOff x="7553325" y="1555750"/>
            <a:chExt cx="4564063" cy="5116513"/>
          </a:xfrm>
        </p:grpSpPr>
        <p:grpSp>
          <p:nvGrpSpPr>
            <p:cNvPr id="7" name="Group 205"/>
            <p:cNvGrpSpPr/>
            <p:nvPr/>
          </p:nvGrpSpPr>
          <p:grpSpPr bwMode="auto">
            <a:xfrm>
              <a:off x="8518525" y="2327276"/>
              <a:ext cx="3598863" cy="3641725"/>
              <a:chOff x="4862" y="1466"/>
              <a:chExt cx="2267" cy="2294"/>
            </a:xfrm>
          </p:grpSpPr>
          <p:sp>
            <p:nvSpPr>
              <p:cNvPr id="910"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9"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0"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2"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 name="Group 406"/>
            <p:cNvGrpSpPr/>
            <p:nvPr/>
          </p:nvGrpSpPr>
          <p:grpSpPr bwMode="auto">
            <a:xfrm>
              <a:off x="9583738" y="2571750"/>
              <a:ext cx="2016125" cy="4100513"/>
              <a:chOff x="5533" y="1620"/>
              <a:chExt cx="1270" cy="2583"/>
            </a:xfrm>
          </p:grpSpPr>
          <p:sp>
            <p:nvSpPr>
              <p:cNvPr id="710"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3" name="Picture 229"/>
              <p:cNvPicPr>
                <a:picLocks noChangeAspect="1" noChangeArrowheads="1"/>
              </p:cNvPicPr>
              <p:nvPr/>
            </p:nvPicPr>
            <p:blipFill>
              <a:blip r:embed="rId1"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5" name="Picture 231"/>
              <p:cNvPicPr>
                <a:picLocks noChangeAspect="1" noChangeArrowheads="1"/>
              </p:cNvPicPr>
              <p:nvPr/>
            </p:nvPicPr>
            <p:blipFill>
              <a:blip r:embed="rId2"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9"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2"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3"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4"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5"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 name="Group 607"/>
            <p:cNvGrpSpPr/>
            <p:nvPr/>
          </p:nvGrpSpPr>
          <p:grpSpPr bwMode="auto">
            <a:xfrm>
              <a:off x="7553325" y="1758950"/>
              <a:ext cx="4235450" cy="4800600"/>
              <a:chOff x="4254" y="1108"/>
              <a:chExt cx="2668" cy="3024"/>
            </a:xfrm>
          </p:grpSpPr>
          <p:sp>
            <p:nvSpPr>
              <p:cNvPr id="510"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5"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567"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0"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2"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1"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9"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0" name="Group 808"/>
            <p:cNvGrpSpPr/>
            <p:nvPr/>
          </p:nvGrpSpPr>
          <p:grpSpPr bwMode="auto">
            <a:xfrm>
              <a:off x="8691563" y="1751013"/>
              <a:ext cx="454025" cy="392113"/>
              <a:chOff x="4971" y="1103"/>
              <a:chExt cx="286" cy="247"/>
            </a:xfrm>
          </p:grpSpPr>
          <p:sp>
            <p:nvSpPr>
              <p:cNvPr id="310"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0"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9"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6"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8"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1"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3"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2"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1" name="Group 1009"/>
            <p:cNvGrpSpPr/>
            <p:nvPr/>
          </p:nvGrpSpPr>
          <p:grpSpPr bwMode="auto">
            <a:xfrm>
              <a:off x="7756525" y="1555750"/>
              <a:ext cx="1847850" cy="4673600"/>
              <a:chOff x="4382" y="980"/>
              <a:chExt cx="1164" cy="2944"/>
            </a:xfrm>
          </p:grpSpPr>
          <p:sp>
            <p:nvSpPr>
              <p:cNvPr id="110"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2"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3"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1"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2" name="Freeform 1010"/>
            <p:cNvSpPr/>
            <p:nvPr/>
          </p:nvSpPr>
          <p:spPr bwMode="auto">
            <a:xfrm>
              <a:off x="89487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 name="Freeform 1011"/>
            <p:cNvSpPr/>
            <p:nvPr/>
          </p:nvSpPr>
          <p:spPr bwMode="auto">
            <a:xfrm>
              <a:off x="89439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 name="Freeform 1012"/>
            <p:cNvSpPr/>
            <p:nvPr/>
          </p:nvSpPr>
          <p:spPr bwMode="auto">
            <a:xfrm>
              <a:off x="89439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 name="Freeform 1013"/>
            <p:cNvSpPr/>
            <p:nvPr/>
          </p:nvSpPr>
          <p:spPr bwMode="auto">
            <a:xfrm>
              <a:off x="89455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 name="Freeform 1014"/>
            <p:cNvSpPr/>
            <p:nvPr/>
          </p:nvSpPr>
          <p:spPr bwMode="auto">
            <a:xfrm>
              <a:off x="89439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 name="Freeform 1015"/>
            <p:cNvSpPr/>
            <p:nvPr/>
          </p:nvSpPr>
          <p:spPr bwMode="auto">
            <a:xfrm>
              <a:off x="89439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 name="Freeform 1016"/>
            <p:cNvSpPr/>
            <p:nvPr/>
          </p:nvSpPr>
          <p:spPr bwMode="auto">
            <a:xfrm>
              <a:off x="89662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1017"/>
            <p:cNvSpPr/>
            <p:nvPr/>
          </p:nvSpPr>
          <p:spPr bwMode="auto">
            <a:xfrm>
              <a:off x="89662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 name="Freeform 1018"/>
            <p:cNvSpPr/>
            <p:nvPr/>
          </p:nvSpPr>
          <p:spPr bwMode="auto">
            <a:xfrm>
              <a:off x="89662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1019"/>
            <p:cNvSpPr/>
            <p:nvPr/>
          </p:nvSpPr>
          <p:spPr bwMode="auto">
            <a:xfrm>
              <a:off x="89662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1020"/>
            <p:cNvSpPr/>
            <p:nvPr/>
          </p:nvSpPr>
          <p:spPr bwMode="auto">
            <a:xfrm>
              <a:off x="89662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1021"/>
            <p:cNvSpPr/>
            <p:nvPr/>
          </p:nvSpPr>
          <p:spPr bwMode="auto">
            <a:xfrm>
              <a:off x="89392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1022"/>
            <p:cNvSpPr/>
            <p:nvPr/>
          </p:nvSpPr>
          <p:spPr bwMode="auto">
            <a:xfrm>
              <a:off x="89471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1023"/>
            <p:cNvSpPr/>
            <p:nvPr/>
          </p:nvSpPr>
          <p:spPr bwMode="auto">
            <a:xfrm>
              <a:off x="89455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1024"/>
            <p:cNvSpPr/>
            <p:nvPr/>
          </p:nvSpPr>
          <p:spPr bwMode="auto">
            <a:xfrm>
              <a:off x="89408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Rectangle 1025"/>
            <p:cNvSpPr>
              <a:spLocks noChangeArrowheads="1"/>
            </p:cNvSpPr>
            <p:nvPr/>
          </p:nvSpPr>
          <p:spPr bwMode="auto">
            <a:xfrm>
              <a:off x="89439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 name="Freeform 1026"/>
            <p:cNvSpPr/>
            <p:nvPr/>
          </p:nvSpPr>
          <p:spPr bwMode="auto">
            <a:xfrm>
              <a:off x="89408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1027"/>
            <p:cNvSpPr/>
            <p:nvPr/>
          </p:nvSpPr>
          <p:spPr bwMode="auto">
            <a:xfrm>
              <a:off x="89550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1028"/>
            <p:cNvSpPr/>
            <p:nvPr/>
          </p:nvSpPr>
          <p:spPr bwMode="auto">
            <a:xfrm>
              <a:off x="89630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Rectangle 1029"/>
            <p:cNvSpPr>
              <a:spLocks noChangeArrowheads="1"/>
            </p:cNvSpPr>
            <p:nvPr/>
          </p:nvSpPr>
          <p:spPr bwMode="auto">
            <a:xfrm>
              <a:off x="89614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2" name="Freeform 1030"/>
            <p:cNvSpPr/>
            <p:nvPr/>
          </p:nvSpPr>
          <p:spPr bwMode="auto">
            <a:xfrm>
              <a:off x="89550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Rectangle 1031"/>
            <p:cNvSpPr>
              <a:spLocks noChangeArrowheads="1"/>
            </p:cNvSpPr>
            <p:nvPr/>
          </p:nvSpPr>
          <p:spPr bwMode="auto">
            <a:xfrm>
              <a:off x="89598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4" name="Freeform 1032"/>
            <p:cNvSpPr/>
            <p:nvPr/>
          </p:nvSpPr>
          <p:spPr bwMode="auto">
            <a:xfrm>
              <a:off x="89550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 name="Freeform 1033"/>
            <p:cNvSpPr/>
            <p:nvPr/>
          </p:nvSpPr>
          <p:spPr bwMode="auto">
            <a:xfrm>
              <a:off x="89550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 name="Freeform 1034"/>
            <p:cNvSpPr/>
            <p:nvPr/>
          </p:nvSpPr>
          <p:spPr bwMode="auto">
            <a:xfrm>
              <a:off x="89550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1035"/>
            <p:cNvSpPr/>
            <p:nvPr/>
          </p:nvSpPr>
          <p:spPr bwMode="auto">
            <a:xfrm>
              <a:off x="89423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Freeform 1036"/>
            <p:cNvSpPr/>
            <p:nvPr/>
          </p:nvSpPr>
          <p:spPr bwMode="auto">
            <a:xfrm>
              <a:off x="89439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 name="Freeform 1037"/>
            <p:cNvSpPr/>
            <p:nvPr/>
          </p:nvSpPr>
          <p:spPr bwMode="auto">
            <a:xfrm>
              <a:off x="89487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Freeform 1038"/>
            <p:cNvSpPr/>
            <p:nvPr/>
          </p:nvSpPr>
          <p:spPr bwMode="auto">
            <a:xfrm>
              <a:off x="89439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 name="Freeform 1039"/>
            <p:cNvSpPr/>
            <p:nvPr/>
          </p:nvSpPr>
          <p:spPr bwMode="auto">
            <a:xfrm>
              <a:off x="88185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1040"/>
            <p:cNvSpPr/>
            <p:nvPr/>
          </p:nvSpPr>
          <p:spPr bwMode="auto">
            <a:xfrm>
              <a:off x="88328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1041"/>
            <p:cNvSpPr/>
            <p:nvPr/>
          </p:nvSpPr>
          <p:spPr bwMode="auto">
            <a:xfrm>
              <a:off x="88185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 name="Freeform 1042"/>
            <p:cNvSpPr/>
            <p:nvPr/>
          </p:nvSpPr>
          <p:spPr bwMode="auto">
            <a:xfrm>
              <a:off x="88090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 name="Freeform 1043"/>
            <p:cNvSpPr/>
            <p:nvPr/>
          </p:nvSpPr>
          <p:spPr bwMode="auto">
            <a:xfrm>
              <a:off x="88233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 name="Freeform 1044"/>
            <p:cNvSpPr/>
            <p:nvPr/>
          </p:nvSpPr>
          <p:spPr bwMode="auto">
            <a:xfrm>
              <a:off x="88090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 name="Freeform 1045"/>
            <p:cNvSpPr/>
            <p:nvPr/>
          </p:nvSpPr>
          <p:spPr bwMode="auto">
            <a:xfrm>
              <a:off x="88106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046"/>
            <p:cNvSpPr/>
            <p:nvPr/>
          </p:nvSpPr>
          <p:spPr bwMode="auto">
            <a:xfrm>
              <a:off x="87979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047"/>
            <p:cNvSpPr/>
            <p:nvPr/>
          </p:nvSpPr>
          <p:spPr bwMode="auto">
            <a:xfrm>
              <a:off x="88042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048"/>
            <p:cNvSpPr/>
            <p:nvPr/>
          </p:nvSpPr>
          <p:spPr bwMode="auto">
            <a:xfrm>
              <a:off x="88026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049"/>
            <p:cNvSpPr/>
            <p:nvPr/>
          </p:nvSpPr>
          <p:spPr bwMode="auto">
            <a:xfrm>
              <a:off x="88185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050"/>
            <p:cNvSpPr/>
            <p:nvPr/>
          </p:nvSpPr>
          <p:spPr bwMode="auto">
            <a:xfrm>
              <a:off x="88138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051"/>
            <p:cNvSpPr/>
            <p:nvPr/>
          </p:nvSpPr>
          <p:spPr bwMode="auto">
            <a:xfrm>
              <a:off x="88106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052"/>
            <p:cNvSpPr/>
            <p:nvPr/>
          </p:nvSpPr>
          <p:spPr bwMode="auto">
            <a:xfrm>
              <a:off x="88042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053"/>
            <p:cNvSpPr/>
            <p:nvPr/>
          </p:nvSpPr>
          <p:spPr bwMode="auto">
            <a:xfrm>
              <a:off x="88122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054"/>
            <p:cNvSpPr/>
            <p:nvPr/>
          </p:nvSpPr>
          <p:spPr bwMode="auto">
            <a:xfrm>
              <a:off x="88153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055"/>
            <p:cNvSpPr/>
            <p:nvPr/>
          </p:nvSpPr>
          <p:spPr bwMode="auto">
            <a:xfrm>
              <a:off x="88360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056"/>
            <p:cNvSpPr/>
            <p:nvPr/>
          </p:nvSpPr>
          <p:spPr bwMode="auto">
            <a:xfrm>
              <a:off x="88376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057"/>
            <p:cNvSpPr/>
            <p:nvPr/>
          </p:nvSpPr>
          <p:spPr bwMode="auto">
            <a:xfrm>
              <a:off x="88947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058"/>
            <p:cNvSpPr/>
            <p:nvPr/>
          </p:nvSpPr>
          <p:spPr bwMode="auto">
            <a:xfrm>
              <a:off x="88963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059"/>
            <p:cNvSpPr/>
            <p:nvPr/>
          </p:nvSpPr>
          <p:spPr bwMode="auto">
            <a:xfrm>
              <a:off x="88741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060"/>
            <p:cNvSpPr/>
            <p:nvPr/>
          </p:nvSpPr>
          <p:spPr bwMode="auto">
            <a:xfrm>
              <a:off x="88471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061"/>
            <p:cNvSpPr/>
            <p:nvPr/>
          </p:nvSpPr>
          <p:spPr bwMode="auto">
            <a:xfrm>
              <a:off x="88598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062"/>
            <p:cNvSpPr/>
            <p:nvPr/>
          </p:nvSpPr>
          <p:spPr bwMode="auto">
            <a:xfrm>
              <a:off x="88471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063"/>
            <p:cNvSpPr/>
            <p:nvPr/>
          </p:nvSpPr>
          <p:spPr bwMode="auto">
            <a:xfrm>
              <a:off x="88598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064"/>
            <p:cNvSpPr/>
            <p:nvPr/>
          </p:nvSpPr>
          <p:spPr bwMode="auto">
            <a:xfrm>
              <a:off x="88598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065"/>
            <p:cNvSpPr/>
            <p:nvPr/>
          </p:nvSpPr>
          <p:spPr bwMode="auto">
            <a:xfrm>
              <a:off x="88471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066"/>
            <p:cNvSpPr/>
            <p:nvPr/>
          </p:nvSpPr>
          <p:spPr bwMode="auto">
            <a:xfrm>
              <a:off x="88741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067"/>
            <p:cNvSpPr/>
            <p:nvPr/>
          </p:nvSpPr>
          <p:spPr bwMode="auto">
            <a:xfrm>
              <a:off x="88693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068"/>
            <p:cNvSpPr/>
            <p:nvPr/>
          </p:nvSpPr>
          <p:spPr bwMode="auto">
            <a:xfrm>
              <a:off x="88693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069"/>
            <p:cNvSpPr/>
            <p:nvPr/>
          </p:nvSpPr>
          <p:spPr bwMode="auto">
            <a:xfrm>
              <a:off x="88709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070"/>
            <p:cNvSpPr/>
            <p:nvPr/>
          </p:nvSpPr>
          <p:spPr bwMode="auto">
            <a:xfrm>
              <a:off x="88693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1071"/>
            <p:cNvSpPr/>
            <p:nvPr/>
          </p:nvSpPr>
          <p:spPr bwMode="auto">
            <a:xfrm>
              <a:off x="88693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1072"/>
            <p:cNvSpPr/>
            <p:nvPr/>
          </p:nvSpPr>
          <p:spPr bwMode="auto">
            <a:xfrm>
              <a:off x="88915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1073"/>
            <p:cNvSpPr/>
            <p:nvPr/>
          </p:nvSpPr>
          <p:spPr bwMode="auto">
            <a:xfrm>
              <a:off x="88915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1074"/>
            <p:cNvSpPr/>
            <p:nvPr/>
          </p:nvSpPr>
          <p:spPr bwMode="auto">
            <a:xfrm>
              <a:off x="88931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1075"/>
            <p:cNvSpPr/>
            <p:nvPr/>
          </p:nvSpPr>
          <p:spPr bwMode="auto">
            <a:xfrm>
              <a:off x="88915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1076"/>
            <p:cNvSpPr/>
            <p:nvPr/>
          </p:nvSpPr>
          <p:spPr bwMode="auto">
            <a:xfrm>
              <a:off x="88915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Rectangle 1077"/>
            <p:cNvSpPr>
              <a:spLocks noChangeArrowheads="1"/>
            </p:cNvSpPr>
            <p:nvPr/>
          </p:nvSpPr>
          <p:spPr bwMode="auto">
            <a:xfrm>
              <a:off x="88646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0" name="Rectangle 1078"/>
            <p:cNvSpPr>
              <a:spLocks noChangeArrowheads="1"/>
            </p:cNvSpPr>
            <p:nvPr/>
          </p:nvSpPr>
          <p:spPr bwMode="auto">
            <a:xfrm>
              <a:off x="88725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1" name="Freeform 1079"/>
            <p:cNvSpPr/>
            <p:nvPr/>
          </p:nvSpPr>
          <p:spPr bwMode="auto">
            <a:xfrm>
              <a:off x="88709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1080"/>
            <p:cNvSpPr/>
            <p:nvPr/>
          </p:nvSpPr>
          <p:spPr bwMode="auto">
            <a:xfrm>
              <a:off x="88661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Rectangle 1081"/>
            <p:cNvSpPr>
              <a:spLocks noChangeArrowheads="1"/>
            </p:cNvSpPr>
            <p:nvPr/>
          </p:nvSpPr>
          <p:spPr bwMode="auto">
            <a:xfrm>
              <a:off x="88693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4" name="Freeform 1082"/>
            <p:cNvSpPr/>
            <p:nvPr/>
          </p:nvSpPr>
          <p:spPr bwMode="auto">
            <a:xfrm>
              <a:off x="88661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1083"/>
            <p:cNvSpPr/>
            <p:nvPr/>
          </p:nvSpPr>
          <p:spPr bwMode="auto">
            <a:xfrm>
              <a:off x="88804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Freeform 1084"/>
            <p:cNvSpPr/>
            <p:nvPr/>
          </p:nvSpPr>
          <p:spPr bwMode="auto">
            <a:xfrm>
              <a:off x="88884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 name="Freeform 1085"/>
            <p:cNvSpPr/>
            <p:nvPr/>
          </p:nvSpPr>
          <p:spPr bwMode="auto">
            <a:xfrm>
              <a:off x="88868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 name="Freeform 1086"/>
            <p:cNvSpPr/>
            <p:nvPr/>
          </p:nvSpPr>
          <p:spPr bwMode="auto">
            <a:xfrm>
              <a:off x="88804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Rectangle 1087"/>
            <p:cNvSpPr>
              <a:spLocks noChangeArrowheads="1"/>
            </p:cNvSpPr>
            <p:nvPr/>
          </p:nvSpPr>
          <p:spPr bwMode="auto">
            <a:xfrm>
              <a:off x="88852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0" name="Freeform 1088"/>
            <p:cNvSpPr/>
            <p:nvPr/>
          </p:nvSpPr>
          <p:spPr bwMode="auto">
            <a:xfrm>
              <a:off x="88804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 name="Freeform 1089"/>
            <p:cNvSpPr/>
            <p:nvPr/>
          </p:nvSpPr>
          <p:spPr bwMode="auto">
            <a:xfrm>
              <a:off x="88804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90"/>
            <p:cNvSpPr/>
            <p:nvPr/>
          </p:nvSpPr>
          <p:spPr bwMode="auto">
            <a:xfrm>
              <a:off x="88804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91"/>
            <p:cNvSpPr/>
            <p:nvPr/>
          </p:nvSpPr>
          <p:spPr bwMode="auto">
            <a:xfrm>
              <a:off x="88677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92"/>
            <p:cNvSpPr/>
            <p:nvPr/>
          </p:nvSpPr>
          <p:spPr bwMode="auto">
            <a:xfrm>
              <a:off x="88693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93"/>
            <p:cNvSpPr/>
            <p:nvPr/>
          </p:nvSpPr>
          <p:spPr bwMode="auto">
            <a:xfrm>
              <a:off x="88074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94"/>
            <p:cNvSpPr/>
            <p:nvPr/>
          </p:nvSpPr>
          <p:spPr bwMode="auto">
            <a:xfrm>
              <a:off x="88026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95"/>
            <p:cNvSpPr/>
            <p:nvPr/>
          </p:nvSpPr>
          <p:spPr bwMode="auto">
            <a:xfrm>
              <a:off x="88804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96"/>
            <p:cNvSpPr/>
            <p:nvPr/>
          </p:nvSpPr>
          <p:spPr bwMode="auto">
            <a:xfrm>
              <a:off x="88820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97"/>
            <p:cNvSpPr/>
            <p:nvPr/>
          </p:nvSpPr>
          <p:spPr bwMode="auto">
            <a:xfrm>
              <a:off x="88884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98"/>
            <p:cNvSpPr/>
            <p:nvPr/>
          </p:nvSpPr>
          <p:spPr bwMode="auto">
            <a:xfrm>
              <a:off x="88804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99"/>
            <p:cNvSpPr/>
            <p:nvPr/>
          </p:nvSpPr>
          <p:spPr bwMode="auto">
            <a:xfrm>
              <a:off x="88344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100"/>
            <p:cNvSpPr/>
            <p:nvPr/>
          </p:nvSpPr>
          <p:spPr bwMode="auto">
            <a:xfrm>
              <a:off x="89169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101"/>
            <p:cNvSpPr/>
            <p:nvPr/>
          </p:nvSpPr>
          <p:spPr bwMode="auto">
            <a:xfrm>
              <a:off x="89487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102"/>
            <p:cNvSpPr/>
            <p:nvPr/>
          </p:nvSpPr>
          <p:spPr bwMode="auto">
            <a:xfrm>
              <a:off x="79930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103"/>
            <p:cNvSpPr/>
            <p:nvPr/>
          </p:nvSpPr>
          <p:spPr bwMode="auto">
            <a:xfrm>
              <a:off x="86709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1104"/>
            <p:cNvSpPr/>
            <p:nvPr/>
          </p:nvSpPr>
          <p:spPr bwMode="auto">
            <a:xfrm>
              <a:off x="79962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1105"/>
            <p:cNvSpPr/>
            <p:nvPr/>
          </p:nvSpPr>
          <p:spPr bwMode="auto">
            <a:xfrm>
              <a:off x="81978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106"/>
            <p:cNvSpPr/>
            <p:nvPr/>
          </p:nvSpPr>
          <p:spPr bwMode="auto">
            <a:xfrm>
              <a:off x="81391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107"/>
            <p:cNvSpPr/>
            <p:nvPr/>
          </p:nvSpPr>
          <p:spPr bwMode="auto">
            <a:xfrm>
              <a:off x="80756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3" name="标题 2"/>
          <p:cNvSpPr>
            <a:spLocks noGrp="1"/>
          </p:cNvSpPr>
          <p:nvPr>
            <p:ph type="title" idx="4294967295"/>
          </p:nvPr>
        </p:nvSpPr>
        <p:spPr>
          <a:xfrm>
            <a:off x="1368425" y="759928"/>
            <a:ext cx="4535055" cy="656792"/>
          </a:xfrm>
        </p:spPr>
        <p:txBody>
          <a:bodyPr anchor="ctr">
            <a:normAutofit/>
          </a:bodyPr>
          <a:lstStyle/>
          <a:p>
            <a:r>
              <a:rPr lang="zh-CN" altLang="en-US" sz="3200" dirty="0">
                <a:solidFill>
                  <a:schemeClr val="bg1"/>
                </a:solidFill>
                <a:latin typeface="+mn-lt"/>
                <a:ea typeface="+mn-ea"/>
                <a:cs typeface="+mn-ea"/>
                <a:sym typeface="+mn-lt"/>
              </a:rPr>
              <a:t>本章学习目标</a:t>
            </a:r>
            <a:endParaRPr lang="zh-CN" altLang="en-US" sz="3200" dirty="0">
              <a:solidFill>
                <a:schemeClr val="bg1"/>
              </a:solidFill>
              <a:latin typeface="+mn-lt"/>
              <a:ea typeface="+mn-ea"/>
              <a:cs typeface="+mn-ea"/>
              <a:sym typeface="+mn-lt"/>
            </a:endParaRPr>
          </a:p>
        </p:txBody>
      </p:sp>
      <p:sp>
        <p:nvSpPr>
          <p:cNvPr id="1107" name="矩形 1106"/>
          <p:cNvSpPr/>
          <p:nvPr/>
        </p:nvSpPr>
        <p:spPr>
          <a:xfrm>
            <a:off x="1847850" y="2218936"/>
            <a:ext cx="9548813" cy="400110"/>
          </a:xfrm>
          <a:prstGeom prst="rect">
            <a:avLst/>
          </a:prstGeom>
        </p:spPr>
        <p:txBody>
          <a:bodyPr wrap="square">
            <a:spAutoFit/>
          </a:bodyPr>
          <a:lstStyle/>
          <a:p>
            <a:pPr fontAlgn="auto"/>
            <a:r>
              <a:rPr lang="en-US" altLang="zh-CN" sz="2000" dirty="0" err="1">
                <a:latin typeface="+mj-ea"/>
                <a:ea typeface="+mj-ea"/>
              </a:rPr>
              <a:t>了解Python语言特点</a:t>
            </a:r>
            <a:endParaRPr lang="en-US" altLang="zh-CN" sz="2000" dirty="0">
              <a:latin typeface="+mj-ea"/>
              <a:ea typeface="+mj-ea"/>
            </a:endParaRPr>
          </a:p>
        </p:txBody>
      </p:sp>
      <p:sp>
        <p:nvSpPr>
          <p:cNvPr id="1108" name="矩形 1107"/>
          <p:cNvSpPr/>
          <p:nvPr/>
        </p:nvSpPr>
        <p:spPr>
          <a:xfrm>
            <a:off x="1847850" y="2838061"/>
            <a:ext cx="9548813" cy="400110"/>
          </a:xfrm>
          <a:prstGeom prst="rect">
            <a:avLst/>
          </a:prstGeom>
        </p:spPr>
        <p:txBody>
          <a:bodyPr wrap="square">
            <a:spAutoFit/>
          </a:bodyPr>
          <a:lstStyle/>
          <a:p>
            <a:pPr fontAlgn="auto"/>
            <a:r>
              <a:rPr lang="zh-CN" altLang="en-US" sz="2000" dirty="0">
                <a:latin typeface="+mj-ea"/>
                <a:ea typeface="+mj-ea"/>
              </a:rPr>
              <a:t>了解</a:t>
            </a:r>
            <a:r>
              <a:rPr lang="en-US" altLang="zh-CN" sz="2000" dirty="0">
                <a:latin typeface="+mj-ea"/>
                <a:ea typeface="+mj-ea"/>
              </a:rPr>
              <a:t>Python</a:t>
            </a:r>
            <a:r>
              <a:rPr lang="zh-CN" altLang="en-US" sz="2000" dirty="0">
                <a:latin typeface="+mj-ea"/>
                <a:ea typeface="+mj-ea"/>
              </a:rPr>
              <a:t>应用领域</a:t>
            </a:r>
            <a:endParaRPr lang="zh-CN" altLang="en-US" sz="2000" dirty="0">
              <a:latin typeface="+mj-ea"/>
              <a:ea typeface="+mj-ea"/>
            </a:endParaRPr>
          </a:p>
        </p:txBody>
      </p:sp>
      <p:sp>
        <p:nvSpPr>
          <p:cNvPr id="1109" name="矩形 1108"/>
          <p:cNvSpPr/>
          <p:nvPr/>
        </p:nvSpPr>
        <p:spPr>
          <a:xfrm>
            <a:off x="1847850" y="3457186"/>
            <a:ext cx="9548813" cy="400110"/>
          </a:xfrm>
          <a:prstGeom prst="rect">
            <a:avLst/>
          </a:prstGeom>
        </p:spPr>
        <p:txBody>
          <a:bodyPr wrap="square">
            <a:spAutoFit/>
          </a:bodyPr>
          <a:lstStyle/>
          <a:p>
            <a:pPr fontAlgn="auto"/>
            <a:r>
              <a:rPr lang="zh-CN" altLang="en-US" sz="2000" dirty="0">
                <a:latin typeface="+mj-ea"/>
                <a:ea typeface="+mj-ea"/>
              </a:rPr>
              <a:t>掌握</a:t>
            </a:r>
            <a:r>
              <a:rPr lang="en-US" altLang="zh-CN" sz="2000" dirty="0">
                <a:latin typeface="+mj-ea"/>
                <a:ea typeface="+mj-ea"/>
              </a:rPr>
              <a:t>Python</a:t>
            </a:r>
            <a:r>
              <a:rPr lang="zh-CN" altLang="en-US" sz="2000" dirty="0">
                <a:latin typeface="+mj-ea"/>
                <a:ea typeface="+mj-ea"/>
              </a:rPr>
              <a:t>开发环境的搭建</a:t>
            </a:r>
            <a:endParaRPr lang="zh-CN" altLang="en-US" sz="2000" dirty="0">
              <a:latin typeface="+mj-ea"/>
              <a:ea typeface="+mj-ea"/>
            </a:endParaRPr>
          </a:p>
        </p:txBody>
      </p:sp>
      <p:sp>
        <p:nvSpPr>
          <p:cNvPr id="1110" name="矩形 1109"/>
          <p:cNvSpPr/>
          <p:nvPr/>
        </p:nvSpPr>
        <p:spPr>
          <a:xfrm>
            <a:off x="1847850" y="4076311"/>
            <a:ext cx="9548813" cy="400110"/>
          </a:xfrm>
          <a:prstGeom prst="rect">
            <a:avLst/>
          </a:prstGeom>
        </p:spPr>
        <p:txBody>
          <a:bodyPr wrap="square">
            <a:spAutoFit/>
          </a:bodyPr>
          <a:lstStyle/>
          <a:p>
            <a:pPr fontAlgn="auto"/>
            <a:r>
              <a:rPr lang="en-US" altLang="zh-CN" sz="2000" dirty="0" err="1">
                <a:latin typeface="+mj-ea"/>
                <a:ea typeface="+mj-ea"/>
              </a:rPr>
              <a:t>了解Python</a:t>
            </a:r>
            <a:r>
              <a:rPr lang="zh-CN" altLang="en-US" sz="2000" dirty="0">
                <a:latin typeface="+mj-ea"/>
                <a:ea typeface="+mj-ea"/>
              </a:rPr>
              <a:t>熟练使用</a:t>
            </a:r>
            <a:r>
              <a:rPr lang="en-US" altLang="zh-CN" sz="2000" dirty="0">
                <a:latin typeface="+mj-ea"/>
                <a:ea typeface="+mj-ea"/>
              </a:rPr>
              <a:t>IDLE</a:t>
            </a:r>
            <a:r>
              <a:rPr lang="zh-CN" altLang="en-US" sz="2000" dirty="0">
                <a:latin typeface="+mj-ea"/>
                <a:ea typeface="+mj-ea"/>
              </a:rPr>
              <a:t>和</a:t>
            </a:r>
            <a:r>
              <a:rPr lang="en-US" altLang="zh-CN" sz="2000" dirty="0">
                <a:latin typeface="+mj-ea"/>
                <a:ea typeface="+mj-ea"/>
              </a:rPr>
              <a:t>Anaconda3</a:t>
            </a:r>
            <a:r>
              <a:rPr lang="zh-CN" altLang="en-US" sz="2000" dirty="0">
                <a:latin typeface="+mj-ea"/>
                <a:ea typeface="+mj-ea"/>
              </a:rPr>
              <a:t>的</a:t>
            </a:r>
            <a:r>
              <a:rPr lang="en-US" altLang="zh-CN" sz="2000" dirty="0" err="1">
                <a:latin typeface="+mj-ea"/>
                <a:ea typeface="+mj-ea"/>
              </a:rPr>
              <a:t>Jupyter</a:t>
            </a:r>
            <a:r>
              <a:rPr lang="en-US" altLang="zh-CN" sz="2000" dirty="0">
                <a:latin typeface="+mj-ea"/>
                <a:ea typeface="+mj-ea"/>
              </a:rPr>
              <a:t> Notebook</a:t>
            </a:r>
            <a:r>
              <a:rPr lang="zh-CN" altLang="en-US" sz="2000" dirty="0">
                <a:latin typeface="+mj-ea"/>
                <a:ea typeface="+mj-ea"/>
              </a:rPr>
              <a:t>与</a:t>
            </a:r>
            <a:r>
              <a:rPr lang="en-US" altLang="zh-CN" sz="2000" dirty="0">
                <a:latin typeface="+mj-ea"/>
                <a:ea typeface="+mj-ea"/>
              </a:rPr>
              <a:t>Spyder</a:t>
            </a:r>
            <a:r>
              <a:rPr lang="zh-CN" altLang="en-US" sz="2000" dirty="0">
                <a:latin typeface="+mj-ea"/>
                <a:ea typeface="+mj-ea"/>
              </a:rPr>
              <a:t>编写代码</a:t>
            </a:r>
            <a:endParaRPr lang="zh-CN" altLang="en-US" sz="2000" dirty="0">
              <a:latin typeface="+mj-ea"/>
              <a:ea typeface="+mj-ea"/>
            </a:endParaRPr>
          </a:p>
        </p:txBody>
      </p:sp>
      <p:sp>
        <p:nvSpPr>
          <p:cNvPr id="1111" name="矩形 1110"/>
          <p:cNvSpPr/>
          <p:nvPr/>
        </p:nvSpPr>
        <p:spPr>
          <a:xfrm>
            <a:off x="1847850" y="4695436"/>
            <a:ext cx="9548813" cy="400110"/>
          </a:xfrm>
          <a:prstGeom prst="rect">
            <a:avLst/>
          </a:prstGeom>
        </p:spPr>
        <p:txBody>
          <a:bodyPr wrap="square">
            <a:spAutoFit/>
          </a:bodyPr>
          <a:lstStyle/>
          <a:p>
            <a:pPr fontAlgn="auto"/>
            <a:r>
              <a:rPr lang="zh-CN" altLang="en-US" sz="2000" dirty="0">
                <a:latin typeface="+mj-ea"/>
                <a:ea typeface="+mj-ea"/>
              </a:rPr>
              <a:t>熟练安装</a:t>
            </a:r>
            <a:r>
              <a:rPr lang="en-US" altLang="zh-CN" sz="2000" dirty="0">
                <a:latin typeface="+mj-ea"/>
                <a:ea typeface="+mj-ea"/>
              </a:rPr>
              <a:t>Python</a:t>
            </a:r>
            <a:r>
              <a:rPr lang="zh-CN" altLang="en-US" sz="2000" dirty="0">
                <a:latin typeface="+mj-ea"/>
                <a:ea typeface="+mj-ea"/>
              </a:rPr>
              <a:t>扩展库</a:t>
            </a:r>
            <a:endParaRPr lang="zh-CN" altLang="en-US" sz="2000" dirty="0">
              <a:latin typeface="+mj-ea"/>
              <a:ea typeface="+mj-ea"/>
            </a:endParaRPr>
          </a:p>
        </p:txBody>
      </p:sp>
      <p:sp>
        <p:nvSpPr>
          <p:cNvPr id="1112" name="矩形 1111"/>
          <p:cNvSpPr/>
          <p:nvPr/>
        </p:nvSpPr>
        <p:spPr>
          <a:xfrm>
            <a:off x="1847850" y="5314561"/>
            <a:ext cx="9548813" cy="400110"/>
          </a:xfrm>
          <a:prstGeom prst="rect">
            <a:avLst/>
          </a:prstGeom>
        </p:spPr>
        <p:txBody>
          <a:bodyPr wrap="square">
            <a:spAutoFit/>
          </a:bodyPr>
          <a:lstStyle/>
          <a:p>
            <a:pPr fontAlgn="auto"/>
            <a:r>
              <a:rPr lang="zh-CN" altLang="en-US" sz="2000" dirty="0">
                <a:latin typeface="+mj-ea"/>
                <a:ea typeface="+mj-ea"/>
              </a:rPr>
              <a:t>了解</a:t>
            </a:r>
            <a:r>
              <a:rPr lang="en-US" altLang="zh-CN" sz="2000" dirty="0">
                <a:latin typeface="+mj-ea"/>
                <a:ea typeface="+mj-ea"/>
              </a:rPr>
              <a:t>Python</a:t>
            </a:r>
            <a:r>
              <a:rPr lang="zh-CN" altLang="en-US" sz="2000" dirty="0">
                <a:latin typeface="+mj-ea"/>
                <a:ea typeface="+mj-ea"/>
              </a:rPr>
              <a:t>语言的编码规范</a:t>
            </a:r>
            <a:endParaRPr lang="zh-CN" altLang="en-US" sz="2000" dirty="0">
              <a:latin typeface="+mj-ea"/>
              <a:ea typeface="+mj-ea"/>
            </a:endParaRPr>
          </a:p>
        </p:txBody>
      </p:sp>
      <p:sp>
        <p:nvSpPr>
          <p:cNvPr id="1113" name="矩形 1112"/>
          <p:cNvSpPr/>
          <p:nvPr/>
        </p:nvSpPr>
        <p:spPr>
          <a:xfrm>
            <a:off x="1847850" y="5933686"/>
            <a:ext cx="9548813" cy="400110"/>
          </a:xfrm>
          <a:prstGeom prst="rect">
            <a:avLst/>
          </a:prstGeom>
        </p:spPr>
        <p:txBody>
          <a:bodyPr wrap="square">
            <a:spAutoFit/>
          </a:bodyPr>
          <a:lstStyle/>
          <a:p>
            <a:pPr fontAlgn="auto"/>
            <a:r>
              <a:rPr lang="zh-CN" altLang="en-US" sz="2000" dirty="0">
                <a:latin typeface="+mj-ea"/>
                <a:ea typeface="+mj-ea"/>
              </a:rPr>
              <a:t>熟练掌握</a:t>
            </a:r>
            <a:r>
              <a:rPr lang="en-US" altLang="zh-CN" sz="2000" dirty="0">
                <a:latin typeface="+mj-ea"/>
                <a:ea typeface="+mj-ea"/>
              </a:rPr>
              <a:t>Python</a:t>
            </a:r>
            <a:r>
              <a:rPr lang="zh-CN" altLang="en-US" sz="2000" dirty="0">
                <a:latin typeface="+mj-ea"/>
                <a:ea typeface="+mj-ea"/>
              </a:rPr>
              <a:t>标准库与扩展库对象的导入和使用</a:t>
            </a:r>
            <a:endParaRPr lang="zh-CN" altLang="en-US" sz="2000" dirty="0">
              <a:latin typeface="+mj-ea"/>
              <a:ea typeface="+mj-ea"/>
            </a:endParaRPr>
          </a:p>
        </p:txBody>
      </p:sp>
      <p:sp>
        <p:nvSpPr>
          <p:cNvPr id="1123" name="矩形 1122"/>
          <p:cNvSpPr/>
          <p:nvPr/>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1124" name="矩形 1123"/>
          <p:cNvSpPr/>
          <p:nvPr/>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25" name="python-language-logotype_2181"/>
          <p:cNvSpPr>
            <a:spLocks noChangeAspect="1"/>
          </p:cNvSpPr>
          <p:nvPr/>
        </p:nvSpPr>
        <p:spPr bwMode="auto">
          <a:xfrm>
            <a:off x="1355725" y="22189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126" name="python-language-logotype_2181"/>
          <p:cNvSpPr>
            <a:spLocks noChangeAspect="1"/>
          </p:cNvSpPr>
          <p:nvPr/>
        </p:nvSpPr>
        <p:spPr bwMode="auto">
          <a:xfrm>
            <a:off x="1355725" y="28475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7" name="python-language-logotype_2181"/>
          <p:cNvSpPr>
            <a:spLocks noChangeAspect="1"/>
          </p:cNvSpPr>
          <p:nvPr/>
        </p:nvSpPr>
        <p:spPr bwMode="auto">
          <a:xfrm>
            <a:off x="1355725" y="346671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8" name="python-language-logotype_2181"/>
          <p:cNvSpPr>
            <a:spLocks noChangeAspect="1"/>
          </p:cNvSpPr>
          <p:nvPr/>
        </p:nvSpPr>
        <p:spPr bwMode="auto">
          <a:xfrm>
            <a:off x="1355725" y="40858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9" name="python-language-logotype_2181"/>
          <p:cNvSpPr>
            <a:spLocks noChangeAspect="1"/>
          </p:cNvSpPr>
          <p:nvPr/>
        </p:nvSpPr>
        <p:spPr bwMode="auto">
          <a:xfrm>
            <a:off x="1355725" y="46763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0" name="python-language-logotype_2181"/>
          <p:cNvSpPr>
            <a:spLocks noChangeAspect="1"/>
          </p:cNvSpPr>
          <p:nvPr/>
        </p:nvSpPr>
        <p:spPr bwMode="auto">
          <a:xfrm>
            <a:off x="1355725" y="529551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1" name="python-language-logotype_2181"/>
          <p:cNvSpPr>
            <a:spLocks noChangeAspect="1"/>
          </p:cNvSpPr>
          <p:nvPr/>
        </p:nvSpPr>
        <p:spPr bwMode="auto">
          <a:xfrm>
            <a:off x="1355725" y="59336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2" name="python-language-logotype_2181"/>
          <p:cNvSpPr>
            <a:spLocks noChangeAspect="1"/>
          </p:cNvSpPr>
          <p:nvPr/>
        </p:nvSpPr>
        <p:spPr bwMode="auto">
          <a:xfrm>
            <a:off x="800100" y="826040"/>
            <a:ext cx="555625" cy="524567"/>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1.1  Python</a:t>
            </a:r>
            <a:r>
              <a:rPr lang="zh-CN" altLang="en-US" sz="2800" b="1" dirty="0">
                <a:solidFill>
                  <a:schemeClr val="bg1"/>
                </a:solidFill>
              </a:rPr>
              <a:t>开发环境搭建与使用</a:t>
            </a:r>
            <a:endParaRPr lang="zh-CN" altLang="en-US" sz="2800" b="1" dirty="0">
              <a:solidFill>
                <a:schemeClr val="bg1"/>
              </a:solidFill>
            </a:endParaRPr>
          </a:p>
        </p:txBody>
      </p:sp>
      <p:sp>
        <p:nvSpPr>
          <p:cNvPr id="28" name="文本框 27"/>
          <p:cNvSpPr txBox="1"/>
          <p:nvPr/>
        </p:nvSpPr>
        <p:spPr>
          <a:xfrm>
            <a:off x="1771650" y="1363213"/>
            <a:ext cx="9534525" cy="4535985"/>
          </a:xfrm>
          <a:prstGeom prst="rect">
            <a:avLst/>
          </a:prstGeom>
          <a:noFill/>
        </p:spPr>
        <p:txBody>
          <a:bodyPr wrap="square" rtlCol="0">
            <a:spAutoFit/>
          </a:bodyPr>
          <a:lstStyle/>
          <a:p>
            <a:pPr algn="just">
              <a:lnSpc>
                <a:spcPct val="150000"/>
              </a:lnSpc>
              <a:spcAft>
                <a:spcPts val="600"/>
              </a:spcAft>
            </a:pPr>
            <a:r>
              <a:rPr lang="en-US" altLang="zh-CN" sz="2400" dirty="0">
                <a:latin typeface="+mn-ea"/>
              </a:rPr>
              <a:t>除了可以解释执行源码之外，Python程序还支持伪编译为字节码来提高加载速度，也支持使用py2exe、</a:t>
            </a:r>
            <a:r>
              <a:rPr lang="en-US" altLang="zh-CN" sz="2400" dirty="0">
                <a:solidFill>
                  <a:srgbClr val="FF0000"/>
                </a:solidFill>
                <a:latin typeface="+mn-ea"/>
              </a:rPr>
              <a:t>pyinstaller</a:t>
            </a:r>
            <a:r>
              <a:rPr lang="en-US" altLang="zh-CN" sz="2400" dirty="0">
                <a:latin typeface="+mn-ea"/>
              </a:rPr>
              <a:t>、cx_Freeze、py2app或其他类似工具将Python程序及其所有依赖库打包成为各种平台上的可执行文件，后者也是保护源码和知识产权的常用方式。</a:t>
            </a:r>
            <a:endParaRPr lang="en-US" altLang="zh-CN" sz="2400" dirty="0">
              <a:latin typeface="+mn-ea"/>
            </a:endParaRPr>
          </a:p>
          <a:p>
            <a:pPr algn="just">
              <a:lnSpc>
                <a:spcPct val="150000"/>
              </a:lnSpc>
              <a:spcAft>
                <a:spcPts val="600"/>
              </a:spcAft>
            </a:pPr>
            <a:r>
              <a:rPr lang="en-US" altLang="zh-CN" sz="2400" dirty="0">
                <a:latin typeface="+mn-ea"/>
              </a:rPr>
              <a:t>Python支持</a:t>
            </a:r>
            <a:r>
              <a:rPr lang="en-US" altLang="zh-CN" sz="2400" dirty="0">
                <a:solidFill>
                  <a:srgbClr val="FF0000"/>
                </a:solidFill>
                <a:latin typeface="+mn-ea"/>
              </a:rPr>
              <a:t>命令式编程</a:t>
            </a:r>
            <a:r>
              <a:rPr lang="en-US" altLang="zh-CN" sz="2400" dirty="0">
                <a:latin typeface="+mn-ea"/>
              </a:rPr>
              <a:t>和</a:t>
            </a:r>
            <a:r>
              <a:rPr lang="en-US" altLang="zh-CN" sz="2400" dirty="0">
                <a:solidFill>
                  <a:srgbClr val="FF0000"/>
                </a:solidFill>
                <a:latin typeface="+mn-ea"/>
              </a:rPr>
              <a:t>函数式编程</a:t>
            </a:r>
            <a:r>
              <a:rPr lang="en-US" altLang="zh-CN" sz="2400" dirty="0">
                <a:latin typeface="+mn-ea"/>
              </a:rPr>
              <a:t>两种模式，完全支持面向对象程序设计，语法简洁清晰，功能强大且易学易用，最重要的是拥有大量的几乎支持所有领域应用开发的成熟</a:t>
            </a:r>
            <a:r>
              <a:rPr lang="en-US" altLang="zh-CN" sz="2400" dirty="0">
                <a:solidFill>
                  <a:srgbClr val="FF0000"/>
                </a:solidFill>
                <a:latin typeface="+mn-ea"/>
              </a:rPr>
              <a:t>扩展库</a:t>
            </a:r>
            <a:r>
              <a:rPr lang="en-US" altLang="zh-CN" sz="2400" dirty="0">
                <a:latin typeface="+mn-ea"/>
              </a:rPr>
              <a:t>，表现出了极强的普适性和通用性。</a:t>
            </a:r>
            <a:endParaRPr lang="en-US" altLang="zh-CN" sz="2400" dirty="0">
              <a:latin typeface="+mn-ea"/>
            </a:endParaRPr>
          </a:p>
        </p:txBody>
      </p:sp>
      <p:sp>
        <p:nvSpPr>
          <p:cNvPr id="31" name="python-language-logotype_2181"/>
          <p:cNvSpPr>
            <a:spLocks noChangeAspect="1"/>
          </p:cNvSpPr>
          <p:nvPr/>
        </p:nvSpPr>
        <p:spPr bwMode="auto">
          <a:xfrm>
            <a:off x="1217453" y="14759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1217453" y="37238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1.1.1  IDLE</a:t>
            </a:r>
            <a:endParaRPr lang="zh-CN" altLang="en-US" sz="2800" b="1" dirty="0">
              <a:solidFill>
                <a:schemeClr val="bg1"/>
              </a:solidFill>
            </a:endParaRPr>
          </a:p>
        </p:txBody>
      </p:sp>
      <p:pic>
        <p:nvPicPr>
          <p:cNvPr id="11" name="Picture 2" descr="0K5PQ29C4PWTB460I(`1RHA"/>
          <p:cNvPicPr>
            <a:picLocks noChangeAspect="1"/>
          </p:cNvPicPr>
          <p:nvPr/>
        </p:nvPicPr>
        <p:blipFill>
          <a:blip r:embed="rId1"/>
          <a:stretch>
            <a:fillRect/>
          </a:stretch>
        </p:blipFill>
        <p:spPr>
          <a:xfrm>
            <a:off x="5182396" y="2415889"/>
            <a:ext cx="5872749" cy="3721386"/>
          </a:xfrm>
          <a:prstGeom prst="rect">
            <a:avLst/>
          </a:prstGeom>
          <a:ln>
            <a:solidFill>
              <a:schemeClr val="accent1"/>
            </a:solidFill>
          </a:ln>
        </p:spPr>
      </p:pic>
      <p:pic>
        <p:nvPicPr>
          <p:cNvPr id="12" name="Picture 3" descr="@G{0]7W}LQ3F0~W$JLAS3LI"/>
          <p:cNvPicPr>
            <a:picLocks noChangeAspect="1"/>
          </p:cNvPicPr>
          <p:nvPr/>
        </p:nvPicPr>
        <p:blipFill>
          <a:blip r:embed="rId2"/>
          <a:stretch>
            <a:fillRect/>
          </a:stretch>
        </p:blipFill>
        <p:spPr>
          <a:xfrm>
            <a:off x="5182395" y="1146940"/>
            <a:ext cx="5872749" cy="1052169"/>
          </a:xfrm>
          <a:prstGeom prst="rect">
            <a:avLst/>
          </a:prstGeom>
          <a:ln>
            <a:solidFill>
              <a:srgbClr val="0000FF"/>
            </a:solidFill>
          </a:ln>
        </p:spPr>
      </p:pic>
      <p:pic>
        <p:nvPicPr>
          <p:cNvPr id="16" name="Picture 183"/>
          <p:cNvPicPr>
            <a:picLocks noChangeAspect="1"/>
          </p:cNvPicPr>
          <p:nvPr/>
        </p:nvPicPr>
        <p:blipFill>
          <a:blip r:embed="rId3"/>
          <a:stretch>
            <a:fillRect/>
          </a:stretch>
        </p:blipFill>
        <p:spPr>
          <a:xfrm>
            <a:off x="1561889" y="1146941"/>
            <a:ext cx="2621173" cy="5006975"/>
          </a:xfrm>
          <a:prstGeom prst="rect">
            <a:avLst/>
          </a:prstGeom>
          <a:noFill/>
          <a:ln w="9525">
            <a:solidFill>
              <a:schemeClr val="accent1"/>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1.1.2  Anaconda3</a:t>
            </a:r>
            <a:endParaRPr lang="zh-CN" altLang="en-US" sz="2800" b="1" dirty="0">
              <a:solidFill>
                <a:schemeClr val="bg1"/>
              </a:solidFill>
            </a:endParaRPr>
          </a:p>
        </p:txBody>
      </p:sp>
      <p:pic>
        <p:nvPicPr>
          <p:cNvPr id="17" name="Picture 5" descr="_3$79J3GSU9BG`9}BRR$AH1"/>
          <p:cNvPicPr>
            <a:picLocks noChangeAspect="1"/>
          </p:cNvPicPr>
          <p:nvPr/>
        </p:nvPicPr>
        <p:blipFill>
          <a:blip r:embed="rId1"/>
          <a:stretch>
            <a:fillRect/>
          </a:stretch>
        </p:blipFill>
        <p:spPr>
          <a:xfrm>
            <a:off x="1147025" y="1130300"/>
            <a:ext cx="2757272" cy="5006975"/>
          </a:xfrm>
          <a:prstGeom prst="rect">
            <a:avLst/>
          </a:prstGeom>
        </p:spPr>
      </p:pic>
      <p:pic>
        <p:nvPicPr>
          <p:cNvPr id="18" name="图片 10" descr="(6~N%SNV~8W{F5SXG@77~1T"/>
          <p:cNvPicPr>
            <a:picLocks noChangeAspect="1"/>
          </p:cNvPicPr>
          <p:nvPr/>
        </p:nvPicPr>
        <p:blipFill>
          <a:blip r:embed="rId2"/>
          <a:stretch>
            <a:fillRect/>
          </a:stretch>
        </p:blipFill>
        <p:spPr>
          <a:xfrm>
            <a:off x="8786813" y="1130300"/>
            <a:ext cx="2014050" cy="2620411"/>
          </a:xfrm>
          <a:prstGeom prst="rect">
            <a:avLst/>
          </a:prstGeom>
          <a:ln>
            <a:solidFill>
              <a:srgbClr val="0000FF"/>
            </a:solidFill>
          </a:ln>
        </p:spPr>
      </p:pic>
      <p:pic>
        <p:nvPicPr>
          <p:cNvPr id="19" name="Picture 4" descr="EKX[LMOQV_`)SXX{VL0}MCR"/>
          <p:cNvPicPr>
            <a:picLocks noChangeAspect="1"/>
          </p:cNvPicPr>
          <p:nvPr/>
        </p:nvPicPr>
        <p:blipFill>
          <a:blip r:embed="rId3"/>
          <a:stretch>
            <a:fillRect/>
          </a:stretch>
        </p:blipFill>
        <p:spPr>
          <a:xfrm>
            <a:off x="4241166" y="1130300"/>
            <a:ext cx="4302760" cy="2620411"/>
          </a:xfrm>
          <a:prstGeom prst="rect">
            <a:avLst/>
          </a:prstGeom>
          <a:ln>
            <a:solidFill>
              <a:srgbClr val="0000FF"/>
            </a:solidFill>
          </a:ln>
        </p:spPr>
      </p:pic>
      <p:pic>
        <p:nvPicPr>
          <p:cNvPr id="21" name="Picture 6" descr="T`WP9$U5IH%VJSM~[2{W@NO"/>
          <p:cNvPicPr>
            <a:picLocks noChangeAspect="1"/>
          </p:cNvPicPr>
          <p:nvPr/>
        </p:nvPicPr>
        <p:blipFill>
          <a:blip r:embed="rId4"/>
          <a:stretch>
            <a:fillRect/>
          </a:stretch>
        </p:blipFill>
        <p:spPr>
          <a:xfrm>
            <a:off x="4241165" y="3938270"/>
            <a:ext cx="5212222" cy="2199005"/>
          </a:xfrm>
          <a:prstGeom prst="rect">
            <a:avLst/>
          </a:prstGeom>
          <a:ln>
            <a:solidFill>
              <a:schemeClr val="accent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1.1.3  </a:t>
            </a:r>
            <a:r>
              <a:rPr lang="zh-CN" altLang="en-US" sz="2800" b="1" dirty="0">
                <a:solidFill>
                  <a:schemeClr val="bg1"/>
                </a:solidFill>
              </a:rPr>
              <a:t>安装扩展库</a:t>
            </a:r>
            <a:endParaRPr lang="zh-CN" altLang="en-US" sz="2800" b="1" dirty="0">
              <a:solidFill>
                <a:schemeClr val="bg1"/>
              </a:solidFill>
            </a:endParaRPr>
          </a:p>
        </p:txBody>
      </p:sp>
      <p:sp>
        <p:nvSpPr>
          <p:cNvPr id="2" name="矩形 1"/>
          <p:cNvSpPr/>
          <p:nvPr/>
        </p:nvSpPr>
        <p:spPr>
          <a:xfrm>
            <a:off x="669925" y="1255073"/>
            <a:ext cx="10850563" cy="960776"/>
          </a:xfrm>
          <a:prstGeom prst="rect">
            <a:avLst/>
          </a:prstGeom>
        </p:spPr>
        <p:txBody>
          <a:bodyPr wrap="square">
            <a:spAutoFit/>
          </a:bodyPr>
          <a:lstStyle/>
          <a:p>
            <a:pPr indent="457200" fontAlgn="auto">
              <a:lnSpc>
                <a:spcPct val="150000"/>
              </a:lnSpc>
            </a:pPr>
            <a:r>
              <a:rPr lang="en-US" altLang="zh-CN" sz="2000" dirty="0" err="1">
                <a:latin typeface="+mj-ea"/>
                <a:ea typeface="+mj-ea"/>
              </a:rPr>
              <a:t>标准的Python安装包只包含了内置模块和标准库，没有包含任何扩展库，开发人员可以根据实际需要再安装和使用合适的扩展库</a:t>
            </a:r>
            <a:r>
              <a:rPr lang="en-US" altLang="zh-CN" sz="2000" dirty="0">
                <a:latin typeface="+mj-ea"/>
                <a:ea typeface="+mj-ea"/>
              </a:rPr>
              <a:t>。</a:t>
            </a:r>
            <a:endParaRPr lang="en-US" altLang="zh-CN" sz="2000" dirty="0">
              <a:latin typeface="+mj-ea"/>
              <a:ea typeface="+mj-ea"/>
            </a:endParaRPr>
          </a:p>
        </p:txBody>
      </p:sp>
      <p:graphicFrame>
        <p:nvGraphicFramePr>
          <p:cNvPr id="16" name="Table -1"/>
          <p:cNvGraphicFramePr/>
          <p:nvPr/>
        </p:nvGraphicFramePr>
        <p:xfrm>
          <a:off x="1229360" y="2730100"/>
          <a:ext cx="9914890" cy="2997600"/>
        </p:xfrm>
        <a:graphic>
          <a:graphicData uri="http://schemas.openxmlformats.org/drawingml/2006/table">
            <a:tbl>
              <a:tblPr firstRow="1" bandRow="1">
                <a:tableStyleId>{9DCAF9ED-07DC-4A11-8D7F-57B35C25682E}</a:tableStyleId>
              </a:tblPr>
              <a:tblGrid>
                <a:gridCol w="4622877"/>
                <a:gridCol w="5292013"/>
              </a:tblGrid>
              <a:tr h="372856">
                <a:tc>
                  <a:txBody>
                    <a:bodyPr/>
                    <a:lstStyle/>
                    <a:p>
                      <a:pPr indent="0" algn="ctr">
                        <a:buNone/>
                      </a:pPr>
                      <a:r>
                        <a:rPr lang="en-US" altLang="zh-CN" sz="2000"/>
                        <a:t>pip</a:t>
                      </a:r>
                      <a:r>
                        <a:rPr lang="zh-CN" altLang="en-US" sz="2000"/>
                        <a:t>命令示例</a:t>
                      </a:r>
                      <a:endParaRPr lang="en-US" sz="2000" b="1">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tc>
                <a:tc>
                  <a:txBody>
                    <a:bodyPr/>
                    <a:lstStyle/>
                    <a:p>
                      <a:pPr indent="0" algn="ctr">
                        <a:buNone/>
                      </a:pPr>
                      <a:r>
                        <a:rPr lang="zh-CN" altLang="en-US" sz="2000" dirty="0"/>
                        <a:t>说明</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tc>
              </a:tr>
              <a:tr h="372856">
                <a:tc>
                  <a:txBody>
                    <a:bodyPr/>
                    <a:lstStyle/>
                    <a:p>
                      <a:pPr indent="0">
                        <a:buNone/>
                      </a:pPr>
                      <a:r>
                        <a:rPr lang="en-US" altLang="zh-CN" sz="2000" dirty="0"/>
                        <a:t>pip freeze</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lstStyle/>
                    <a:p>
                      <a:pPr indent="0">
                        <a:buNone/>
                      </a:pPr>
                      <a:r>
                        <a:rPr lang="zh-CN" altLang="en-US" sz="2000"/>
                        <a:t>列出已安装模块及其版本号</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97287">
                <a:tc>
                  <a:txBody>
                    <a:bodyPr/>
                    <a:lstStyle/>
                    <a:p>
                      <a:pPr indent="0">
                        <a:buNone/>
                      </a:pPr>
                      <a:r>
                        <a:rPr lang="en-US" altLang="zh-CN" sz="2000" dirty="0"/>
                        <a:t>pip install </a:t>
                      </a:r>
                      <a:r>
                        <a:rPr lang="en-US" altLang="zh-CN" sz="2000" dirty="0" err="1"/>
                        <a:t>SomePackage</a:t>
                      </a:r>
                      <a:r>
                        <a:rPr lang="en-US" altLang="zh-CN" sz="2000" dirty="0"/>
                        <a:t>[==version]</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lstStyle/>
                    <a:p>
                      <a:pPr indent="0">
                        <a:buNone/>
                      </a:pPr>
                      <a:r>
                        <a:rPr lang="zh-CN" altLang="en-US" sz="2000" dirty="0"/>
                        <a:t>在线安装</a:t>
                      </a:r>
                      <a:r>
                        <a:rPr lang="en-US" altLang="zh-CN" sz="2000" dirty="0" err="1"/>
                        <a:t>SomePackage</a:t>
                      </a:r>
                      <a:r>
                        <a:rPr lang="zh-CN" altLang="en-US" sz="2000" dirty="0"/>
                        <a:t>模块，可以使用方括号内的形式指定扩展库版本</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72856">
                <a:tc>
                  <a:txBody>
                    <a:bodyPr/>
                    <a:lstStyle/>
                    <a:p>
                      <a:pPr indent="0">
                        <a:buNone/>
                      </a:pPr>
                      <a:r>
                        <a:rPr lang="en-US" altLang="zh-CN" sz="2000"/>
                        <a:t>pip install SomePackage.whl</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lstStyle/>
                    <a:p>
                      <a:pPr indent="0">
                        <a:buNone/>
                      </a:pPr>
                      <a:r>
                        <a:rPr lang="zh-CN" altLang="en-US" sz="2000" dirty="0"/>
                        <a:t>通过</a:t>
                      </a:r>
                      <a:r>
                        <a:rPr lang="en-US" altLang="zh-CN" sz="2000" dirty="0" err="1"/>
                        <a:t>whl</a:t>
                      </a:r>
                      <a:r>
                        <a:rPr lang="zh-CN" altLang="en-US" sz="2000" dirty="0"/>
                        <a:t>文件离线安装扩展库</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0">
                <a:tc>
                  <a:txBody>
                    <a:bodyPr/>
                    <a:lstStyle/>
                    <a:p>
                      <a:pPr indent="0">
                        <a:buNone/>
                      </a:pPr>
                      <a:r>
                        <a:rPr lang="en-US" altLang="zh-CN" sz="2000" dirty="0"/>
                        <a:t>pip install --upgrade </a:t>
                      </a:r>
                      <a:r>
                        <a:rPr lang="en-US" altLang="zh-CN" sz="2000" dirty="0" err="1"/>
                        <a:t>SomePackage</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lstStyle/>
                    <a:p>
                      <a:pPr indent="0">
                        <a:buNone/>
                      </a:pPr>
                      <a:r>
                        <a:rPr lang="zh-CN" altLang="en-US" sz="2000" dirty="0"/>
                        <a:t>升级</a:t>
                      </a:r>
                      <a:r>
                        <a:rPr lang="en-US" altLang="zh-CN" sz="2000" dirty="0" err="1"/>
                        <a:t>SomePackage</a:t>
                      </a:r>
                      <a:r>
                        <a:rPr lang="zh-CN" altLang="en-US" sz="2000" dirty="0"/>
                        <a:t>模块</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72856">
                <a:tc>
                  <a:txBody>
                    <a:bodyPr/>
                    <a:lstStyle/>
                    <a:p>
                      <a:pPr indent="0">
                        <a:buNone/>
                      </a:pPr>
                      <a:r>
                        <a:rPr lang="en-US" altLang="zh-CN" sz="2000"/>
                        <a:t>pip uninstall SomePackage</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lstStyle/>
                    <a:p>
                      <a:pPr indent="0">
                        <a:buNone/>
                      </a:pPr>
                      <a:r>
                        <a:rPr lang="zh-CN" altLang="en-US" sz="2000" dirty="0"/>
                        <a:t>卸载</a:t>
                      </a:r>
                      <a:r>
                        <a:rPr lang="en-US" altLang="zh-CN" sz="2000" dirty="0" err="1"/>
                        <a:t>SomePackage</a:t>
                      </a:r>
                      <a:r>
                        <a:rPr lang="zh-CN" altLang="en-US" sz="2000" dirty="0"/>
                        <a:t>模块</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1.1.3  </a:t>
            </a:r>
            <a:r>
              <a:rPr lang="zh-CN" altLang="en-US" sz="2800" b="1" dirty="0">
                <a:solidFill>
                  <a:schemeClr val="bg1"/>
                </a:solidFill>
              </a:rPr>
              <a:t>安装扩展库</a:t>
            </a:r>
            <a:endParaRPr lang="zh-CN" altLang="en-US" sz="2800" b="1" dirty="0">
              <a:solidFill>
                <a:schemeClr val="bg1"/>
              </a:solidFill>
            </a:endParaRPr>
          </a:p>
        </p:txBody>
      </p:sp>
      <p:sp>
        <p:nvSpPr>
          <p:cNvPr id="2" name="矩形 1"/>
          <p:cNvSpPr/>
          <p:nvPr/>
        </p:nvSpPr>
        <p:spPr>
          <a:xfrm>
            <a:off x="669924" y="1130300"/>
            <a:ext cx="10850563" cy="5116272"/>
          </a:xfrm>
          <a:prstGeom prst="rect">
            <a:avLst/>
          </a:prstGeom>
        </p:spPr>
        <p:txBody>
          <a:bodyPr wrap="square">
            <a:spAutoFit/>
          </a:bodyPr>
          <a:lstStyle/>
          <a:p>
            <a:pPr indent="457200" fontAlgn="auto">
              <a:lnSpc>
                <a:spcPct val="150000"/>
              </a:lnSpc>
            </a:pPr>
            <a:r>
              <a:rPr lang="zh-CN" altLang="en-US" sz="2000" dirty="0">
                <a:latin typeface="+mj-ea"/>
                <a:ea typeface="+mj-ea"/>
              </a:rPr>
              <a:t>在</a:t>
            </a:r>
            <a:r>
              <a:rPr lang="en-US" altLang="zh-CN" sz="2000" dirty="0">
                <a:latin typeface="+mj-ea"/>
                <a:ea typeface="+mj-ea"/>
              </a:rPr>
              <a:t>Windows</a:t>
            </a:r>
            <a:r>
              <a:rPr lang="zh-CN" altLang="en-US" sz="2000" dirty="0">
                <a:latin typeface="+mj-ea"/>
                <a:ea typeface="+mj-ea"/>
              </a:rPr>
              <a:t>平台上，如果在线安装扩展库失败，可以从</a:t>
            </a:r>
            <a:r>
              <a:rPr lang="en-US" altLang="zh-CN" sz="2000" dirty="0">
                <a:latin typeface="+mj-ea"/>
                <a:ea typeface="+mj-ea"/>
              </a:rPr>
              <a:t>http://www.lfd.uci.edu/~gohlke/ </a:t>
            </a:r>
            <a:r>
              <a:rPr lang="en-US" altLang="zh-CN" sz="2000" dirty="0" err="1">
                <a:latin typeface="+mj-ea"/>
                <a:ea typeface="+mj-ea"/>
              </a:rPr>
              <a:t>pythonlibs</a:t>
            </a:r>
            <a:r>
              <a:rPr lang="en-US" altLang="zh-CN" sz="2000" dirty="0">
                <a:latin typeface="+mj-ea"/>
                <a:ea typeface="+mj-ea"/>
              </a:rPr>
              <a:t>/</a:t>
            </a:r>
            <a:r>
              <a:rPr lang="zh-CN" altLang="en-US" sz="2000" dirty="0">
                <a:latin typeface="+mj-ea"/>
                <a:ea typeface="+mj-ea"/>
              </a:rPr>
              <a:t>下载扩展库编译好的</a:t>
            </a:r>
            <a:r>
              <a:rPr lang="en-US" altLang="zh-CN" sz="2000" dirty="0">
                <a:latin typeface="+mj-ea"/>
                <a:ea typeface="+mj-ea"/>
              </a:rPr>
              <a:t>.</a:t>
            </a:r>
            <a:r>
              <a:rPr lang="en-US" altLang="zh-CN" sz="2000" dirty="0" err="1">
                <a:latin typeface="+mj-ea"/>
                <a:ea typeface="+mj-ea"/>
              </a:rPr>
              <a:t>whl</a:t>
            </a:r>
            <a:r>
              <a:rPr lang="zh-CN" altLang="en-US" sz="2000" dirty="0">
                <a:latin typeface="+mj-ea"/>
                <a:ea typeface="+mj-ea"/>
              </a:rPr>
              <a:t>文件（一定要</a:t>
            </a:r>
            <a:r>
              <a:rPr lang="zh-CN" altLang="en-US" sz="2000" dirty="0">
                <a:solidFill>
                  <a:srgbClr val="FF0000"/>
                </a:solidFill>
                <a:latin typeface="+mj-ea"/>
                <a:ea typeface="+mj-ea"/>
              </a:rPr>
              <a:t>选择正确版本</a:t>
            </a:r>
            <a:r>
              <a:rPr lang="zh-CN" altLang="en-US" sz="2000" dirty="0">
                <a:latin typeface="+mj-ea"/>
                <a:ea typeface="+mj-ea"/>
              </a:rPr>
              <a:t>，并且</a:t>
            </a:r>
            <a:r>
              <a:rPr lang="zh-CN" altLang="en-US" sz="2000" dirty="0">
                <a:solidFill>
                  <a:srgbClr val="FF0000"/>
                </a:solidFill>
                <a:latin typeface="+mj-ea"/>
                <a:ea typeface="+mj-ea"/>
              </a:rPr>
              <a:t>不要修改下载的文件名</a:t>
            </a:r>
            <a:r>
              <a:rPr lang="zh-CN" altLang="en-US" sz="2000" dirty="0">
                <a:latin typeface="+mj-ea"/>
                <a:ea typeface="+mj-ea"/>
              </a:rPr>
              <a:t>），然后在命令提示符环境中使用</a:t>
            </a:r>
            <a:r>
              <a:rPr lang="en-US" altLang="zh-CN" sz="2000" dirty="0">
                <a:latin typeface="+mj-ea"/>
                <a:ea typeface="+mj-ea"/>
              </a:rPr>
              <a:t>pip</a:t>
            </a:r>
            <a:r>
              <a:rPr lang="zh-CN" altLang="en-US" sz="2000" dirty="0">
                <a:latin typeface="+mj-ea"/>
                <a:ea typeface="+mj-ea"/>
              </a:rPr>
              <a:t>命令进行离线安装。例如：</a:t>
            </a:r>
            <a:endParaRPr lang="en-US" altLang="zh-CN" sz="2000" dirty="0">
              <a:latin typeface="+mj-ea"/>
              <a:ea typeface="+mj-ea"/>
            </a:endParaRPr>
          </a:p>
          <a:p>
            <a:pPr indent="457200" fontAlgn="auto">
              <a:lnSpc>
                <a:spcPct val="150000"/>
              </a:lnSpc>
            </a:pPr>
            <a:endParaRPr lang="zh-CN" altLang="en-US" sz="2000" dirty="0">
              <a:latin typeface="+mj-ea"/>
              <a:ea typeface="+mj-ea"/>
            </a:endParaRPr>
          </a:p>
          <a:p>
            <a:pPr indent="457200" fontAlgn="auto">
              <a:lnSpc>
                <a:spcPct val="150000"/>
              </a:lnSpc>
            </a:pPr>
            <a:endParaRPr lang="en-US" altLang="zh-CN" sz="2000" dirty="0">
              <a:latin typeface="+mj-ea"/>
              <a:ea typeface="+mj-ea"/>
            </a:endParaRPr>
          </a:p>
          <a:p>
            <a:pPr indent="457200" fontAlgn="auto">
              <a:lnSpc>
                <a:spcPct val="150000"/>
              </a:lnSpc>
            </a:pPr>
            <a:r>
              <a:rPr lang="zh-CN" altLang="en-US" sz="2000" dirty="0">
                <a:latin typeface="+mj-ea"/>
                <a:ea typeface="+mj-ea"/>
              </a:rPr>
              <a:t>注意，如果计算机上安装了多个版本的</a:t>
            </a:r>
            <a:r>
              <a:rPr lang="en-US" altLang="zh-CN" sz="2000" dirty="0">
                <a:latin typeface="+mj-ea"/>
                <a:ea typeface="+mj-ea"/>
              </a:rPr>
              <a:t>Python</a:t>
            </a:r>
            <a:r>
              <a:rPr lang="zh-CN" altLang="en-US" sz="2000" dirty="0">
                <a:latin typeface="+mj-ea"/>
                <a:ea typeface="+mj-ea"/>
              </a:rPr>
              <a:t>开发环境，在一个版本下安装的扩展库无法在另一个版本中使用。最好</a:t>
            </a:r>
            <a:r>
              <a:rPr lang="zh-CN" altLang="en-US" sz="2000" dirty="0">
                <a:solidFill>
                  <a:srgbClr val="FF0000"/>
                </a:solidFill>
                <a:latin typeface="+mj-ea"/>
                <a:ea typeface="+mj-ea"/>
              </a:rPr>
              <a:t>切换至相应版本</a:t>
            </a:r>
            <a:r>
              <a:rPr lang="en-US" altLang="zh-CN" sz="2000" dirty="0">
                <a:solidFill>
                  <a:srgbClr val="FF0000"/>
                </a:solidFill>
                <a:latin typeface="+mj-ea"/>
                <a:ea typeface="+mj-ea"/>
              </a:rPr>
              <a:t>Python</a:t>
            </a:r>
            <a:r>
              <a:rPr lang="zh-CN" altLang="en-US" sz="2000" dirty="0">
                <a:solidFill>
                  <a:srgbClr val="FF0000"/>
                </a:solidFill>
                <a:latin typeface="+mj-ea"/>
                <a:ea typeface="+mj-ea"/>
              </a:rPr>
              <a:t>安装目录的</a:t>
            </a:r>
            <a:r>
              <a:rPr lang="en-US" altLang="zh-CN" sz="2000" dirty="0">
                <a:solidFill>
                  <a:srgbClr val="FF0000"/>
                </a:solidFill>
                <a:latin typeface="+mj-ea"/>
                <a:ea typeface="+mj-ea"/>
              </a:rPr>
              <a:t>scripts</a:t>
            </a:r>
            <a:r>
              <a:rPr lang="zh-CN" altLang="en-US" sz="2000" dirty="0">
                <a:solidFill>
                  <a:srgbClr val="FF0000"/>
                </a:solidFill>
                <a:latin typeface="+mj-ea"/>
                <a:ea typeface="+mj-ea"/>
              </a:rPr>
              <a:t>文件夹</a:t>
            </a:r>
            <a:r>
              <a:rPr lang="zh-CN" altLang="en-US" sz="2000" dirty="0">
                <a:latin typeface="+mj-ea"/>
                <a:ea typeface="+mj-ea"/>
              </a:rPr>
              <a:t>中，然后在</a:t>
            </a:r>
            <a:r>
              <a:rPr lang="en-US" altLang="zh-CN" sz="2000" dirty="0">
                <a:solidFill>
                  <a:srgbClr val="FF0000"/>
                </a:solidFill>
                <a:latin typeface="+mj-ea"/>
                <a:ea typeface="+mj-ea"/>
              </a:rPr>
              <a:t>Shift+</a:t>
            </a:r>
            <a:r>
              <a:rPr lang="zh-CN" altLang="en-US" sz="2000" dirty="0">
                <a:solidFill>
                  <a:srgbClr val="FF0000"/>
                </a:solidFill>
                <a:latin typeface="+mj-ea"/>
                <a:ea typeface="+mj-ea"/>
              </a:rPr>
              <a:t>鼠标右键</a:t>
            </a:r>
            <a:r>
              <a:rPr lang="zh-CN" altLang="en-US" sz="2000" dirty="0">
                <a:latin typeface="+mj-ea"/>
                <a:ea typeface="+mj-ea"/>
              </a:rPr>
              <a:t>弹出的菜单中选择“在此处打开命令提示符窗口”（</a:t>
            </a:r>
            <a:r>
              <a:rPr lang="en-US" altLang="zh-CN" sz="2000" dirty="0">
                <a:latin typeface="+mj-ea"/>
                <a:ea typeface="+mj-ea"/>
              </a:rPr>
              <a:t>Win7</a:t>
            </a:r>
            <a:r>
              <a:rPr lang="zh-CN" altLang="en-US" sz="2000" dirty="0">
                <a:latin typeface="+mj-ea"/>
                <a:ea typeface="+mj-ea"/>
              </a:rPr>
              <a:t>）或“在此处打开</a:t>
            </a:r>
            <a:r>
              <a:rPr lang="en-US" altLang="zh-CN" sz="2000" dirty="0">
                <a:latin typeface="+mj-ea"/>
                <a:ea typeface="+mj-ea"/>
              </a:rPr>
              <a:t>Power Shell</a:t>
            </a:r>
            <a:r>
              <a:rPr lang="zh-CN" altLang="en-US" sz="2000" dirty="0">
                <a:latin typeface="+mj-ea"/>
                <a:ea typeface="+mj-ea"/>
              </a:rPr>
              <a:t>窗口”（</a:t>
            </a:r>
            <a:r>
              <a:rPr lang="en-US" altLang="zh-CN" sz="2000" dirty="0">
                <a:latin typeface="+mj-ea"/>
                <a:ea typeface="+mj-ea"/>
              </a:rPr>
              <a:t>Win10</a:t>
            </a:r>
            <a:r>
              <a:rPr lang="zh-CN" altLang="en-US" sz="2000" dirty="0">
                <a:latin typeface="+mj-ea"/>
                <a:ea typeface="+mj-ea"/>
              </a:rPr>
              <a:t>），进入命令提示符环境执行</a:t>
            </a:r>
            <a:r>
              <a:rPr lang="en-US" altLang="zh-CN" sz="2000" dirty="0">
                <a:latin typeface="+mj-ea"/>
                <a:ea typeface="+mj-ea"/>
              </a:rPr>
              <a:t>pip</a:t>
            </a:r>
            <a:r>
              <a:rPr lang="zh-CN" altLang="en-US" sz="2000" dirty="0">
                <a:latin typeface="+mj-ea"/>
                <a:ea typeface="+mj-ea"/>
              </a:rPr>
              <a:t>命令（如果使用</a:t>
            </a:r>
            <a:r>
              <a:rPr lang="en-US" altLang="zh-CN" sz="2000" dirty="0">
                <a:latin typeface="+mj-ea"/>
                <a:ea typeface="+mj-ea"/>
              </a:rPr>
              <a:t>PowerShell</a:t>
            </a:r>
            <a:r>
              <a:rPr lang="zh-CN" altLang="en-US" sz="2000" dirty="0">
                <a:latin typeface="+mj-ea"/>
                <a:ea typeface="+mj-ea"/>
              </a:rPr>
              <a:t>的话需要在</a:t>
            </a:r>
            <a:r>
              <a:rPr lang="en-US" altLang="zh-CN" sz="2000" dirty="0">
                <a:latin typeface="+mj-ea"/>
                <a:ea typeface="+mj-ea"/>
              </a:rPr>
              <a:t>pip</a:t>
            </a:r>
            <a:r>
              <a:rPr lang="zh-CN" altLang="en-US" sz="2000" dirty="0">
                <a:latin typeface="+mj-ea"/>
                <a:ea typeface="+mj-ea"/>
              </a:rPr>
              <a:t>命令前加上</a:t>
            </a:r>
            <a:r>
              <a:rPr lang="en-US" altLang="zh-CN" sz="2000" dirty="0">
                <a:latin typeface="+mj-ea"/>
                <a:ea typeface="+mj-ea"/>
              </a:rPr>
              <a:t>./</a:t>
            </a:r>
            <a:r>
              <a:rPr lang="zh-CN" altLang="en-US" sz="2000" dirty="0">
                <a:latin typeface="+mj-ea"/>
                <a:ea typeface="+mj-ea"/>
              </a:rPr>
              <a:t>），如果要离线安装扩展库的话，最好也把</a:t>
            </a:r>
            <a:r>
              <a:rPr lang="en-US" altLang="zh-CN" sz="2000" dirty="0">
                <a:latin typeface="+mj-ea"/>
                <a:ea typeface="+mj-ea"/>
              </a:rPr>
              <a:t>.</a:t>
            </a:r>
            <a:r>
              <a:rPr lang="en-US" altLang="zh-CN" sz="2000" dirty="0" err="1">
                <a:latin typeface="+mj-ea"/>
                <a:ea typeface="+mj-ea"/>
              </a:rPr>
              <a:t>whl</a:t>
            </a:r>
            <a:r>
              <a:rPr lang="zh-CN" altLang="en-US" sz="2000" dirty="0">
                <a:latin typeface="+mj-ea"/>
                <a:ea typeface="+mj-ea"/>
              </a:rPr>
              <a:t>文件下载到相应版本的</a:t>
            </a:r>
            <a:r>
              <a:rPr lang="en-US" altLang="zh-CN" sz="2000" dirty="0">
                <a:latin typeface="+mj-ea"/>
                <a:ea typeface="+mj-ea"/>
              </a:rPr>
              <a:t>scripts</a:t>
            </a:r>
            <a:r>
              <a:rPr lang="zh-CN" altLang="en-US" sz="2000" dirty="0">
                <a:latin typeface="+mj-ea"/>
                <a:ea typeface="+mj-ea"/>
              </a:rPr>
              <a:t>文件夹中。</a:t>
            </a:r>
            <a:endParaRPr lang="zh-CN" altLang="en-US" sz="2000" dirty="0">
              <a:latin typeface="+mj-ea"/>
              <a:ea typeface="+mj-ea"/>
            </a:endParaRPr>
          </a:p>
        </p:txBody>
      </p:sp>
      <p:sp>
        <p:nvSpPr>
          <p:cNvPr id="5" name="矩形: 圆角 4"/>
          <p:cNvSpPr/>
          <p:nvPr/>
        </p:nvSpPr>
        <p:spPr>
          <a:xfrm>
            <a:off x="2992292" y="2766267"/>
            <a:ext cx="5978815" cy="60053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dirty="0">
                <a:solidFill>
                  <a:schemeClr val="tx1"/>
                </a:solidFill>
              </a:rPr>
              <a:t>pip install pandas-0.24.0-cp37-cp37m-win_amd64.whl</a:t>
            </a:r>
            <a:endParaRPr lang="en-US" altLang="zh-C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4" y="1609341"/>
            <a:ext cx="10850563" cy="1907702"/>
          </a:xfrm>
          <a:prstGeom prst="rect">
            <a:avLst/>
          </a:prstGeom>
        </p:spPr>
        <p:txBody>
          <a:bodyPr wrap="square">
            <a:spAutoFit/>
          </a:bodyPr>
          <a:lstStyle/>
          <a:p>
            <a:pPr indent="457200" algn="just" fontAlgn="auto">
              <a:lnSpc>
                <a:spcPct val="120000"/>
              </a:lnSpc>
            </a:pPr>
            <a:r>
              <a:rPr lang="en-US" altLang="zh-CN" sz="2000" dirty="0">
                <a:latin typeface="+mj-ea"/>
                <a:ea typeface="+mj-ea"/>
              </a:rPr>
              <a:t>Python</a:t>
            </a:r>
            <a:r>
              <a:rPr lang="zh-CN" altLang="en-US" sz="2000" dirty="0">
                <a:latin typeface="+mj-ea"/>
                <a:ea typeface="+mj-ea"/>
              </a:rPr>
              <a:t>对代码缩进是硬性要求，严格使用缩进来体现代码的逻辑从属关系。一般以</a:t>
            </a:r>
            <a:r>
              <a:rPr lang="en-US" altLang="zh-CN" sz="2000" dirty="0">
                <a:latin typeface="+mj-ea"/>
                <a:ea typeface="+mj-ea"/>
              </a:rPr>
              <a:t>4</a:t>
            </a:r>
            <a:r>
              <a:rPr lang="zh-CN" altLang="en-US" sz="2000" dirty="0">
                <a:latin typeface="+mj-ea"/>
                <a:ea typeface="+mj-ea"/>
              </a:rPr>
              <a:t>个空格为一个缩进单位，并且相同级别的代码块应具有相同的缩进量。在函数定义、类定义、选择结构、循环结构、异常处理结构和</a:t>
            </a:r>
            <a:r>
              <a:rPr lang="en-US" altLang="zh-CN" sz="2000" dirty="0">
                <a:latin typeface="+mj-ea"/>
                <a:ea typeface="+mj-ea"/>
              </a:rPr>
              <a:t>with</a:t>
            </a:r>
            <a:r>
              <a:rPr lang="zh-CN" altLang="en-US" sz="2000" dirty="0">
                <a:latin typeface="+mj-ea"/>
                <a:ea typeface="+mj-ea"/>
              </a:rPr>
              <a:t>语句等结构中，对应的函数体或语句块都必须有相应的缩进。当某一行代码与上一行代码不在同样的缩进层次上，并且与之前某行代码的缩进层次相同，表示上一个代码块结束。</a:t>
            </a:r>
            <a:endParaRPr lang="zh-CN" altLang="en-US" sz="2000" dirty="0">
              <a:latin typeface="+mj-ea"/>
              <a:ea typeface="+mj-ea"/>
            </a:endParaRPr>
          </a:p>
        </p:txBody>
      </p:sp>
      <p:sp>
        <p:nvSpPr>
          <p:cNvPr id="5" name="矩形: 圆角 4"/>
          <p:cNvSpPr/>
          <p:nvPr/>
        </p:nvSpPr>
        <p:spPr>
          <a:xfrm>
            <a:off x="669925" y="1146310"/>
            <a:ext cx="1349375"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a:solidFill>
                  <a:schemeClr val="tx1"/>
                </a:solidFill>
              </a:rPr>
              <a:t>（</a:t>
            </a:r>
            <a:r>
              <a:rPr lang="en-US" altLang="zh-CN" dirty="0">
                <a:solidFill>
                  <a:schemeClr val="tx1"/>
                </a:solidFill>
              </a:rPr>
              <a:t>1</a:t>
            </a:r>
            <a:r>
              <a:rPr lang="zh-CN" altLang="en-US" dirty="0">
                <a:solidFill>
                  <a:schemeClr val="tx1"/>
                </a:solidFill>
              </a:rPr>
              <a:t>）缩进</a:t>
            </a:r>
            <a:endParaRPr lang="zh-CN" altLang="en-US" dirty="0">
              <a:solidFill>
                <a:schemeClr val="tx1"/>
              </a:solidFill>
            </a:endParaRPr>
          </a:p>
        </p:txBody>
      </p:sp>
      <p:sp>
        <p:nvSpPr>
          <p:cNvPr id="4" name="矩形 3"/>
          <p:cNvSpPr/>
          <p:nvPr/>
        </p:nvSpPr>
        <p:spPr>
          <a:xfrm>
            <a:off x="669925" y="3521174"/>
            <a:ext cx="10850564" cy="2616101"/>
          </a:xfrm>
          <a:prstGeom prst="rect">
            <a:avLst/>
          </a:prstGeom>
          <a:solidFill>
            <a:schemeClr val="accent3">
              <a:lumMod val="20000"/>
              <a:lumOff val="80000"/>
            </a:schemeClr>
          </a:solidFill>
        </p:spPr>
        <p:txBody>
          <a:bodyPr wrap="square">
            <a:spAutoFit/>
          </a:bodyPr>
          <a:lstStyle/>
          <a:p>
            <a:r>
              <a:rPr lang="en-US" altLang="zh-CN" sz="1600" dirty="0">
                <a:latin typeface="Consolas" panose="020B0609020204030204" charset="0"/>
              </a:rPr>
              <a:t>def </a:t>
            </a:r>
            <a:r>
              <a:rPr lang="en-US" altLang="zh-CN" sz="1600" dirty="0" err="1">
                <a:latin typeface="Consolas" panose="020B0609020204030204" charset="0"/>
              </a:rPr>
              <a:t>toTxtFile</a:t>
            </a:r>
            <a:r>
              <a:rPr lang="en-US" altLang="zh-CN" sz="1600" dirty="0">
                <a:latin typeface="Consolas" panose="020B0609020204030204" charset="0"/>
              </a:rPr>
              <a:t>(</a:t>
            </a:r>
            <a:r>
              <a:rPr lang="en-US" altLang="zh-CN" sz="1600" dirty="0" err="1">
                <a:latin typeface="Consolas" panose="020B0609020204030204" charset="0"/>
              </a:rPr>
              <a:t>fn</a:t>
            </a:r>
            <a:r>
              <a:rPr lang="en-US" altLang="zh-CN" sz="1600" dirty="0">
                <a:latin typeface="Consolas" panose="020B0609020204030204" charset="0"/>
              </a:rPr>
              <a:t>):                     # </a:t>
            </a:r>
            <a:r>
              <a:rPr lang="en-US" altLang="zh-CN" sz="1600" dirty="0" err="1">
                <a:latin typeface="Consolas" panose="020B0609020204030204" charset="0"/>
              </a:rPr>
              <a:t>函数定义</a:t>
            </a:r>
            <a:endParaRPr lang="en-US" altLang="zh-CN" sz="1600" dirty="0">
              <a:latin typeface="Consolas" panose="020B0609020204030204" charset="0"/>
            </a:endParaRPr>
          </a:p>
          <a:p>
            <a:r>
              <a:rPr lang="en-US" altLang="zh-CN" sz="1600" dirty="0">
                <a:latin typeface="Consolas" panose="020B0609020204030204" charset="0"/>
              </a:rPr>
              <a:t>    with open(</a:t>
            </a:r>
            <a:r>
              <a:rPr lang="en-US" altLang="zh-CN" sz="1600" dirty="0" err="1">
                <a:latin typeface="Consolas" panose="020B0609020204030204" charset="0"/>
              </a:rPr>
              <a:t>fn</a:t>
            </a:r>
            <a:r>
              <a:rPr lang="en-US" altLang="zh-CN" sz="1600" dirty="0">
                <a:latin typeface="Consolas" panose="020B0609020204030204" charset="0"/>
              </a:rPr>
              <a:t>, 'w') as </a:t>
            </a:r>
            <a:r>
              <a:rPr lang="en-US" altLang="zh-CN" sz="1600" dirty="0" err="1">
                <a:latin typeface="Consolas" panose="020B0609020204030204" charset="0"/>
              </a:rPr>
              <a:t>fp</a:t>
            </a:r>
            <a:r>
              <a:rPr lang="en-US" altLang="zh-CN" sz="1600" dirty="0">
                <a:latin typeface="Consolas" panose="020B0609020204030204" charset="0"/>
              </a:rPr>
              <a:t>:          # 函数体开始，相对def缩进4个空格</a:t>
            </a:r>
            <a:endParaRPr lang="en-US" altLang="zh-CN" sz="1600" dirty="0">
              <a:latin typeface="Consolas" panose="020B0609020204030204" charset="0"/>
            </a:endParaRPr>
          </a:p>
          <a:p>
            <a:r>
              <a:rPr lang="en-US" altLang="zh-CN" sz="1600" dirty="0">
                <a:latin typeface="Consolas" panose="020B0609020204030204" charset="0"/>
              </a:rPr>
              <a:t>        for </a:t>
            </a:r>
            <a:r>
              <a:rPr lang="en-US" altLang="zh-CN" sz="1600" dirty="0" err="1">
                <a:latin typeface="Consolas" panose="020B0609020204030204" charset="0"/>
              </a:rPr>
              <a:t>i</a:t>
            </a:r>
            <a:r>
              <a:rPr lang="en-US" altLang="zh-CN" sz="1600" dirty="0">
                <a:latin typeface="Consolas" panose="020B0609020204030204" charset="0"/>
              </a:rPr>
              <a:t> in range(10):            # with块开始，相对with缩进4个空格</a:t>
            </a:r>
            <a:endParaRPr lang="en-US" altLang="zh-CN" sz="1600" dirty="0">
              <a:latin typeface="Consolas" panose="020B0609020204030204" charset="0"/>
            </a:endParaRPr>
          </a:p>
          <a:p>
            <a:r>
              <a:rPr lang="en-US" altLang="zh-CN" sz="1600" dirty="0">
                <a:latin typeface="Consolas" panose="020B0609020204030204" charset="0"/>
              </a:rPr>
              <a:t>            if i%3==0 or i%7==0:       # 选择结构开始，再缩进4个空格</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(str(</a:t>
            </a:r>
            <a:r>
              <a:rPr lang="en-US" altLang="zh-CN" sz="1600" dirty="0" err="1">
                <a:latin typeface="Consolas" panose="020B0609020204030204" charset="0"/>
              </a:rPr>
              <a:t>i</a:t>
            </a:r>
            <a:r>
              <a:rPr lang="en-US" altLang="zh-CN" sz="1600" dirty="0">
                <a:latin typeface="Consolas" panose="020B0609020204030204" charset="0"/>
              </a:rPr>
              <a:t>)+'\n')  # 语句块，再缩进4个空格</a:t>
            </a:r>
            <a:endParaRPr lang="en-US" altLang="zh-CN" sz="1600" dirty="0">
              <a:latin typeface="Consolas" panose="020B0609020204030204" charset="0"/>
            </a:endParaRPr>
          </a:p>
          <a:p>
            <a:r>
              <a:rPr lang="en-US" altLang="zh-CN" sz="1600" dirty="0">
                <a:latin typeface="Consolas" panose="020B0609020204030204" charset="0"/>
              </a:rPr>
              <a:t>            else:                      # </a:t>
            </a:r>
            <a:r>
              <a:rPr lang="en-US" altLang="zh-CN" sz="1600" dirty="0" err="1">
                <a:latin typeface="Consolas" panose="020B0609020204030204" charset="0"/>
              </a:rPr>
              <a:t>选择结构的第else分支，与if对齐</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('ignored\n')</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('finished\n')         # </a:t>
            </a:r>
            <a:r>
              <a:rPr lang="en-US" altLang="zh-CN" sz="1600" dirty="0" err="1">
                <a:latin typeface="Consolas" panose="020B0609020204030204" charset="0"/>
              </a:rPr>
              <a:t>for循环结构结束</a:t>
            </a:r>
            <a:endParaRPr lang="en-US" altLang="zh-CN" sz="1600" dirty="0">
              <a:latin typeface="Consolas" panose="020B0609020204030204" charset="0"/>
            </a:endParaRPr>
          </a:p>
          <a:p>
            <a:r>
              <a:rPr lang="en-US" altLang="zh-CN" sz="1600" dirty="0">
                <a:latin typeface="Consolas" panose="020B0609020204030204" charset="0"/>
              </a:rPr>
              <a:t>    print('all jobs done')             # </a:t>
            </a:r>
            <a:r>
              <a:rPr lang="en-US" altLang="zh-CN" sz="1600" dirty="0" err="1">
                <a:latin typeface="Consolas" panose="020B0609020204030204" charset="0"/>
              </a:rPr>
              <a:t>with块结束</a:t>
            </a:r>
            <a:endParaRPr lang="en-US" altLang="zh-CN" sz="1600" dirty="0">
              <a:latin typeface="Consolas" panose="020B0609020204030204" charset="0"/>
            </a:endParaRPr>
          </a:p>
          <a:p>
            <a:r>
              <a:rPr lang="en-US" altLang="zh-CN" sz="1600" dirty="0" err="1">
                <a:latin typeface="Consolas" panose="020B0609020204030204" charset="0"/>
              </a:rPr>
              <a:t>toTxtFile</a:t>
            </a:r>
            <a:r>
              <a:rPr lang="en-US" altLang="zh-CN" sz="1600" dirty="0">
                <a:latin typeface="Consolas" panose="020B0609020204030204" charset="0"/>
              </a:rPr>
              <a:t>('text.txt')                  # </a:t>
            </a:r>
            <a:r>
              <a:rPr lang="en-US" altLang="zh-CN" sz="1600" dirty="0" err="1">
                <a:latin typeface="Consolas" panose="020B0609020204030204" charset="0"/>
              </a:rPr>
              <a:t>函数定义结束，调用函数</a:t>
            </a:r>
            <a:endParaRPr lang="en-US" altLang="zh-CN" sz="1600" dirty="0">
              <a:latin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3220"/>
          </a:xfrm>
          <a:prstGeom prst="rect">
            <a:avLst/>
          </a:prstGeom>
        </p:spPr>
        <p:txBody>
          <a:bodyPr wrap="square">
            <a:spAutoFit/>
          </a:bodyPr>
          <a:lstStyle/>
          <a:p>
            <a:r>
              <a:rPr lang="en-US" altLang="zh-CN" sz="2800" b="1" dirty="0">
                <a:solidFill>
                  <a:schemeClr val="bg1"/>
                </a:solidFill>
              </a:rPr>
              <a:t>1.2  Python</a:t>
            </a:r>
            <a:r>
              <a:rPr lang="zh-CN" altLang="en-US" sz="2800" b="1" dirty="0">
                <a:solidFill>
                  <a:schemeClr val="bg1"/>
                </a:solidFill>
              </a:rPr>
              <a:t>编码规范</a:t>
            </a:r>
            <a:endParaRPr lang="zh-CN" altLang="en-US" sz="2800" b="1" dirty="0">
              <a:solidFill>
                <a:schemeClr val="bg1"/>
              </a:solidFill>
            </a:endParaRPr>
          </a:p>
        </p:txBody>
      </p:sp>
      <p:sp>
        <p:nvSpPr>
          <p:cNvPr id="2" name="矩形 1"/>
          <p:cNvSpPr/>
          <p:nvPr/>
        </p:nvSpPr>
        <p:spPr>
          <a:xfrm>
            <a:off x="669925" y="2379208"/>
            <a:ext cx="10850563" cy="2345770"/>
          </a:xfrm>
          <a:prstGeom prst="rect">
            <a:avLst/>
          </a:prstGeom>
        </p:spPr>
        <p:txBody>
          <a:bodyPr wrap="square">
            <a:spAutoFit/>
          </a:bodyPr>
          <a:lstStyle/>
          <a:p>
            <a:pPr indent="457200">
              <a:lnSpc>
                <a:spcPct val="150000"/>
              </a:lnSpc>
            </a:pPr>
            <a:r>
              <a:rPr lang="en-US" altLang="zh-CN" sz="2000" dirty="0"/>
              <a:t>在每个类、函数定义或一段完整的功能代码之后增加一个</a:t>
            </a:r>
            <a:r>
              <a:rPr lang="en-US" altLang="zh-CN" sz="2000" dirty="0">
                <a:solidFill>
                  <a:srgbClr val="FF0000"/>
                </a:solidFill>
              </a:rPr>
              <a:t>空行</a:t>
            </a:r>
            <a:r>
              <a:rPr lang="en-US" altLang="zh-CN" sz="2000" dirty="0"/>
              <a:t>，在运算符两侧各增加一个</a:t>
            </a:r>
            <a:r>
              <a:rPr lang="en-US" altLang="zh-CN" sz="2000" dirty="0">
                <a:solidFill>
                  <a:srgbClr val="FF0000"/>
                </a:solidFill>
              </a:rPr>
              <a:t>空格</a:t>
            </a:r>
            <a:r>
              <a:rPr lang="en-US" altLang="zh-CN" sz="2000" dirty="0"/>
              <a:t>，逗号后面增加一个</a:t>
            </a:r>
            <a:r>
              <a:rPr lang="en-US" altLang="zh-CN" sz="2000" dirty="0">
                <a:solidFill>
                  <a:srgbClr val="FF0000"/>
                </a:solidFill>
              </a:rPr>
              <a:t>空格</a:t>
            </a:r>
            <a:r>
              <a:rPr lang="en-US" altLang="zh-CN" sz="2000" dirty="0"/>
              <a:t>，让代码</a:t>
            </a:r>
            <a:r>
              <a:rPr lang="en-US" altLang="zh-CN" sz="2000" dirty="0">
                <a:solidFill>
                  <a:srgbClr val="FF0000"/>
                </a:solidFill>
              </a:rPr>
              <a:t>适当松散</a:t>
            </a:r>
            <a:r>
              <a:rPr lang="en-US" altLang="zh-CN" sz="2000" dirty="0"/>
              <a:t>一点，不要过于密集。</a:t>
            </a:r>
            <a:endParaRPr lang="en-US" altLang="zh-CN" sz="2000" dirty="0"/>
          </a:p>
          <a:p>
            <a:pPr>
              <a:lnSpc>
                <a:spcPct val="150000"/>
              </a:lnSpc>
            </a:pPr>
            <a:endParaRPr lang="en-US" altLang="zh-CN" sz="2000" dirty="0"/>
          </a:p>
          <a:p>
            <a:pPr indent="457200">
              <a:lnSpc>
                <a:spcPct val="150000"/>
              </a:lnSpc>
            </a:pPr>
            <a:r>
              <a:rPr lang="en-US" altLang="zh-CN" sz="2000" dirty="0"/>
              <a:t>在实际编写代码时，这个规范需要灵活运用。有些地方增加空行和空格会提高可读性，代码更加利于阅读。但是如果生硬地在所有运算符两侧和逗号后面都增加空格，却会适得其反。</a:t>
            </a:r>
            <a:endParaRPr lang="en-US" altLang="zh-CN" sz="2000" dirty="0"/>
          </a:p>
        </p:txBody>
      </p:sp>
      <p:sp>
        <p:nvSpPr>
          <p:cNvPr id="5" name="矩形: 圆角 4"/>
          <p:cNvSpPr/>
          <p:nvPr/>
        </p:nvSpPr>
        <p:spPr>
          <a:xfrm>
            <a:off x="669925" y="1459936"/>
            <a:ext cx="1997075" cy="462701"/>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dirty="0">
                <a:solidFill>
                  <a:schemeClr val="tx1"/>
                </a:solidFill>
              </a:rPr>
              <a:t>（</a:t>
            </a:r>
            <a:r>
              <a:rPr lang="en-US" altLang="zh-CN" dirty="0">
                <a:solidFill>
                  <a:schemeClr val="tx1"/>
                </a:solidFill>
              </a:rPr>
              <a:t>2</a:t>
            </a:r>
            <a:r>
              <a:rPr lang="zh-CN" altLang="en-US" dirty="0">
                <a:solidFill>
                  <a:schemeClr val="tx1"/>
                </a:solidFill>
              </a:rPr>
              <a:t>）空格与空行</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5">
  <a:themeElements>
    <a:clrScheme name="自定义 33">
      <a:dk1>
        <a:srgbClr val="000000"/>
      </a:dk1>
      <a:lt1>
        <a:srgbClr val="FFFFFF"/>
      </a:lt1>
      <a:dk2>
        <a:srgbClr val="768395"/>
      </a:dk2>
      <a:lt2>
        <a:srgbClr val="F0F0F0"/>
      </a:lt2>
      <a:accent1>
        <a:srgbClr val="00827E"/>
      </a:accent1>
      <a:accent2>
        <a:srgbClr val="00AEA9"/>
      </a:accent2>
      <a:accent3>
        <a:srgbClr val="FFC000"/>
      </a:accent3>
      <a:accent4>
        <a:srgbClr val="F13446"/>
      </a:accent4>
      <a:accent5>
        <a:srgbClr val="1060B8"/>
      </a:accent5>
      <a:accent6>
        <a:srgbClr val="0C4E95"/>
      </a:accent6>
      <a:hlink>
        <a:srgbClr val="4472C4"/>
      </a:hlink>
      <a:folHlink>
        <a:srgbClr val="BFBFBF"/>
      </a:folHlink>
    </a:clrScheme>
    <a:fontScheme name="2tpg2m2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Words>
  <Application>WPS Presentation</Application>
  <PresentationFormat>宽屏</PresentationFormat>
  <Paragraphs>189</Paragraphs>
  <Slides>18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宋体</vt:lpstr>
      <vt:lpstr>Wingdings</vt:lpstr>
      <vt:lpstr>等线</vt:lpstr>
      <vt:lpstr>Consolas</vt:lpstr>
      <vt:lpstr>微软雅黑</vt:lpstr>
      <vt:lpstr>Arial Unicode MS</vt:lpstr>
      <vt:lpstr>主题5</vt:lpstr>
      <vt:lpstr>Python开发环境搭建与编码规范</vt:lpstr>
      <vt:lpstr>本章学习目标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学 习 进 步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d</cp:lastModifiedBy>
  <cp:revision>863</cp:revision>
  <dcterms:created xsi:type="dcterms:W3CDTF">2018-10-14T01:54:00Z</dcterms:created>
  <dcterms:modified xsi:type="dcterms:W3CDTF">2019-12-10T07:18:55Z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1033-11.2.0.9070</vt:lpwstr>
  </property>
</Properties>
</file>