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emf" ContentType="image/x-emf"/>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olors1.xml" ContentType="application/vnd.ms-office.chartcolorstyle+xml"/>
  <Override PartName="/ppt/charts/style1.xml" ContentType="application/vnd.ms-office.chartstyle+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3"/>
  </p:sldMasterIdLst>
  <p:notesMasterIdLst>
    <p:notesMasterId r:id="rId48"/>
  </p:notesMasterIdLst>
  <p:sldIdLst>
    <p:sldId id="256" r:id="rId4"/>
    <p:sldId id="257" r:id="rId5"/>
    <p:sldId id="259" r:id="rId6"/>
    <p:sldId id="261" r:id="rId7"/>
    <p:sldId id="663" r:id="rId8"/>
    <p:sldId id="551" r:id="rId9"/>
    <p:sldId id="665" r:id="rId10"/>
    <p:sldId id="666" r:id="rId11"/>
    <p:sldId id="667" r:id="rId12"/>
    <p:sldId id="668" r:id="rId13"/>
    <p:sldId id="669" r:id="rId14"/>
    <p:sldId id="670" r:id="rId15"/>
    <p:sldId id="671" r:id="rId16"/>
    <p:sldId id="672" r:id="rId17"/>
    <p:sldId id="673" r:id="rId18"/>
    <p:sldId id="674" r:id="rId19"/>
    <p:sldId id="679" r:id="rId20"/>
    <p:sldId id="680" r:id="rId21"/>
    <p:sldId id="681" r:id="rId22"/>
    <p:sldId id="682" r:id="rId23"/>
    <p:sldId id="683" r:id="rId24"/>
    <p:sldId id="684" r:id="rId25"/>
    <p:sldId id="685" r:id="rId26"/>
    <p:sldId id="686" r:id="rId27"/>
    <p:sldId id="687" r:id="rId28"/>
    <p:sldId id="688" r:id="rId29"/>
    <p:sldId id="689" r:id="rId30"/>
    <p:sldId id="664" r:id="rId31"/>
    <p:sldId id="600" r:id="rId32"/>
    <p:sldId id="690" r:id="rId33"/>
    <p:sldId id="691" r:id="rId34"/>
    <p:sldId id="692" r:id="rId35"/>
    <p:sldId id="693" r:id="rId36"/>
    <p:sldId id="694" r:id="rId37"/>
    <p:sldId id="695" r:id="rId38"/>
    <p:sldId id="696" r:id="rId39"/>
    <p:sldId id="697" r:id="rId40"/>
    <p:sldId id="699" r:id="rId41"/>
    <p:sldId id="700" r:id="rId42"/>
    <p:sldId id="698" r:id="rId43"/>
    <p:sldId id="701" r:id="rId44"/>
    <p:sldId id="702" r:id="rId45"/>
    <p:sldId id="291" r:id="rId46"/>
    <p:sldId id="260" r:id="rId47"/>
  </p:sldIdLst>
  <p:sldSz cx="9144000" cy="6858000" type="screen4x3"/>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8921C56C-C475-4728-BC2B-5BA9EC2446C2}">
          <p14:sldIdLst>
            <p14:sldId id="256"/>
            <p14:sldId id="257"/>
            <p14:sldId id="259"/>
            <p14:sldId id="261"/>
          </p14:sldIdLst>
        </p14:section>
        <p14:section name="2.1" id="{363B489D-FF9E-45C9-87FB-577175253931}">
          <p14:sldIdLst>
            <p14:sldId id="663"/>
            <p14:sldId id="551"/>
            <p14:sldId id="665"/>
            <p14:sldId id="666"/>
            <p14:sldId id="667"/>
            <p14:sldId id="668"/>
            <p14:sldId id="669"/>
            <p14:sldId id="670"/>
            <p14:sldId id="671"/>
            <p14:sldId id="672"/>
            <p14:sldId id="673"/>
            <p14:sldId id="674"/>
            <p14:sldId id="679"/>
            <p14:sldId id="680"/>
            <p14:sldId id="681"/>
            <p14:sldId id="682"/>
            <p14:sldId id="683"/>
            <p14:sldId id="684"/>
            <p14:sldId id="685"/>
            <p14:sldId id="686"/>
            <p14:sldId id="687"/>
            <p14:sldId id="688"/>
            <p14:sldId id="689"/>
          </p14:sldIdLst>
        </p14:section>
        <p14:section name="2.2" id="{3AA61C9E-A6FE-4583-9CBC-ABC4887D44A6}">
          <p14:sldIdLst>
            <p14:sldId id="664"/>
            <p14:sldId id="600"/>
            <p14:sldId id="690"/>
            <p14:sldId id="691"/>
            <p14:sldId id="692"/>
            <p14:sldId id="693"/>
            <p14:sldId id="694"/>
            <p14:sldId id="695"/>
            <p14:sldId id="696"/>
            <p14:sldId id="697"/>
            <p14:sldId id="699"/>
            <p14:sldId id="700"/>
            <p14:sldId id="698"/>
            <p14:sldId id="701"/>
            <p14:sldId id="702"/>
          </p14:sldIdLst>
        </p14:section>
        <p14:section name="小结" id="{B8AC71C6-BBCC-43CB-B24D-F8CA7D5862BB}">
          <p14:sldIdLst>
            <p14:sldId id="291"/>
            <p14:sldId id="260"/>
          </p14:sldIdLst>
        </p14:section>
      </p14:section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2484C6"/>
    <a:srgbClr val="2383C6"/>
    <a:srgbClr val="AED6EE"/>
    <a:srgbClr val="62B3E0"/>
    <a:srgbClr val="455052"/>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431"/>
    <p:restoredTop sz="94643"/>
  </p:normalViewPr>
  <p:slideViewPr>
    <p:cSldViewPr>
      <p:cViewPr varScale="1">
        <p:scale>
          <a:sx n="90" d="100"/>
          <a:sy n="90" d="100"/>
        </p:scale>
        <p:origin x="1176" y="90"/>
      </p:cViewPr>
      <p:guideLst>
        <p:guide orient="horz" pos="2083"/>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1" Type="http://schemas.openxmlformats.org/officeDocument/2006/relationships/tableStyles" Target="tableStyles.xml"/><Relationship Id="rId50" Type="http://schemas.openxmlformats.org/officeDocument/2006/relationships/viewProps" Target="viewProps.xml"/><Relationship Id="rId5" Type="http://schemas.openxmlformats.org/officeDocument/2006/relationships/slide" Target="slides/slide2.xml"/><Relationship Id="rId49" Type="http://schemas.openxmlformats.org/officeDocument/2006/relationships/presProps" Target="presProps.xml"/><Relationship Id="rId48" Type="http://schemas.openxmlformats.org/officeDocument/2006/relationships/notesMaster" Target="notesMasters/notesMaster1.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slide" Target="slides/slide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Master" Target="slideMasters/slideMaster2.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3" Type="http://schemas.microsoft.com/office/2011/relationships/chartColorStyle" Target="colors1.xml"/><Relationship Id="rId2" Type="http://schemas.microsoft.com/office/2011/relationships/chartStyle" Target="style1.xml"/><Relationship Id="rId1" Type="http://schemas.openxmlformats.org/officeDocument/2006/relationships/package" Target="../embeddings/Workbook1.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8"/>
    </mc:Choice>
    <mc:Fallback>
      <c:style val="8"/>
    </mc:Fallback>
  </mc:AlternateContent>
  <c:chart>
    <c:autoTitleDeleted val="1"/>
    <c:plotArea>
      <c:layout>
        <c:manualLayout>
          <c:layoutTarget val="inner"/>
          <c:xMode val="edge"/>
          <c:yMode val="edge"/>
          <c:x val="0.413083333439706"/>
          <c:y val="0"/>
          <c:w val="0.586916666560294"/>
          <c:h val="0.929404458131209"/>
        </c:manualLayout>
      </c:layout>
      <c:doughnutChart>
        <c:varyColors val="1"/>
        <c:ser>
          <c:idx val="0"/>
          <c:order val="0"/>
          <c:tx>
            <c:strRef>
              <c:f>Sheet1!$B$1</c:f>
              <c:strCache>
                <c:ptCount val="1"/>
                <c:pt idx="0">
                  <c:v>销售额</c:v>
                </c:pt>
              </c:strCache>
            </c:strRef>
          </c:tx>
          <c:spPr/>
          <c:explosion val="0"/>
          <c:dPt>
            <c:idx val="0"/>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1"/>
            <c:bubble3D val="0"/>
            <c:spPr>
              <a:solidFill>
                <a:srgbClr val="2484C6"/>
              </a:solidFill>
              <a:ln>
                <a:noFill/>
              </a:ln>
              <a:effectLst/>
              <a:scene3d>
                <a:camera prst="orthographicFront"/>
                <a:lightRig rig="brightRoom" dir="t"/>
              </a:scene3d>
              <a:sp3d prstMaterial="flat">
                <a:bevelT w="50800" h="101600" prst="angle"/>
                <a:contourClr>
                  <a:srgbClr val="000000"/>
                </a:contourClr>
              </a:sp3d>
            </c:spPr>
          </c:dPt>
          <c:dPt>
            <c:idx val="2"/>
            <c:bubble3D val="0"/>
            <c:spPr>
              <a:solidFill>
                <a:srgbClr val="AED6EE"/>
              </a:solidFill>
              <a:ln>
                <a:noFill/>
              </a:ln>
              <a:effectLst/>
              <a:scene3d>
                <a:camera prst="orthographicFront"/>
                <a:lightRig rig="brightRoom" dir="t"/>
              </a:scene3d>
              <a:sp3d prstMaterial="flat">
                <a:bevelT w="50800" h="101600" prst="angle"/>
                <a:contourClr>
                  <a:srgbClr val="000000"/>
                </a:contourClr>
              </a:sp3d>
            </c:spPr>
          </c:dPt>
          <c:dPt>
            <c:idx val="3"/>
            <c:bubble3D val="0"/>
            <c:spPr>
              <a:solidFill>
                <a:srgbClr val="2383C6"/>
              </a:solidFill>
              <a:ln>
                <a:noFill/>
              </a:ln>
              <a:effectLst/>
              <a:scene3d>
                <a:camera prst="orthographicFront"/>
                <a:lightRig rig="brightRoom" dir="t"/>
              </a:scene3d>
              <a:sp3d prstMaterial="flat">
                <a:bevelT w="50800" h="101600" prst="angle"/>
                <a:contourClr>
                  <a:srgbClr val="000000"/>
                </a:contourClr>
              </a:sp3d>
            </c:spPr>
          </c:dPt>
          <c:dLbls>
            <c:delete val="1"/>
          </c:dLbls>
          <c:cat>
            <c:strRef>
              <c:f>Sheet1!$A$2:$A$5</c:f>
              <c:strCache>
                <c:ptCount val="4"/>
                <c:pt idx="0">
                  <c:v>掌握知识</c:v>
                </c:pt>
                <c:pt idx="1">
                  <c:v>理解知识</c:v>
                </c:pt>
                <c:pt idx="2">
                  <c:v>熟悉知识</c:v>
                </c:pt>
                <c:pt idx="3">
                  <c:v>了解知识</c:v>
                </c:pt>
              </c:strCache>
            </c:strRef>
          </c:cat>
          <c:val>
            <c:numRef>
              <c:f>Sheet1!$B$2:$B$5</c:f>
              <c:numCache>
                <c:formatCode>g/"通""用""格""式"</c:formatCode>
                <c:ptCount val="4"/>
                <c:pt idx="0">
                  <c:v>2.5</c:v>
                </c:pt>
                <c:pt idx="1">
                  <c:v>2.5</c:v>
                </c:pt>
                <c:pt idx="2">
                  <c:v>2.5</c:v>
                </c:pt>
                <c:pt idx="3">
                  <c:v>2.5</c:v>
                </c:pt>
              </c:numCache>
            </c:numRef>
          </c:val>
        </c:ser>
        <c:dLbls>
          <c:showLegendKey val="0"/>
          <c:showVal val="0"/>
          <c:showCatName val="0"/>
          <c:showSerName val="0"/>
          <c:showPercent val="1"/>
          <c:showBubbleSize val="0"/>
          <c:showLeaderLines val="1"/>
        </c:dLbls>
        <c:firstSliceAng val="0"/>
        <c:holeSize val="50"/>
      </c:doughnutChart>
      <c:spPr>
        <a:noFill/>
        <a:ln>
          <a:noFill/>
        </a:ln>
        <a:effectLst/>
      </c:spPr>
    </c:plotArea>
    <c:plotVisOnly val="1"/>
    <c:dispBlanksAs val="gap"/>
    <c:showDLblsOverMax val="0"/>
  </c:chart>
  <c:spPr>
    <a:noFill/>
    <a:ln>
      <a:noFill/>
    </a:ln>
    <a:effectLst/>
  </c:spPr>
  <c:txPr>
    <a:bodyPr/>
    <a:lstStyle/>
    <a:p>
      <a:pPr>
        <a:defRPr lang="zh-CN"/>
      </a:pPr>
    </a:p>
  </c:txPr>
  <c:externalData r:id="rId1">
    <c:autoUpdate val="0"/>
  </c:externalData>
</c:chartSpace>
</file>

<file path=ppt/charts/colors1.xml><?xml version="1.0" encoding="utf-8"?>
<cs:colorStyle xmlns:cs="http://schemas.microsoft.com/office/drawing/2012/chartStyle" xmlns:a="http://schemas.openxmlformats.org/drawingml/2006/main" meth="withinLinearReversed" id="26">
  <a:schemeClr val="accent6"/>
</cs:colorStyle>
</file>

<file path=ppt/charts/style1.xml><?xml version="1.0" encoding="utf-8"?>
<cs:chartStyle xmlns:cs="http://schemas.microsoft.com/office/drawing/2012/chartStyle" xmlns:a="http://schemas.openxmlformats.org/drawingml/2006/main" id="258">
  <cs:axisTitle>
    <cs:lnRef idx="0"/>
    <cs:fillRef idx="0"/>
    <cs:effectRef idx="0"/>
    <cs:fontRef idx="minor">
      <a:schemeClr val="tx1">
        <a:lumMod val="65000"/>
        <a:lumOff val="35000"/>
      </a:schemeClr>
    </cs:fontRef>
    <cs:defRPr sz="1195" kern="1200"/>
  </cs:axisTitle>
  <cs:categoryAxis>
    <cs:lnRef idx="0"/>
    <cs:fillRef idx="0"/>
    <cs:effectRef idx="0"/>
    <cs:fontRef idx="minor">
      <a:schemeClr val="tx1">
        <a:lumMod val="65000"/>
        <a:lumOff val="35000"/>
      </a:schemeClr>
    </cs:fontRef>
    <cs:defRPr sz="1195"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195" kern="1200"/>
  </cs:chartArea>
  <cs:dataLabel>
    <cs:lnRef idx="0"/>
    <cs:fillRef idx="0"/>
    <cs:effectRef idx="0"/>
    <cs:fontRef idx="minor">
      <a:schemeClr val="lt1"/>
    </cs:fontRef>
    <cs:defRPr sz="1195" b="1"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5"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tx1"/>
    </cs:fontRef>
    <cs:spPr>
      <a:solidFill>
        <a:schemeClr val="phClr"/>
      </a:solidFill>
      <a:scene3d>
        <a:camera prst="orthographicFront"/>
        <a:lightRig rig="brightRoom" dir="t"/>
      </a:scene3d>
      <a:sp3d prstMaterial="flat">
        <a:bevelT w="50800" h="101600" prst="angle"/>
        <a:contourClr>
          <a:srgbClr val="000000"/>
        </a:contourClr>
      </a:sp3d>
    </cs:spPr>
  </cs:dataPoint>
  <cs:dataPoint3D>
    <cs:lnRef idx="0"/>
    <cs:fillRef idx="0">
      <cs:styleClr val="auto"/>
    </cs:fillRef>
    <cs:effectRef idx="0"/>
    <cs:fontRef idx="minor">
      <a:schemeClr val="tx1"/>
    </cs:fontRef>
    <cs:spPr>
      <a:solidFill>
        <a:schemeClr val="phClr"/>
      </a:solidFill>
      <a:ln w="1905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fillRef idx="0">
      <cs:styleClr val="auto"/>
    </cs:fillRef>
    <cs:effectRef idx="0"/>
    <cs:fontRef idx="minor">
      <a:schemeClr val="tx1"/>
    </cs:fontRef>
    <cs:spPr>
      <a:solidFill>
        <a:schemeClr val="phClr"/>
      </a:solidFill>
      <a:ln w="9525">
        <a:solidFill>
          <a:schemeClr val="lt1"/>
        </a:solidFill>
      </a:ln>
    </cs:spPr>
  </cs:dataPointMarker>
  <cs:dataPointMarkerLayout symbol="circle" size="6"/>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5"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5"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5"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0" b="1" i="0" kern="1200" cap="all" spc="50" baseline="0"/>
  </cs:title>
  <cs:trendline>
    <cs:lnRef idx="0">
      <cs:styleClr val="auto"/>
    </cs:lnRef>
    <cs:fillRef idx="0"/>
    <cs:effectRef idx="0"/>
    <cs:fontRef idx="minor">
      <a:schemeClr val="tx1"/>
    </cs:fontRef>
    <cs:spPr>
      <a:ln w="19050" cap="rnd">
        <a:solidFill>
          <a:schemeClr val="phClr"/>
        </a:solidFill>
        <a:prstDash val="sysDash"/>
      </a:ln>
    </cs:spPr>
  </cs:trendline>
  <cs:trendlineLabel>
    <cs:lnRef idx="0"/>
    <cs:fillRef idx="0"/>
    <cs:effectRef idx="0"/>
    <cs:fontRef idx="minor">
      <a:schemeClr val="tx1">
        <a:lumMod val="65000"/>
        <a:lumOff val="35000"/>
      </a:schemeClr>
    </cs:fontRef>
    <cs:defRPr sz="1195"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1195"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2AC1225-7615-454C-9502-CA2C608313C2}"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C66577A-CDAC-46EF-A095-B32E05E70385}"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pic>
        <p:nvPicPr>
          <p:cNvPr id="4" name="图片 3"/>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672" y="0"/>
            <a:ext cx="9058656" cy="6858000"/>
          </a:xfrm>
          <a:prstGeom prst="rect">
            <a:avLst/>
          </a:prstGeom>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30238" y="365125"/>
            <a:ext cx="78867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630238" y="2505075"/>
            <a:ext cx="386873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29150" y="2505075"/>
            <a:ext cx="38877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30238" y="457200"/>
            <a:ext cx="2949575"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628650" y="365125"/>
            <a:ext cx="5762625"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pic>
        <p:nvPicPr>
          <p:cNvPr id="3" name="图片 2" descr="目录small"/>
          <p:cNvPicPr>
            <a:picLocks noChangeAspect="1"/>
          </p:cNvPicPr>
          <p:nvPr userDrawn="1"/>
        </p:nvPicPr>
        <p:blipFill>
          <a:blip r:embed="rId2"/>
          <a:stretch>
            <a:fillRect/>
          </a:stretch>
        </p:blipFill>
        <p:spPr>
          <a:xfrm>
            <a:off x="1332865" y="295275"/>
            <a:ext cx="1788160" cy="532765"/>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pic>
        <p:nvPicPr>
          <p:cNvPr id="3" name="图片 2" descr="知识架构samll"/>
          <p:cNvPicPr>
            <a:picLocks noChangeAspect="1"/>
          </p:cNvPicPr>
          <p:nvPr userDrawn="1"/>
        </p:nvPicPr>
        <p:blipFill>
          <a:blip r:embed="rId2"/>
          <a:stretch>
            <a:fillRect/>
          </a:stretch>
        </p:blipFill>
        <p:spPr>
          <a:xfrm>
            <a:off x="1264920" y="322580"/>
            <a:ext cx="2473325" cy="518795"/>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仅标题">
    <p:spTree>
      <p:nvGrpSpPr>
        <p:cNvPr id="1" name=""/>
        <p:cNvGrpSpPr/>
        <p:nvPr/>
      </p:nvGrpSpPr>
      <p:grpSpPr>
        <a:xfrm>
          <a:off x="0" y="0"/>
          <a:ext cx="0" cy="0"/>
          <a:chOff x="0" y="0"/>
          <a:chExt cx="0" cy="0"/>
        </a:xfrm>
      </p:grpSpPr>
      <p:pic>
        <p:nvPicPr>
          <p:cNvPr id="5" name="图片 4"/>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9144000" cy="685800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623888" y="4589463"/>
            <a:ext cx="78867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62865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4648200" y="1825625"/>
            <a:ext cx="386715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7CED56B0-D9E9-4FFC-B50F-494BA0CB3EA2}"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B3453E29-8F0B-4753-A750-A1B5321555C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7" Type="http://schemas.openxmlformats.org/officeDocument/2006/relationships/image" Target="../media/image6.png"/><Relationship Id="rId6" Type="http://schemas.openxmlformats.org/officeDocument/2006/relationships/image" Target="../media/image5.png"/><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14.xml"/><Relationship Id="rId8" Type="http://schemas.openxmlformats.org/officeDocument/2006/relationships/slideLayout" Target="../slideLayouts/slideLayout13.xml"/><Relationship Id="rId7" Type="http://schemas.openxmlformats.org/officeDocument/2006/relationships/slideLayout" Target="../slideLayouts/slideLayout12.xml"/><Relationship Id="rId6" Type="http://schemas.openxmlformats.org/officeDocument/2006/relationships/slideLayout" Target="../slideLayouts/slideLayout11.xml"/><Relationship Id="rId5" Type="http://schemas.openxmlformats.org/officeDocument/2006/relationships/slideLayout" Target="../slideLayouts/slideLayout10.xml"/><Relationship Id="rId4" Type="http://schemas.openxmlformats.org/officeDocument/2006/relationships/slideLayout" Target="../slideLayouts/slideLayout9.xml"/><Relationship Id="rId3" Type="http://schemas.openxmlformats.org/officeDocument/2006/relationships/slideLayout" Target="../slideLayouts/slideLayout8.xml"/><Relationship Id="rId2" Type="http://schemas.openxmlformats.org/officeDocument/2006/relationships/slideLayout" Target="../slideLayouts/slideLayout7.xml"/><Relationship Id="rId12" Type="http://schemas.openxmlformats.org/officeDocument/2006/relationships/theme" Target="../theme/theme2.xml"/><Relationship Id="rId11" Type="http://schemas.openxmlformats.org/officeDocument/2006/relationships/slideLayout" Target="../slideLayouts/slideLayout16.xml"/><Relationship Id="rId10" Type="http://schemas.openxmlformats.org/officeDocument/2006/relationships/slideLayout" Target="../slideLayouts/slideLayout15.xml"/><Relationship Id="rId1"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3" name="图片 2"/>
          <p:cNvPicPr>
            <a:picLocks noChangeAspect="1"/>
          </p:cNvPicPr>
          <p:nvPr userDrawn="1"/>
        </p:nvPicPr>
        <p:blipFill>
          <a:blip r:embed="rId6">
            <a:extLst>
              <a:ext uri="{28A0092B-C50C-407E-A947-70E740481C1C}">
                <a14:useLocalDpi xmlns:a14="http://schemas.microsoft.com/office/drawing/2010/main" val="0"/>
              </a:ext>
            </a:extLst>
          </a:blip>
          <a:stretch>
            <a:fillRect/>
          </a:stretch>
        </p:blipFill>
        <p:spPr>
          <a:xfrm>
            <a:off x="378" y="283"/>
            <a:ext cx="9143244" cy="6857433"/>
          </a:xfrm>
          <a:prstGeom prst="rect">
            <a:avLst/>
          </a:prstGeom>
        </p:spPr>
      </p:pic>
      <p:pic>
        <p:nvPicPr>
          <p:cNvPr id="2" name="图片 1" descr="图片222"/>
          <p:cNvPicPr>
            <a:picLocks noChangeAspect="1"/>
          </p:cNvPicPr>
          <p:nvPr userDrawn="1"/>
        </p:nvPicPr>
        <p:blipFill>
          <a:blip r:embed="rId7"/>
          <a:stretch>
            <a:fillRect/>
          </a:stretch>
        </p:blipFill>
        <p:spPr>
          <a:xfrm>
            <a:off x="0" y="0"/>
            <a:ext cx="9144000" cy="68580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628650" y="365125"/>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628650" y="6356350"/>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CED56B0-D9E9-4FFC-B50F-494BA0CB3EA2}" type="datetimeFigureOut">
              <a:rPr lang="zh-CN" altLang="en-US" smtClean="0"/>
            </a:fld>
            <a:endParaRPr lang="zh-CN" altLang="en-US"/>
          </a:p>
        </p:txBody>
      </p:sp>
      <p:sp>
        <p:nvSpPr>
          <p:cNvPr id="5" name="页脚占位符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457950" y="6356350"/>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3453E29-8F0B-4753-A750-A1B5321555C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 id="2147483659" r:id="rId5"/>
    <p:sldLayoutId id="2147483660" r:id="rId6"/>
    <p:sldLayoutId id="2147483661" r:id="rId7"/>
    <p:sldLayoutId id="2147483662" r:id="rId8"/>
    <p:sldLayoutId id="2147483663" r:id="rId9"/>
    <p:sldLayoutId id="2147483664" r:id="rId10"/>
    <p:sldLayoutId id="2147483665"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5.emf"/></Relationships>
</file>

<file path=ppt/slides/_rels/slide1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7.emf"/></Relationships>
</file>

<file path=ppt/slides/_rels/slide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8.emf"/></Relationships>
</file>

<file path=ppt/slides/_rels/slide15.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0.emf"/><Relationship Id="rId1" Type="http://schemas.openxmlformats.org/officeDocument/2006/relationships/image" Target="../media/image19.emf"/></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1.png"/></Relationships>
</file>

<file path=ppt/slides/_rels/slide1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3.emf"/><Relationship Id="rId1" Type="http://schemas.openxmlformats.org/officeDocument/2006/relationships/image" Target="../media/image22.emf"/></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5.emf"/><Relationship Id="rId1" Type="http://schemas.openxmlformats.org/officeDocument/2006/relationships/image" Target="../media/image24.png"/></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6.png"/></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slide" Target="slide1.xml"/><Relationship Id="rId1" Type="http://schemas.openxmlformats.org/officeDocument/2006/relationships/slide" Target="slide4.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28.png"/><Relationship Id="rId1" Type="http://schemas.openxmlformats.org/officeDocument/2006/relationships/image" Target="../media/image27.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29.png"/></Relationships>
</file>

<file path=ppt/slides/_rels/slide2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2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1.png"/></Relationships>
</file>

<file path=ppt/slides/_rels/slide2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2.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35.xml"/><Relationship Id="rId6" Type="http://schemas.openxmlformats.org/officeDocument/2006/relationships/slide" Target="slide1.xml"/><Relationship Id="rId5" Type="http://schemas.microsoft.com/office/2007/relationships/hdphoto" Target="../media/image8.wdp"/><Relationship Id="rId4" Type="http://schemas.openxmlformats.org/officeDocument/2006/relationships/image" Target="../media/image7.png"/><Relationship Id="rId3" Type="http://schemas.openxmlformats.org/officeDocument/2006/relationships/slide" Target="slide2.xml"/><Relationship Id="rId2" Type="http://schemas.openxmlformats.org/officeDocument/2006/relationships/slide" Target="slide30.xml"/><Relationship Id="rId1" Type="http://schemas.openxmlformats.org/officeDocument/2006/relationships/slide" Target="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chart" Target="../charts/chart1.xml"/></Relationships>
</file>

<file path=ppt/slides/_rels/slide3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3.emf"/></Relationships>
</file>

<file path=ppt/slides/_rels/slide31.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35.png"/><Relationship Id="rId1" Type="http://schemas.openxmlformats.org/officeDocument/2006/relationships/image" Target="../media/image34.emf"/></Relationships>
</file>

<file path=ppt/slides/_rels/slide3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6.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7.emf"/></Relationships>
</file>

<file path=ppt/slides/_rels/slide3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38.emf"/></Relationships>
</file>

<file path=ppt/slides/_rels/slide3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emf"/></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3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2.emf"/></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3.png"/></Relationships>
</file>

<file path=ppt/slides/_rels/slide41.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4.png"/></Relationships>
</file>

<file path=ppt/slides/_rels/slide42.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5.emf"/></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8" Type="http://schemas.openxmlformats.org/officeDocument/2006/relationships/slideLayout" Target="../slideLayouts/slideLayout3.xml"/><Relationship Id="rId7" Type="http://schemas.openxmlformats.org/officeDocument/2006/relationships/slide" Target="slide14.xml"/><Relationship Id="rId6" Type="http://schemas.openxmlformats.org/officeDocument/2006/relationships/slide" Target="slide8.xml"/><Relationship Id="rId5" Type="http://schemas.openxmlformats.org/officeDocument/2006/relationships/slide" Target="slide1.xml"/><Relationship Id="rId4" Type="http://schemas.microsoft.com/office/2007/relationships/hdphoto" Target="../media/image8.wdp"/><Relationship Id="rId3" Type="http://schemas.openxmlformats.org/officeDocument/2006/relationships/image" Target="../media/image7.png"/><Relationship Id="rId2" Type="http://schemas.openxmlformats.org/officeDocument/2006/relationships/slide" Target="slide2.xml"/><Relationship Id="rId1"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0.png"/><Relationship Id="rId1" Type="http://schemas.openxmlformats.org/officeDocument/2006/relationships/image" Target="../media/image9.emf"/></Relationships>
</file>

<file path=ppt/slides/_rels/slide7.xml.rels><?xml version="1.0" encoding="UTF-8" standalone="yes"?>
<Relationships xmlns="http://schemas.openxmlformats.org/package/2006/relationships"><Relationship Id="rId3" Type="http://schemas.openxmlformats.org/officeDocument/2006/relationships/slideLayout" Target="../slideLayouts/slideLayout4.xml"/><Relationship Id="rId2" Type="http://schemas.openxmlformats.org/officeDocument/2006/relationships/image" Target="../media/image12.png"/><Relationship Id="rId1" Type="http://schemas.openxmlformats.org/officeDocument/2006/relationships/image" Target="../media/image11.emf"/></Relationships>
</file>

<file path=ppt/slides/_rels/slide8.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3.png"/></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副标题 2"/>
          <p:cNvSpPr txBox="1"/>
          <p:nvPr/>
        </p:nvSpPr>
        <p:spPr bwMode="auto">
          <a:xfrm>
            <a:off x="2195736" y="2405850"/>
            <a:ext cx="5147389" cy="6008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lnSpc>
                <a:spcPct val="90000"/>
              </a:lnSpc>
              <a:spcBef>
                <a:spcPts val="1000"/>
              </a:spcBef>
              <a:buFont typeface="Arial" panose="020B0604020202020204" pitchFamily="34" charset="0"/>
              <a:buNone/>
            </a:pPr>
            <a:r>
              <a:rPr lang="zh-CN" altLang="en-US" sz="2000" b="1" dirty="0">
                <a:solidFill>
                  <a:srgbClr val="455052"/>
                </a:solidFill>
                <a:latin typeface="微软雅黑" panose="020B0503020204020204" pitchFamily="34" charset="-122"/>
                <a:ea typeface="微软雅黑" panose="020B0503020204020204" pitchFamily="34" charset="-122"/>
              </a:rPr>
              <a:t>第</a:t>
            </a:r>
            <a:r>
              <a:rPr lang="en-US" altLang="zh-CN" sz="2000" b="1" dirty="0">
                <a:solidFill>
                  <a:srgbClr val="455052"/>
                </a:solidFill>
                <a:latin typeface="微软雅黑" panose="020B0503020204020204" pitchFamily="34" charset="-122"/>
                <a:ea typeface="微软雅黑" panose="020B0503020204020204" pitchFamily="34" charset="-122"/>
              </a:rPr>
              <a:t>2</a:t>
            </a:r>
            <a:r>
              <a:rPr lang="zh-CN" altLang="en-US" sz="2000" b="1" dirty="0">
                <a:solidFill>
                  <a:srgbClr val="455052"/>
                </a:solidFill>
                <a:latin typeface="微软雅黑" panose="020B0503020204020204" pitchFamily="34" charset="-122"/>
                <a:ea typeface="微软雅黑" panose="020B0503020204020204" pitchFamily="34" charset="-122"/>
              </a:rPr>
              <a:t>章 </a:t>
            </a:r>
            <a:r>
              <a:rPr lang="en-US" altLang="zh-CN" sz="2000" b="1" dirty="0">
                <a:solidFill>
                  <a:srgbClr val="455052"/>
                </a:solidFill>
                <a:latin typeface="微软雅黑" panose="020B0503020204020204" pitchFamily="34" charset="-122"/>
                <a:ea typeface="微软雅黑" panose="020B0503020204020204" pitchFamily="34" charset="-122"/>
              </a:rPr>
              <a:t>IPython</a:t>
            </a:r>
            <a:r>
              <a:rPr lang="zh-CN" altLang="en-US" sz="2000" b="1" dirty="0">
                <a:solidFill>
                  <a:srgbClr val="455052"/>
                </a:solidFill>
                <a:latin typeface="微软雅黑" panose="020B0503020204020204" pitchFamily="34" charset="-122"/>
                <a:ea typeface="微软雅黑" panose="020B0503020204020204" pitchFamily="34" charset="-122"/>
              </a:rPr>
              <a:t>的使用</a:t>
            </a:r>
            <a:endParaRPr lang="en-US" altLang="zh-CN" sz="2000" b="1" dirty="0">
              <a:solidFill>
                <a:srgbClr val="455052"/>
              </a:solidFill>
              <a:latin typeface="微软雅黑" panose="020B0503020204020204" pitchFamily="34" charset="-122"/>
              <a:ea typeface="微软雅黑" panose="020B0503020204020204" pitchFamily="34" charset="-122"/>
            </a:endParaRPr>
          </a:p>
          <a:p>
            <a:pPr algn="ctr" eaLnBrk="1" hangingPunct="1">
              <a:lnSpc>
                <a:spcPct val="90000"/>
              </a:lnSpc>
              <a:spcBef>
                <a:spcPts val="1000"/>
              </a:spcBef>
              <a:buFont typeface="Arial" panose="020B0604020202020204" pitchFamily="34" charset="0"/>
              <a:buNone/>
            </a:pPr>
            <a:endParaRPr lang="zh-CN" altLang="en-US" sz="3200" b="1" dirty="0">
              <a:solidFill>
                <a:srgbClr val="455052"/>
              </a:solidFill>
              <a:latin typeface="微软雅黑" panose="020B0503020204020204" pitchFamily="34" charset="-122"/>
              <a:ea typeface="微软雅黑" panose="020B0503020204020204" pitchFamily="34" charset="-122"/>
            </a:endParaRPr>
          </a:p>
        </p:txBody>
      </p:sp>
      <p:sp>
        <p:nvSpPr>
          <p:cNvPr id="3" name="矩形 7"/>
          <p:cNvSpPr>
            <a:spLocks noChangeArrowheads="1"/>
          </p:cNvSpPr>
          <p:nvPr/>
        </p:nvSpPr>
        <p:spPr bwMode="auto">
          <a:xfrm>
            <a:off x="978470" y="4421757"/>
            <a:ext cx="3065144"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IPython</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基础</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5" name="矩形 7"/>
          <p:cNvSpPr>
            <a:spLocks noChangeArrowheads="1"/>
          </p:cNvSpPr>
          <p:nvPr/>
        </p:nvSpPr>
        <p:spPr bwMode="auto">
          <a:xfrm>
            <a:off x="5076190" y="4421505"/>
            <a:ext cx="3679825" cy="506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285750" indent="-28575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ct val="150000"/>
              </a:lnSpc>
              <a:buFont typeface="Arial" panose="020B0604020202020204" pitchFamily="34" charset="0"/>
              <a:buChar char="•"/>
            </a:pPr>
            <a:r>
              <a:rPr lang="en-US" altLang="zh-CN"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IPython</a:t>
            </a:r>
            <a:r>
              <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rPr>
              <a:t>中的开发工具</a:t>
            </a:r>
            <a:endParaRPr lang="zh-CN" altLang="en-US" dirty="0">
              <a:solidFill>
                <a:srgbClr val="455052"/>
              </a:solidFill>
              <a:latin typeface="微软雅黑" panose="020B0503020204020204" pitchFamily="34" charset="-122"/>
              <a:ea typeface="微软雅黑" panose="020B0503020204020204" pitchFamily="34" charset="-122"/>
              <a:sym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100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1500"/>
                            </p:stCondLst>
                            <p:childTnLst>
                              <p:par>
                                <p:cTn id="10" presetID="2" presetClass="entr" presetSubtype="8" fill="hold" grpId="0" nodeType="afterEffect">
                                  <p:stCondLst>
                                    <p:cond delay="10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500" fill="hold"/>
                                        <p:tgtEl>
                                          <p:spTgt spid="5"/>
                                        </p:tgtEl>
                                        <p:attrNameLst>
                                          <p:attrName>ppt_x</p:attrName>
                                        </p:attrNameLst>
                                      </p:cBhvr>
                                      <p:tavLst>
                                        <p:tav tm="0">
                                          <p:val>
                                            <p:strVal val="0-#ppt_w/2"/>
                                          </p:val>
                                        </p:tav>
                                        <p:tav tm="100000">
                                          <p:val>
                                            <p:strVal val="#ppt_x"/>
                                          </p:val>
                                        </p:tav>
                                      </p:tavLst>
                                    </p:anim>
                                    <p:anim calcmode="lin" valueType="num">
                                      <p:cBhvr additive="base">
                                        <p:cTn id="13"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13411"/>
            <a:ext cx="9115425" cy="188150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通过图可以看出,开发者借助IPython的内省功能查阅自定义a变量的相关信息,</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如a的数据类型、父类名等相关信息。</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IPython中还提供了info()函数用于查看对象的相关信息。如查看 Pandas中 DataFrame对象的基本信息,开发者可以在IPython中创建如下代码。</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57250" y="3521075"/>
            <a:ext cx="5040000" cy="1137184"/>
          </a:xfrm>
          <a:prstGeom prst="rect">
            <a:avLst/>
          </a:prstGeom>
        </p:spPr>
      </p:pic>
      <p:sp>
        <p:nvSpPr>
          <p:cNvPr id="6" name="矩形 5"/>
          <p:cNvSpPr/>
          <p:nvPr/>
        </p:nvSpPr>
        <p:spPr>
          <a:xfrm>
            <a:off x="0" y="492559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注意:关于 Pandas的使用将在第4章说明。</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13411"/>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info()函数执行结果具体如图所示。</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29210" y="4948555"/>
            <a:ext cx="914463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通过info()函数,可以看出该对象的类型、子对象的索引编号、数据列、数据值大小、内存使用大小等相关参数。</a:t>
            </a:r>
            <a:endParaRPr dirty="0">
              <a:latin typeface="微软雅黑" panose="020B0503020204020204" pitchFamily="34" charset="-122"/>
              <a:ea typeface="微软雅黑" panose="020B0503020204020204" pitchFamily="34" charset="-122"/>
            </a:endParaRPr>
          </a:p>
        </p:txBody>
      </p:sp>
      <p:pic>
        <p:nvPicPr>
          <p:cNvPr id="18" name="图片 18"/>
          <p:cNvPicPr>
            <a:picLocks noChangeAspect="1"/>
          </p:cNvPicPr>
          <p:nvPr/>
        </p:nvPicPr>
        <p:blipFill>
          <a:blip r:embed="rId1"/>
          <a:stretch>
            <a:fillRect/>
          </a:stretch>
        </p:blipFill>
        <p:spPr>
          <a:xfrm>
            <a:off x="1908175" y="2176780"/>
            <a:ext cx="5328285" cy="25044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8"/>
                                        </p:tgtEl>
                                        <p:attrNameLst>
                                          <p:attrName>style.visibility</p:attrName>
                                        </p:attrNameLst>
                                      </p:cBhvr>
                                      <p:to>
                                        <p:strVal val="visible"/>
                                      </p:to>
                                    </p:set>
                                    <p:anim calcmode="lin" valueType="num">
                                      <p:cBhvr additive="base">
                                        <p:cTn id="16" dur="500" fill="hold"/>
                                        <p:tgtEl>
                                          <p:spTgt spid="18"/>
                                        </p:tgtEl>
                                        <p:attrNameLst>
                                          <p:attrName>ppt_x</p:attrName>
                                        </p:attrNameLst>
                                      </p:cBhvr>
                                      <p:tavLst>
                                        <p:tav tm="0">
                                          <p:val>
                                            <p:strVal val="#ppt_x"/>
                                          </p:val>
                                        </p:tav>
                                        <p:tav tm="100000">
                                          <p:val>
                                            <p:strVal val="#ppt_x"/>
                                          </p:val>
                                        </p:tav>
                                      </p:tavLst>
                                    </p:anim>
                                    <p:anim calcmode="lin" valueType="num">
                                      <p:cBhvr additive="base">
                                        <p:cTn id="17" dur="500" fill="hold"/>
                                        <p:tgtEl>
                                          <p:spTgt spid="1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29210" y="1424206"/>
            <a:ext cx="9115425" cy="23609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3.中断执行</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需要中断正在运行的代码时,可以使用 Ctrl+C 快捷键引发一个 KeyboardInterrupt,除一些特殊的情况外,绝大部分 Python程序会立即停止执行。</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4.快捷键</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使用IPython编码时还可使用快捷键完成所需操作,常用的键盘快捷键如表所示。</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5507891"/>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编码时灵活使用键盘快捷键可达到事半功倍的效果。</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rcRect r="19634" b="6667"/>
          <a:stretch>
            <a:fillRect/>
          </a:stretch>
        </p:blipFill>
        <p:spPr>
          <a:xfrm>
            <a:off x="794385" y="1685290"/>
            <a:ext cx="5304790" cy="36893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 calcmode="lin" valueType="num">
                                      <p:cBhvr additive="base">
                                        <p:cTn id="11" dur="500" fill="hold"/>
                                        <p:tgtEl>
                                          <p:spTgt spid="2"/>
                                        </p:tgtEl>
                                        <p:attrNameLst>
                                          <p:attrName>ppt_x</p:attrName>
                                        </p:attrNameLst>
                                      </p:cBhvr>
                                      <p:tavLst>
                                        <p:tav tm="0">
                                          <p:val>
                                            <p:strVal val="#ppt_x"/>
                                          </p:val>
                                        </p:tav>
                                        <p:tav tm="100000">
                                          <p:val>
                                            <p:strVal val="#ppt_x"/>
                                          </p:val>
                                        </p:tav>
                                      </p:tavLst>
                                    </p:anim>
                                    <p:anim calcmode="lin" valueType="num">
                                      <p:cBhvr additive="base">
                                        <p:cTn id="12" dur="500" fill="hold"/>
                                        <p:tgtEl>
                                          <p:spTgt spid="2"/>
                                        </p:tgtEl>
                                        <p:attrNameLst>
                                          <p:attrName>ppt_y</p:attrName>
                                        </p:attrNameLst>
                                      </p:cBhvr>
                                      <p:tavLst>
                                        <p:tav tm="0">
                                          <p:val>
                                            <p:strVal val="1+#ppt_h/2"/>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IPython之所以比默认的 PythonShell交互性更强、更方便,是因为IPython中包含很多魔术命令,本节将讲述常用的魔术命令。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1.%run命令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在IPython会话环境中,所有文件都可以通过%run命令运行对应的程序。在IPython终端中输入如下指令,可以运行对应的文件。</a:t>
            </a:r>
            <a:endParaRPr dirty="0">
              <a:latin typeface="微软雅黑" panose="020B0503020204020204" pitchFamily="34" charset="-122"/>
              <a:ea typeface="微软雅黑" panose="020B0503020204020204" pitchFamily="34" charset="-122"/>
            </a:endParaRPr>
          </a:p>
        </p:txBody>
      </p:sp>
      <p:pic>
        <p:nvPicPr>
          <p:cNvPr id="5" name="图片 4"/>
          <p:cNvPicPr>
            <a:picLocks noChangeAspect="1"/>
          </p:cNvPicPr>
          <p:nvPr/>
        </p:nvPicPr>
        <p:blipFill>
          <a:blip r:embed="rId1"/>
          <a:stretch>
            <a:fillRect/>
          </a:stretch>
        </p:blipFill>
        <p:spPr>
          <a:xfrm>
            <a:off x="835025" y="3975735"/>
            <a:ext cx="5040000" cy="291119"/>
          </a:xfrm>
          <a:prstGeom prst="rect">
            <a:avLst/>
          </a:prstGeom>
        </p:spPr>
      </p:pic>
      <p:sp>
        <p:nvSpPr>
          <p:cNvPr id="6" name="矩形 5"/>
          <p:cNvSpPr/>
          <p:nvPr/>
        </p:nvSpPr>
        <p:spPr>
          <a:xfrm>
            <a:off x="0" y="443156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注意:文件名应包含文件的路径</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
                                        </p:tgtEl>
                                        <p:attrNameLst>
                                          <p:attrName>style.visibility</p:attrName>
                                        </p:attrNameLst>
                                      </p:cBhvr>
                                      <p:to>
                                        <p:strVal val="visible"/>
                                      </p:to>
                                    </p:set>
                                    <p:anim calcmode="lin" valueType="num">
                                      <p:cBhvr additive="base">
                                        <p:cTn id="16" dur="500" fill="hold"/>
                                        <p:tgtEl>
                                          <p:spTgt spid="5"/>
                                        </p:tgtEl>
                                        <p:attrNameLst>
                                          <p:attrName>ppt_x</p:attrName>
                                        </p:attrNameLst>
                                      </p:cBhvr>
                                      <p:tavLst>
                                        <p:tav tm="0">
                                          <p:val>
                                            <p:strVal val="#ppt_x"/>
                                          </p:val>
                                        </p:tav>
                                        <p:tav tm="100000">
                                          <p:val>
                                            <p:strVal val="#ppt_x"/>
                                          </p:val>
                                        </p:tav>
                                      </p:tavLst>
                                    </p:anim>
                                    <p:anim calcmode="lin" valueType="num">
                                      <p:cBhvr additive="base">
                                        <p:cTn id="17" dur="500" fill="hold"/>
                                        <p:tgtEl>
                                          <p:spTgt spid="5"/>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Lst>
  </p:timing>
</p:sld>
</file>

<file path=ppt/slides/slide1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首先,创建chapter02_01.py文件,其中编写代码如下。</a:t>
            </a:r>
            <a:endParaRPr dirty="0">
              <a:latin typeface="微软雅黑" panose="020B0503020204020204" pitchFamily="34" charset="-122"/>
              <a:ea typeface="微软雅黑" panose="020B0503020204020204" pitchFamily="34" charset="-122"/>
            </a:endParaRPr>
          </a:p>
        </p:txBody>
      </p:sp>
      <p:sp>
        <p:nvSpPr>
          <p:cNvPr id="6" name="矩形 5"/>
          <p:cNvSpPr/>
          <p:nvPr/>
        </p:nvSpPr>
        <p:spPr>
          <a:xfrm>
            <a:off x="0" y="2944396"/>
            <a:ext cx="911542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然后,在IPython会话环境下输入%run命令,代码如下。</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35025" y="2174240"/>
            <a:ext cx="5040000" cy="573141"/>
          </a:xfrm>
          <a:prstGeom prst="rect">
            <a:avLst/>
          </a:prstGeom>
        </p:spPr>
      </p:pic>
      <p:pic>
        <p:nvPicPr>
          <p:cNvPr id="7" name="图片 6"/>
          <p:cNvPicPr>
            <a:picLocks noChangeAspect="1"/>
          </p:cNvPicPr>
          <p:nvPr/>
        </p:nvPicPr>
        <p:blipFill>
          <a:blip r:embed="rId2"/>
          <a:stretch>
            <a:fillRect/>
          </a:stretch>
        </p:blipFill>
        <p:spPr>
          <a:xfrm>
            <a:off x="835025" y="3797935"/>
            <a:ext cx="5040000" cy="291119"/>
          </a:xfrm>
          <a:prstGeom prst="rect">
            <a:avLst/>
          </a:prstGeom>
        </p:spPr>
      </p:pic>
      <p:sp>
        <p:nvSpPr>
          <p:cNvPr id="8" name="矩形 7"/>
          <p:cNvSpPr/>
          <p:nvPr/>
        </p:nvSpPr>
        <p:spPr>
          <a:xfrm>
            <a:off x="0" y="4358541"/>
            <a:ext cx="9115425" cy="92202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注意:本 书 使 用 的 文 件 路 径 为 C:\Users\mac\数 据 分 析 学 习 实 践\chapter02\chapter02_01.py。</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additive="base">
                                        <p:cTn id="21" dur="500" fill="hold"/>
                                        <p:tgtEl>
                                          <p:spTgt spid="6"/>
                                        </p:tgtEl>
                                        <p:attrNameLst>
                                          <p:attrName>ppt_x</p:attrName>
                                        </p:attrNameLst>
                                      </p:cBhvr>
                                      <p:tavLst>
                                        <p:tav tm="0">
                                          <p:val>
                                            <p:strVal val="0-#ppt_w/2"/>
                                          </p:val>
                                        </p:tav>
                                        <p:tav tm="100000">
                                          <p:val>
                                            <p:strVal val="#ppt_x"/>
                                          </p:val>
                                        </p:tav>
                                      </p:tavLst>
                                    </p:anim>
                                    <p:anim calcmode="lin" valueType="num">
                                      <p:cBhvr additive="base">
                                        <p:cTn id="22" dur="500" fill="hold"/>
                                        <p:tgtEl>
                                          <p:spTgt spid="6"/>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par>
                          <p:cTn id="28" fill="hold">
                            <p:stCondLst>
                              <p:cond delay="2500"/>
                            </p:stCondLst>
                            <p:childTnLst>
                              <p:par>
                                <p:cTn id="29" presetID="2" presetClass="entr" presetSubtype="8" fill="hold" grpId="0" nodeType="afterEffect">
                                  <p:stCondLst>
                                    <p:cond delay="0"/>
                                  </p:stCondLst>
                                  <p:childTnLst>
                                    <p:set>
                                      <p:cBhvr>
                                        <p:cTn id="30" dur="1" fill="hold">
                                          <p:stCondLst>
                                            <p:cond delay="0"/>
                                          </p:stCondLst>
                                        </p:cTn>
                                        <p:tgtEl>
                                          <p:spTgt spid="8"/>
                                        </p:tgtEl>
                                        <p:attrNameLst>
                                          <p:attrName>style.visibility</p:attrName>
                                        </p:attrNameLst>
                                      </p:cBhvr>
                                      <p:to>
                                        <p:strVal val="visible"/>
                                      </p:to>
                                    </p:set>
                                    <p:anim calcmode="lin" valueType="num">
                                      <p:cBhvr additive="base">
                                        <p:cTn id="31" dur="500" fill="hold"/>
                                        <p:tgtEl>
                                          <p:spTgt spid="8"/>
                                        </p:tgtEl>
                                        <p:attrNameLst>
                                          <p:attrName>ppt_x</p:attrName>
                                        </p:attrNameLst>
                                      </p:cBhvr>
                                      <p:tavLst>
                                        <p:tav tm="0">
                                          <p:val>
                                            <p:strVal val="0-#ppt_w/2"/>
                                          </p:val>
                                        </p:tav>
                                        <p:tav tm="100000">
                                          <p:val>
                                            <p:strVal val="#ppt_x"/>
                                          </p:val>
                                        </p:tav>
                                      </p:tavLst>
                                    </p:anim>
                                    <p:anim calcmode="lin" valueType="num">
                                      <p:cBhvr additive="base">
                                        <p:cTn id="32" dur="500" fill="hold"/>
                                        <p:tgtEl>
                                          <p:spTgt spid="8"/>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6" grpId="0"/>
      <p:bldP spid="8" grpId="0"/>
    </p:bldLst>
  </p:timing>
</p:sld>
</file>

<file path=ppt/slides/slide1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上述代码实现了将100以内的偶数输出,使用%run命令执行单个 Python文件,具体运行结果如图所示。</a:t>
            </a:r>
            <a:endParaRPr dirty="0">
              <a:latin typeface="微软雅黑" panose="020B0503020204020204" pitchFamily="34" charset="-122"/>
              <a:ea typeface="微软雅黑" panose="020B0503020204020204" pitchFamily="34" charset="-122"/>
            </a:endParaRPr>
          </a:p>
        </p:txBody>
      </p:sp>
      <p:pic>
        <p:nvPicPr>
          <p:cNvPr id="42" name="图片 42"/>
          <p:cNvPicPr>
            <a:picLocks noChangeAspect="1"/>
          </p:cNvPicPr>
          <p:nvPr/>
        </p:nvPicPr>
        <p:blipFill>
          <a:blip r:embed="rId1"/>
          <a:stretch>
            <a:fillRect/>
          </a:stretch>
        </p:blipFill>
        <p:spPr>
          <a:xfrm>
            <a:off x="1403350" y="2809240"/>
            <a:ext cx="6864350" cy="20396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2"/>
                                        </p:tgtEl>
                                        <p:attrNameLst>
                                          <p:attrName>style.visibility</p:attrName>
                                        </p:attrNameLst>
                                      </p:cBhvr>
                                      <p:to>
                                        <p:strVal val="visible"/>
                                      </p:to>
                                    </p:set>
                                    <p:anim calcmode="lin" valueType="num">
                                      <p:cBhvr additive="base">
                                        <p:cTn id="16" dur="500" fill="hold"/>
                                        <p:tgtEl>
                                          <p:spTgt spid="42"/>
                                        </p:tgtEl>
                                        <p:attrNameLst>
                                          <p:attrName>ppt_x</p:attrName>
                                        </p:attrNameLst>
                                      </p:cBhvr>
                                      <p:tavLst>
                                        <p:tav tm="0">
                                          <p:val>
                                            <p:strVal val="#ppt_x"/>
                                          </p:val>
                                        </p:tav>
                                        <p:tav tm="100000">
                                          <p:val>
                                            <p:strVal val="#ppt_x"/>
                                          </p:val>
                                        </p:tav>
                                      </p:tavLst>
                                    </p:anim>
                                    <p:anim calcmode="lin" valueType="num">
                                      <p:cBhvr additive="base">
                                        <p:cTn id="17" dur="5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1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229679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2.%time与%timeit命令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%timeit与%time命令可快速测量代码运行时间。二者的不同之处在于%time用于测量代码的单次运行时间,而%timeit用于测量代码的平均运行时间。下面通过代码进行说明。</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首先,打开终端输入ipython命令调出IPython交互环境,在终端中输入如下代码。</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68680" y="3980180"/>
            <a:ext cx="5040000" cy="855162"/>
          </a:xfrm>
          <a:prstGeom prst="rect">
            <a:avLst/>
          </a:prstGeom>
        </p:spPr>
      </p:pic>
      <p:sp>
        <p:nvSpPr>
          <p:cNvPr id="5" name="矩形 4"/>
          <p:cNvSpPr/>
          <p:nvPr/>
        </p:nvSpPr>
        <p:spPr>
          <a:xfrm>
            <a:off x="0" y="4835426"/>
            <a:ext cx="911542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通过肉眼观察可以看出数据瞬间生成。</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然后,使用魔术命令进行代码运行时间测试,需要在IPython环境中输入如下代码。</a:t>
            </a:r>
            <a:endParaRPr dirty="0">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stretch>
            <a:fillRect/>
          </a:stretch>
        </p:blipFill>
        <p:spPr>
          <a:xfrm>
            <a:off x="868680" y="5821680"/>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测量单次运行时间结果如图所示。</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13970" y="4264561"/>
            <a:ext cx="9115425" cy="140208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通过上述代码可以看出,两次的运行结果不同,第一次运行时间为0ns,第二次运行时间为0ns。(注意:每次运行时间不一定相同。)</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最后,使用%timeit测量代码的平均运行时间。开发者可以在终端中输入如下代码。</a:t>
            </a:r>
            <a:endParaRPr dirty="0">
              <a:latin typeface="微软雅黑" panose="020B0503020204020204" pitchFamily="34" charset="-122"/>
              <a:ea typeface="微软雅黑" panose="020B0503020204020204" pitchFamily="34" charset="-122"/>
            </a:endParaRPr>
          </a:p>
        </p:txBody>
      </p:sp>
      <p:pic>
        <p:nvPicPr>
          <p:cNvPr id="22" name="图片 22"/>
          <p:cNvPicPr>
            <a:picLocks noChangeAspect="1"/>
          </p:cNvPicPr>
          <p:nvPr/>
        </p:nvPicPr>
        <p:blipFill>
          <a:blip r:embed="rId1"/>
          <a:stretch>
            <a:fillRect/>
          </a:stretch>
        </p:blipFill>
        <p:spPr>
          <a:xfrm>
            <a:off x="2045335" y="2245995"/>
            <a:ext cx="5024755" cy="1927860"/>
          </a:xfrm>
          <a:prstGeom prst="rect">
            <a:avLst/>
          </a:prstGeom>
        </p:spPr>
      </p:pic>
      <p:pic>
        <p:nvPicPr>
          <p:cNvPr id="7" name="图片 6"/>
          <p:cNvPicPr>
            <a:picLocks noChangeAspect="1"/>
          </p:cNvPicPr>
          <p:nvPr/>
        </p:nvPicPr>
        <p:blipFill>
          <a:blip r:embed="rId2"/>
          <a:stretch>
            <a:fillRect/>
          </a:stretch>
        </p:blipFill>
        <p:spPr>
          <a:xfrm>
            <a:off x="857250" y="5832475"/>
            <a:ext cx="5040000" cy="573141"/>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2"/>
                                        </p:tgtEl>
                                        <p:attrNameLst>
                                          <p:attrName>style.visibility</p:attrName>
                                        </p:attrNameLst>
                                      </p:cBhvr>
                                      <p:to>
                                        <p:strVal val="visible"/>
                                      </p:to>
                                    </p:set>
                                    <p:anim calcmode="lin" valueType="num">
                                      <p:cBhvr additive="base">
                                        <p:cTn id="16" dur="500" fill="hold"/>
                                        <p:tgtEl>
                                          <p:spTgt spid="22"/>
                                        </p:tgtEl>
                                        <p:attrNameLst>
                                          <p:attrName>ppt_x</p:attrName>
                                        </p:attrNameLst>
                                      </p:cBhvr>
                                      <p:tavLst>
                                        <p:tav tm="0">
                                          <p:val>
                                            <p:strVal val="#ppt_x"/>
                                          </p:val>
                                        </p:tav>
                                        <p:tav tm="100000">
                                          <p:val>
                                            <p:strVal val="#ppt_x"/>
                                          </p:val>
                                        </p:tav>
                                      </p:tavLst>
                                    </p:anim>
                                    <p:anim calcmode="lin" valueType="num">
                                      <p:cBhvr additive="base">
                                        <p:cTn id="17" dur="500" fill="hold"/>
                                        <p:tgtEl>
                                          <p:spTgt spid="2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7"/>
                                        </p:tgtEl>
                                        <p:attrNameLst>
                                          <p:attrName>style.visibility</p:attrName>
                                        </p:attrNameLst>
                                      </p:cBhvr>
                                      <p:to>
                                        <p:strVal val="visible"/>
                                      </p:to>
                                    </p:set>
                                    <p:anim calcmode="lin" valueType="num">
                                      <p:cBhvr additive="base">
                                        <p:cTn id="26" dur="500" fill="hold"/>
                                        <p:tgtEl>
                                          <p:spTgt spid="7"/>
                                        </p:tgtEl>
                                        <p:attrNameLst>
                                          <p:attrName>ppt_x</p:attrName>
                                        </p:attrNameLst>
                                      </p:cBhvr>
                                      <p:tavLst>
                                        <p:tav tm="0">
                                          <p:val>
                                            <p:strVal val="#ppt_x"/>
                                          </p:val>
                                        </p:tav>
                                        <p:tav tm="100000">
                                          <p:val>
                                            <p:strVal val="#ppt_x"/>
                                          </p:val>
                                        </p:tav>
                                      </p:tavLst>
                                    </p:anim>
                                    <p:anim calcmode="lin" valueType="num">
                                      <p:cBhvr additive="base">
                                        <p:cTn id="2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1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测量平均运行时间结果如图所示</a:t>
            </a:r>
            <a:r>
              <a:rPr lang="zh-CN" dirty="0">
                <a:latin typeface="微软雅黑" panose="020B0503020204020204" pitchFamily="34" charset="-122"/>
                <a:ea typeface="微软雅黑" panose="020B0503020204020204" pitchFamily="34" charset="-122"/>
              </a:rPr>
              <a:t>。</a:t>
            </a:r>
            <a:endParaRPr lang="zh-CN" dirty="0">
              <a:latin typeface="微软雅黑" panose="020B0503020204020204" pitchFamily="34" charset="-122"/>
              <a:ea typeface="微软雅黑" panose="020B0503020204020204" pitchFamily="34" charset="-122"/>
            </a:endParaRPr>
          </a:p>
        </p:txBody>
      </p:sp>
      <p:sp>
        <p:nvSpPr>
          <p:cNvPr id="5" name="矩形 4"/>
          <p:cNvSpPr/>
          <p:nvPr/>
        </p:nvSpPr>
        <p:spPr>
          <a:xfrm>
            <a:off x="0" y="4863465"/>
            <a:ext cx="914463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通过上述代码可以看出,测试f1、f2均为运行7次取平均值获取的数据,f1平均运行时间为3.27ms,f2平均运行时间为2.09ms。(注意:由于计算机不同,每次运行的时间也不一定相同。)</a:t>
            </a:r>
            <a:endParaRPr dirty="0">
              <a:latin typeface="微软雅黑" panose="020B0503020204020204" pitchFamily="34" charset="-122"/>
              <a:ea typeface="微软雅黑" panose="020B0503020204020204" pitchFamily="34" charset="-122"/>
            </a:endParaRPr>
          </a:p>
        </p:txBody>
      </p:sp>
      <p:pic>
        <p:nvPicPr>
          <p:cNvPr id="23" name="图片 23"/>
          <p:cNvPicPr>
            <a:picLocks noChangeAspect="1"/>
          </p:cNvPicPr>
          <p:nvPr/>
        </p:nvPicPr>
        <p:blipFill>
          <a:blip r:embed="rId1"/>
          <a:stretch>
            <a:fillRect/>
          </a:stretch>
        </p:blipFill>
        <p:spPr>
          <a:xfrm>
            <a:off x="1847215" y="2231390"/>
            <a:ext cx="4999990" cy="263207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3"/>
                                        </p:tgtEl>
                                        <p:attrNameLst>
                                          <p:attrName>style.visibility</p:attrName>
                                        </p:attrNameLst>
                                      </p:cBhvr>
                                      <p:to>
                                        <p:strVal val="visible"/>
                                      </p:to>
                                    </p:set>
                                    <p:anim calcmode="lin" valueType="num">
                                      <p:cBhvr additive="base">
                                        <p:cTn id="16" dur="500" fill="hold"/>
                                        <p:tgtEl>
                                          <p:spTgt spid="23"/>
                                        </p:tgtEl>
                                        <p:attrNameLst>
                                          <p:attrName>ppt_x</p:attrName>
                                        </p:attrNameLst>
                                      </p:cBhvr>
                                      <p:tavLst>
                                        <p:tav tm="0">
                                          <p:val>
                                            <p:strVal val="#ppt_x"/>
                                          </p:val>
                                        </p:tav>
                                        <p:tav tm="100000">
                                          <p:val>
                                            <p:strVal val="#ppt_x"/>
                                          </p:val>
                                        </p:tav>
                                      </p:tavLst>
                                    </p:anim>
                                    <p:anim calcmode="lin" valueType="num">
                                      <p:cBhvr additive="base">
                                        <p:cTn id="17" dur="500" fill="hold"/>
                                        <p:tgtEl>
                                          <p:spTgt spid="2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2" name="直接连接符 1"/>
          <p:cNvCxnSpPr/>
          <p:nvPr/>
        </p:nvCxnSpPr>
        <p:spPr bwMode="auto">
          <a:xfrm>
            <a:off x="2722563" y="1895115"/>
            <a:ext cx="2946400"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3" name="矩形 35"/>
          <p:cNvSpPr>
            <a:spLocks noChangeArrowheads="1"/>
          </p:cNvSpPr>
          <p:nvPr/>
        </p:nvSpPr>
        <p:spPr bwMode="auto">
          <a:xfrm>
            <a:off x="2613507" y="1526335"/>
            <a:ext cx="148145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IPython</a:t>
            </a:r>
            <a:r>
              <a:rPr lang="zh-CN" altLang="en-US" dirty="0">
                <a:latin typeface="微软雅黑" panose="020B0503020204020204" pitchFamily="34" charset="-122"/>
                <a:ea typeface="微软雅黑" panose="020B0503020204020204" pitchFamily="34" charset="-122"/>
              </a:rPr>
              <a:t>基础</a:t>
            </a:r>
            <a:endParaRPr lang="zh-CN" altLang="en-US" dirty="0">
              <a:latin typeface="微软雅黑" panose="020B0503020204020204" pitchFamily="34" charset="-122"/>
              <a:ea typeface="微软雅黑" panose="020B0503020204020204" pitchFamily="34" charset="-122"/>
            </a:endParaRPr>
          </a:p>
        </p:txBody>
      </p:sp>
      <p:grpSp>
        <p:nvGrpSpPr>
          <p:cNvPr id="4" name="组合 195"/>
          <p:cNvGrpSpPr/>
          <p:nvPr/>
        </p:nvGrpSpPr>
        <p:grpSpPr bwMode="auto">
          <a:xfrm>
            <a:off x="1527841" y="3410623"/>
            <a:ext cx="4141720" cy="584665"/>
            <a:chOff x="1707622" y="1197695"/>
            <a:chExt cx="4045478" cy="656772"/>
          </a:xfrm>
        </p:grpSpPr>
        <p:sp>
          <p:nvSpPr>
            <p:cNvPr id="5" name="圆角矩形 5"/>
            <p:cNvSpPr/>
            <p:nvPr/>
          </p:nvSpPr>
          <p:spPr bwMode="auto">
            <a:xfrm rot="21587233">
              <a:off x="1707622" y="1535259"/>
              <a:ext cx="855938" cy="319208"/>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cxnSp>
          <p:nvCxnSpPr>
            <p:cNvPr id="6" name="直接连接符 5"/>
            <p:cNvCxnSpPr/>
            <p:nvPr/>
          </p:nvCxnSpPr>
          <p:spPr bwMode="auto">
            <a:xfrm>
              <a:off x="2810041" y="1570935"/>
              <a:ext cx="2943059" cy="0"/>
            </a:xfrm>
            <a:prstGeom prst="line">
              <a:avLst/>
            </a:prstGeom>
            <a:noFill/>
            <a:ln w="3175" cap="flat" cmpd="sng" algn="ctr">
              <a:solidFill>
                <a:schemeClr val="bg1">
                  <a:lumMod val="50000"/>
                </a:schemeClr>
              </a:solidFill>
              <a:prstDash val="sysDot"/>
              <a:headEnd type="oval" w="sm" len="sm"/>
              <a:tailEnd type="oval" w="sm" len="sm"/>
            </a:ln>
            <a:effectLst/>
          </p:spPr>
        </p:cxnSp>
        <p:sp>
          <p:nvSpPr>
            <p:cNvPr id="7" name="矩形 35"/>
            <p:cNvSpPr>
              <a:spLocks noChangeArrowheads="1"/>
            </p:cNvSpPr>
            <p:nvPr/>
          </p:nvSpPr>
          <p:spPr bwMode="auto">
            <a:xfrm>
              <a:off x="2752767" y="1197695"/>
              <a:ext cx="2340182" cy="4137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rPr>
                <a:t>IPython</a:t>
              </a:r>
              <a:r>
                <a:rPr lang="zh-CN" altLang="en-US" dirty="0">
                  <a:latin typeface="微软雅黑" panose="020B0503020204020204" pitchFamily="34" charset="-122"/>
                  <a:ea typeface="微软雅黑" panose="020B0503020204020204" pitchFamily="34" charset="-122"/>
                </a:rPr>
                <a:t>中的开发工具</a:t>
              </a:r>
              <a:endParaRPr lang="zh-CN" altLang="en-US" dirty="0">
                <a:latin typeface="微软雅黑" panose="020B0503020204020204" pitchFamily="34" charset="-122"/>
                <a:ea typeface="微软雅黑" panose="020B0503020204020204" pitchFamily="34" charset="-122"/>
              </a:endParaRPr>
            </a:p>
          </p:txBody>
        </p:sp>
      </p:grpSp>
      <p:grpSp>
        <p:nvGrpSpPr>
          <p:cNvPr id="17" name="组合 29"/>
          <p:cNvGrpSpPr/>
          <p:nvPr/>
        </p:nvGrpSpPr>
        <p:grpSpPr bwMode="auto">
          <a:xfrm rot="-12767">
            <a:off x="1517213" y="3415095"/>
            <a:ext cx="1005156" cy="547688"/>
            <a:chOff x="1931297" y="1314359"/>
            <a:chExt cx="1319272" cy="1728192"/>
          </a:xfrm>
        </p:grpSpPr>
        <p:grpSp>
          <p:nvGrpSpPr>
            <p:cNvPr id="18" name="组合 31"/>
            <p:cNvGrpSpPr/>
            <p:nvPr/>
          </p:nvGrpSpPr>
          <p:grpSpPr bwMode="auto">
            <a:xfrm>
              <a:off x="1954425" y="1314359"/>
              <a:ext cx="1296144" cy="1728192"/>
              <a:chOff x="1925509" y="1314359"/>
              <a:chExt cx="1296144" cy="1728192"/>
            </a:xfrm>
          </p:grpSpPr>
          <p:sp>
            <p:nvSpPr>
              <p:cNvPr id="20"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2.2</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21"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19"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grpSp>
        <p:nvGrpSpPr>
          <p:cNvPr id="32" name="组合 29"/>
          <p:cNvGrpSpPr/>
          <p:nvPr/>
        </p:nvGrpSpPr>
        <p:grpSpPr bwMode="auto">
          <a:xfrm rot="-12767">
            <a:off x="1495584" y="1610815"/>
            <a:ext cx="1005156" cy="547688"/>
            <a:chOff x="1931297" y="1314359"/>
            <a:chExt cx="1319272" cy="1728192"/>
          </a:xfrm>
        </p:grpSpPr>
        <p:grpSp>
          <p:nvGrpSpPr>
            <p:cNvPr id="33" name="组合 31"/>
            <p:cNvGrpSpPr/>
            <p:nvPr/>
          </p:nvGrpSpPr>
          <p:grpSpPr bwMode="auto">
            <a:xfrm>
              <a:off x="1954425" y="1314359"/>
              <a:ext cx="1296144" cy="1728192"/>
              <a:chOff x="1925509" y="1314359"/>
              <a:chExt cx="1296144" cy="1728192"/>
            </a:xfrm>
          </p:grpSpPr>
          <p:sp>
            <p:nvSpPr>
              <p:cNvPr id="35" name="圆角矩形 24"/>
              <p:cNvSpPr/>
              <p:nvPr/>
            </p:nvSpPr>
            <p:spPr>
              <a:xfrm>
                <a:off x="1925509" y="1314359"/>
                <a:ext cx="1296144" cy="1728192"/>
              </a:xfrm>
              <a:prstGeom prst="roundRect">
                <a:avLst/>
              </a:prstGeom>
              <a:solidFill>
                <a:srgbClr val="2484C6"/>
              </a:solidFill>
              <a:ln w="25400" cap="flat" cmpd="sng" algn="ctr">
                <a:noFill/>
                <a:prstDash val="solid"/>
              </a:ln>
              <a:effectLst>
                <a:outerShdw blurRad="76200" dir="13500000" sy="23000" kx="1200000" algn="br" rotWithShape="0">
                  <a:prstClr val="black">
                    <a:alpha val="20000"/>
                  </a:prstClr>
                </a:outerShdw>
              </a:effectLst>
            </p:spPr>
            <p:txBody>
              <a:bodyPr anchor="ctr"/>
              <a:lstStyle/>
              <a:p>
                <a:pPr algn="ctr" eaLnBrk="1" fontAlgn="auto" hangingPunct="1">
                  <a:spcBef>
                    <a:spcPts val="0"/>
                  </a:spcBef>
                  <a:spcAft>
                    <a:spcPts val="0"/>
                  </a:spcAft>
                  <a:defRPr/>
                </a:pPr>
                <a:r>
                  <a:rPr lang="en-US" altLang="zh-CN" sz="3200" b="1" kern="0" dirty="0">
                    <a:solidFill>
                      <a:prstClr val="white"/>
                    </a:solidFill>
                    <a:latin typeface="Cambria Math" panose="02040503050406030204" pitchFamily="18" charset="0"/>
                    <a:ea typeface="汉仪综艺体简" panose="02010609000101010101" pitchFamily="49" charset="-122"/>
                  </a:rPr>
                  <a:t>2.1</a:t>
                </a:r>
                <a:endParaRPr lang="zh-CN" altLang="en-US" sz="3200" b="1" kern="0" dirty="0">
                  <a:solidFill>
                    <a:prstClr val="white"/>
                  </a:solidFill>
                  <a:latin typeface="Cambria Math" panose="02040503050406030204" pitchFamily="18" charset="0"/>
                  <a:ea typeface="汉仪综艺体简" panose="02010609000101010101" pitchFamily="49" charset="-122"/>
                </a:endParaRPr>
              </a:p>
            </p:txBody>
          </p:sp>
          <p:sp>
            <p:nvSpPr>
              <p:cNvPr id="36" name="圆角矩形 25"/>
              <p:cNvSpPr/>
              <p:nvPr/>
            </p:nvSpPr>
            <p:spPr>
              <a:xfrm>
                <a:off x="1961130" y="1350746"/>
                <a:ext cx="1189293" cy="1577911"/>
              </a:xfrm>
              <a:prstGeom prst="roundRect">
                <a:avLst/>
              </a:prstGeom>
              <a:noFill/>
              <a:ln w="15875" cap="flat" cmpd="sng" algn="ctr">
                <a:solidFill>
                  <a:sysClr val="window" lastClr="FFFFFF"/>
                </a:solidFill>
                <a:prstDash val="solid"/>
              </a:ln>
              <a:effectLst/>
            </p:spPr>
            <p:txBody>
              <a:bodyPr anchor="ctr"/>
              <a:lstStyle/>
              <a:p>
                <a:pPr algn="ctr" eaLnBrk="1" fontAlgn="auto" hangingPunct="1">
                  <a:spcBef>
                    <a:spcPts val="0"/>
                  </a:spcBef>
                  <a:spcAft>
                    <a:spcPts val="0"/>
                  </a:spcAft>
                  <a:defRPr/>
                </a:pPr>
                <a:endParaRPr lang="zh-CN" altLang="en-US" b="1" kern="0">
                  <a:solidFill>
                    <a:prstClr val="white"/>
                  </a:solidFill>
                  <a:latin typeface="Cambria Math" panose="02040503050406030204" pitchFamily="18" charset="0"/>
                  <a:ea typeface="汉仪综艺体简" panose="02010609000101010101" pitchFamily="49" charset="-122"/>
                </a:endParaRPr>
              </a:p>
            </p:txBody>
          </p:sp>
        </p:grpSp>
        <p:sp>
          <p:nvSpPr>
            <p:cNvPr id="34" name="圆角矩形 5"/>
            <p:cNvSpPr/>
            <p:nvPr/>
          </p:nvSpPr>
          <p:spPr>
            <a:xfrm>
              <a:off x="1931297" y="2067018"/>
              <a:ext cx="1293822" cy="931720"/>
            </a:xfrm>
            <a:custGeom>
              <a:avLst/>
              <a:gdLst/>
              <a:ahLst/>
              <a:cxnLst/>
              <a:rect l="l" t="t" r="r" b="b"/>
              <a:pathLst>
                <a:path w="1292867" h="936362">
                  <a:moveTo>
                    <a:pt x="0" y="0"/>
                  </a:moveTo>
                  <a:lnTo>
                    <a:pt x="1292867" y="752847"/>
                  </a:lnTo>
                  <a:cubicBezTo>
                    <a:pt x="1277961" y="856795"/>
                    <a:pt x="1188330" y="936362"/>
                    <a:pt x="1080116" y="936362"/>
                  </a:cubicBezTo>
                  <a:lnTo>
                    <a:pt x="216028" y="936362"/>
                  </a:lnTo>
                  <a:cubicBezTo>
                    <a:pt x="96719" y="936362"/>
                    <a:pt x="0" y="839643"/>
                    <a:pt x="0" y="720334"/>
                  </a:cubicBezTo>
                  <a:close/>
                </a:path>
              </a:pathLst>
            </a:custGeom>
            <a:solidFill>
              <a:sysClr val="window" lastClr="FFFFFF">
                <a:alpha val="43000"/>
              </a:sysClr>
            </a:solidFill>
            <a:ln w="25400" cap="flat" cmpd="sng" algn="ctr">
              <a:noFill/>
              <a:prstDash val="solid"/>
            </a:ln>
            <a:effectLst/>
          </p:spPr>
          <p:txBody>
            <a:bodyPr anchor="ctr"/>
            <a:lstStyle/>
            <a:p>
              <a:pPr algn="ctr" eaLnBrk="1" fontAlgn="auto" hangingPunct="1">
                <a:spcBef>
                  <a:spcPts val="0"/>
                </a:spcBef>
                <a:spcAft>
                  <a:spcPts val="0"/>
                </a:spcAft>
                <a:defRPr/>
              </a:pPr>
              <a:endParaRPr lang="zh-CN" altLang="en-US" sz="6000" b="1" kern="0" dirty="0">
                <a:solidFill>
                  <a:prstClr val="white"/>
                </a:solidFill>
                <a:latin typeface="Cambria Math" panose="02040503050406030204" pitchFamily="18" charset="0"/>
                <a:ea typeface="汉仪综艺体简" panose="02010609000101010101" pitchFamily="49" charset="-122"/>
              </a:endParaRPr>
            </a:p>
          </p:txBody>
        </p:sp>
      </p:grpSp>
      <p:sp>
        <p:nvSpPr>
          <p:cNvPr id="16" name="TextBox 126">
            <a:hlinkClick r:id="rId1" action="ppaction://hlinksldjump"/>
          </p:cNvPr>
          <p:cNvSpPr txBox="1">
            <a:spLocks noChangeArrowheads="1"/>
          </p:cNvSpPr>
          <p:nvPr/>
        </p:nvSpPr>
        <p:spPr bwMode="auto">
          <a:xfrm>
            <a:off x="2723116" y="189507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
        <p:nvSpPr>
          <p:cNvPr id="8" name="TextBox 126">
            <a:hlinkClick r:id="rId1" action="ppaction://hlinksldjump"/>
          </p:cNvPr>
          <p:cNvSpPr txBox="1">
            <a:spLocks noChangeArrowheads="1"/>
          </p:cNvSpPr>
          <p:nvPr/>
        </p:nvSpPr>
        <p:spPr bwMode="auto">
          <a:xfrm>
            <a:off x="2679301" y="3779751"/>
            <a:ext cx="2346325"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1400" u="sng" dirty="0">
                <a:solidFill>
                  <a:srgbClr val="D9D9D9"/>
                </a:solidFill>
                <a:latin typeface="微软雅黑" panose="020B0503020204020204" pitchFamily="34" charset="-122"/>
                <a:ea typeface="微软雅黑" panose="020B0503020204020204" pitchFamily="34" charset="-122"/>
                <a:hlinkClick r:id="rId2" action="ppaction://hlinksldjump"/>
              </a:rPr>
              <a:t>☞</a:t>
            </a:r>
            <a:r>
              <a:rPr lang="zh-CN" altLang="en-US" sz="1400" u="sng" dirty="0">
                <a:solidFill>
                  <a:srgbClr val="D9D9D9"/>
                </a:solidFill>
                <a:latin typeface="微软雅黑" panose="020B0503020204020204" pitchFamily="34" charset="-122"/>
                <a:ea typeface="微软雅黑" panose="020B0503020204020204" pitchFamily="34" charset="-122"/>
                <a:hlinkClick r:id="rId2" action="ppaction://hlinksldjump"/>
              </a:rPr>
              <a:t>点击查看本小节知识架构</a:t>
            </a:r>
            <a:endParaRPr lang="zh-CN" altLang="en-US" sz="1400" u="sng" dirty="0">
              <a:solidFill>
                <a:srgbClr val="D9D9D9"/>
              </a:solidFill>
              <a:latin typeface="微软雅黑" panose="020B0503020204020204" pitchFamily="34" charset="-122"/>
              <a:ea typeface="微软雅黑" panose="020B0503020204020204" pitchFamily="34" charset="-122"/>
            </a:endParaRPr>
          </a:p>
        </p:txBody>
      </p:sp>
    </p:spTree>
  </p:cSld>
  <p:clrMapOvr>
    <a:masterClrMapping/>
  </p:clrMapOvr>
  <p:transition spd="slow">
    <p:randomBar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500"/>
                                  </p:stCondLst>
                                  <p:childTnLst>
                                    <p:set>
                                      <p:cBhvr>
                                        <p:cTn id="6" dur="1" fill="hold">
                                          <p:stCondLst>
                                            <p:cond delay="0"/>
                                          </p:stCondLst>
                                        </p:cTn>
                                        <p:tgtEl>
                                          <p:spTgt spid="32"/>
                                        </p:tgtEl>
                                        <p:attrNameLst>
                                          <p:attrName>style.visibility</p:attrName>
                                        </p:attrNameLst>
                                      </p:cBhvr>
                                      <p:to>
                                        <p:strVal val="visible"/>
                                      </p:to>
                                    </p:set>
                                    <p:animEffect transition="in" filter="randombar(horizontal)">
                                      <p:cBhvr>
                                        <p:cTn id="7" dur="500"/>
                                        <p:tgtEl>
                                          <p:spTgt spid="32"/>
                                        </p:tgtEl>
                                      </p:cBhvr>
                                    </p:animEffect>
                                  </p:childTnLst>
                                </p:cTn>
                              </p:par>
                              <p:par>
                                <p:cTn id="8" presetID="14" presetClass="entr" presetSubtype="10" fill="hold" nodeType="withEffect">
                                  <p:stCondLst>
                                    <p:cond delay="500"/>
                                  </p:stCondLst>
                                  <p:childTnLst>
                                    <p:set>
                                      <p:cBhvr>
                                        <p:cTn id="9" dur="1" fill="hold">
                                          <p:stCondLst>
                                            <p:cond delay="0"/>
                                          </p:stCondLst>
                                        </p:cTn>
                                        <p:tgtEl>
                                          <p:spTgt spid="2"/>
                                        </p:tgtEl>
                                        <p:attrNameLst>
                                          <p:attrName>style.visibility</p:attrName>
                                        </p:attrNameLst>
                                      </p:cBhvr>
                                      <p:to>
                                        <p:strVal val="visible"/>
                                      </p:to>
                                    </p:set>
                                    <p:animEffect transition="in" filter="randombar(horizontal)">
                                      <p:cBhvr>
                                        <p:cTn id="10" dur="500"/>
                                        <p:tgtEl>
                                          <p:spTgt spid="2"/>
                                        </p:tgtEl>
                                      </p:cBhvr>
                                    </p:animEffect>
                                  </p:childTnLst>
                                </p:cTn>
                              </p:par>
                              <p:par>
                                <p:cTn id="11" presetID="14" presetClass="entr" presetSubtype="10" fill="hold" grpId="0" nodeType="withEffect">
                                  <p:stCondLst>
                                    <p:cond delay="500"/>
                                  </p:stCondLst>
                                  <p:childTnLst>
                                    <p:set>
                                      <p:cBhvr>
                                        <p:cTn id="12" dur="1" fill="hold">
                                          <p:stCondLst>
                                            <p:cond delay="0"/>
                                          </p:stCondLst>
                                        </p:cTn>
                                        <p:tgtEl>
                                          <p:spTgt spid="3"/>
                                        </p:tgtEl>
                                        <p:attrNameLst>
                                          <p:attrName>style.visibility</p:attrName>
                                        </p:attrNameLst>
                                      </p:cBhvr>
                                      <p:to>
                                        <p:strVal val="visible"/>
                                      </p:to>
                                    </p:set>
                                    <p:animEffect transition="in" filter="randombar(horizontal)">
                                      <p:cBhvr>
                                        <p:cTn id="13" dur="500"/>
                                        <p:tgtEl>
                                          <p:spTgt spid="3"/>
                                        </p:tgtEl>
                                      </p:cBhvr>
                                    </p:animEffect>
                                  </p:childTnLst>
                                </p:cTn>
                              </p:par>
                              <p:par>
                                <p:cTn id="14" presetID="14" presetClass="entr" presetSubtype="10" fill="hold" grpId="0" nodeType="withEffect">
                                  <p:stCondLst>
                                    <p:cond delay="500"/>
                                  </p:stCondLst>
                                  <p:childTnLst>
                                    <p:set>
                                      <p:cBhvr>
                                        <p:cTn id="15" dur="1" fill="hold">
                                          <p:stCondLst>
                                            <p:cond delay="0"/>
                                          </p:stCondLst>
                                        </p:cTn>
                                        <p:tgtEl>
                                          <p:spTgt spid="16"/>
                                        </p:tgtEl>
                                        <p:attrNameLst>
                                          <p:attrName>style.visibility</p:attrName>
                                        </p:attrNameLst>
                                      </p:cBhvr>
                                      <p:to>
                                        <p:strVal val="visible"/>
                                      </p:to>
                                    </p:set>
                                    <p:animEffect transition="in" filter="randombar(horizontal)">
                                      <p:cBhvr>
                                        <p:cTn id="16" dur="500"/>
                                        <p:tgtEl>
                                          <p:spTgt spid="16"/>
                                        </p:tgtEl>
                                      </p:cBhvr>
                                    </p:animEffect>
                                  </p:childTnLst>
                                </p:cTn>
                              </p:par>
                            </p:childTnLst>
                          </p:cTn>
                        </p:par>
                        <p:par>
                          <p:cTn id="17" fill="hold">
                            <p:stCondLst>
                              <p:cond delay="1000"/>
                            </p:stCondLst>
                            <p:childTnLst>
                              <p:par>
                                <p:cTn id="18" presetID="14" presetClass="entr" presetSubtype="10" fill="hold" nodeType="afterEffect">
                                  <p:stCondLst>
                                    <p:cond delay="0"/>
                                  </p:stCondLst>
                                  <p:childTnLst>
                                    <p:set>
                                      <p:cBhvr>
                                        <p:cTn id="19" dur="1" fill="hold">
                                          <p:stCondLst>
                                            <p:cond delay="0"/>
                                          </p:stCondLst>
                                        </p:cTn>
                                        <p:tgtEl>
                                          <p:spTgt spid="4"/>
                                        </p:tgtEl>
                                        <p:attrNameLst>
                                          <p:attrName>style.visibility</p:attrName>
                                        </p:attrNameLst>
                                      </p:cBhvr>
                                      <p:to>
                                        <p:strVal val="visible"/>
                                      </p:to>
                                    </p:set>
                                    <p:animEffect transition="in" filter="randombar(horizontal)">
                                      <p:cBhvr>
                                        <p:cTn id="20" dur="500"/>
                                        <p:tgtEl>
                                          <p:spTgt spid="4"/>
                                        </p:tgtEl>
                                      </p:cBhvr>
                                    </p:animEffect>
                                  </p:childTnLst>
                                </p:cTn>
                              </p:par>
                              <p:par>
                                <p:cTn id="21" presetID="14" presetClass="entr" presetSubtype="10" fill="hold" grpId="0" nodeType="withEffect">
                                  <p:stCondLst>
                                    <p:cond delay="500"/>
                                  </p:stCondLst>
                                  <p:childTnLst>
                                    <p:set>
                                      <p:cBhvr>
                                        <p:cTn id="22" dur="1" fill="hold">
                                          <p:stCondLst>
                                            <p:cond delay="0"/>
                                          </p:stCondLst>
                                        </p:cTn>
                                        <p:tgtEl>
                                          <p:spTgt spid="8"/>
                                        </p:tgtEl>
                                        <p:attrNameLst>
                                          <p:attrName>style.visibility</p:attrName>
                                        </p:attrNameLst>
                                      </p:cBhvr>
                                      <p:to>
                                        <p:strVal val="visible"/>
                                      </p:to>
                                    </p:set>
                                    <p:animEffect transition="in" filter="randombar(horizontal)">
                                      <p:cBhvr>
                                        <p:cTn id="23" dur="500"/>
                                        <p:tgtEl>
                                          <p:spTgt spid="8"/>
                                        </p:tgtEl>
                                      </p:cBhvr>
                                    </p:animEffect>
                                  </p:childTnLst>
                                </p:cTn>
                              </p:par>
                              <p:par>
                                <p:cTn id="24" presetID="14" presetClass="entr" presetSubtype="10" fill="hold" nodeType="withEffect">
                                  <p:stCondLst>
                                    <p:cond delay="0"/>
                                  </p:stCondLst>
                                  <p:childTnLst>
                                    <p:set>
                                      <p:cBhvr>
                                        <p:cTn id="25" dur="1" fill="hold">
                                          <p:stCondLst>
                                            <p:cond delay="0"/>
                                          </p:stCondLst>
                                        </p:cTn>
                                        <p:tgtEl>
                                          <p:spTgt spid="17"/>
                                        </p:tgtEl>
                                        <p:attrNameLst>
                                          <p:attrName>style.visibility</p:attrName>
                                        </p:attrNameLst>
                                      </p:cBhvr>
                                      <p:to>
                                        <p:strVal val="visible"/>
                                      </p:to>
                                    </p:set>
                                    <p:animEffect transition="in" filter="randombar(horizontal)">
                                      <p:cBhvr>
                                        <p:cTn id="2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6" grpId="0"/>
      <p:bldP spid="8" grpId="0"/>
    </p:bldLst>
  </p:timing>
</p:sld>
</file>

<file path=ppt/slides/slide2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556"/>
            <a:ext cx="911542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3.%paste命令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%paste命令能够将剪贴板中复制的代码直接粘贴到IPython中并自动执行。例如,在记事本文件中编写了一段代码,如图所示。</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4287520"/>
            <a:ext cx="3829685" cy="216852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现将文件中代码使用 Ctrl+C 快捷键复制。之后在IPython中输入命令%paste并按Enter键,%paste命令使用结果如图所示。</a:t>
            </a:r>
            <a:endParaRPr dirty="0">
              <a:latin typeface="微软雅黑" panose="020B0503020204020204" pitchFamily="34" charset="-122"/>
              <a:ea typeface="微软雅黑" panose="020B0503020204020204" pitchFamily="34" charset="-122"/>
            </a:endParaRPr>
          </a:p>
        </p:txBody>
      </p:sp>
      <p:pic>
        <p:nvPicPr>
          <p:cNvPr id="14" name="图片 14"/>
          <p:cNvPicPr>
            <a:picLocks noChangeAspect="1"/>
          </p:cNvPicPr>
          <p:nvPr/>
        </p:nvPicPr>
        <p:blipFill>
          <a:blip r:embed="rId1"/>
          <a:stretch>
            <a:fillRect/>
          </a:stretch>
        </p:blipFill>
        <p:spPr>
          <a:xfrm>
            <a:off x="1403350" y="2959735"/>
            <a:ext cx="5720080" cy="1039495"/>
          </a:xfrm>
          <a:prstGeom prst="rect">
            <a:avLst/>
          </a:prstGeom>
        </p:spPr>
      </p:pic>
      <p:pic>
        <p:nvPicPr>
          <p:cNvPr id="24" name="图片 24"/>
          <p:cNvPicPr>
            <a:picLocks noChangeAspect="1"/>
          </p:cNvPicPr>
          <p:nvPr/>
        </p:nvPicPr>
        <p:blipFill>
          <a:blip r:embed="rId2"/>
          <a:stretch>
            <a:fillRect/>
          </a:stretch>
        </p:blipFill>
        <p:spPr>
          <a:xfrm>
            <a:off x="3829685" y="4159250"/>
            <a:ext cx="4567555" cy="15443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additive="base">
                                        <p:cTn id="16" dur="500" fill="hold"/>
                                        <p:tgtEl>
                                          <p:spTgt spid="14"/>
                                        </p:tgtEl>
                                        <p:attrNameLst>
                                          <p:attrName>ppt_x</p:attrName>
                                        </p:attrNameLst>
                                      </p:cBhvr>
                                      <p:tavLst>
                                        <p:tav tm="0">
                                          <p:val>
                                            <p:strVal val="#ppt_x"/>
                                          </p:val>
                                        </p:tav>
                                        <p:tav tm="100000">
                                          <p:val>
                                            <p:strVal val="#ppt_x"/>
                                          </p:val>
                                        </p:tav>
                                      </p:tavLst>
                                    </p:anim>
                                    <p:anim calcmode="lin" valueType="num">
                                      <p:cBhvr additive="base">
                                        <p:cTn id="17" dur="500" fill="hold"/>
                                        <p:tgtEl>
                                          <p:spTgt spid="1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24"/>
                                        </p:tgtEl>
                                        <p:attrNameLst>
                                          <p:attrName>style.visibility</p:attrName>
                                        </p:attrNameLst>
                                      </p:cBhvr>
                                      <p:to>
                                        <p:strVal val="visible"/>
                                      </p:to>
                                    </p:set>
                                    <p:anim calcmode="lin" valueType="num">
                                      <p:cBhvr additive="base">
                                        <p:cTn id="26" dur="500" fill="hold"/>
                                        <p:tgtEl>
                                          <p:spTgt spid="24"/>
                                        </p:tgtEl>
                                        <p:attrNameLst>
                                          <p:attrName>ppt_x</p:attrName>
                                        </p:attrNameLst>
                                      </p:cBhvr>
                                      <p:tavLst>
                                        <p:tav tm="0">
                                          <p:val>
                                            <p:strVal val="#ppt_x"/>
                                          </p:val>
                                        </p:tav>
                                        <p:tav tm="100000">
                                          <p:val>
                                            <p:strVal val="#ppt_x"/>
                                          </p:val>
                                        </p:tav>
                                      </p:tavLst>
                                    </p:anim>
                                    <p:anim calcmode="lin" valueType="num">
                                      <p:cBhvr additive="base">
                                        <p:cTn id="27" dur="500" fill="hold"/>
                                        <p:tgtEl>
                                          <p:spTgt spid="2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1.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4121150" cy="264858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4.%cpaste命令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%cpaste命令与%paste命令类似,也是粘贴文本,有所不同的是,%cpaste命令在输入后会出现提示信息,%cpaste命令提示信息如图所示。</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4287520"/>
            <a:ext cx="8401050" cy="223266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图中的提示信息意思是可不断粘贴代码到IPython中,直到输入“- -”并按Enter键或使用Ctrl+D组合键结束粘贴。粘贴过程如图所示。将所有需粘贴的代码粘贴完成后,输入“--”并按 Enter键。</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注意:在粘贴过程中,若遇到粘贴代码出现错误,想直接终止程序,可使用 Ctrl+C 组合键提前终止%cpaste命令的执行。</a:t>
            </a:r>
            <a:endParaRPr dirty="0">
              <a:latin typeface="微软雅黑" panose="020B0503020204020204" pitchFamily="34" charset="-122"/>
              <a:ea typeface="微软雅黑" panose="020B0503020204020204" pitchFamily="34" charset="-122"/>
            </a:endParaRPr>
          </a:p>
        </p:txBody>
      </p:sp>
      <p:pic>
        <p:nvPicPr>
          <p:cNvPr id="28" name="图片 28"/>
          <p:cNvPicPr>
            <a:picLocks noChangeAspect="1"/>
          </p:cNvPicPr>
          <p:nvPr/>
        </p:nvPicPr>
        <p:blipFill>
          <a:blip r:embed="rId1"/>
          <a:stretch>
            <a:fillRect/>
          </a:stretch>
        </p:blipFill>
        <p:spPr>
          <a:xfrm>
            <a:off x="4121150" y="1881505"/>
            <a:ext cx="4885690" cy="18122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8"/>
                                        </p:tgtEl>
                                        <p:attrNameLst>
                                          <p:attrName>style.visibility</p:attrName>
                                        </p:attrNameLst>
                                      </p:cBhvr>
                                      <p:to>
                                        <p:strVal val="visible"/>
                                      </p:to>
                                    </p:set>
                                    <p:anim calcmode="lin" valueType="num">
                                      <p:cBhvr additive="base">
                                        <p:cTn id="16" dur="500" fill="hold"/>
                                        <p:tgtEl>
                                          <p:spTgt spid="28"/>
                                        </p:tgtEl>
                                        <p:attrNameLst>
                                          <p:attrName>ppt_x</p:attrName>
                                        </p:attrNameLst>
                                      </p:cBhvr>
                                      <p:tavLst>
                                        <p:tav tm="0">
                                          <p:val>
                                            <p:strVal val="#ppt_x"/>
                                          </p:val>
                                        </p:tav>
                                        <p:tav tm="100000">
                                          <p:val>
                                            <p:strVal val="#ppt_x"/>
                                          </p:val>
                                        </p:tav>
                                      </p:tavLst>
                                    </p:anim>
                                    <p:anim calcmode="lin" valueType="num">
                                      <p:cBhvr additive="base">
                                        <p:cTn id="17" dur="500" fill="hold"/>
                                        <p:tgtEl>
                                          <p:spTgt spid="28"/>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2.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5.%reset命令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%reset命令用于删除interactive命名空间(用于存储 Python的变量和名称的空间)中全部的变量名。%reset命令的使用如图所示。</a:t>
            </a:r>
            <a:endParaRPr dirty="0">
              <a:latin typeface="微软雅黑" panose="020B0503020204020204" pitchFamily="34" charset="-122"/>
              <a:ea typeface="微软雅黑" panose="020B0503020204020204" pitchFamily="34" charset="-122"/>
            </a:endParaRPr>
          </a:p>
        </p:txBody>
      </p:sp>
      <p:pic>
        <p:nvPicPr>
          <p:cNvPr id="31" name="图片 31"/>
          <p:cNvPicPr>
            <a:picLocks noChangeAspect="1"/>
          </p:cNvPicPr>
          <p:nvPr/>
        </p:nvPicPr>
        <p:blipFill>
          <a:blip r:embed="rId1"/>
          <a:stretch>
            <a:fillRect/>
          </a:stretch>
        </p:blipFill>
        <p:spPr>
          <a:xfrm>
            <a:off x="2378710" y="3105785"/>
            <a:ext cx="4991735" cy="3185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1"/>
                                        </p:tgtEl>
                                        <p:attrNameLst>
                                          <p:attrName>style.visibility</p:attrName>
                                        </p:attrNameLst>
                                      </p:cBhvr>
                                      <p:to>
                                        <p:strVal val="visible"/>
                                      </p:to>
                                    </p:set>
                                    <p:anim calcmode="lin" valueType="num">
                                      <p:cBhvr additive="base">
                                        <p:cTn id="16" dur="500" fill="hold"/>
                                        <p:tgtEl>
                                          <p:spTgt spid="31"/>
                                        </p:tgtEl>
                                        <p:attrNameLst>
                                          <p:attrName>ppt_x</p:attrName>
                                        </p:attrNameLst>
                                      </p:cBhvr>
                                      <p:tavLst>
                                        <p:tav tm="0">
                                          <p:val>
                                            <p:strVal val="#ppt_x"/>
                                          </p:val>
                                        </p:tav>
                                        <p:tav tm="100000">
                                          <p:val>
                                            <p:strVal val="#ppt_x"/>
                                          </p:val>
                                        </p:tav>
                                      </p:tavLst>
                                    </p:anim>
                                    <p:anim calcmode="lin" valueType="num">
                                      <p:cBhvr additive="base">
                                        <p:cTn id="17"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在图中,程序定义了变量a和 b,并可直接输出变量a和 b的值。当执行了%reset命令并输入“y”(表示同意删除变量)后,再输出变量a和b程序直接报错,说明%reset命令已经将变量删除。</a:t>
            </a:r>
            <a:endParaRPr dirty="0">
              <a:latin typeface="微软雅黑" panose="020B0503020204020204" pitchFamily="34" charset="-122"/>
              <a:ea typeface="微软雅黑" panose="020B0503020204020204" pitchFamily="34" charset="-122"/>
            </a:endParaRPr>
          </a:p>
        </p:txBody>
      </p:sp>
      <p:pic>
        <p:nvPicPr>
          <p:cNvPr id="32" name="图片 32"/>
          <p:cNvPicPr>
            <a:picLocks noChangeAspect="1"/>
          </p:cNvPicPr>
          <p:nvPr/>
        </p:nvPicPr>
        <p:blipFill>
          <a:blip r:embed="rId1"/>
          <a:stretch>
            <a:fillRect/>
          </a:stretch>
        </p:blipFill>
        <p:spPr>
          <a:xfrm>
            <a:off x="3707765" y="3252470"/>
            <a:ext cx="4355465" cy="3029585"/>
          </a:xfrm>
          <a:prstGeom prst="rect">
            <a:avLst/>
          </a:prstGeom>
        </p:spPr>
      </p:pic>
      <p:sp>
        <p:nvSpPr>
          <p:cNvPr id="2" name="矩形 1"/>
          <p:cNvSpPr/>
          <p:nvPr/>
        </p:nvSpPr>
        <p:spPr>
          <a:xfrm>
            <a:off x="0" y="3252470"/>
            <a:ext cx="3530600"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6.%xdel命令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%xdel命令用于删除单个变量的引用。%xdel命令的使用如图所示。</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2"/>
                                        </p:tgtEl>
                                        <p:attrNameLst>
                                          <p:attrName>style.visibility</p:attrName>
                                        </p:attrNameLst>
                                      </p:cBhvr>
                                      <p:to>
                                        <p:strVal val="visible"/>
                                      </p:to>
                                    </p:set>
                                    <p:anim calcmode="lin" valueType="num">
                                      <p:cBhvr additive="base">
                                        <p:cTn id="21" dur="500" fill="hold"/>
                                        <p:tgtEl>
                                          <p:spTgt spid="32"/>
                                        </p:tgtEl>
                                        <p:attrNameLst>
                                          <p:attrName>ppt_x</p:attrName>
                                        </p:attrNameLst>
                                      </p:cBhvr>
                                      <p:tavLst>
                                        <p:tav tm="0">
                                          <p:val>
                                            <p:strVal val="#ppt_x"/>
                                          </p:val>
                                        </p:tav>
                                        <p:tav tm="100000">
                                          <p:val>
                                            <p:strVal val="#ppt_x"/>
                                          </p:val>
                                        </p:tav>
                                      </p:tavLst>
                                    </p:anim>
                                    <p:anim calcmode="lin" valueType="num">
                                      <p:cBhvr additive="base">
                                        <p:cTn id="22"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在图中,定义了两个变量a、b,并分别赋值为1、2两个整数,在使用%xdel命令之前,变量a、b均可正常调用,但当使用%xdel命令删除变量b之后,再调用变量a正常输出1,调用变量b则直接报错,说明变量b已被删除。</a:t>
            </a:r>
            <a:endParaRPr dirty="0">
              <a:latin typeface="微软雅黑" panose="020B0503020204020204" pitchFamily="34" charset="-122"/>
              <a:ea typeface="微软雅黑" panose="020B0503020204020204" pitchFamily="34" charset="-122"/>
            </a:endParaRPr>
          </a:p>
        </p:txBody>
      </p:sp>
      <p:pic>
        <p:nvPicPr>
          <p:cNvPr id="38" name="图片 38"/>
          <p:cNvPicPr>
            <a:picLocks noChangeAspect="1"/>
          </p:cNvPicPr>
          <p:nvPr/>
        </p:nvPicPr>
        <p:blipFill>
          <a:blip r:embed="rId1"/>
          <a:stretch>
            <a:fillRect/>
          </a:stretch>
        </p:blipFill>
        <p:spPr>
          <a:xfrm>
            <a:off x="4112260" y="2963545"/>
            <a:ext cx="3771265" cy="3345815"/>
          </a:xfrm>
          <a:prstGeom prst="rect">
            <a:avLst/>
          </a:prstGeom>
        </p:spPr>
      </p:pic>
      <p:sp>
        <p:nvSpPr>
          <p:cNvPr id="5" name="矩形 4"/>
          <p:cNvSpPr/>
          <p:nvPr/>
        </p:nvSpPr>
        <p:spPr>
          <a:xfrm>
            <a:off x="0" y="3096260"/>
            <a:ext cx="3530600"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7.%hist命令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%hist是查看历史输入指令的命令。%hist命令的使用如图所示。</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additive="base">
                                        <p:cTn id="11" dur="500" fill="hold"/>
                                        <p:tgtEl>
                                          <p:spTgt spid="5"/>
                                        </p:tgtEl>
                                        <p:attrNameLst>
                                          <p:attrName>ppt_x</p:attrName>
                                        </p:attrNameLst>
                                      </p:cBhvr>
                                      <p:tavLst>
                                        <p:tav tm="0">
                                          <p:val>
                                            <p:strVal val="0-#ppt_w/2"/>
                                          </p:val>
                                        </p:tav>
                                        <p:tav tm="100000">
                                          <p:val>
                                            <p:strVal val="#ppt_x"/>
                                          </p:val>
                                        </p:tav>
                                      </p:tavLst>
                                    </p:anim>
                                    <p:anim calcmode="lin" valueType="num">
                                      <p:cBhvr additive="base">
                                        <p:cTn id="12" dur="500" fill="hold"/>
                                        <p:tgtEl>
                                          <p:spTgt spid="5"/>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0-#ppt_w/2"/>
                                          </p:val>
                                        </p:tav>
                                        <p:tav tm="100000">
                                          <p:val>
                                            <p:strVal val="#ppt_x"/>
                                          </p:val>
                                        </p:tav>
                                      </p:tavLst>
                                    </p:anim>
                                    <p:anim calcmode="lin" valueType="num">
                                      <p:cBhvr additive="base">
                                        <p:cTn id="17" dur="500" fill="hold"/>
                                        <p:tgtEl>
                                          <p:spTgt spid="4"/>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38"/>
                                        </p:tgtEl>
                                        <p:attrNameLst>
                                          <p:attrName>style.visibility</p:attrName>
                                        </p:attrNameLst>
                                      </p:cBhvr>
                                      <p:to>
                                        <p:strVal val="visible"/>
                                      </p:to>
                                    </p:set>
                                    <p:anim calcmode="lin" valueType="num">
                                      <p:cBhvr additive="base">
                                        <p:cTn id="21" dur="500" fill="hold"/>
                                        <p:tgtEl>
                                          <p:spTgt spid="38"/>
                                        </p:tgtEl>
                                        <p:attrNameLst>
                                          <p:attrName>ppt_x</p:attrName>
                                        </p:attrNameLst>
                                      </p:cBhvr>
                                      <p:tavLst>
                                        <p:tav tm="0">
                                          <p:val>
                                            <p:strVal val="#ppt_x"/>
                                          </p:val>
                                        </p:tav>
                                        <p:tav tm="100000">
                                          <p:val>
                                            <p:strVal val="#ppt_x"/>
                                          </p:val>
                                        </p:tav>
                                      </p:tavLst>
                                    </p:anim>
                                    <p:anim calcmode="lin" valueType="num">
                                      <p:cBhvr additive="base">
                                        <p:cTn id="22" dur="500" fill="hold"/>
                                        <p:tgtEl>
                                          <p:spTgt spid="3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40233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执行%hist命令,然后直接按 Enter键,IPython直接将历史命令输出,如图所示。</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8.其他常见的魔术命令</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1)%pdb命令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带有一个强大的调试器。无论何时控制台抛出一个异常,开发者可以使用%debug魔术命令在异常点启动调试器。接着,可以调试模式下访问所有的本地变量和整个栈回溯。使用u或d进行向上或向下访问栈,使用q退出调试器。在调试器中输入“?”可以查看所有的可用命令列表。开发者可以使用%pdb魔术命令激活IPython调试器,这样,每当异常抛出时,调试器就会自动运行。(注意:关于调试器的使用将在2.2节中说明。)</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31921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2)%pylab命令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%pylab魔术命令可以使 NumPy和 Matplotlib中的科学计算功能生效。该命令能够让开发者控制台进行交互式计算和动态绘图。</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3)%logstart命令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%logstart命令可以开启IPython日志。该命令的使用格式为“%logstart[logname[logmodel]]”,其中,“[]”中的内容为可选,logname是日志的保存路径,logmodel是日志模式。</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2.1.3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魔术命令</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557655"/>
            <a:ext cx="9144000" cy="23609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4)%magic命令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%magic命令是查看魔术命令,执行%magic命令可 直 接 显 示 所 有 魔 术 命 令 的 详 细文档。</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5)%quickref命令</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显示IPython的快速参考。</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11067" y="3151437"/>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2.2  IPython</a:t>
            </a:r>
            <a:r>
              <a:rPr lang="zh-CN" altLang="en-US" sz="2800" b="1" dirty="0"/>
              <a:t>中的开发工具</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189782" y="3269933"/>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2.2.1</a:t>
            </a:r>
            <a:endParaRPr lang="zh-CN" altLang="en-US" dirty="0"/>
          </a:p>
        </p:txBody>
      </p:sp>
      <p:sp>
        <p:nvSpPr>
          <p:cNvPr id="16" name="TextBox 168">
            <a:hlinkClick r:id="rId1" action="ppaction://hlinksldjump"/>
          </p:cNvPr>
          <p:cNvSpPr txBox="1">
            <a:spLocks noChangeArrowheads="1"/>
          </p:cNvSpPr>
          <p:nvPr/>
        </p:nvSpPr>
        <p:spPr bwMode="auto">
          <a:xfrm>
            <a:off x="3368674" y="3252123"/>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2" action="ppaction://hlinksldjump"/>
              </a:rPr>
              <a:t>调试器</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3"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4" cstate="print">
            <a:duotone>
              <a:prstClr val="black"/>
              <a:schemeClr val="accent1">
                <a:tint val="45000"/>
                <a:satMod val="400000"/>
              </a:schemeClr>
            </a:duotone>
            <a:extLst>
              <a:ext uri="{BEBA8EAE-BF5A-486C-A8C5-ECC9F3942E4B}">
                <a14:imgProps xmlns:a14="http://schemas.microsoft.com/office/drawing/2010/main">
                  <a14:imgLayer r:embed="rId5">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210737" y="4835175"/>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181966" y="4941694"/>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2.2.2</a:t>
            </a:r>
            <a:endParaRPr lang="zh-CN" altLang="en-US" dirty="0"/>
          </a:p>
        </p:txBody>
      </p:sp>
      <p:sp>
        <p:nvSpPr>
          <p:cNvPr id="31" name="TextBox 168">
            <a:hlinkClick r:id="rId6" action="ppaction://hlinksldjump"/>
          </p:cNvPr>
          <p:cNvSpPr txBox="1">
            <a:spLocks noChangeArrowheads="1"/>
          </p:cNvSpPr>
          <p:nvPr/>
        </p:nvSpPr>
        <p:spPr bwMode="auto">
          <a:xfrm>
            <a:off x="3368344" y="4938572"/>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dirty="0">
                <a:latin typeface="微软雅黑" panose="020B0503020204020204" pitchFamily="34" charset="-122"/>
                <a:ea typeface="微软雅黑" panose="020B0503020204020204" pitchFamily="34" charset="-122"/>
                <a:hlinkClick r:id="rId7" action="ppaction://hlinksldjump"/>
              </a:rPr>
              <a:t>性能分析</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140208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IPython不仅具有基本Shell功能,并且集成并升级了 Python内置的pdb调试器。针</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对代码的运行速率,IPython还提供了简单易用的代码运行时间及性能分析工具,本节将详细介绍IPython中的开发工具。</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中的开发工具</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ChangeArrowheads="1"/>
          </p:cNvSpPr>
          <p:nvPr/>
        </p:nvSpPr>
        <p:spPr bwMode="auto">
          <a:xfrm>
            <a:off x="1408013" y="165404"/>
            <a:ext cx="4945062"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学习目标</a:t>
            </a:r>
            <a:endParaRPr lang="zh-CN" altLang="en-US" sz="32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graphicFrame>
        <p:nvGraphicFramePr>
          <p:cNvPr id="3" name="图表 2"/>
          <p:cNvGraphicFramePr/>
          <p:nvPr/>
        </p:nvGraphicFramePr>
        <p:xfrm>
          <a:off x="-396552" y="1795159"/>
          <a:ext cx="6984776" cy="3786151"/>
        </p:xfrm>
        <a:graphic>
          <a:graphicData uri="http://schemas.openxmlformats.org/drawingml/2006/chart">
            <c:chart xmlns:c="http://schemas.openxmlformats.org/drawingml/2006/chart" xmlns:r="http://schemas.openxmlformats.org/officeDocument/2006/relationships" r:id="rId1"/>
          </a:graphicData>
        </a:graphic>
      </p:graphicFrame>
      <p:sp>
        <p:nvSpPr>
          <p:cNvPr id="4" name="TextBox 130"/>
          <p:cNvSpPr txBox="1"/>
          <p:nvPr/>
        </p:nvSpPr>
        <p:spPr bwMode="auto">
          <a:xfrm rot="18760561">
            <a:off x="3196833" y="2412387"/>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5" name="TextBox 126"/>
          <p:cNvSpPr txBox="1"/>
          <p:nvPr/>
        </p:nvSpPr>
        <p:spPr bwMode="auto">
          <a:xfrm rot="2839439" flipH="1">
            <a:off x="5091485" y="26034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6" name="TextBox 127"/>
          <p:cNvSpPr txBox="1"/>
          <p:nvPr/>
        </p:nvSpPr>
        <p:spPr bwMode="auto">
          <a:xfrm rot="13580827" flipV="1">
            <a:off x="3210085" y="4331646"/>
            <a:ext cx="1021445"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sp>
        <p:nvSpPr>
          <p:cNvPr id="7" name="TextBox 126"/>
          <p:cNvSpPr txBox="1"/>
          <p:nvPr/>
        </p:nvSpPr>
        <p:spPr bwMode="auto">
          <a:xfrm rot="18947968" flipH="1">
            <a:off x="5082055" y="4033116"/>
            <a:ext cx="1067741" cy="368300"/>
          </a:xfrm>
          <a:prstGeom prst="rect">
            <a:avLst/>
          </a:prstGeom>
          <a:noFill/>
        </p:spPr>
        <p:txBody>
          <a:bodyPr>
            <a:spAutoFit/>
          </a:bodyPr>
          <a:lstStyle/>
          <a:p>
            <a:pPr>
              <a:defRPr/>
            </a:pPr>
            <a:r>
              <a:rPr lang="zh-CN" altLang="en-US" spc="300" dirty="0">
                <a:latin typeface="微软雅黑" panose="020B0503020204020204" pitchFamily="34" charset="-122"/>
                <a:ea typeface="微软雅黑" panose="020B0503020204020204" pitchFamily="34" charset="-122"/>
              </a:rPr>
              <a:t>掌握</a:t>
            </a:r>
            <a:endParaRPr lang="zh-CN" altLang="en-US" spc="300" dirty="0">
              <a:latin typeface="微软雅黑" panose="020B0503020204020204" pitchFamily="34" charset="-122"/>
              <a:ea typeface="微软雅黑" panose="020B0503020204020204" pitchFamily="34" charset="-122"/>
            </a:endParaRPr>
          </a:p>
        </p:txBody>
      </p:sp>
      <p:grpSp>
        <p:nvGrpSpPr>
          <p:cNvPr id="8" name="组合 18"/>
          <p:cNvGrpSpPr/>
          <p:nvPr/>
        </p:nvGrpSpPr>
        <p:grpSpPr bwMode="auto">
          <a:xfrm>
            <a:off x="504865" y="1386282"/>
            <a:ext cx="2932344" cy="1271292"/>
            <a:chOff x="547807" y="2226112"/>
            <a:chExt cx="2931470" cy="1271821"/>
          </a:xfrm>
        </p:grpSpPr>
        <p:sp>
          <p:nvSpPr>
            <p:cNvPr id="9" name="矩形 5"/>
            <p:cNvSpPr>
              <a:spLocks noChangeArrowheads="1"/>
            </p:cNvSpPr>
            <p:nvPr/>
          </p:nvSpPr>
          <p:spPr bwMode="auto">
            <a:xfrm>
              <a:off x="1176708" y="2226112"/>
              <a:ext cx="2302569" cy="10151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rPr>
                <a:t>IPython</a:t>
              </a:r>
              <a:r>
                <a:rPr lang="zh-CN" altLang="en-US" sz="2400" b="1" dirty="0">
                  <a:solidFill>
                    <a:srgbClr val="2383C6"/>
                  </a:solidFill>
                  <a:latin typeface="微软雅黑" panose="020B0503020204020204" pitchFamily="34" charset="-122"/>
                  <a:ea typeface="微软雅黑" panose="020B0503020204020204" pitchFamily="34" charset="-122"/>
                </a:rPr>
                <a:t>的魔术命令</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nvGrpSpPr>
            <p:cNvPr id="10" name="组合 16"/>
            <p:cNvGrpSpPr/>
            <p:nvPr/>
          </p:nvGrpSpPr>
          <p:grpSpPr bwMode="auto">
            <a:xfrm>
              <a:off x="860198" y="2845720"/>
              <a:ext cx="2178276" cy="652213"/>
              <a:chOff x="860198" y="2352244"/>
              <a:chExt cx="2178276" cy="652213"/>
            </a:xfrm>
          </p:grpSpPr>
          <p:cxnSp>
            <p:nvCxnSpPr>
              <p:cNvPr id="14" name="直接连接符 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5" name="直接连接符 10"/>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1" name="组合 15"/>
            <p:cNvGrpSpPr/>
            <p:nvPr/>
          </p:nvGrpSpPr>
          <p:grpSpPr bwMode="auto">
            <a:xfrm>
              <a:off x="547807" y="2345525"/>
              <a:ext cx="482428" cy="522503"/>
              <a:chOff x="1232465" y="3518931"/>
              <a:chExt cx="482428" cy="522503"/>
            </a:xfrm>
          </p:grpSpPr>
          <p:sp>
            <p:nvSpPr>
              <p:cNvPr id="12" name="椭圆 11"/>
              <p:cNvSpPr/>
              <p:nvPr/>
            </p:nvSpPr>
            <p:spPr bwMode="auto">
              <a:xfrm>
                <a:off x="1232465" y="3558042"/>
                <a:ext cx="474520" cy="474858"/>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13" name="TextBox 94"/>
              <p:cNvSpPr txBox="1"/>
              <p:nvPr/>
            </p:nvSpPr>
            <p:spPr>
              <a:xfrm>
                <a:off x="1295918" y="3518931"/>
                <a:ext cx="418975" cy="522503"/>
              </a:xfrm>
              <a:prstGeom prst="rect">
                <a:avLst/>
              </a:prstGeom>
              <a:noFill/>
              <a:effectLst>
                <a:outerShdw blurRad="12700" dist="12700" dir="2700000" algn="tl" rotWithShape="0">
                  <a:prstClr val="black">
                    <a:alpha val="40000"/>
                  </a:prstClr>
                </a:outerShdw>
              </a:effectLst>
            </p:spPr>
            <p:txBody>
              <a:bodyPr wrap="square">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1</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16" name="组合 17"/>
          <p:cNvGrpSpPr/>
          <p:nvPr/>
        </p:nvGrpSpPr>
        <p:grpSpPr bwMode="auto">
          <a:xfrm>
            <a:off x="681306" y="4708112"/>
            <a:ext cx="3215640" cy="1097152"/>
            <a:chOff x="547807" y="3950799"/>
            <a:chExt cx="3215087" cy="1096516"/>
          </a:xfrm>
        </p:grpSpPr>
        <p:sp>
          <p:nvSpPr>
            <p:cNvPr id="17" name="矩形 21"/>
            <p:cNvSpPr>
              <a:spLocks noChangeArrowheads="1"/>
            </p:cNvSpPr>
            <p:nvPr/>
          </p:nvSpPr>
          <p:spPr bwMode="auto">
            <a:xfrm>
              <a:off x="860174" y="4428043"/>
              <a:ext cx="2902720" cy="5527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ClrTx/>
                <a:buSzTx/>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IPython</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简介</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nvGrpSpPr>
            <p:cNvPr id="18" name="组合 26"/>
            <p:cNvGrpSpPr/>
            <p:nvPr/>
          </p:nvGrpSpPr>
          <p:grpSpPr bwMode="auto">
            <a:xfrm rot="10800000" flipH="1">
              <a:off x="860198" y="3950799"/>
              <a:ext cx="2178276" cy="652213"/>
              <a:chOff x="860198" y="2352244"/>
              <a:chExt cx="2178276" cy="652213"/>
            </a:xfrm>
          </p:grpSpPr>
          <p:cxnSp>
            <p:nvCxnSpPr>
              <p:cNvPr id="22" name="直接连接符 27"/>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3" name="直接连接符 28"/>
              <p:cNvCxnSpPr>
                <a:cxnSpLocks noChangeShapeType="1"/>
              </p:cNvCxnSpPr>
              <p:nvPr/>
            </p:nvCxnSpPr>
            <p:spPr bwMode="auto">
              <a:xfrm>
                <a:off x="1222939" y="3004457"/>
                <a:ext cx="1815535" cy="0"/>
              </a:xfrm>
              <a:prstGeom prst="line">
                <a:avLst/>
              </a:prstGeom>
              <a:noFill/>
              <a:ln w="28575" algn="ctr">
                <a:solidFill>
                  <a:srgbClr val="2383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19" name="组合 29"/>
            <p:cNvGrpSpPr/>
            <p:nvPr/>
          </p:nvGrpSpPr>
          <p:grpSpPr bwMode="auto">
            <a:xfrm>
              <a:off x="547807" y="4523744"/>
              <a:ext cx="474580" cy="523571"/>
              <a:chOff x="1232465" y="3525955"/>
              <a:chExt cx="474580" cy="523571"/>
            </a:xfrm>
          </p:grpSpPr>
          <p:sp>
            <p:nvSpPr>
              <p:cNvPr id="20" name="椭圆 19"/>
              <p:cNvSpPr/>
              <p:nvPr/>
            </p:nvSpPr>
            <p:spPr bwMode="auto">
              <a:xfrm>
                <a:off x="1232465" y="3559083"/>
                <a:ext cx="474580" cy="474388"/>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1" name="TextBox 102"/>
              <p:cNvSpPr txBox="1"/>
              <p:nvPr/>
            </p:nvSpPr>
            <p:spPr>
              <a:xfrm>
                <a:off x="1278361" y="3525955"/>
                <a:ext cx="334905" cy="523571"/>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4</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grpSp>
      <p:grpSp>
        <p:nvGrpSpPr>
          <p:cNvPr id="24" name="组合 23"/>
          <p:cNvGrpSpPr/>
          <p:nvPr/>
        </p:nvGrpSpPr>
        <p:grpSpPr bwMode="auto">
          <a:xfrm>
            <a:off x="4913320" y="1283075"/>
            <a:ext cx="3369377" cy="1309040"/>
            <a:chOff x="5326948" y="1901072"/>
            <a:chExt cx="3369377" cy="1308853"/>
          </a:xfrm>
        </p:grpSpPr>
        <p:grpSp>
          <p:nvGrpSpPr>
            <p:cNvPr id="25" name="组合 32"/>
            <p:cNvGrpSpPr/>
            <p:nvPr/>
          </p:nvGrpSpPr>
          <p:grpSpPr bwMode="auto">
            <a:xfrm flipH="1">
              <a:off x="6469063" y="2557463"/>
              <a:ext cx="1962150" cy="652462"/>
              <a:chOff x="860198" y="2352244"/>
              <a:chExt cx="1962354" cy="652213"/>
            </a:xfrm>
          </p:grpSpPr>
          <p:cxnSp>
            <p:nvCxnSpPr>
              <p:cNvPr id="30" name="直接连接符 33"/>
              <p:cNvCxnSpPr>
                <a:cxnSpLocks noChangeShapeType="1"/>
              </p:cNvCxnSpPr>
              <p:nvPr/>
            </p:nvCxnSpPr>
            <p:spPr bwMode="auto">
              <a:xfrm>
                <a:off x="860198" y="2352244"/>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1" name="直接连接符 34"/>
              <p:cNvCxnSpPr>
                <a:cxnSpLocks noChangeShapeType="1"/>
              </p:cNvCxnSpPr>
              <p:nvPr/>
            </p:nvCxnSpPr>
            <p:spPr bwMode="auto">
              <a:xfrm>
                <a:off x="1222938" y="3004457"/>
                <a:ext cx="1599614" cy="0"/>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26" name="组合 35"/>
            <p:cNvGrpSpPr/>
            <p:nvPr/>
          </p:nvGrpSpPr>
          <p:grpSpPr bwMode="auto">
            <a:xfrm>
              <a:off x="8223250" y="2094756"/>
              <a:ext cx="473075" cy="522212"/>
              <a:chOff x="1232465" y="3514976"/>
              <a:chExt cx="474415" cy="522667"/>
            </a:xfrm>
          </p:grpSpPr>
          <p:sp>
            <p:nvSpPr>
              <p:cNvPr id="28" name="椭圆 27"/>
              <p:cNvSpPr/>
              <p:nvPr/>
            </p:nvSpPr>
            <p:spPr bwMode="auto">
              <a:xfrm>
                <a:off x="1232465" y="3558773"/>
                <a:ext cx="474415" cy="475007"/>
              </a:xfrm>
              <a:prstGeom prst="ellipse">
                <a:avLst/>
              </a:prstGeom>
              <a:solidFill>
                <a:srgbClr val="2484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29" name="TextBox 110"/>
              <p:cNvSpPr txBox="1"/>
              <p:nvPr/>
            </p:nvSpPr>
            <p:spPr>
              <a:xfrm>
                <a:off x="1288136" y="3514976"/>
                <a:ext cx="335911" cy="522667"/>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2</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27" name="矩形 46"/>
            <p:cNvSpPr>
              <a:spLocks noChangeArrowheads="1"/>
            </p:cNvSpPr>
            <p:nvPr/>
          </p:nvSpPr>
          <p:spPr bwMode="auto">
            <a:xfrm>
              <a:off x="5326948" y="1901072"/>
              <a:ext cx="2558415" cy="10145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pPr>
              <a:r>
                <a:rPr lang="zh-CN" altLang="en-US" sz="2400" b="1" dirty="0">
                  <a:solidFill>
                    <a:srgbClr val="000000"/>
                  </a:solidFill>
                  <a:latin typeface="微软雅黑" panose="020B0503020204020204" pitchFamily="34" charset="-122"/>
                  <a:ea typeface="微软雅黑" panose="020B0503020204020204" pitchFamily="34" charset="-122"/>
                </a:rPr>
                <a:t>掌握</a:t>
              </a:r>
              <a:r>
                <a:rPr lang="en-US" altLang="zh-CN" sz="2400" b="1" dirty="0">
                  <a:solidFill>
                    <a:srgbClr val="2383C6"/>
                  </a:solidFill>
                  <a:latin typeface="微软雅黑" panose="020B0503020204020204" pitchFamily="34" charset="-122"/>
                  <a:ea typeface="微软雅黑" panose="020B0503020204020204" pitchFamily="34" charset="-122"/>
                </a:rPr>
                <a:t>IPython</a:t>
              </a:r>
              <a:r>
                <a:rPr lang="zh-CN" altLang="en-US" sz="2400" b="1" dirty="0">
                  <a:solidFill>
                    <a:srgbClr val="2383C6"/>
                  </a:solidFill>
                  <a:latin typeface="微软雅黑" panose="020B0503020204020204" pitchFamily="34" charset="-122"/>
                  <a:ea typeface="微软雅黑" panose="020B0503020204020204" pitchFamily="34" charset="-122"/>
                </a:rPr>
                <a:t>的开发工具</a:t>
              </a:r>
              <a:endParaRPr lang="zh-CN" altLang="en-US" sz="2400" b="1" dirty="0">
                <a:solidFill>
                  <a:srgbClr val="2383C6"/>
                </a:solidFill>
                <a:latin typeface="微软雅黑" panose="020B0503020204020204" pitchFamily="34" charset="-122"/>
                <a:ea typeface="微软雅黑" panose="020B0503020204020204" pitchFamily="34" charset="-122"/>
              </a:endParaRPr>
            </a:p>
          </p:txBody>
        </p:sp>
      </p:grpSp>
      <p:grpSp>
        <p:nvGrpSpPr>
          <p:cNvPr id="32" name="组合 31"/>
          <p:cNvGrpSpPr/>
          <p:nvPr/>
        </p:nvGrpSpPr>
        <p:grpSpPr bwMode="auto">
          <a:xfrm>
            <a:off x="5339365" y="4660870"/>
            <a:ext cx="3046797" cy="1309041"/>
            <a:chOff x="5671377" y="4225925"/>
            <a:chExt cx="3046797" cy="1309704"/>
          </a:xfrm>
        </p:grpSpPr>
        <p:grpSp>
          <p:nvGrpSpPr>
            <p:cNvPr id="33" name="组合 38"/>
            <p:cNvGrpSpPr/>
            <p:nvPr/>
          </p:nvGrpSpPr>
          <p:grpSpPr bwMode="auto">
            <a:xfrm rot="10800000">
              <a:off x="6268941" y="4225925"/>
              <a:ext cx="2162272" cy="652465"/>
              <a:chOff x="860198" y="2352242"/>
              <a:chExt cx="2162496" cy="652215"/>
            </a:xfrm>
          </p:grpSpPr>
          <p:cxnSp>
            <p:nvCxnSpPr>
              <p:cNvPr id="38" name="直接连接符 39"/>
              <p:cNvCxnSpPr>
                <a:cxnSpLocks noChangeShapeType="1"/>
              </p:cNvCxnSpPr>
              <p:nvPr/>
            </p:nvCxnSpPr>
            <p:spPr bwMode="auto">
              <a:xfrm>
                <a:off x="860198" y="2352242"/>
                <a:ext cx="372267" cy="652213"/>
              </a:xfrm>
              <a:prstGeom prst="line">
                <a:avLst/>
              </a:prstGeom>
              <a:noFill/>
              <a:ln w="28575" algn="ctr">
                <a:solidFill>
                  <a:srgbClr val="2383C6"/>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39" name="直接连接符 40"/>
              <p:cNvCxnSpPr>
                <a:cxnSpLocks noChangeShapeType="1"/>
              </p:cNvCxnSpPr>
              <p:nvPr/>
            </p:nvCxnSpPr>
            <p:spPr bwMode="auto">
              <a:xfrm rot="10800000" flipH="1">
                <a:off x="1222937" y="3004455"/>
                <a:ext cx="1799757" cy="2"/>
              </a:xfrm>
              <a:prstGeom prst="line">
                <a:avLst/>
              </a:prstGeom>
              <a:noFill/>
              <a:ln w="28575" algn="ctr">
                <a:solidFill>
                  <a:srgbClr val="2484C6"/>
                </a:solidFill>
                <a:round/>
                <a:tailEnd type="oval"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grpSp>
        <p:grpSp>
          <p:nvGrpSpPr>
            <p:cNvPr id="34" name="组合 41"/>
            <p:cNvGrpSpPr/>
            <p:nvPr/>
          </p:nvGrpSpPr>
          <p:grpSpPr bwMode="auto">
            <a:xfrm flipH="1">
              <a:off x="8245099" y="4779187"/>
              <a:ext cx="473075" cy="524142"/>
              <a:chOff x="1210554" y="3505896"/>
              <a:chExt cx="474415" cy="523486"/>
            </a:xfrm>
          </p:grpSpPr>
          <p:sp>
            <p:nvSpPr>
              <p:cNvPr id="36" name="椭圆 35"/>
              <p:cNvSpPr/>
              <p:nvPr/>
            </p:nvSpPr>
            <p:spPr bwMode="auto">
              <a:xfrm>
                <a:off x="1210554" y="3548703"/>
                <a:ext cx="474415" cy="474310"/>
              </a:xfrm>
              <a:prstGeom prst="ellipse">
                <a:avLst/>
              </a:prstGeom>
              <a:solidFill>
                <a:srgbClr val="2383C6"/>
              </a:solidFill>
              <a:ln w="28575" cap="flat" cmpd="sng" algn="ctr">
                <a:noFill/>
                <a:prstDash val="solid"/>
                <a:round/>
                <a:headEnd type="none" w="med" len="med"/>
                <a:tailEnd type="none" w="med" len="med"/>
              </a:ln>
              <a:effectLst>
                <a:outerShdw blurRad="25400" dist="12700" dir="2700000" algn="tl" rotWithShape="0">
                  <a:prstClr val="black">
                    <a:alpha val="40000"/>
                  </a:prstClr>
                </a:outerShdw>
              </a:effectLst>
            </p:spPr>
            <p:txBody>
              <a:bodyPr/>
              <a:lstStyle/>
              <a:p>
                <a:pPr eaLnBrk="1" hangingPunct="1">
                  <a:buFont typeface="Arial" panose="020B0604020202020204" pitchFamily="34" charset="0"/>
                  <a:buNone/>
                  <a:defRPr/>
                </a:pPr>
                <a:endParaRPr lang="zh-CN" altLang="en-US"/>
              </a:p>
            </p:txBody>
          </p:sp>
          <p:sp>
            <p:nvSpPr>
              <p:cNvPr id="37" name="TextBox 118"/>
              <p:cNvSpPr txBox="1"/>
              <p:nvPr/>
            </p:nvSpPr>
            <p:spPr>
              <a:xfrm>
                <a:off x="1278961" y="3505896"/>
                <a:ext cx="335911" cy="523486"/>
              </a:xfrm>
              <a:prstGeom prst="rect">
                <a:avLst/>
              </a:prstGeom>
              <a:noFill/>
              <a:effectLst>
                <a:outerShdw blurRad="12700" dist="12700" dir="2700000" algn="tl" rotWithShape="0">
                  <a:prstClr val="black">
                    <a:alpha val="40000"/>
                  </a:prstClr>
                </a:outerShdw>
              </a:effectLst>
            </p:spPr>
            <p:txBody>
              <a:bodyPr>
                <a:spAutoFit/>
              </a:bodyPr>
              <a:lstStyle/>
              <a:p>
                <a:pPr>
                  <a:defRPr/>
                </a:pPr>
                <a:r>
                  <a:rPr lang="en-US" altLang="zh-CN"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rPr>
                  <a:t>3</a:t>
                </a:r>
                <a:endParaRPr lang="zh-CN" altLang="en-US" sz="2800" b="1" dirty="0">
                  <a:solidFill>
                    <a:schemeClr val="bg1"/>
                  </a:solidFill>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5" name="矩形 51"/>
            <p:cNvSpPr>
              <a:spLocks noChangeArrowheads="1"/>
            </p:cNvSpPr>
            <p:nvPr/>
          </p:nvSpPr>
          <p:spPr bwMode="auto">
            <a:xfrm>
              <a:off x="5671377" y="4520385"/>
              <a:ext cx="2545003" cy="10152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457200" indent="-4572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r" eaLnBrk="1" hangingPunct="1">
                <a:lnSpc>
                  <a:spcPts val="3600"/>
                </a:lnSpc>
                <a:buFont typeface="Calibri" panose="020F0502020204030204" pitchFamily="34" charset="0"/>
                <a:buNone/>
              </a:pPr>
              <a:r>
                <a:rPr lang="zh-CN" altLang="en-US" sz="2400" b="1" dirty="0">
                  <a:solidFill>
                    <a:srgbClr val="000000"/>
                  </a:solidFill>
                  <a:latin typeface="微软雅黑" panose="020B0503020204020204" pitchFamily="34" charset="-122"/>
                  <a:ea typeface="微软雅黑" panose="020B0503020204020204" pitchFamily="34" charset="-122"/>
                  <a:sym typeface="宋体" panose="02010600030101010101" pitchFamily="2" charset="-122"/>
                </a:rPr>
                <a:t>掌握</a:t>
              </a:r>
              <a:r>
                <a:rPr lang="en-US" altLang="zh-CN"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IPython</a:t>
              </a:r>
              <a:r>
                <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400" b="1" dirty="0">
                <a:solidFill>
                  <a:srgbClr val="2383C6"/>
                </a:solidFill>
                <a:latin typeface="微软雅黑" panose="020B0503020204020204" pitchFamily="34" charset="-122"/>
                <a:ea typeface="微软雅黑" panose="020B0503020204020204" pitchFamily="34" charset="-122"/>
                <a:sym typeface="宋体" panose="02010600030101010101" pitchFamily="2"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par>
                          <p:cTn id="8" fill="hold">
                            <p:stCondLst>
                              <p:cond delay="500"/>
                            </p:stCondLst>
                            <p:childTnLst>
                              <p:par>
                                <p:cTn id="9" presetID="2" presetClass="entr" presetSubtype="9"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0-#ppt_h/2"/>
                                          </p:val>
                                        </p:tav>
                                        <p:tav tm="100000">
                                          <p:val>
                                            <p:strVal val="#ppt_y"/>
                                          </p:val>
                                        </p:tav>
                                      </p:tavLst>
                                    </p:anim>
                                  </p:childTnLst>
                                </p:cTn>
                              </p:par>
                              <p:par>
                                <p:cTn id="13" presetID="2" presetClass="entr" presetSubtype="3"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500" fill="hold"/>
                                        <p:tgtEl>
                                          <p:spTgt spid="5"/>
                                        </p:tgtEl>
                                        <p:attrNameLst>
                                          <p:attrName>ppt_x</p:attrName>
                                        </p:attrNameLst>
                                      </p:cBhvr>
                                      <p:tavLst>
                                        <p:tav tm="0">
                                          <p:val>
                                            <p:strVal val="1+#ppt_w/2"/>
                                          </p:val>
                                        </p:tav>
                                        <p:tav tm="100000">
                                          <p:val>
                                            <p:strVal val="#ppt_x"/>
                                          </p:val>
                                        </p:tav>
                                      </p:tavLst>
                                    </p:anim>
                                    <p:anim calcmode="lin" valueType="num">
                                      <p:cBhvr additive="base">
                                        <p:cTn id="16" dur="500" fill="hold"/>
                                        <p:tgtEl>
                                          <p:spTgt spid="5"/>
                                        </p:tgtEl>
                                        <p:attrNameLst>
                                          <p:attrName>ppt_y</p:attrName>
                                        </p:attrNameLst>
                                      </p:cBhvr>
                                      <p:tavLst>
                                        <p:tav tm="0">
                                          <p:val>
                                            <p:strVal val="0-#ppt_h/2"/>
                                          </p:val>
                                        </p:tav>
                                        <p:tav tm="100000">
                                          <p:val>
                                            <p:strVal val="#ppt_y"/>
                                          </p:val>
                                        </p:tav>
                                      </p:tavLst>
                                    </p:anim>
                                  </p:childTnLst>
                                </p:cTn>
                              </p:par>
                              <p:par>
                                <p:cTn id="17" presetID="2" presetClass="entr" presetSubtype="6"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1+#ppt_w/2"/>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par>
                                <p:cTn id="21" presetID="2" presetClass="entr" presetSubtype="12" fill="hold" grpId="0" nodeType="withEffect">
                                  <p:stCondLst>
                                    <p:cond delay="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500" fill="hold"/>
                                        <p:tgtEl>
                                          <p:spTgt spid="6"/>
                                        </p:tgtEl>
                                        <p:attrNameLst>
                                          <p:attrName>ppt_x</p:attrName>
                                        </p:attrNameLst>
                                      </p:cBhvr>
                                      <p:tavLst>
                                        <p:tav tm="0">
                                          <p:val>
                                            <p:strVal val="0-#ppt_w/2"/>
                                          </p:val>
                                        </p:tav>
                                        <p:tav tm="100000">
                                          <p:val>
                                            <p:strVal val="#ppt_x"/>
                                          </p:val>
                                        </p:tav>
                                      </p:tavLst>
                                    </p:anim>
                                    <p:anim calcmode="lin" valueType="num">
                                      <p:cBhvr additive="base">
                                        <p:cTn id="24" dur="500" fill="hold"/>
                                        <p:tgtEl>
                                          <p:spTgt spid="6"/>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ID="42" presetClass="path" presetSubtype="0" accel="50000" decel="50000" fill="hold" grpId="1" nodeType="clickEffect">
                                  <p:stCondLst>
                                    <p:cond delay="0"/>
                                  </p:stCondLst>
                                  <p:childTnLst>
                                    <p:animMotion origin="layout" path="M -1.94444E-6 -3.7037E-6 L -0.08177 -0.09583 " pathEditMode="relative" rAng="0" ptsTypes="AA">
                                      <p:cBhvr>
                                        <p:cTn id="28" dur="2000" fill="hold"/>
                                        <p:tgtEl>
                                          <p:spTgt spid="4"/>
                                        </p:tgtEl>
                                        <p:attrNameLst>
                                          <p:attrName>ppt_x</p:attrName>
                                          <p:attrName>ppt_y</p:attrName>
                                        </p:attrNameLst>
                                      </p:cBhvr>
                                      <p:rCtr x="-4097" y="-4792"/>
                                    </p:animMotion>
                                  </p:childTnLst>
                                </p:cTn>
                              </p:par>
                              <p:par>
                                <p:cTn id="29" presetID="10" presetClass="exit" presetSubtype="0" fill="hold" grpId="2" nodeType="withEffect">
                                  <p:stCondLst>
                                    <p:cond delay="0"/>
                                  </p:stCondLst>
                                  <p:childTnLst>
                                    <p:animEffect transition="out" filter="fade">
                                      <p:cBhvr>
                                        <p:cTn id="30" dur="2000"/>
                                        <p:tgtEl>
                                          <p:spTgt spid="4"/>
                                        </p:tgtEl>
                                      </p:cBhvr>
                                    </p:animEffect>
                                    <p:set>
                                      <p:cBhvr>
                                        <p:cTn id="31" dur="1" fill="hold">
                                          <p:stCondLst>
                                            <p:cond delay="1999"/>
                                          </p:stCondLst>
                                        </p:cTn>
                                        <p:tgtEl>
                                          <p:spTgt spid="4"/>
                                        </p:tgtEl>
                                        <p:attrNameLst>
                                          <p:attrName>style.visibility</p:attrName>
                                        </p:attrNameLst>
                                      </p:cBhvr>
                                      <p:to>
                                        <p:strVal val="hidden"/>
                                      </p:to>
                                    </p:set>
                                  </p:childTnLst>
                                </p:cTn>
                              </p:par>
                              <p:par>
                                <p:cTn id="32" presetID="10" presetClass="entr" presetSubtype="0" fill="hold" nodeType="withEffect">
                                  <p:stCondLst>
                                    <p:cond delay="500"/>
                                  </p:stCondLst>
                                  <p:childTnLst>
                                    <p:set>
                                      <p:cBhvr>
                                        <p:cTn id="33" dur="1" fill="hold">
                                          <p:stCondLst>
                                            <p:cond delay="0"/>
                                          </p:stCondLst>
                                        </p:cTn>
                                        <p:tgtEl>
                                          <p:spTgt spid="8"/>
                                        </p:tgtEl>
                                        <p:attrNameLst>
                                          <p:attrName>style.visibility</p:attrName>
                                        </p:attrNameLst>
                                      </p:cBhvr>
                                      <p:to>
                                        <p:strVal val="visible"/>
                                      </p:to>
                                    </p:set>
                                    <p:animEffect transition="in" filter="fade">
                                      <p:cBhvr>
                                        <p:cTn id="34" dur="1500"/>
                                        <p:tgtEl>
                                          <p:spTgt spid="8"/>
                                        </p:tgtEl>
                                      </p:cBhvr>
                                    </p:animEffect>
                                  </p:childTnLst>
                                </p:cTn>
                              </p:par>
                            </p:childTnLst>
                          </p:cTn>
                        </p:par>
                      </p:childTnLst>
                    </p:cTn>
                  </p:par>
                  <p:par>
                    <p:cTn id="35" fill="hold">
                      <p:stCondLst>
                        <p:cond delay="indefinite"/>
                      </p:stCondLst>
                      <p:childTnLst>
                        <p:par>
                          <p:cTn id="36" fill="hold">
                            <p:stCondLst>
                              <p:cond delay="0"/>
                            </p:stCondLst>
                            <p:childTnLst>
                              <p:par>
                                <p:cTn id="37" presetID="42" presetClass="path" presetSubtype="0" accel="50000" decel="50000" fill="hold" grpId="1" nodeType="clickEffect">
                                  <p:stCondLst>
                                    <p:cond delay="0"/>
                                  </p:stCondLst>
                                  <p:childTnLst>
                                    <p:animMotion origin="layout" path="M 8.33333E-7 -1.48148E-6 L 0.08264 -0.0868 " pathEditMode="relative" rAng="0" ptsTypes="AA">
                                      <p:cBhvr>
                                        <p:cTn id="38" dur="2000" fill="hold"/>
                                        <p:tgtEl>
                                          <p:spTgt spid="5"/>
                                        </p:tgtEl>
                                        <p:attrNameLst>
                                          <p:attrName>ppt_x</p:attrName>
                                          <p:attrName>ppt_y</p:attrName>
                                        </p:attrNameLst>
                                      </p:cBhvr>
                                      <p:rCtr x="4132" y="-4352"/>
                                    </p:animMotion>
                                  </p:childTnLst>
                                </p:cTn>
                              </p:par>
                              <p:par>
                                <p:cTn id="39" presetID="10" presetClass="exit" presetSubtype="0" fill="hold" grpId="2" nodeType="withEffect">
                                  <p:stCondLst>
                                    <p:cond delay="0"/>
                                  </p:stCondLst>
                                  <p:childTnLst>
                                    <p:animEffect transition="out" filter="fade">
                                      <p:cBhvr>
                                        <p:cTn id="40" dur="2000"/>
                                        <p:tgtEl>
                                          <p:spTgt spid="5"/>
                                        </p:tgtEl>
                                      </p:cBhvr>
                                    </p:animEffect>
                                    <p:set>
                                      <p:cBhvr>
                                        <p:cTn id="41" dur="1" fill="hold">
                                          <p:stCondLst>
                                            <p:cond delay="1999"/>
                                          </p:stCondLst>
                                        </p:cTn>
                                        <p:tgtEl>
                                          <p:spTgt spid="5"/>
                                        </p:tgtEl>
                                        <p:attrNameLst>
                                          <p:attrName>style.visibility</p:attrName>
                                        </p:attrNameLst>
                                      </p:cBhvr>
                                      <p:to>
                                        <p:strVal val="hidden"/>
                                      </p:to>
                                    </p:set>
                                  </p:childTnLst>
                                </p:cTn>
                              </p:par>
                              <p:par>
                                <p:cTn id="42" presetID="10" presetClass="entr" presetSubtype="0" fill="hold" nodeType="withEffect">
                                  <p:stCondLst>
                                    <p:cond delay="50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1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42" presetClass="path" presetSubtype="0" accel="50000" decel="50000" fill="hold" grpId="1" nodeType="clickEffect">
                                  <p:stCondLst>
                                    <p:cond delay="0"/>
                                  </p:stCondLst>
                                  <p:childTnLst>
                                    <p:animMotion origin="layout" path="M -2.5E-6 3.7037E-6 L 0.07466 0.10324 " pathEditMode="relative" rAng="0" ptsTypes="AA">
                                      <p:cBhvr>
                                        <p:cTn id="48" dur="2000" fill="hold"/>
                                        <p:tgtEl>
                                          <p:spTgt spid="7"/>
                                        </p:tgtEl>
                                        <p:attrNameLst>
                                          <p:attrName>ppt_x</p:attrName>
                                          <p:attrName>ppt_y</p:attrName>
                                        </p:attrNameLst>
                                      </p:cBhvr>
                                      <p:rCtr x="3733" y="5162"/>
                                    </p:animMotion>
                                  </p:childTnLst>
                                </p:cTn>
                              </p:par>
                              <p:par>
                                <p:cTn id="49" presetID="10" presetClass="exit" presetSubtype="0" fill="hold" grpId="2" nodeType="withEffect">
                                  <p:stCondLst>
                                    <p:cond delay="0"/>
                                  </p:stCondLst>
                                  <p:childTnLst>
                                    <p:animEffect transition="out" filter="fade">
                                      <p:cBhvr>
                                        <p:cTn id="50" dur="2000"/>
                                        <p:tgtEl>
                                          <p:spTgt spid="7"/>
                                        </p:tgtEl>
                                      </p:cBhvr>
                                    </p:animEffect>
                                    <p:set>
                                      <p:cBhvr>
                                        <p:cTn id="51" dur="1" fill="hold">
                                          <p:stCondLst>
                                            <p:cond delay="1999"/>
                                          </p:stCondLst>
                                        </p:cTn>
                                        <p:tgtEl>
                                          <p:spTgt spid="7"/>
                                        </p:tgtEl>
                                        <p:attrNameLst>
                                          <p:attrName>style.visibility</p:attrName>
                                        </p:attrNameLst>
                                      </p:cBhvr>
                                      <p:to>
                                        <p:strVal val="hidden"/>
                                      </p:to>
                                    </p:set>
                                  </p:childTnLst>
                                </p:cTn>
                              </p:par>
                              <p:par>
                                <p:cTn id="52" presetID="10" presetClass="entr" presetSubtype="0" fill="hold" nodeType="withEffect">
                                  <p:stCondLst>
                                    <p:cond delay="500"/>
                                  </p:stCondLst>
                                  <p:childTnLst>
                                    <p:set>
                                      <p:cBhvr>
                                        <p:cTn id="53" dur="1" fill="hold">
                                          <p:stCondLst>
                                            <p:cond delay="0"/>
                                          </p:stCondLst>
                                        </p:cTn>
                                        <p:tgtEl>
                                          <p:spTgt spid="32"/>
                                        </p:tgtEl>
                                        <p:attrNameLst>
                                          <p:attrName>style.visibility</p:attrName>
                                        </p:attrNameLst>
                                      </p:cBhvr>
                                      <p:to>
                                        <p:strVal val="visible"/>
                                      </p:to>
                                    </p:set>
                                    <p:animEffect transition="in" filter="fade">
                                      <p:cBhvr>
                                        <p:cTn id="54" dur="1500"/>
                                        <p:tgtEl>
                                          <p:spTgt spid="32"/>
                                        </p:tgtEl>
                                      </p:cBhvr>
                                    </p:animEffect>
                                  </p:childTnLst>
                                </p:cTn>
                              </p:par>
                            </p:childTnLst>
                          </p:cTn>
                        </p:par>
                      </p:childTnLst>
                    </p:cTn>
                  </p:par>
                  <p:par>
                    <p:cTn id="55" fill="hold">
                      <p:stCondLst>
                        <p:cond delay="indefinite"/>
                      </p:stCondLst>
                      <p:childTnLst>
                        <p:par>
                          <p:cTn id="56" fill="hold">
                            <p:stCondLst>
                              <p:cond delay="0"/>
                            </p:stCondLst>
                            <p:childTnLst>
                              <p:par>
                                <p:cTn id="57" presetID="42" presetClass="path" presetSubtype="0" accel="50000" decel="50000" fill="hold" grpId="1" nodeType="clickEffect">
                                  <p:stCondLst>
                                    <p:cond delay="0"/>
                                  </p:stCondLst>
                                  <p:childTnLst>
                                    <p:animMotion origin="layout" path="M -4.44444E-6 -4.81481E-6 L -0.07708 0.10163 " pathEditMode="relative" rAng="0" ptsTypes="AA">
                                      <p:cBhvr>
                                        <p:cTn id="58" dur="2000" fill="hold"/>
                                        <p:tgtEl>
                                          <p:spTgt spid="6"/>
                                        </p:tgtEl>
                                        <p:attrNameLst>
                                          <p:attrName>ppt_x</p:attrName>
                                          <p:attrName>ppt_y</p:attrName>
                                        </p:attrNameLst>
                                      </p:cBhvr>
                                      <p:rCtr x="-3854" y="5069"/>
                                    </p:animMotion>
                                  </p:childTnLst>
                                </p:cTn>
                              </p:par>
                              <p:par>
                                <p:cTn id="59" presetID="10" presetClass="exit" presetSubtype="0" fill="hold" grpId="2" nodeType="withEffect">
                                  <p:stCondLst>
                                    <p:cond delay="0"/>
                                  </p:stCondLst>
                                  <p:childTnLst>
                                    <p:animEffect transition="out" filter="fade">
                                      <p:cBhvr>
                                        <p:cTn id="60" dur="2000"/>
                                        <p:tgtEl>
                                          <p:spTgt spid="6"/>
                                        </p:tgtEl>
                                      </p:cBhvr>
                                    </p:animEffect>
                                    <p:set>
                                      <p:cBhvr>
                                        <p:cTn id="61" dur="1" fill="hold">
                                          <p:stCondLst>
                                            <p:cond delay="1999"/>
                                          </p:stCondLst>
                                        </p:cTn>
                                        <p:tgtEl>
                                          <p:spTgt spid="6"/>
                                        </p:tgtEl>
                                        <p:attrNameLst>
                                          <p:attrName>style.visibility</p:attrName>
                                        </p:attrNameLst>
                                      </p:cBhvr>
                                      <p:to>
                                        <p:strVal val="hidden"/>
                                      </p:to>
                                    </p:set>
                                  </p:childTnLst>
                                </p:cTn>
                              </p:par>
                              <p:par>
                                <p:cTn id="62" presetID="10" presetClass="entr" presetSubtype="0" fill="hold" nodeType="withEffect">
                                  <p:stCondLst>
                                    <p:cond delay="500"/>
                                  </p:stCondLst>
                                  <p:childTnLst>
                                    <p:set>
                                      <p:cBhvr>
                                        <p:cTn id="63" dur="1" fill="hold">
                                          <p:stCondLst>
                                            <p:cond delay="0"/>
                                          </p:stCondLst>
                                        </p:cTn>
                                        <p:tgtEl>
                                          <p:spTgt spid="16"/>
                                        </p:tgtEl>
                                        <p:attrNameLst>
                                          <p:attrName>style.visibility</p:attrName>
                                        </p:attrNameLst>
                                      </p:cBhvr>
                                      <p:to>
                                        <p:strVal val="visible"/>
                                      </p:to>
                                    </p:set>
                                    <p:animEffect transition="in" filter="fade">
                                      <p:cBhvr>
                                        <p:cTn id="64" dur="1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 grpId="0">
        <p:bldAsOne/>
      </p:bldGraphic>
      <p:bldP spid="4" grpId="0"/>
      <p:bldP spid="4" grpId="1"/>
      <p:bldP spid="4" grpId="2"/>
      <p:bldP spid="5" grpId="0"/>
      <p:bldP spid="5" grpId="1"/>
      <p:bldP spid="5" grpId="2"/>
      <p:bldP spid="6" grpId="0"/>
      <p:bldP spid="6" grpId="1"/>
      <p:bldP spid="6" grpId="2"/>
      <p:bldP spid="7" grpId="0"/>
      <p:bldP spid="7" grpId="1"/>
      <p:bldP spid="7" grpId="2"/>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IPython中的调试器加强了 Python中自带的pdb调试器,例如,语法高亮、Tab自动补全、添加上下文参考等。IPython中提供了%debug魔术命令用于调用调试器,并直接跳转到引发异常的栈帧。下面通过代码说明。</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首先,可以在chapter02_02.py文件中编写如下代码,用来引发异常。具体代码如下。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调试器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835660" y="3532505"/>
            <a:ext cx="5040000" cy="171032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通过IPython运行chapter02_02.py文件,具体代码如下。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调试器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812165" y="2278380"/>
            <a:ext cx="5040000" cy="291119"/>
          </a:xfrm>
          <a:prstGeom prst="rect">
            <a:avLst/>
          </a:prstGeom>
        </p:spPr>
      </p:pic>
      <p:pic>
        <p:nvPicPr>
          <p:cNvPr id="52" name="图片 52"/>
          <p:cNvPicPr>
            <a:picLocks noChangeAspect="1"/>
          </p:cNvPicPr>
          <p:nvPr/>
        </p:nvPicPr>
        <p:blipFill>
          <a:blip r:embed="rId2"/>
          <a:stretch>
            <a:fillRect/>
          </a:stretch>
        </p:blipFill>
        <p:spPr>
          <a:xfrm>
            <a:off x="1739900" y="3524885"/>
            <a:ext cx="5163185" cy="2239010"/>
          </a:xfrm>
          <a:prstGeom prst="rect">
            <a:avLst/>
          </a:prstGeom>
        </p:spPr>
      </p:pic>
      <p:sp>
        <p:nvSpPr>
          <p:cNvPr id="4" name="矩形 3"/>
          <p:cNvSpPr/>
          <p:nvPr/>
        </p:nvSpPr>
        <p:spPr>
          <a:xfrm>
            <a:off x="0" y="2817965"/>
            <a:ext cx="916241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运行结果如图所示。</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additive="base">
                                        <p:cTn id="21" dur="500" fill="hold"/>
                                        <p:tgtEl>
                                          <p:spTgt spid="4"/>
                                        </p:tgtEl>
                                        <p:attrNameLst>
                                          <p:attrName>ppt_x</p:attrName>
                                        </p:attrNameLst>
                                      </p:cBhvr>
                                      <p:tavLst>
                                        <p:tav tm="0">
                                          <p:val>
                                            <p:strVal val="0-#ppt_w/2"/>
                                          </p:val>
                                        </p:tav>
                                        <p:tav tm="100000">
                                          <p:val>
                                            <p:strVal val="#ppt_x"/>
                                          </p:val>
                                        </p:tav>
                                      </p:tavLst>
                                    </p:anim>
                                    <p:anim calcmode="lin" valueType="num">
                                      <p:cBhvr additive="base">
                                        <p:cTn id="22" dur="500" fill="hold"/>
                                        <p:tgtEl>
                                          <p:spTgt spid="4"/>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2"/>
                                        </p:tgtEl>
                                        <p:attrNameLst>
                                          <p:attrName>style.visibility</p:attrName>
                                        </p:attrNameLst>
                                      </p:cBhvr>
                                      <p:to>
                                        <p:strVal val="visible"/>
                                      </p:to>
                                    </p:set>
                                    <p:anim calcmode="lin" valueType="num">
                                      <p:cBhvr additive="base">
                                        <p:cTn id="26" dur="500" fill="hold"/>
                                        <p:tgtEl>
                                          <p:spTgt spid="52"/>
                                        </p:tgtEl>
                                        <p:attrNameLst>
                                          <p:attrName>ppt_x</p:attrName>
                                        </p:attrNameLst>
                                      </p:cBhvr>
                                      <p:tavLst>
                                        <p:tav tm="0">
                                          <p:val>
                                            <p:strVal val="#ppt_x"/>
                                          </p:val>
                                        </p:tav>
                                        <p:tav tm="100000">
                                          <p:val>
                                            <p:strVal val="#ppt_x"/>
                                          </p:val>
                                        </p:tav>
                                      </p:tavLst>
                                    </p:anim>
                                    <p:anim calcmode="lin" valueType="num">
                                      <p:cBhvr additive="base">
                                        <p:cTn id="27" dur="5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4"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98615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通过图可以看出,chapter02_02.py脚本运行报错,开发者在IPython命令行中输</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入%debug可以进入调试环境,调试结果如图所示。</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调试器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7" name="图片 7"/>
          <p:cNvPicPr>
            <a:picLocks noChangeAspect="1"/>
          </p:cNvPicPr>
          <p:nvPr/>
        </p:nvPicPr>
        <p:blipFill>
          <a:blip r:embed="rId1"/>
          <a:stretch>
            <a:fillRect/>
          </a:stretch>
        </p:blipFill>
        <p:spPr>
          <a:xfrm>
            <a:off x="1869440" y="2799715"/>
            <a:ext cx="4955540" cy="3365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482346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在图中,开始标志已经从“In[]:”变为“ipdb ”,说明已进入调试器环境。</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运行程序时还可设置断点实现单步调度,其中包含的操作如下。</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 %run-d[文件名]:设置断点方式运行文件。</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 命令s:进入脚本。</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 命令b2:在第2行设置断点。</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 命令c:继续运行程序直到遇到断点。</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 命令n:运行下一行。</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若遇到exception抛出throws_an_exception,可以使用如下命令调试。</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•ipdb s:以单步调试方法进入exception所在行。</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•ipdb ! a:在变量a前加! 查看变量内容。</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调试器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调试器其他命令如表所示。</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2.2.1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调试器</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rcRect r="18134" b="5400"/>
          <a:stretch>
            <a:fillRect/>
          </a:stretch>
        </p:blipFill>
        <p:spPr>
          <a:xfrm>
            <a:off x="1403350" y="2072005"/>
            <a:ext cx="5403850" cy="431609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181737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代码性能是代码运行效率的主要参考指标。IPython提供了性能分析模块cProfile,该模块在程序执行时会记录程序中各函数执行所耗费的时间。cProfile多使用于命令行中,最终将执行整个程序并输出代码的执行时间,下面将通过代码进行说明。</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首先,将下面的代码保存至chapter02_03.py文件中,具体代码如下。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3" name="图片 2"/>
          <p:cNvPicPr>
            <a:picLocks noChangeAspect="1"/>
          </p:cNvPicPr>
          <p:nvPr/>
        </p:nvPicPr>
        <p:blipFill>
          <a:blip r:embed="rId1"/>
          <a:stretch>
            <a:fillRect/>
          </a:stretch>
        </p:blipFill>
        <p:spPr>
          <a:xfrm>
            <a:off x="879475" y="3491865"/>
            <a:ext cx="5040000" cy="265646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500" fill="hold"/>
                                        <p:tgtEl>
                                          <p:spTgt spid="3"/>
                                        </p:tgtEl>
                                        <p:attrNameLst>
                                          <p:attrName>ppt_x</p:attrName>
                                        </p:attrNameLst>
                                      </p:cBhvr>
                                      <p:tavLst>
                                        <p:tav tm="0">
                                          <p:val>
                                            <p:strVal val="#ppt_x"/>
                                          </p:val>
                                        </p:tav>
                                        <p:tav tm="100000">
                                          <p:val>
                                            <p:strVal val="#ppt_x"/>
                                          </p:val>
                                        </p:tav>
                                      </p:tavLst>
                                    </p:anim>
                                    <p:anim calcmode="lin" valueType="num">
                                      <p:cBhvr additive="base">
                                        <p:cTn id="17"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然后,使用如下命令运行该文件,具体命令如下。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2" name="矩形 1"/>
          <p:cNvSpPr/>
          <p:nvPr/>
        </p:nvSpPr>
        <p:spPr>
          <a:xfrm>
            <a:off x="-18415" y="2729700"/>
            <a:ext cx="9162415" cy="98615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注意:应将终端切换至chapter02_03.py文件所在文件夹。</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cProfile执行结果如图所示。</a:t>
            </a:r>
            <a:endParaRPr dirty="0">
              <a:latin typeface="微软雅黑" panose="020B0503020204020204" pitchFamily="34" charset="-122"/>
              <a:ea typeface="微软雅黑" panose="020B0503020204020204" pitchFamily="34" charset="-122"/>
            </a:endParaRPr>
          </a:p>
        </p:txBody>
      </p:sp>
      <p:pic>
        <p:nvPicPr>
          <p:cNvPr id="4" name="图片 3"/>
          <p:cNvPicPr>
            <a:picLocks noChangeAspect="1"/>
          </p:cNvPicPr>
          <p:nvPr/>
        </p:nvPicPr>
        <p:blipFill>
          <a:blip r:embed="rId1"/>
          <a:stretch>
            <a:fillRect/>
          </a:stretch>
        </p:blipFill>
        <p:spPr>
          <a:xfrm>
            <a:off x="812800" y="2248535"/>
            <a:ext cx="5040000" cy="291119"/>
          </a:xfrm>
          <a:prstGeom prst="rect">
            <a:avLst/>
          </a:prstGeom>
        </p:spPr>
      </p:pic>
      <p:pic>
        <p:nvPicPr>
          <p:cNvPr id="57" name="图片 57"/>
          <p:cNvPicPr>
            <a:picLocks noChangeAspect="1"/>
          </p:cNvPicPr>
          <p:nvPr/>
        </p:nvPicPr>
        <p:blipFill>
          <a:blip r:embed="rId2"/>
          <a:stretch>
            <a:fillRect/>
          </a:stretch>
        </p:blipFill>
        <p:spPr>
          <a:xfrm>
            <a:off x="2370455" y="3802380"/>
            <a:ext cx="4808855" cy="25882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4"/>
                                        </p:tgtEl>
                                        <p:attrNameLst>
                                          <p:attrName>style.visibility</p:attrName>
                                        </p:attrNameLst>
                                      </p:cBhvr>
                                      <p:to>
                                        <p:strVal val="visible"/>
                                      </p:to>
                                    </p:set>
                                    <p:anim calcmode="lin" valueType="num">
                                      <p:cBhvr additive="base">
                                        <p:cTn id="16" dur="500" fill="hold"/>
                                        <p:tgtEl>
                                          <p:spTgt spid="4"/>
                                        </p:tgtEl>
                                        <p:attrNameLst>
                                          <p:attrName>ppt_x</p:attrName>
                                        </p:attrNameLst>
                                      </p:cBhvr>
                                      <p:tavLst>
                                        <p:tav tm="0">
                                          <p:val>
                                            <p:strVal val="#ppt_x"/>
                                          </p:val>
                                        </p:tav>
                                        <p:tav tm="100000">
                                          <p:val>
                                            <p:strVal val="#ppt_x"/>
                                          </p:val>
                                        </p:tav>
                                      </p:tavLst>
                                    </p:anim>
                                    <p:anim calcmode="lin" valueType="num">
                                      <p:cBhvr additive="base">
                                        <p:cTn id="17" dur="500" fill="hold"/>
                                        <p:tgtEl>
                                          <p:spTgt spid="4"/>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2"/>
                                        </p:tgtEl>
                                        <p:attrNameLst>
                                          <p:attrName>style.visibility</p:attrName>
                                        </p:attrNameLst>
                                      </p:cBhvr>
                                      <p:to>
                                        <p:strVal val="visible"/>
                                      </p:to>
                                    </p:set>
                                    <p:anim calcmode="lin" valueType="num">
                                      <p:cBhvr additive="base">
                                        <p:cTn id="21" dur="500" fill="hold"/>
                                        <p:tgtEl>
                                          <p:spTgt spid="2"/>
                                        </p:tgtEl>
                                        <p:attrNameLst>
                                          <p:attrName>ppt_x</p:attrName>
                                        </p:attrNameLst>
                                      </p:cBhvr>
                                      <p:tavLst>
                                        <p:tav tm="0">
                                          <p:val>
                                            <p:strVal val="0-#ppt_w/2"/>
                                          </p:val>
                                        </p:tav>
                                        <p:tav tm="100000">
                                          <p:val>
                                            <p:strVal val="#ppt_x"/>
                                          </p:val>
                                        </p:tav>
                                      </p:tavLst>
                                    </p:anim>
                                    <p:anim calcmode="lin" valueType="num">
                                      <p:cBhvr additive="base">
                                        <p:cTn id="22" dur="500" fill="hold"/>
                                        <p:tgtEl>
                                          <p:spTgt spid="2"/>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57"/>
                                        </p:tgtEl>
                                        <p:attrNameLst>
                                          <p:attrName>style.visibility</p:attrName>
                                        </p:attrNameLst>
                                      </p:cBhvr>
                                      <p:to>
                                        <p:strVal val="visible"/>
                                      </p:to>
                                    </p:set>
                                    <p:anim calcmode="lin" valueType="num">
                                      <p:cBhvr additive="base">
                                        <p:cTn id="26" dur="500" fill="hold"/>
                                        <p:tgtEl>
                                          <p:spTgt spid="57"/>
                                        </p:tgtEl>
                                        <p:attrNameLst>
                                          <p:attrName>ppt_x</p:attrName>
                                        </p:attrNameLst>
                                      </p:cBhvr>
                                      <p:tavLst>
                                        <p:tav tm="0">
                                          <p:val>
                                            <p:strVal val="#ppt_x"/>
                                          </p:val>
                                        </p:tav>
                                        <p:tav tm="100000">
                                          <p:val>
                                            <p:strVal val="#ppt_x"/>
                                          </p:val>
                                        </p:tav>
                                      </p:tavLst>
                                    </p:anim>
                                    <p:anim calcmode="lin" valueType="num">
                                      <p:cBhvr additive="base">
                                        <p:cTn id="27" dur="500" fill="hold"/>
                                        <p:tgtEl>
                                          <p:spTgt spid="5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2" grpId="0"/>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图中展示了一部分输出结果,通过结果可以看出各函数在此次执行过程中所耗费的总时间(cumtime),cProfile记录的是各函数从调用开始到结束的时间,不考虑调用期间是否调用其他函数,即调用其他函数时也不会停止计时,并计算总时间。</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175323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上述运行无法直观地知道耗费时间最多的函数,若要更直观地查看时间,可以使用命令“python-mcProfile-scumulativechapter02_03.py”。此命令是以cumulativetime为基准进行排序输出,因此可以清楚地查看耗费时间由高到低的函数,cumulativetime执行结果如图所示。</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8" name="图片 58"/>
          <p:cNvPicPr>
            <a:picLocks noChangeAspect="1"/>
          </p:cNvPicPr>
          <p:nvPr/>
        </p:nvPicPr>
        <p:blipFill>
          <a:blip r:embed="rId1"/>
          <a:stretch>
            <a:fillRect/>
          </a:stretch>
        </p:blipFill>
        <p:spPr>
          <a:xfrm>
            <a:off x="2186305" y="3474085"/>
            <a:ext cx="5073015" cy="27305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8"/>
                                        </p:tgtEl>
                                        <p:attrNameLst>
                                          <p:attrName>style.visibility</p:attrName>
                                        </p:attrNameLst>
                                      </p:cBhvr>
                                      <p:to>
                                        <p:strVal val="visible"/>
                                      </p:to>
                                    </p:set>
                                    <p:anim calcmode="lin" valueType="num">
                                      <p:cBhvr additive="base">
                                        <p:cTn id="16" dur="500" fill="hold"/>
                                        <p:tgtEl>
                                          <p:spTgt spid="58"/>
                                        </p:tgtEl>
                                        <p:attrNameLst>
                                          <p:attrName>ppt_x</p:attrName>
                                        </p:attrNameLst>
                                      </p:cBhvr>
                                      <p:tavLst>
                                        <p:tav tm="0">
                                          <p:val>
                                            <p:strVal val="#ppt_x"/>
                                          </p:val>
                                        </p:tav>
                                        <p:tav tm="100000">
                                          <p:val>
                                            <p:strVal val="#ppt_x"/>
                                          </p:val>
                                        </p:tav>
                                      </p:tavLst>
                                    </p:anim>
                                    <p:anim calcmode="lin" valueType="num">
                                      <p:cBhvr additive="base">
                                        <p:cTn id="17"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8890" y="1565110"/>
            <a:ext cx="9162415" cy="45669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有时通过上述基本性能分析所得到的信息不足以说明函数的执行时间,对于此情况可使用line_profiler库实现性能的分析。IPython提供了魔术命令%lprun,可对一个或多个函数进行逐行的性能分析。若想使用魔术命令%lprun,需要进行相关操作,具体如下。</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1.安装line_profiler库</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开发者可以使用命令“condainstallline_profiler”安装line_profiler库。</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注意:不推荐使用pip进行安装。</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sym typeface="+mn-ea"/>
              </a:rPr>
              <a:t>2.修改配置文件</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sym typeface="+mn-ea"/>
              </a:rPr>
              <a:t>由于line_profiler属于扩展文件,因此需要在配置文件(ipython_config.py)中添加下列内容,具体代码如下。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801370" y="6132195"/>
            <a:ext cx="5040000" cy="291119"/>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87421"/>
            <a:ext cx="9144000" cy="216852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Python作为编程语言的后起之秀,有着十分完善的生态,无论是在科学计算领域、计算视觉领域、机器识别领域、人工智能领域都有着得天独厚的优势。现代企业利用 Python敏捷开发的特点制造产品以达到快速占领市场的目的。IPython是 Python敏捷特点的杰出代表,学习本章内容将提高 Python编程者生产效率,加深读者对IPython开发环境的理解。</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65110"/>
            <a:ext cx="9162415" cy="23609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若系统中没有配置文件,则使用命令“ipythonprofilecreate文件名称”创建配置文件,</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若没有指定文件名称,则默认创建名为“ipython_config.py”的配置文件。</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3.检测是否配置成功</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输入%lprun命令,运行结果如图所示。</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59" name="图片 59"/>
          <p:cNvPicPr>
            <a:picLocks noChangeAspect="1"/>
          </p:cNvPicPr>
          <p:nvPr/>
        </p:nvPicPr>
        <p:blipFill>
          <a:blip r:embed="rId1"/>
          <a:stretch>
            <a:fillRect/>
          </a:stretch>
        </p:blipFill>
        <p:spPr>
          <a:xfrm>
            <a:off x="1710055" y="4150995"/>
            <a:ext cx="6177915" cy="172974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59"/>
                                        </p:tgtEl>
                                        <p:attrNameLst>
                                          <p:attrName>style.visibility</p:attrName>
                                        </p:attrNameLst>
                                      </p:cBhvr>
                                      <p:to>
                                        <p:strVal val="visible"/>
                                      </p:to>
                                    </p:set>
                                    <p:anim calcmode="lin" valueType="num">
                                      <p:cBhvr additive="base">
                                        <p:cTn id="16" dur="500" fill="hold"/>
                                        <p:tgtEl>
                                          <p:spTgt spid="59"/>
                                        </p:tgtEl>
                                        <p:attrNameLst>
                                          <p:attrName>ppt_x</p:attrName>
                                        </p:attrNameLst>
                                      </p:cBhvr>
                                      <p:tavLst>
                                        <p:tav tm="0">
                                          <p:val>
                                            <p:strVal val="#ppt_x"/>
                                          </p:val>
                                        </p:tav>
                                        <p:tav tm="100000">
                                          <p:val>
                                            <p:strVal val="#ppt_x"/>
                                          </p:val>
                                        </p:tav>
                                      </p:tavLst>
                                    </p:anim>
                                    <p:anim calcmode="lin" valueType="num">
                                      <p:cBhvr additive="base">
                                        <p:cTn id="17" dur="500" fill="hold"/>
                                        <p:tgtEl>
                                          <p:spTgt spid="5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65110"/>
            <a:ext cx="916241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图显 示 结 果 证 明%lprun 命 令 已 可 正 常 使 用,接 下 来 使 用%lprun 命 令 执 行chapter02_03.py中的run_experiment()函数,%lprun命令执行结果如图所示。</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61" name="图片 61"/>
          <p:cNvPicPr>
            <a:picLocks noChangeAspect="1"/>
          </p:cNvPicPr>
          <p:nvPr/>
        </p:nvPicPr>
        <p:blipFill>
          <a:blip r:embed="rId1"/>
          <a:stretch>
            <a:fillRect/>
          </a:stretch>
        </p:blipFill>
        <p:spPr>
          <a:xfrm>
            <a:off x="2425065" y="2694940"/>
            <a:ext cx="4293235" cy="346202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61"/>
                                        </p:tgtEl>
                                        <p:attrNameLst>
                                          <p:attrName>style.visibility</p:attrName>
                                        </p:attrNameLst>
                                      </p:cBhvr>
                                      <p:to>
                                        <p:strVal val="visible"/>
                                      </p:to>
                                    </p:set>
                                    <p:anim calcmode="lin" valueType="num">
                                      <p:cBhvr additive="base">
                                        <p:cTn id="16" dur="500" fill="hold"/>
                                        <p:tgtEl>
                                          <p:spTgt spid="61"/>
                                        </p:tgtEl>
                                        <p:attrNameLst>
                                          <p:attrName>ppt_x</p:attrName>
                                        </p:attrNameLst>
                                      </p:cBhvr>
                                      <p:tavLst>
                                        <p:tav tm="0">
                                          <p:val>
                                            <p:strVal val="#ppt_x"/>
                                          </p:val>
                                        </p:tav>
                                        <p:tav tm="100000">
                                          <p:val>
                                            <p:strVal val="#ppt_x"/>
                                          </p:val>
                                        </p:tav>
                                      </p:tavLst>
                                    </p:anim>
                                    <p:anim calcmode="lin" valueType="num">
                                      <p:cBhvr additive="base">
                                        <p:cTn id="17" dur="500" fill="hold"/>
                                        <p:tgtEl>
                                          <p:spTgt spid="6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0" y="1565110"/>
            <a:ext cx="9162415"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从图中可以清晰看出,chapter02_03.py文件中run_experiment()函数每一行代码执行的时间,方便分析各行语句的性能。图只分析了run_experiment()这一个函数,其实%lprun命令还可分析多个函数,其通用格式如下。</a:t>
            </a:r>
            <a:endParaRPr dirty="0">
              <a:latin typeface="微软雅黑" panose="020B0503020204020204" pitchFamily="34" charset="-122"/>
              <a:ea typeface="微软雅黑" panose="020B0503020204020204" pitchFamily="34" charset="-122"/>
            </a:endParaRPr>
          </a:p>
        </p:txBody>
      </p:sp>
      <p:sp>
        <p:nvSpPr>
          <p:cNvPr id="8"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2.2.2   </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性能分析</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pic>
        <p:nvPicPr>
          <p:cNvPr id="2" name="图片 1"/>
          <p:cNvPicPr>
            <a:picLocks noChangeAspect="1"/>
          </p:cNvPicPr>
          <p:nvPr/>
        </p:nvPicPr>
        <p:blipFill>
          <a:blip r:embed="rId1"/>
          <a:stretch>
            <a:fillRect/>
          </a:stretch>
        </p:blipFill>
        <p:spPr>
          <a:xfrm>
            <a:off x="835025" y="3065780"/>
            <a:ext cx="5040000" cy="291119"/>
          </a:xfrm>
          <a:prstGeom prst="rect">
            <a:avLst/>
          </a:prstGeom>
        </p:spPr>
      </p:pic>
      <p:sp>
        <p:nvSpPr>
          <p:cNvPr id="3" name="矩形 2"/>
          <p:cNvSpPr/>
          <p:nvPr/>
        </p:nvSpPr>
        <p:spPr>
          <a:xfrm>
            <a:off x="0" y="3484080"/>
            <a:ext cx="9162415" cy="181737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注意:参数func1、func2为被分析的函数名。</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在分析程序性能时,可以使用%lprun命令做微观性能分析,在使用%lprun时,由于%lprun是将函数中每一行代码都进行分析,整体开销都会偏大,因此需要显式指明待测试的函数名,否则会造成开销大,使性能分析结果不被人信服。</a:t>
            </a:r>
            <a:endParaRPr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arn(inVertical)">
                                      <p:cBhvr>
                                        <p:cTn id="7" dur="500"/>
                                        <p:tgtEl>
                                          <p:spTgt spid="8"/>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0-#ppt_w/2"/>
                                          </p:val>
                                        </p:tav>
                                        <p:tav tm="100000">
                                          <p:val>
                                            <p:strVal val="#ppt_x"/>
                                          </p:val>
                                        </p:tav>
                                      </p:tavLst>
                                    </p:anim>
                                    <p:anim calcmode="lin" valueType="num">
                                      <p:cBhvr additive="base">
                                        <p:cTn id="12" dur="500" fill="hold"/>
                                        <p:tgtEl>
                                          <p:spTgt spid="6"/>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3"/>
                                        </p:tgtEl>
                                        <p:attrNameLst>
                                          <p:attrName>style.visibility</p:attrName>
                                        </p:attrNameLst>
                                      </p:cBhvr>
                                      <p:to>
                                        <p:strVal val="visible"/>
                                      </p:to>
                                    </p:set>
                                    <p:anim calcmode="lin" valueType="num">
                                      <p:cBhvr additive="base">
                                        <p:cTn id="21" dur="500" fill="hold"/>
                                        <p:tgtEl>
                                          <p:spTgt spid="3"/>
                                        </p:tgtEl>
                                        <p:attrNameLst>
                                          <p:attrName>ppt_x</p:attrName>
                                        </p:attrNameLst>
                                      </p:cBhvr>
                                      <p:tavLst>
                                        <p:tav tm="0">
                                          <p:val>
                                            <p:strVal val="0-#ppt_w/2"/>
                                          </p:val>
                                        </p:tav>
                                        <p:tav tm="100000">
                                          <p:val>
                                            <p:strVal val="#ppt_x"/>
                                          </p:val>
                                        </p:tav>
                                      </p:tavLst>
                                    </p:anim>
                                    <p:anim calcmode="lin" valueType="num">
                                      <p:cBhvr additive="base">
                                        <p:cTn id="22" dur="500" fill="hold"/>
                                        <p:tgtEl>
                                          <p:spTgt spid="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bldLvl="0" animBg="1"/>
      <p:bldP spid="3"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矩形 8"/>
          <p:cNvSpPr/>
          <p:nvPr/>
        </p:nvSpPr>
        <p:spPr>
          <a:xfrm>
            <a:off x="-118" y="1658417"/>
            <a:ext cx="9144118" cy="1337945"/>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本章主要讲解了IPython基础、IPython中的开发工具、JupyterNotebook三部分内容,通过本章的学习,读者可掌握IPython及JupyterNotebook的使用,了解IPython中的其他开发工具。</a:t>
            </a:r>
            <a:endParaRPr dirty="0">
              <a:latin typeface="微软雅黑" panose="020B0503020204020204" pitchFamily="34" charset="-122"/>
              <a:ea typeface="微软雅黑" panose="020B0503020204020204" pitchFamily="34" charset="-122"/>
            </a:endParaRPr>
          </a:p>
        </p:txBody>
      </p:sp>
      <p:sp>
        <p:nvSpPr>
          <p:cNvPr id="7" name="标题 1"/>
          <p:cNvSpPr>
            <a:spLocks noChangeArrowheads="1"/>
          </p:cNvSpPr>
          <p:nvPr/>
        </p:nvSpPr>
        <p:spPr bwMode="auto">
          <a:xfrm>
            <a:off x="1621698" y="230303"/>
            <a:ext cx="3649017"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本章小结</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80">
                                          <p:stCondLst>
                                            <p:cond delay="0"/>
                                          </p:stCondLst>
                                        </p:cTn>
                                        <p:tgtEl>
                                          <p:spTgt spid="7"/>
                                        </p:tgtEl>
                                      </p:cBhvr>
                                    </p:animEffect>
                                    <p:anim calcmode="lin" valueType="num">
                                      <p:cBhvr>
                                        <p:cTn id="8" dur="1822" tmFilter="0,0; 0.14,0.36; 0.43,0.73; 0.71,0.91; 1.0,1.0">
                                          <p:stCondLst>
                                            <p:cond delay="0"/>
                                          </p:stCondLst>
                                        </p:cTn>
                                        <p:tgtEl>
                                          <p:spTgt spid="7"/>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7"/>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7"/>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7"/>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7"/>
                                        </p:tgtEl>
                                        <p:attrNameLst>
                                          <p:attrName>ppt_y</p:attrName>
                                        </p:attrNameLst>
                                      </p:cBhvr>
                                      <p:tavLst>
                                        <p:tav tm="0" fmla="#ppt_y-sin(pi*$)/81">
                                          <p:val>
                                            <p:fltVal val="0"/>
                                          </p:val>
                                        </p:tav>
                                        <p:tav tm="100000">
                                          <p:val>
                                            <p:fltVal val="1"/>
                                          </p:val>
                                        </p:tav>
                                      </p:tavLst>
                                    </p:anim>
                                    <p:animScale>
                                      <p:cBhvr>
                                        <p:cTn id="13" dur="26">
                                          <p:stCondLst>
                                            <p:cond delay="650"/>
                                          </p:stCondLst>
                                        </p:cTn>
                                        <p:tgtEl>
                                          <p:spTgt spid="7"/>
                                        </p:tgtEl>
                                      </p:cBhvr>
                                      <p:to x="100000" y="60000"/>
                                    </p:animScale>
                                    <p:animScale>
                                      <p:cBhvr>
                                        <p:cTn id="14" dur="166" decel="50000">
                                          <p:stCondLst>
                                            <p:cond delay="676"/>
                                          </p:stCondLst>
                                        </p:cTn>
                                        <p:tgtEl>
                                          <p:spTgt spid="7"/>
                                        </p:tgtEl>
                                      </p:cBhvr>
                                      <p:to x="100000" y="100000"/>
                                    </p:animScale>
                                    <p:animScale>
                                      <p:cBhvr>
                                        <p:cTn id="15" dur="26">
                                          <p:stCondLst>
                                            <p:cond delay="1312"/>
                                          </p:stCondLst>
                                        </p:cTn>
                                        <p:tgtEl>
                                          <p:spTgt spid="7"/>
                                        </p:tgtEl>
                                      </p:cBhvr>
                                      <p:to x="100000" y="80000"/>
                                    </p:animScale>
                                    <p:animScale>
                                      <p:cBhvr>
                                        <p:cTn id="16" dur="166" decel="50000">
                                          <p:stCondLst>
                                            <p:cond delay="1338"/>
                                          </p:stCondLst>
                                        </p:cTn>
                                        <p:tgtEl>
                                          <p:spTgt spid="7"/>
                                        </p:tgtEl>
                                      </p:cBhvr>
                                      <p:to x="100000" y="100000"/>
                                    </p:animScale>
                                    <p:animScale>
                                      <p:cBhvr>
                                        <p:cTn id="17" dur="26">
                                          <p:stCondLst>
                                            <p:cond delay="1642"/>
                                          </p:stCondLst>
                                        </p:cTn>
                                        <p:tgtEl>
                                          <p:spTgt spid="7"/>
                                        </p:tgtEl>
                                      </p:cBhvr>
                                      <p:to x="100000" y="90000"/>
                                    </p:animScale>
                                    <p:animScale>
                                      <p:cBhvr>
                                        <p:cTn id="18" dur="166" decel="50000">
                                          <p:stCondLst>
                                            <p:cond delay="1668"/>
                                          </p:stCondLst>
                                        </p:cTn>
                                        <p:tgtEl>
                                          <p:spTgt spid="7"/>
                                        </p:tgtEl>
                                      </p:cBhvr>
                                      <p:to x="100000" y="100000"/>
                                    </p:animScale>
                                    <p:animScale>
                                      <p:cBhvr>
                                        <p:cTn id="19" dur="26">
                                          <p:stCondLst>
                                            <p:cond delay="1808"/>
                                          </p:stCondLst>
                                        </p:cTn>
                                        <p:tgtEl>
                                          <p:spTgt spid="7"/>
                                        </p:tgtEl>
                                      </p:cBhvr>
                                      <p:to x="100000" y="95000"/>
                                    </p:animScale>
                                    <p:animScale>
                                      <p:cBhvr>
                                        <p:cTn id="20" dur="166" decel="50000">
                                          <p:stCondLst>
                                            <p:cond delay="1834"/>
                                          </p:stCondLst>
                                        </p:cTn>
                                        <p:tgtEl>
                                          <p:spTgt spid="7"/>
                                        </p:tgtEl>
                                      </p:cBhvr>
                                      <p:to x="100000" y="100000"/>
                                    </p:animScale>
                                  </p:childTnLst>
                                </p:cTn>
                              </p:par>
                            </p:childTnLst>
                          </p:cTn>
                        </p:par>
                        <p:par>
                          <p:cTn id="21" fill="hold">
                            <p:stCondLst>
                              <p:cond delay="2000"/>
                            </p:stCondLst>
                            <p:childTnLst>
                              <p:par>
                                <p:cTn id="22" presetID="2" presetClass="entr" presetSubtype="8" fill="hold" grpId="0" nodeType="afterEffect">
                                  <p:stCondLst>
                                    <p:cond delay="0"/>
                                  </p:stCondLst>
                                  <p:childTnLst>
                                    <p:set>
                                      <p:cBhvr>
                                        <p:cTn id="23" dur="1" fill="hold">
                                          <p:stCondLst>
                                            <p:cond delay="0"/>
                                          </p:stCondLst>
                                        </p:cTn>
                                        <p:tgtEl>
                                          <p:spTgt spid="9"/>
                                        </p:tgtEl>
                                        <p:attrNameLst>
                                          <p:attrName>style.visibility</p:attrName>
                                        </p:attrNameLst>
                                      </p:cBhvr>
                                      <p:to>
                                        <p:strVal val="visible"/>
                                      </p:to>
                                    </p:set>
                                    <p:anim calcmode="lin" valueType="num">
                                      <p:cBhvr additive="base">
                                        <p:cTn id="24" dur="500" fill="hold"/>
                                        <p:tgtEl>
                                          <p:spTgt spid="9"/>
                                        </p:tgtEl>
                                        <p:attrNameLst>
                                          <p:attrName>ppt_x</p:attrName>
                                        </p:attrNameLst>
                                      </p:cBhvr>
                                      <p:tavLst>
                                        <p:tav tm="0">
                                          <p:val>
                                            <p:strVal val="0-#ppt_w/2"/>
                                          </p:val>
                                        </p:tav>
                                        <p:tav tm="100000">
                                          <p:val>
                                            <p:strVal val="#ppt_x"/>
                                          </p:val>
                                        </p:tav>
                                      </p:tavLst>
                                    </p:anim>
                                    <p:anim calcmode="lin" valueType="num">
                                      <p:cBhvr additive="base">
                                        <p:cTn id="25" dur="500" fill="hold"/>
                                        <p:tgtEl>
                                          <p:spTgt spid="9"/>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7"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132"/>
          <p:cNvSpPr>
            <a:spLocks noChangeArrowheads="1"/>
          </p:cNvSpPr>
          <p:nvPr/>
        </p:nvSpPr>
        <p:spPr bwMode="auto">
          <a:xfrm>
            <a:off x="569522" y="1169001"/>
            <a:ext cx="2016125" cy="5178435"/>
          </a:xfrm>
          <a:prstGeom prst="upArrow">
            <a:avLst>
              <a:gd name="adj1" fmla="val 66296"/>
              <a:gd name="adj2" fmla="val 58426"/>
            </a:avLst>
          </a:prstGeom>
          <a:gradFill flip="none" rotWithShape="1">
            <a:gsLst>
              <a:gs pos="0">
                <a:schemeClr val="accent6">
                  <a:lumMod val="0"/>
                  <a:lumOff val="100000"/>
                </a:schemeClr>
              </a:gs>
              <a:gs pos="35000">
                <a:srgbClr val="AED6EE"/>
              </a:gs>
              <a:gs pos="100000">
                <a:srgbClr val="2383C6"/>
              </a:gs>
            </a:gsLst>
            <a:path path="circle">
              <a:fillToRect l="50000" t="-80000" r="50000" b="180000"/>
            </a:path>
            <a:tileRect/>
          </a:gradFill>
          <a:ln>
            <a:noFill/>
          </a:ln>
        </p:spPr>
        <p:txBody>
          <a:bodyPr wrap="none" anchor="ctr"/>
          <a:lstStyle/>
          <a:p>
            <a:pPr latinLnBrk="1">
              <a:defRPr/>
            </a:pPr>
            <a:endParaRPr kumimoji="1" lang="ko-KR" altLang="en-US" dirty="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3" name="AutoShape 208"/>
          <p:cNvSpPr>
            <a:spLocks noChangeArrowheads="1"/>
          </p:cNvSpPr>
          <p:nvPr/>
        </p:nvSpPr>
        <p:spPr bwMode="auto">
          <a:xfrm>
            <a:off x="2847584" y="1398177"/>
            <a:ext cx="5976938" cy="850900"/>
          </a:xfrm>
          <a:prstGeom prst="roundRect">
            <a:avLst>
              <a:gd name="adj" fmla="val 17352"/>
            </a:avLst>
          </a:prstGeom>
          <a:solidFill>
            <a:srgbClr val="AED6EE"/>
          </a:solidFill>
          <a:ln w="19050" algn="ctr">
            <a:solidFill>
              <a:schemeClr val="bg1">
                <a:lumMod val="95000"/>
              </a:schemeClr>
            </a:solidFill>
            <a:round/>
          </a:ln>
          <a:effectLst>
            <a:outerShdw blurRad="76200" dir="13500000" sy="23000" kx="1200000" algn="br" rotWithShape="0">
              <a:prstClr val="black">
                <a:alpha val="20000"/>
              </a:prstClr>
            </a:outerShdw>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4" name="组合 153"/>
          <p:cNvGrpSpPr/>
          <p:nvPr/>
        </p:nvGrpSpPr>
        <p:grpSpPr bwMode="auto">
          <a:xfrm>
            <a:off x="1259962" y="2811712"/>
            <a:ext cx="6625480" cy="684212"/>
            <a:chOff x="1029300" y="5045322"/>
            <a:chExt cx="6624959" cy="683275"/>
          </a:xfrm>
        </p:grpSpPr>
        <p:grpSp>
          <p:nvGrpSpPr>
            <p:cNvPr id="5" name="组合 219"/>
            <p:cNvGrpSpPr/>
            <p:nvPr/>
          </p:nvGrpSpPr>
          <p:grpSpPr bwMode="auto">
            <a:xfrm>
              <a:off x="2521433" y="5045323"/>
              <a:ext cx="5132826" cy="683274"/>
              <a:chOff x="2521433" y="4924675"/>
              <a:chExt cx="5132826" cy="806497"/>
            </a:xfrm>
          </p:grpSpPr>
          <p:sp>
            <p:nvSpPr>
              <p:cNvPr id="10"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11" name="组合 225"/>
              <p:cNvGrpSpPr/>
              <p:nvPr/>
            </p:nvGrpSpPr>
            <p:grpSpPr bwMode="auto">
              <a:xfrm>
                <a:off x="2521433" y="4924675"/>
                <a:ext cx="5043090" cy="664285"/>
                <a:chOff x="2521433" y="4868192"/>
                <a:chExt cx="5043090" cy="720768"/>
              </a:xfrm>
            </p:grpSpPr>
            <p:sp>
              <p:nvSpPr>
                <p:cNvPr id="12"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13"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6"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7" name="组合 221"/>
            <p:cNvGrpSpPr/>
            <p:nvPr/>
          </p:nvGrpSpPr>
          <p:grpSpPr bwMode="auto">
            <a:xfrm>
              <a:off x="1029300" y="5045322"/>
              <a:ext cx="635025" cy="637257"/>
              <a:chOff x="1098627" y="4776118"/>
              <a:chExt cx="903287" cy="906462"/>
            </a:xfrm>
          </p:grpSpPr>
          <p:sp>
            <p:nvSpPr>
              <p:cNvPr id="8"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9"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14" name="TextBox 154"/>
          <p:cNvSpPr txBox="1">
            <a:spLocks noChangeArrowheads="1"/>
          </p:cNvSpPr>
          <p:nvPr/>
        </p:nvSpPr>
        <p:spPr bwMode="auto">
          <a:xfrm>
            <a:off x="2847340" y="1562735"/>
            <a:ext cx="5873115" cy="5219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a:r>
              <a:rPr lang="en-US" altLang="zh-CN" sz="2800" b="1" dirty="0"/>
              <a:t>2.1  IPython</a:t>
            </a:r>
            <a:r>
              <a:rPr lang="zh-CN" altLang="en-US" sz="2800" b="1" dirty="0"/>
              <a:t>的</a:t>
            </a:r>
            <a:r>
              <a:rPr lang="zh-CN" altLang="en-US" sz="2800" b="1" dirty="0"/>
              <a:t>使用</a:t>
            </a:r>
            <a:endParaRPr lang="zh-CN" altLang="en-US" sz="2800" b="1" dirty="0">
              <a:latin typeface="微软雅黑" panose="020B0503020204020204" pitchFamily="34" charset="-122"/>
              <a:ea typeface="微软雅黑" panose="020B0503020204020204" pitchFamily="34" charset="-122"/>
            </a:endParaRPr>
          </a:p>
        </p:txBody>
      </p:sp>
      <p:sp>
        <p:nvSpPr>
          <p:cNvPr id="15" name="TextBox 163"/>
          <p:cNvSpPr txBox="1">
            <a:spLocks noChangeArrowheads="1"/>
          </p:cNvSpPr>
          <p:nvPr/>
        </p:nvSpPr>
        <p:spPr bwMode="auto">
          <a:xfrm>
            <a:off x="1238677" y="293020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2.1.1</a:t>
            </a:r>
            <a:endParaRPr lang="zh-CN" altLang="en-US" dirty="0"/>
          </a:p>
        </p:txBody>
      </p:sp>
      <p:sp>
        <p:nvSpPr>
          <p:cNvPr id="16" name="TextBox 168">
            <a:hlinkClick r:id="rId1" action="ppaction://hlinksldjump"/>
          </p:cNvPr>
          <p:cNvSpPr txBox="1">
            <a:spLocks noChangeArrowheads="1"/>
          </p:cNvSpPr>
          <p:nvPr/>
        </p:nvSpPr>
        <p:spPr bwMode="auto">
          <a:xfrm>
            <a:off x="3417569" y="2912398"/>
            <a:ext cx="1708150"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1" action="ppaction://hlinksldjump"/>
              </a:rPr>
              <a:t>IPython</a:t>
            </a:r>
            <a:r>
              <a:rPr lang="zh-CN" altLang="en-US" dirty="0">
                <a:latin typeface="微软雅黑" panose="020B0503020204020204" pitchFamily="34" charset="-122"/>
                <a:ea typeface="微软雅黑" panose="020B0503020204020204" pitchFamily="34" charset="-122"/>
                <a:hlinkClick r:id="rId1" action="ppaction://hlinksldjump"/>
              </a:rPr>
              <a:t>简介</a:t>
            </a:r>
            <a:endParaRPr lang="zh-CN" altLang="en-US" dirty="0">
              <a:latin typeface="微软雅黑" panose="020B0503020204020204" pitchFamily="34" charset="-122"/>
              <a:ea typeface="微软雅黑" panose="020B0503020204020204" pitchFamily="34" charset="-122"/>
            </a:endParaRPr>
          </a:p>
        </p:txBody>
      </p:sp>
      <p:sp>
        <p:nvSpPr>
          <p:cNvPr id="17" name="AutoShape 864"/>
          <p:cNvSpPr>
            <a:spLocks noChangeArrowheads="1"/>
          </p:cNvSpPr>
          <p:nvPr/>
        </p:nvSpPr>
        <p:spPr bwMode="auto">
          <a:xfrm>
            <a:off x="630754" y="1936508"/>
            <a:ext cx="1800957" cy="345806"/>
          </a:xfrm>
          <a:prstGeom prst="roundRect">
            <a:avLst>
              <a:gd name="adj" fmla="val 50000"/>
            </a:avLst>
          </a:prstGeom>
          <a:gradFill rotWithShape="1">
            <a:gsLst>
              <a:gs pos="1000">
                <a:srgbClr val="2383C6"/>
              </a:gs>
              <a:gs pos="60000">
                <a:srgbClr val="AED6EE"/>
              </a:gs>
            </a:gsLst>
            <a:lin ang="5400000" scaled="1"/>
          </a:gradFill>
          <a:ln w="19050" algn="ctr">
            <a:noFill/>
            <a:round/>
          </a:ln>
          <a:effectLst>
            <a:outerShdw blurRad="149987" dist="127000" dir="2880000" algn="ctr">
              <a:srgbClr val="000000">
                <a:alpha val="28000"/>
              </a:srgbClr>
            </a:outerShdw>
          </a:effectLst>
          <a:scene3d>
            <a:camera prst="orthographicFront">
              <a:rot lat="0" lon="0" rev="0"/>
            </a:camera>
            <a:lightRig rig="contrasting" dir="t">
              <a:rot lat="0" lon="0" rev="1500000"/>
            </a:lightRig>
          </a:scene3d>
          <a:sp3d prstMaterial="metal">
            <a:bevelT w="146050" h="139700"/>
          </a:sp3d>
        </p:spPr>
        <p:txBody>
          <a:bodyPr wrap="none" lIns="72000" tIns="0" rIns="72000" bIns="0" anchor="ctr"/>
          <a:lstStyle/>
          <a:p>
            <a:pPr marL="0" marR="0" lvl="0" indent="0" algn="ctr" defTabSz="914400" eaLnBrk="1" fontAlgn="auto" latinLnBrk="0" hangingPunct="1">
              <a:lnSpc>
                <a:spcPct val="100000"/>
              </a:lnSpc>
              <a:spcBef>
                <a:spcPts val="0"/>
              </a:spcBef>
              <a:spcAft>
                <a:spcPts val="0"/>
              </a:spcAft>
              <a:buClrTx/>
              <a:buSzTx/>
              <a:buFontTx/>
              <a:buNone/>
              <a:defRPr/>
            </a:pPr>
            <a:endParaRPr kumimoji="0" lang="en-US" altLang="ko-KR" sz="2000" b="1" i="0" u="none" strike="noStrike" kern="0" cap="none" spc="0" normalizeH="0" baseline="0" noProof="0" dirty="0">
              <a:ln>
                <a:noFill/>
              </a:ln>
              <a:solidFill>
                <a:srgbClr val="FFFFFF"/>
              </a:solidFill>
              <a:effectLst/>
              <a:uLnTx/>
              <a:uFillTx/>
              <a:latin typeface="Times New Roman" panose="02020603050405020304" pitchFamily="18" charset="0"/>
              <a:ea typeface="Gulim" panose="020B0600000101010101" pitchFamily="34" charset="-127"/>
              <a:cs typeface="Times New Roman" panose="02020603050405020304" pitchFamily="18" charset="0"/>
            </a:endParaRPr>
          </a:p>
        </p:txBody>
      </p:sp>
      <p:sp>
        <p:nvSpPr>
          <p:cNvPr id="18" name="矩形 17">
            <a:hlinkClick r:id="" action="ppaction://noaction"/>
          </p:cNvPr>
          <p:cNvSpPr/>
          <p:nvPr/>
        </p:nvSpPr>
        <p:spPr bwMode="auto">
          <a:xfrm>
            <a:off x="1103791" y="1968242"/>
            <a:ext cx="1158875" cy="338137"/>
          </a:xfrm>
          <a:prstGeom prst="rect">
            <a:avLst/>
          </a:prstGeom>
        </p:spPr>
        <p:txBody>
          <a:bodyPr wrap="none">
            <a:spAutoFit/>
          </a:bodyPr>
          <a:lstStyle/>
          <a:p>
            <a:pPr algn="ctr">
              <a:defRPr/>
            </a:pPr>
            <a:r>
              <a:rPr lang="zh-CN" altLang="en-US" sz="1600" b="1" spc="300" dirty="0">
                <a:solidFill>
                  <a:srgbClr val="455052"/>
                </a:solidFill>
                <a:latin typeface="微软雅黑" panose="020B0503020204020204" pitchFamily="34" charset="-122"/>
                <a:ea typeface="微软雅黑" panose="020B0503020204020204" pitchFamily="34" charset="-122"/>
                <a:hlinkClick r:id="rId2" action="ppaction://hlinksldjump"/>
              </a:rPr>
              <a:t>返回目录</a:t>
            </a:r>
            <a:endParaRPr lang="zh-CN" altLang="en-US" sz="1600" b="1" spc="300" dirty="0">
              <a:solidFill>
                <a:srgbClr val="455052"/>
              </a:solidFill>
              <a:latin typeface="微软雅黑" panose="020B0503020204020204" pitchFamily="34" charset="-122"/>
              <a:ea typeface="微软雅黑" panose="020B0503020204020204" pitchFamily="34" charset="-122"/>
            </a:endParaRPr>
          </a:p>
        </p:txBody>
      </p:sp>
      <p:pic>
        <p:nvPicPr>
          <p:cNvPr id="19" name="图片 181">
            <a:hlinkClick r:id="" action="ppaction://noaction"/>
          </p:cNvPr>
          <p:cNvPicPr>
            <a:picLocks noChangeAspect="1"/>
          </p:cNvPicPr>
          <p:nvPr/>
        </p:nvPicPr>
        <p:blipFill>
          <a:blip r:embed="rId3" cstate="print">
            <a:duotone>
              <a:prstClr val="black"/>
              <a:schemeClr val="accent1">
                <a:tint val="45000"/>
                <a:satMod val="400000"/>
              </a:schemeClr>
            </a:duotone>
            <a:extLst>
              <a:ext uri="{BEBA8EAE-BF5A-486C-A8C5-ECC9F3942E4B}">
                <a14:imgProps xmlns:a14="http://schemas.microsoft.com/office/drawing/2010/main">
                  <a14:imgLayer r:embed="rId4">
                    <a14:imgEffect>
                      <a14:brightnessContrast bright="40000" contrast="40000"/>
                    </a14:imgEffect>
                    <a14:imgEffect>
                      <a14:saturation sat="66000"/>
                    </a14:imgEffect>
                    <a14:imgEffect>
                      <a14:sharpenSoften amount="25000"/>
                    </a14:imgEffect>
                  </a14:imgLayer>
                </a14:imgProps>
              </a:ext>
              <a:ext uri="{28A0092B-C50C-407E-A947-70E740481C1C}">
                <a14:useLocalDpi xmlns:a14="http://schemas.microsoft.com/office/drawing/2010/main" val="0"/>
              </a:ext>
            </a:extLst>
          </a:blip>
          <a:srcRect/>
          <a:stretch>
            <a:fillRect/>
          </a:stretch>
        </p:blipFill>
        <p:spPr bwMode="auto">
          <a:xfrm>
            <a:off x="797016" y="1915278"/>
            <a:ext cx="376076" cy="374830"/>
          </a:xfrm>
          <a:prstGeom prst="rect">
            <a:avLst/>
          </a:prstGeom>
          <a:noFill/>
          <a:ln>
            <a:noFill/>
          </a:ln>
        </p:spPr>
      </p:pic>
      <p:grpSp>
        <p:nvGrpSpPr>
          <p:cNvPr id="20" name="组合 153"/>
          <p:cNvGrpSpPr/>
          <p:nvPr/>
        </p:nvGrpSpPr>
        <p:grpSpPr bwMode="auto">
          <a:xfrm>
            <a:off x="1258997" y="4025550"/>
            <a:ext cx="6535740" cy="652952"/>
            <a:chOff x="1029300" y="5045322"/>
            <a:chExt cx="6535226" cy="652058"/>
          </a:xfrm>
        </p:grpSpPr>
        <p:grpSp>
          <p:nvGrpSpPr>
            <p:cNvPr id="21" name="组合 219"/>
            <p:cNvGrpSpPr/>
            <p:nvPr/>
          </p:nvGrpSpPr>
          <p:grpSpPr bwMode="auto">
            <a:xfrm>
              <a:off x="2521434" y="5045322"/>
              <a:ext cx="5043092" cy="652058"/>
              <a:chOff x="2521434" y="4924675"/>
              <a:chExt cx="5043092" cy="769652"/>
            </a:xfrm>
          </p:grpSpPr>
          <p:sp>
            <p:nvSpPr>
              <p:cNvPr id="26" name="AutoShape 218"/>
              <p:cNvSpPr>
                <a:spLocks noChangeArrowheads="1"/>
              </p:cNvSpPr>
              <p:nvPr/>
            </p:nvSpPr>
            <p:spPr bwMode="auto">
              <a:xfrm>
                <a:off x="2721443" y="5394350"/>
                <a:ext cx="4843083" cy="299977"/>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7" name="组合 225"/>
              <p:cNvGrpSpPr/>
              <p:nvPr/>
            </p:nvGrpSpPr>
            <p:grpSpPr bwMode="auto">
              <a:xfrm>
                <a:off x="2521434" y="4924675"/>
                <a:ext cx="5043091" cy="664285"/>
                <a:chOff x="2521434" y="4868192"/>
                <a:chExt cx="5043091" cy="720768"/>
              </a:xfrm>
            </p:grpSpPr>
            <p:sp>
              <p:nvSpPr>
                <p:cNvPr id="28" name="AutoShape 181"/>
                <p:cNvSpPr>
                  <a:spLocks noChangeArrowheads="1"/>
                </p:cNvSpPr>
                <p:nvPr/>
              </p:nvSpPr>
              <p:spPr bwMode="auto">
                <a:xfrm>
                  <a:off x="2521434" y="4868192"/>
                  <a:ext cx="5043091"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29" name="AutoShape 202"/>
                <p:cNvSpPr>
                  <a:spLocks noChangeArrowheads="1"/>
                </p:cNvSpPr>
                <p:nvPr/>
              </p:nvSpPr>
              <p:spPr bwMode="auto">
                <a:xfrm>
                  <a:off x="2762714" y="4983920"/>
                  <a:ext cx="4603537"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22" name="Line 188"/>
            <p:cNvSpPr>
              <a:spLocks noChangeShapeType="1"/>
            </p:cNvSpPr>
            <p:nvPr/>
          </p:nvSpPr>
          <p:spPr bwMode="auto">
            <a:xfrm flipH="1">
              <a:off x="1500750" y="5330681"/>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23" name="组合 221"/>
            <p:cNvGrpSpPr/>
            <p:nvPr/>
          </p:nvGrpSpPr>
          <p:grpSpPr bwMode="auto">
            <a:xfrm>
              <a:off x="1029300" y="5045322"/>
              <a:ext cx="635025" cy="637257"/>
              <a:chOff x="1098627" y="4776118"/>
              <a:chExt cx="903287" cy="906462"/>
            </a:xfrm>
          </p:grpSpPr>
          <p:sp>
            <p:nvSpPr>
              <p:cNvPr id="2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2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30" name="TextBox 163"/>
          <p:cNvSpPr txBox="1">
            <a:spLocks noChangeArrowheads="1"/>
          </p:cNvSpPr>
          <p:nvPr/>
        </p:nvSpPr>
        <p:spPr bwMode="auto">
          <a:xfrm>
            <a:off x="1211176" y="4143499"/>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2.1.2</a:t>
            </a:r>
            <a:endParaRPr lang="zh-CN" altLang="en-US" dirty="0"/>
          </a:p>
        </p:txBody>
      </p:sp>
      <p:sp>
        <p:nvSpPr>
          <p:cNvPr id="31" name="TextBox 168">
            <a:hlinkClick r:id="rId5" action="ppaction://hlinksldjump"/>
          </p:cNvPr>
          <p:cNvSpPr txBox="1">
            <a:spLocks noChangeArrowheads="1"/>
          </p:cNvSpPr>
          <p:nvPr/>
        </p:nvSpPr>
        <p:spPr bwMode="auto">
          <a:xfrm>
            <a:off x="3416604" y="4128947"/>
            <a:ext cx="4003089"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6" action="ppaction://hlinksldjump"/>
              </a:rPr>
              <a:t>IPython</a:t>
            </a:r>
            <a:r>
              <a:rPr lang="zh-CN" altLang="en-US" dirty="0">
                <a:latin typeface="微软雅黑" panose="020B0503020204020204" pitchFamily="34" charset="-122"/>
                <a:ea typeface="微软雅黑" panose="020B0503020204020204" pitchFamily="34" charset="-122"/>
                <a:hlinkClick r:id="rId6" action="ppaction://hlinksldjump"/>
              </a:rPr>
              <a:t>使用技巧</a:t>
            </a:r>
            <a:endParaRPr lang="zh-CN" altLang="en-US" dirty="0">
              <a:latin typeface="微软雅黑" panose="020B0503020204020204" pitchFamily="34" charset="-122"/>
              <a:ea typeface="微软雅黑" panose="020B0503020204020204" pitchFamily="34" charset="-122"/>
            </a:endParaRPr>
          </a:p>
        </p:txBody>
      </p:sp>
      <p:grpSp>
        <p:nvGrpSpPr>
          <p:cNvPr id="80" name="组合 153"/>
          <p:cNvGrpSpPr/>
          <p:nvPr/>
        </p:nvGrpSpPr>
        <p:grpSpPr bwMode="auto">
          <a:xfrm>
            <a:off x="1259962" y="5191242"/>
            <a:ext cx="6625480" cy="684212"/>
            <a:chOff x="1029300" y="5045322"/>
            <a:chExt cx="6624959" cy="683275"/>
          </a:xfrm>
        </p:grpSpPr>
        <p:grpSp>
          <p:nvGrpSpPr>
            <p:cNvPr id="81" name="组合 219"/>
            <p:cNvGrpSpPr/>
            <p:nvPr/>
          </p:nvGrpSpPr>
          <p:grpSpPr bwMode="auto">
            <a:xfrm>
              <a:off x="2521433" y="5045323"/>
              <a:ext cx="5132826" cy="683274"/>
              <a:chOff x="2521433" y="4924675"/>
              <a:chExt cx="5132826" cy="806497"/>
            </a:xfrm>
          </p:grpSpPr>
          <p:sp>
            <p:nvSpPr>
              <p:cNvPr id="86" name="AutoShape 218"/>
              <p:cNvSpPr>
                <a:spLocks noChangeArrowheads="1"/>
              </p:cNvSpPr>
              <p:nvPr/>
            </p:nvSpPr>
            <p:spPr bwMode="auto">
              <a:xfrm>
                <a:off x="2721442" y="5394350"/>
                <a:ext cx="4932817" cy="336822"/>
              </a:xfrm>
              <a:prstGeom prst="roundRect">
                <a:avLst>
                  <a:gd name="adj" fmla="val 50000"/>
                </a:avLst>
              </a:prstGeom>
              <a:gradFill rotWithShape="1">
                <a:gsLst>
                  <a:gs pos="0">
                    <a:srgbClr val="000000">
                      <a:alpha val="50000"/>
                    </a:srgbClr>
                  </a:gs>
                  <a:gs pos="100000">
                    <a:srgbClr val="000000">
                      <a:gamma/>
                      <a:tint val="57647"/>
                      <a:invGamma/>
                      <a:alpha val="0"/>
                    </a:srgbClr>
                  </a:gs>
                </a:gsLst>
                <a:path path="shape">
                  <a:fillToRect l="50000" t="50000" r="50000" b="50000"/>
                </a:path>
              </a:gradFill>
              <a:ln w="9525" algn="ctr">
                <a:noFill/>
                <a:round/>
              </a:ln>
              <a:effectLst/>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7" name="组合 225"/>
              <p:cNvGrpSpPr/>
              <p:nvPr/>
            </p:nvGrpSpPr>
            <p:grpSpPr bwMode="auto">
              <a:xfrm>
                <a:off x="2521433" y="4924675"/>
                <a:ext cx="5043090" cy="664285"/>
                <a:chOff x="2521433" y="4868192"/>
                <a:chExt cx="5043090" cy="720768"/>
              </a:xfrm>
            </p:grpSpPr>
            <p:sp>
              <p:nvSpPr>
                <p:cNvPr id="88" name="AutoShape 181"/>
                <p:cNvSpPr>
                  <a:spLocks noChangeArrowheads="1"/>
                </p:cNvSpPr>
                <p:nvPr/>
              </p:nvSpPr>
              <p:spPr bwMode="auto">
                <a:xfrm>
                  <a:off x="2521433" y="4868192"/>
                  <a:ext cx="5043090" cy="720768"/>
                </a:xfrm>
                <a:prstGeom prst="roundRect">
                  <a:avLst>
                    <a:gd name="adj" fmla="val 50000"/>
                  </a:avLst>
                </a:prstGeom>
                <a:solidFill>
                  <a:srgbClr val="D5F4FF"/>
                </a:soli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sp>
              <p:nvSpPr>
                <p:cNvPr id="89" name="AutoShape 202"/>
                <p:cNvSpPr>
                  <a:spLocks noChangeArrowheads="1"/>
                </p:cNvSpPr>
                <p:nvPr/>
              </p:nvSpPr>
              <p:spPr bwMode="auto">
                <a:xfrm>
                  <a:off x="2762714" y="4983920"/>
                  <a:ext cx="4603536" cy="491341"/>
                </a:xfrm>
                <a:prstGeom prst="roundRect">
                  <a:avLst>
                    <a:gd name="adj" fmla="val 50000"/>
                  </a:avLst>
                </a:prstGeom>
                <a:gradFill>
                  <a:gsLst>
                    <a:gs pos="27000">
                      <a:srgbClr val="2484C6"/>
                    </a:gs>
                    <a:gs pos="85000">
                      <a:srgbClr val="AED6EE"/>
                    </a:gs>
                  </a:gsLst>
                  <a:path path="circle">
                    <a:fillToRect l="50000" t="50000" r="50000" b="50000"/>
                  </a:path>
                </a:gradFill>
                <a:ln w="19050" algn="ctr">
                  <a:solidFill>
                    <a:srgbClr val="FFFFFF"/>
                  </a:solidFill>
                  <a:round/>
                </a:ln>
              </p:spPr>
              <p:txBody>
                <a:bodyPr wrap="none" anchor="ctr"/>
                <a:lstStyle/>
                <a:p>
                  <a:pPr eaLnBrk="1" fontAlgn="auto" latinLnBrk="1" hangingPunct="1">
                    <a:spcBef>
                      <a:spcPts val="0"/>
                    </a:spcBef>
                    <a:spcAft>
                      <a:spcPts val="0"/>
                    </a:spcAft>
                    <a:defRPr/>
                  </a:pPr>
                  <a:endParaRPr kumimoji="1" lang="ko-KR" altLang="en-US"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82" name="Line 188"/>
            <p:cNvSpPr>
              <a:spLocks noChangeShapeType="1"/>
            </p:cNvSpPr>
            <p:nvPr/>
          </p:nvSpPr>
          <p:spPr bwMode="auto">
            <a:xfrm flipH="1">
              <a:off x="1500750" y="5330679"/>
              <a:ext cx="1498482" cy="0"/>
            </a:xfrm>
            <a:prstGeom prst="line">
              <a:avLst/>
            </a:prstGeom>
            <a:noFill/>
            <a:ln w="31750" cap="rnd">
              <a:solidFill>
                <a:schemeClr val="bg1">
                  <a:lumMod val="50000"/>
                </a:schemeClr>
              </a:solidFill>
              <a:prstDash val="sysDot"/>
              <a:round/>
              <a:headEnd type="oval" w="med" len="med"/>
            </a:ln>
            <a:extLst>
              <a:ext uri="{909E8E84-426E-40DD-AFC4-6F175D3DCCD1}">
                <a14:hiddenFill xmlns:a14="http://schemas.microsoft.com/office/drawing/2010/main">
                  <a:noFill/>
                </a14:hiddenFill>
              </a:ext>
            </a:extLst>
          </p:spPr>
          <p:txBody>
            <a:bodyPr/>
            <a:lstStyle/>
            <a:p>
              <a:pPr latinLnBrk="1">
                <a:defRPr/>
              </a:pPr>
              <a:endParaRPr kumimoji="1" lang="zh-CN" altLang="en-US">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nvGrpSpPr>
            <p:cNvPr id="83" name="组合 221"/>
            <p:cNvGrpSpPr/>
            <p:nvPr/>
          </p:nvGrpSpPr>
          <p:grpSpPr bwMode="auto">
            <a:xfrm>
              <a:off x="1029300" y="5045322"/>
              <a:ext cx="635025" cy="637257"/>
              <a:chOff x="1098627" y="4776118"/>
              <a:chExt cx="903287" cy="906462"/>
            </a:xfrm>
          </p:grpSpPr>
          <p:sp>
            <p:nvSpPr>
              <p:cNvPr id="84" name="Oval 148"/>
              <p:cNvSpPr>
                <a:spLocks noChangeArrowheads="1"/>
              </p:cNvSpPr>
              <p:nvPr/>
            </p:nvSpPr>
            <p:spPr bwMode="auto">
              <a:xfrm>
                <a:off x="1098627" y="4776118"/>
                <a:ext cx="903180" cy="906526"/>
              </a:xfrm>
              <a:prstGeom prst="ellipse">
                <a:avLst/>
              </a:prstGeom>
              <a:gradFill flip="none" rotWithShape="1">
                <a:gsLst>
                  <a:gs pos="0">
                    <a:srgbClr val="2484C6"/>
                  </a:gs>
                  <a:gs pos="48000">
                    <a:srgbClr val="AED6EE"/>
                  </a:gs>
                  <a:gs pos="100000">
                    <a:srgbClr val="62B3E0"/>
                  </a:gs>
                </a:gsLst>
                <a:lin ang="16200000" scaled="1"/>
                <a:tileRect/>
              </a:gradFill>
              <a:ln>
                <a:noFill/>
              </a:ln>
              <a:extLst>
                <a:ext uri="{91240B29-F687-4F45-9708-019B960494DF}">
                  <a14:hiddenLine xmlns:a14="http://schemas.microsoft.com/office/drawing/2010/main" w="19050">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dirty="0">
                  <a:solidFill>
                    <a:srgbClr val="FFFFFF"/>
                  </a:solidFill>
                  <a:effectLst>
                    <a:outerShdw blurRad="38100" dist="38100" dir="2700000" algn="tl">
                      <a:srgbClr val="000000">
                        <a:alpha val="43137"/>
                      </a:srgbClr>
                    </a:outerShdw>
                  </a:effectLst>
                  <a:latin typeface="Arial Black" panose="020B0A04020102020204" pitchFamily="34" charset="0"/>
                  <a:ea typeface="Gulim" panose="020B0600000101010101" pitchFamily="34" charset="-127"/>
                </a:endParaRPr>
              </a:p>
            </p:txBody>
          </p:sp>
          <p:sp>
            <p:nvSpPr>
              <p:cNvPr id="85" name="Oval 151"/>
              <p:cNvSpPr>
                <a:spLocks noChangeArrowheads="1"/>
              </p:cNvSpPr>
              <p:nvPr/>
            </p:nvSpPr>
            <p:spPr bwMode="auto">
              <a:xfrm>
                <a:off x="1414740" y="4803178"/>
                <a:ext cx="241600" cy="241289"/>
              </a:xfrm>
              <a:prstGeom prst="ellipse">
                <a:avLst/>
              </a:prstGeom>
              <a:gradFill rotWithShape="1">
                <a:gsLst>
                  <a:gs pos="0">
                    <a:srgbClr val="FFFFFF">
                      <a:alpha val="50000"/>
                    </a:srgbClr>
                  </a:gs>
                  <a:gs pos="100000">
                    <a:srgbClr val="000000">
                      <a:alpha val="0"/>
                    </a:srgbClr>
                  </a:gs>
                </a:gsLst>
                <a:path path="shape">
                  <a:fillToRect l="50000" t="50000" r="50000" b="50000"/>
                </a:path>
              </a:gradFill>
              <a:ln>
                <a:noFill/>
              </a:ln>
              <a:extLst>
                <a:ext uri="{91240B29-F687-4F45-9708-019B960494DF}">
                  <a14:hiddenLine xmlns:a14="http://schemas.microsoft.com/office/drawing/2010/main" w="9525">
                    <a:solidFill>
                      <a:srgbClr val="000000"/>
                    </a:solidFill>
                    <a:round/>
                  </a14:hiddenLine>
                </a:ext>
              </a:extLst>
            </p:spPr>
            <p:txBody>
              <a:bodyPr wrap="none" anchor="ctr"/>
              <a:lstStyle/>
              <a:p>
                <a:pPr algn="ctr" eaLnBrk="1" fontAlgn="auto" latinLnBrk="1" hangingPunct="1">
                  <a:spcBef>
                    <a:spcPts val="0"/>
                  </a:spcBef>
                  <a:spcAft>
                    <a:spcPts val="0"/>
                  </a:spcAft>
                  <a:defRPr/>
                </a:pPr>
                <a:endParaRPr kumimoji="1" lang="ko-KR" altLang="ko-KR" kern="0">
                  <a:solidFill>
                    <a:srgbClr val="000000"/>
                  </a:solidFill>
                  <a:effectLst>
                    <a:outerShdw blurRad="38100" dist="38100" dir="2700000" algn="tl">
                      <a:srgbClr val="000000">
                        <a:alpha val="43137"/>
                      </a:srgbClr>
                    </a:outerShdw>
                  </a:effectLst>
                  <a:latin typeface="Gulim" panose="020B0600000101010101" pitchFamily="34" charset="-127"/>
                  <a:ea typeface="Gulim" panose="020B0600000101010101" pitchFamily="34" charset="-127"/>
                </a:endParaRPr>
              </a:p>
            </p:txBody>
          </p:sp>
        </p:grpSp>
      </p:grpSp>
      <p:sp>
        <p:nvSpPr>
          <p:cNvPr id="90" name="TextBox 163"/>
          <p:cNvSpPr txBox="1">
            <a:spLocks noChangeArrowheads="1"/>
          </p:cNvSpPr>
          <p:nvPr/>
        </p:nvSpPr>
        <p:spPr bwMode="auto">
          <a:xfrm>
            <a:off x="1202482" y="5326248"/>
            <a:ext cx="792162"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t>2.1.3</a:t>
            </a:r>
            <a:endParaRPr lang="zh-CN" altLang="en-US" dirty="0"/>
          </a:p>
        </p:txBody>
      </p:sp>
      <p:sp>
        <p:nvSpPr>
          <p:cNvPr id="91" name="TextBox 168">
            <a:hlinkClick r:id="rId5" action="ppaction://hlinksldjump"/>
          </p:cNvPr>
          <p:cNvSpPr txBox="1">
            <a:spLocks noChangeArrowheads="1"/>
          </p:cNvSpPr>
          <p:nvPr/>
        </p:nvSpPr>
        <p:spPr bwMode="auto">
          <a:xfrm>
            <a:off x="3417570" y="5292090"/>
            <a:ext cx="2506345" cy="36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dirty="0">
                <a:latin typeface="微软雅黑" panose="020B0503020204020204" pitchFamily="34" charset="-122"/>
                <a:ea typeface="微软雅黑" panose="020B0503020204020204" pitchFamily="34" charset="-122"/>
                <a:hlinkClick r:id="rId7" action="ppaction://hlinksldjump"/>
              </a:rPr>
              <a:t>IPython</a:t>
            </a:r>
            <a:r>
              <a:rPr lang="zh-CN" altLang="en-US" dirty="0">
                <a:latin typeface="微软雅黑" panose="020B0503020204020204" pitchFamily="34" charset="-122"/>
                <a:ea typeface="微软雅黑" panose="020B0503020204020204" pitchFamily="34" charset="-122"/>
                <a:hlinkClick r:id="rId7" action="ppaction://hlinksldjump"/>
              </a:rPr>
              <a:t>魔术命令</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2.1.1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简介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IPython是Python的一个交互式Shell,比默认的PythonShell更方便,具有自动补全、</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自动缩进、运行 Bash命令等功能,内置了许多强大的函数。IPython 遵守 BSD(BerkeleySoftwareDistribution)协议,并且IPython为交互式计算提供了丰富的架构。</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Anaconda环境中自带IPython,开发者无须安装,可 以 在 终 端 内 编 写 如 下 命 令 调 用IPython环境。</a:t>
            </a:r>
            <a:endParaRPr dirty="0">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1"/>
          <a:stretch>
            <a:fillRect/>
          </a:stretch>
        </p:blipFill>
        <p:spPr>
          <a:xfrm>
            <a:off x="813435" y="4319270"/>
            <a:ext cx="5040000" cy="291119"/>
          </a:xfrm>
          <a:prstGeom prst="rect">
            <a:avLst/>
          </a:prstGeom>
        </p:spPr>
      </p:pic>
      <p:sp>
        <p:nvSpPr>
          <p:cNvPr id="5" name="矩形 4"/>
          <p:cNvSpPr/>
          <p:nvPr/>
        </p:nvSpPr>
        <p:spPr>
          <a:xfrm>
            <a:off x="0" y="4754880"/>
            <a:ext cx="3469005" cy="133794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输入上述命令后进入IPython运行结果界面,如图所示。</a:t>
            </a:r>
            <a:endParaRPr dirty="0">
              <a:latin typeface="微软雅黑" panose="020B0503020204020204" pitchFamily="34" charset="-122"/>
              <a:ea typeface="微软雅黑" panose="020B0503020204020204" pitchFamily="34" charset="-122"/>
            </a:endParaRPr>
          </a:p>
        </p:txBody>
      </p:sp>
      <p:pic>
        <p:nvPicPr>
          <p:cNvPr id="6" name="图片 2"/>
          <p:cNvPicPr>
            <a:picLocks noChangeAspect="1"/>
          </p:cNvPicPr>
          <p:nvPr/>
        </p:nvPicPr>
        <p:blipFill>
          <a:blip r:embed="rId2"/>
          <a:stretch>
            <a:fillRect/>
          </a:stretch>
        </p:blipFill>
        <p:spPr>
          <a:xfrm>
            <a:off x="3432175" y="4844415"/>
            <a:ext cx="4881880" cy="140716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ppt_x"/>
                                          </p:val>
                                        </p:tav>
                                        <p:tav tm="100000">
                                          <p:val>
                                            <p:strVal val="#ppt_x"/>
                                          </p:val>
                                        </p:tav>
                                      </p:tavLst>
                                    </p:anim>
                                    <p:anim calcmode="lin" valueType="num">
                                      <p:cBhvr additive="base">
                                        <p:cTn id="17" dur="500" fill="hold"/>
                                        <p:tgtEl>
                                          <p:spTgt spid="2"/>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6"/>
                                        </p:tgtEl>
                                        <p:attrNameLst>
                                          <p:attrName>style.visibility</p:attrName>
                                        </p:attrNameLst>
                                      </p:cBhvr>
                                      <p:to>
                                        <p:strVal val="visible"/>
                                      </p:to>
                                    </p:set>
                                    <p:anim calcmode="lin" valueType="num">
                                      <p:cBhvr additive="base">
                                        <p:cTn id="26" dur="500" fill="hold"/>
                                        <p:tgtEl>
                                          <p:spTgt spid="6"/>
                                        </p:tgtEl>
                                        <p:attrNameLst>
                                          <p:attrName>ppt_x</p:attrName>
                                        </p:attrNameLst>
                                      </p:cBhvr>
                                      <p:tavLst>
                                        <p:tav tm="0">
                                          <p:val>
                                            <p:strVal val="#ppt_x"/>
                                          </p:val>
                                        </p:tav>
                                        <p:tav tm="100000">
                                          <p:val>
                                            <p:strVal val="#ppt_x"/>
                                          </p:val>
                                        </p:tav>
                                      </p:tavLst>
                                    </p:anim>
                                    <p:anim calcmode="lin" valueType="num">
                                      <p:cBhvr additive="base">
                                        <p:cTn id="27"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2.1.1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简介</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50673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进入IPython环境后,开发者可以输入如下代码进行测试</a:t>
            </a:r>
            <a:endParaRPr dirty="0">
              <a:latin typeface="微软雅黑" panose="020B0503020204020204" pitchFamily="34" charset="-122"/>
              <a:ea typeface="微软雅黑" panose="020B0503020204020204" pitchFamily="34" charset="-122"/>
            </a:endParaRPr>
          </a:p>
        </p:txBody>
      </p:sp>
      <p:sp>
        <p:nvSpPr>
          <p:cNvPr id="5" name="矩形 4"/>
          <p:cNvSpPr/>
          <p:nvPr/>
        </p:nvSpPr>
        <p:spPr>
          <a:xfrm>
            <a:off x="0" y="2635885"/>
            <a:ext cx="9144635" cy="506730"/>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运行结果如图所示</a:t>
            </a:r>
            <a:endParaRPr dirty="0">
              <a:latin typeface="微软雅黑" panose="020B0503020204020204" pitchFamily="34" charset="-122"/>
              <a:ea typeface="微软雅黑" panose="020B0503020204020204" pitchFamily="34" charset="-122"/>
            </a:endParaRPr>
          </a:p>
        </p:txBody>
      </p:sp>
      <p:pic>
        <p:nvPicPr>
          <p:cNvPr id="7" name="图片 6"/>
          <p:cNvPicPr>
            <a:picLocks noChangeAspect="1"/>
          </p:cNvPicPr>
          <p:nvPr/>
        </p:nvPicPr>
        <p:blipFill>
          <a:blip r:embed="rId1"/>
          <a:stretch>
            <a:fillRect/>
          </a:stretch>
        </p:blipFill>
        <p:spPr>
          <a:xfrm>
            <a:off x="835025" y="2122805"/>
            <a:ext cx="5040000" cy="291119"/>
          </a:xfrm>
          <a:prstGeom prst="rect">
            <a:avLst/>
          </a:prstGeom>
        </p:spPr>
      </p:pic>
      <p:pic>
        <p:nvPicPr>
          <p:cNvPr id="13" name="图片 13"/>
          <p:cNvPicPr>
            <a:picLocks noChangeAspect="1"/>
          </p:cNvPicPr>
          <p:nvPr/>
        </p:nvPicPr>
        <p:blipFill>
          <a:blip r:embed="rId2"/>
          <a:stretch>
            <a:fillRect/>
          </a:stretch>
        </p:blipFill>
        <p:spPr>
          <a:xfrm>
            <a:off x="1489710" y="3309620"/>
            <a:ext cx="6059170" cy="174625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7"/>
                                        </p:tgtEl>
                                        <p:attrNameLst>
                                          <p:attrName>style.visibility</p:attrName>
                                        </p:attrNameLst>
                                      </p:cBhvr>
                                      <p:to>
                                        <p:strVal val="visible"/>
                                      </p:to>
                                    </p:set>
                                    <p:anim calcmode="lin" valueType="num">
                                      <p:cBhvr additive="base">
                                        <p:cTn id="16" dur="500" fill="hold"/>
                                        <p:tgtEl>
                                          <p:spTgt spid="7"/>
                                        </p:tgtEl>
                                        <p:attrNameLst>
                                          <p:attrName>ppt_x</p:attrName>
                                        </p:attrNameLst>
                                      </p:cBhvr>
                                      <p:tavLst>
                                        <p:tav tm="0">
                                          <p:val>
                                            <p:strVal val="#ppt_x"/>
                                          </p:val>
                                        </p:tav>
                                        <p:tav tm="100000">
                                          <p:val>
                                            <p:strVal val="#ppt_x"/>
                                          </p:val>
                                        </p:tav>
                                      </p:tavLst>
                                    </p:anim>
                                    <p:anim calcmode="lin" valueType="num">
                                      <p:cBhvr additive="base">
                                        <p:cTn id="17" dur="500" fill="hold"/>
                                        <p:tgtEl>
                                          <p:spTgt spid="7"/>
                                        </p:tgtEl>
                                        <p:attrNameLst>
                                          <p:attrName>ppt_y</p:attrName>
                                        </p:attrNameLst>
                                      </p:cBhvr>
                                      <p:tavLst>
                                        <p:tav tm="0">
                                          <p:val>
                                            <p:strVal val="1+#ppt_h/2"/>
                                          </p:val>
                                        </p:tav>
                                        <p:tav tm="100000">
                                          <p:val>
                                            <p:strVal val="#ppt_y"/>
                                          </p:val>
                                        </p:tav>
                                      </p:tavLst>
                                    </p:anim>
                                  </p:childTnLst>
                                </p:cTn>
                              </p:par>
                            </p:childTnLst>
                          </p:cTn>
                        </p:par>
                        <p:par>
                          <p:cTn id="18" fill="hold">
                            <p:stCondLst>
                              <p:cond delay="1500"/>
                            </p:stCondLst>
                            <p:childTnLst>
                              <p:par>
                                <p:cTn id="19" presetID="2" presetClass="entr" presetSubtype="8" fill="hold" grpId="0" nodeType="afterEffect">
                                  <p:stCondLst>
                                    <p:cond delay="0"/>
                                  </p:stCondLst>
                                  <p:childTnLst>
                                    <p:set>
                                      <p:cBhvr>
                                        <p:cTn id="20" dur="1" fill="hold">
                                          <p:stCondLst>
                                            <p:cond delay="0"/>
                                          </p:stCondLst>
                                        </p:cTn>
                                        <p:tgtEl>
                                          <p:spTgt spid="5"/>
                                        </p:tgtEl>
                                        <p:attrNameLst>
                                          <p:attrName>style.visibility</p:attrName>
                                        </p:attrNameLst>
                                      </p:cBhvr>
                                      <p:to>
                                        <p:strVal val="visible"/>
                                      </p:to>
                                    </p:set>
                                    <p:anim calcmode="lin" valueType="num">
                                      <p:cBhvr additive="base">
                                        <p:cTn id="21" dur="500" fill="hold"/>
                                        <p:tgtEl>
                                          <p:spTgt spid="5"/>
                                        </p:tgtEl>
                                        <p:attrNameLst>
                                          <p:attrName>ppt_x</p:attrName>
                                        </p:attrNameLst>
                                      </p:cBhvr>
                                      <p:tavLst>
                                        <p:tav tm="0">
                                          <p:val>
                                            <p:strVal val="0-#ppt_w/2"/>
                                          </p:val>
                                        </p:tav>
                                        <p:tav tm="100000">
                                          <p:val>
                                            <p:strVal val="#ppt_x"/>
                                          </p:val>
                                        </p:tav>
                                      </p:tavLst>
                                    </p:anim>
                                    <p:anim calcmode="lin" valueType="num">
                                      <p:cBhvr additive="base">
                                        <p:cTn id="22" dur="500" fill="hold"/>
                                        <p:tgtEl>
                                          <p:spTgt spid="5"/>
                                        </p:tgtEl>
                                        <p:attrNameLst>
                                          <p:attrName>ppt_y</p:attrName>
                                        </p:attrNameLst>
                                      </p:cBhvr>
                                      <p:tavLst>
                                        <p:tav tm="0">
                                          <p:val>
                                            <p:strVal val="#ppt_y"/>
                                          </p:val>
                                        </p:tav>
                                        <p:tav tm="100000">
                                          <p:val>
                                            <p:strVal val="#ppt_y"/>
                                          </p:val>
                                        </p:tav>
                                      </p:tavLst>
                                    </p:anim>
                                  </p:childTnLst>
                                </p:cTn>
                              </p:par>
                            </p:childTnLst>
                          </p:cTn>
                        </p:par>
                        <p:par>
                          <p:cTn id="23" fill="hold">
                            <p:stCondLst>
                              <p:cond delay="2000"/>
                            </p:stCondLst>
                            <p:childTnLst>
                              <p:par>
                                <p:cTn id="24" presetID="2" presetClass="entr" presetSubtype="4" fill="hold" nodeType="afterEffect">
                                  <p:stCondLst>
                                    <p:cond delay="0"/>
                                  </p:stCondLst>
                                  <p:childTnLst>
                                    <p:set>
                                      <p:cBhvr>
                                        <p:cTn id="25" dur="1" fill="hold">
                                          <p:stCondLst>
                                            <p:cond delay="0"/>
                                          </p:stCondLst>
                                        </p:cTn>
                                        <p:tgtEl>
                                          <p:spTgt spid="13"/>
                                        </p:tgtEl>
                                        <p:attrNameLst>
                                          <p:attrName>style.visibility</p:attrName>
                                        </p:attrNameLst>
                                      </p:cBhvr>
                                      <p:to>
                                        <p:strVal val="visible"/>
                                      </p:to>
                                    </p:set>
                                    <p:anim calcmode="lin" valueType="num">
                                      <p:cBhvr additive="base">
                                        <p:cTn id="26" dur="500" fill="hold"/>
                                        <p:tgtEl>
                                          <p:spTgt spid="13"/>
                                        </p:tgtEl>
                                        <p:attrNameLst>
                                          <p:attrName>ppt_x</p:attrName>
                                        </p:attrNameLst>
                                      </p:cBhvr>
                                      <p:tavLst>
                                        <p:tav tm="0">
                                          <p:val>
                                            <p:strVal val="#ppt_x"/>
                                          </p:val>
                                        </p:tav>
                                        <p:tav tm="100000">
                                          <p:val>
                                            <p:strVal val="#ppt_x"/>
                                          </p:val>
                                        </p:tav>
                                      </p:tavLst>
                                    </p:anim>
                                    <p:anim calcmode="lin" valueType="num">
                                      <p:cBhvr additive="base">
                                        <p:cTn id="27"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5" grpId="0"/>
    </p:bldLst>
  </p:timing>
</p:sld>
</file>

<file path=ppt/slides/slide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24206"/>
            <a:ext cx="9115425" cy="27127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2.1.1节对IPython做了基本介绍,本节将从IPython的自动补全、内省、中断执行和快捷键四个方面讲述IPython的使用技巧。</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1.自动补全</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自动补全功能,指开发者在输入一个标识符的部分内容时,提供下拉菜单自动推荐相关常用标识 符,供 用 户 选 择 以 快 速 输 入 的 一 项 功 能。IPython 同 时 提 供 了 该 功 能,如 在IPython中输入“f”字符,按 Tab键后的终端显示窗口如图所示。</a:t>
            </a:r>
            <a:endParaRPr dirty="0">
              <a:latin typeface="微软雅黑" panose="020B0503020204020204" pitchFamily="34" charset="-122"/>
              <a:ea typeface="微软雅黑" panose="020B0503020204020204" pitchFamily="34" charset="-122"/>
            </a:endParaRPr>
          </a:p>
        </p:txBody>
      </p:sp>
      <p:pic>
        <p:nvPicPr>
          <p:cNvPr id="15" name="图片 15"/>
          <p:cNvPicPr>
            <a:picLocks noChangeAspect="1"/>
          </p:cNvPicPr>
          <p:nvPr/>
        </p:nvPicPr>
        <p:blipFill>
          <a:blip r:embed="rId1"/>
          <a:stretch>
            <a:fillRect/>
          </a:stretch>
        </p:blipFill>
        <p:spPr>
          <a:xfrm>
            <a:off x="1848485" y="4366895"/>
            <a:ext cx="5259705" cy="152019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4" fill="hold" nodeType="after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additive="base">
                                        <p:cTn id="16" dur="500" fill="hold"/>
                                        <p:tgtEl>
                                          <p:spTgt spid="15"/>
                                        </p:tgtEl>
                                        <p:attrNameLst>
                                          <p:attrName>ppt_x</p:attrName>
                                        </p:attrNameLst>
                                      </p:cBhvr>
                                      <p:tavLst>
                                        <p:tav tm="0">
                                          <p:val>
                                            <p:strVal val="#ppt_x"/>
                                          </p:val>
                                        </p:tav>
                                        <p:tav tm="100000">
                                          <p:val>
                                            <p:strVal val="#ppt_x"/>
                                          </p:val>
                                        </p:tav>
                                      </p:tavLst>
                                    </p:anim>
                                    <p:anim calcmode="lin" valueType="num">
                                      <p:cBhvr additive="base">
                                        <p:cTn id="17"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Lst>
  </p:timing>
</p:sld>
</file>

<file path=ppt/slides/slide9.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3" name="标题 1"/>
          <p:cNvSpPr>
            <a:spLocks noChangeArrowheads="1"/>
          </p:cNvSpPr>
          <p:nvPr/>
        </p:nvSpPr>
        <p:spPr bwMode="auto">
          <a:xfrm>
            <a:off x="1403648" y="178777"/>
            <a:ext cx="5112568" cy="56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marL="571500" indent="-571500">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2.1.2   IPython</a:t>
            </a:r>
            <a:r>
              <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rPr>
              <a:t>使用技巧</a:t>
            </a:r>
            <a:endParaRPr lang="zh-CN" altLang="en-US" sz="2000" b="1" dirty="0">
              <a:solidFill>
                <a:schemeClr val="tx2">
                  <a:lumMod val="60000"/>
                  <a:lumOff val="40000"/>
                </a:schemeClr>
              </a:solidFill>
              <a:latin typeface="微软雅黑" panose="020B0503020204020204" pitchFamily="34" charset="-122"/>
              <a:ea typeface="微软雅黑" panose="020B0503020204020204" pitchFamily="34" charset="-122"/>
              <a:sym typeface="宋体" panose="02010600030101010101" pitchFamily="2" charset="-122"/>
            </a:endParaRPr>
          </a:p>
        </p:txBody>
      </p:sp>
      <p:sp>
        <p:nvSpPr>
          <p:cNvPr id="4" name="矩形 3"/>
          <p:cNvSpPr/>
          <p:nvPr/>
        </p:nvSpPr>
        <p:spPr>
          <a:xfrm>
            <a:off x="0" y="1413411"/>
            <a:ext cx="9115425" cy="922020"/>
          </a:xfrm>
          <a:prstGeom prst="rect">
            <a:avLst/>
          </a:prstGeom>
        </p:spPr>
        <p:txBody>
          <a:bodyPr wrap="square">
            <a:spAutoFit/>
          </a:bodyPr>
          <a:lstStyle/>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从图可以看出,当输入“f”字符并按下 Tab键后,终端中就会出现以该字母开头的变量,然后通过键盘上的方向键寻找到所需内容,并按 Enter键即可选择对应的字符。</a:t>
            </a:r>
            <a:endParaRPr dirty="0">
              <a:latin typeface="微软雅黑" panose="020B0503020204020204" pitchFamily="34" charset="-122"/>
              <a:ea typeface="微软雅黑" panose="020B0503020204020204" pitchFamily="34" charset="-122"/>
            </a:endParaRPr>
          </a:p>
        </p:txBody>
      </p:sp>
      <p:sp>
        <p:nvSpPr>
          <p:cNvPr id="2" name="矩形 1"/>
          <p:cNvSpPr/>
          <p:nvPr/>
        </p:nvSpPr>
        <p:spPr>
          <a:xfrm>
            <a:off x="0" y="2446655"/>
            <a:ext cx="4676140" cy="3959225"/>
          </a:xfrm>
          <a:prstGeom prst="rect">
            <a:avLst/>
          </a:prstGeom>
        </p:spPr>
        <p:txBody>
          <a:bodyPr wrap="square">
            <a:spAutoFit/>
          </a:bodyPr>
          <a:p>
            <a:pPr marL="742950" lvl="1" indent="-285750" fontAlgn="base">
              <a:lnSpc>
                <a:spcPct val="150000"/>
              </a:lnSpc>
              <a:spcBef>
                <a:spcPts val="500"/>
              </a:spcBef>
              <a:spcAft>
                <a:spcPct val="0"/>
              </a:spcAft>
              <a:buFont typeface="Arial" panose="020B0604020202020204" pitchFamily="34" charset="0"/>
              <a:buChar char="•"/>
            </a:pPr>
            <a:r>
              <a:rPr b="1" dirty="0">
                <a:latin typeface="微软雅黑" panose="020B0503020204020204" pitchFamily="34" charset="-122"/>
                <a:ea typeface="微软雅黑" panose="020B0503020204020204" pitchFamily="34" charset="-122"/>
              </a:rPr>
              <a:t>2.内省</a:t>
            </a:r>
            <a:endParaRPr b="1"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内省是指开发者通过特定的指令输入,使IPython进行内部信息查找并反馈的功能。</a:t>
            </a:r>
            <a:endParaRPr dirty="0">
              <a:latin typeface="微软雅黑" panose="020B0503020204020204" pitchFamily="34" charset="-122"/>
              <a:ea typeface="微软雅黑" panose="020B0503020204020204" pitchFamily="34" charset="-122"/>
            </a:endParaRPr>
          </a:p>
          <a:p>
            <a:pPr marL="742950" lvl="1" indent="-285750" fontAlgn="base">
              <a:lnSpc>
                <a:spcPct val="150000"/>
              </a:lnSpc>
              <a:spcBef>
                <a:spcPts val="500"/>
              </a:spcBef>
              <a:spcAft>
                <a:spcPct val="0"/>
              </a:spcAft>
              <a:buFont typeface="Arial" panose="020B0604020202020204" pitchFamily="34" charset="0"/>
              <a:buChar char="•"/>
            </a:pPr>
            <a:r>
              <a:rPr dirty="0">
                <a:latin typeface="微软雅黑" panose="020B0503020204020204" pitchFamily="34" charset="-122"/>
                <a:ea typeface="微软雅黑" panose="020B0503020204020204" pitchFamily="34" charset="-122"/>
              </a:rPr>
              <a:t>当开发者对某标识符的信息不明确时,可以在标识符的前面或后面加上问号(“?”)进行查询操作。开发者按 Enter键后,IPython将会把对应的信息显示在终端内,具体内省结果如图所示。</a:t>
            </a:r>
            <a:endParaRPr dirty="0">
              <a:latin typeface="微软雅黑" panose="020B0503020204020204" pitchFamily="34" charset="-122"/>
              <a:ea typeface="微软雅黑" panose="020B0503020204020204" pitchFamily="34" charset="-122"/>
            </a:endParaRPr>
          </a:p>
        </p:txBody>
      </p:sp>
      <p:pic>
        <p:nvPicPr>
          <p:cNvPr id="16" name="图片 16"/>
          <p:cNvPicPr>
            <a:picLocks noChangeAspect="1"/>
          </p:cNvPicPr>
          <p:nvPr/>
        </p:nvPicPr>
        <p:blipFill>
          <a:blip r:embed="rId1"/>
          <a:stretch>
            <a:fillRect/>
          </a:stretch>
        </p:blipFill>
        <p:spPr>
          <a:xfrm>
            <a:off x="4676140" y="2591435"/>
            <a:ext cx="4473575" cy="28956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barn(inVertical)">
                                      <p:cBhvr>
                                        <p:cTn id="7" dur="500"/>
                                        <p:tgtEl>
                                          <p:spTgt spid="3"/>
                                        </p:tgtEl>
                                      </p:cBhvr>
                                    </p:animEffect>
                                  </p:childTnLst>
                                </p:cTn>
                              </p:par>
                            </p:childTnLst>
                          </p:cTn>
                        </p:par>
                        <p:par>
                          <p:cTn id="8" fill="hold">
                            <p:stCondLst>
                              <p:cond delay="500"/>
                            </p:stCondLst>
                            <p:childTnLst>
                              <p:par>
                                <p:cTn id="9" presetID="2" presetClass="entr" presetSubtype="8"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 calcmode="lin" valueType="num">
                                      <p:cBhvr additive="base">
                                        <p:cTn id="11" dur="500" fill="hold"/>
                                        <p:tgtEl>
                                          <p:spTgt spid="4"/>
                                        </p:tgtEl>
                                        <p:attrNameLst>
                                          <p:attrName>ppt_x</p:attrName>
                                        </p:attrNameLst>
                                      </p:cBhvr>
                                      <p:tavLst>
                                        <p:tav tm="0">
                                          <p:val>
                                            <p:strVal val="0-#ppt_w/2"/>
                                          </p:val>
                                        </p:tav>
                                        <p:tav tm="100000">
                                          <p:val>
                                            <p:strVal val="#ppt_x"/>
                                          </p:val>
                                        </p:tav>
                                      </p:tavLst>
                                    </p:anim>
                                    <p:anim calcmode="lin" valueType="num">
                                      <p:cBhvr additive="base">
                                        <p:cTn id="12" dur="500" fill="hold"/>
                                        <p:tgtEl>
                                          <p:spTgt spid="4"/>
                                        </p:tgtEl>
                                        <p:attrNameLst>
                                          <p:attrName>ppt_y</p:attrName>
                                        </p:attrNameLst>
                                      </p:cBhvr>
                                      <p:tavLst>
                                        <p:tav tm="0">
                                          <p:val>
                                            <p:strVal val="#ppt_y"/>
                                          </p:val>
                                        </p:tav>
                                        <p:tav tm="100000">
                                          <p:val>
                                            <p:strVal val="#ppt_y"/>
                                          </p:val>
                                        </p:tav>
                                      </p:tavLst>
                                    </p:anim>
                                  </p:childTnLst>
                                </p:cTn>
                              </p:par>
                            </p:childTnLst>
                          </p:cTn>
                        </p:par>
                        <p:par>
                          <p:cTn id="13" fill="hold">
                            <p:stCondLst>
                              <p:cond delay="1000"/>
                            </p:stCondLst>
                            <p:childTnLst>
                              <p:par>
                                <p:cTn id="14" presetID="2" presetClass="entr" presetSubtype="8" fill="hold" grpId="0" nodeType="afterEffect">
                                  <p:stCondLst>
                                    <p:cond delay="0"/>
                                  </p:stCondLst>
                                  <p:childTnLst>
                                    <p:set>
                                      <p:cBhvr>
                                        <p:cTn id="15" dur="1" fill="hold">
                                          <p:stCondLst>
                                            <p:cond delay="0"/>
                                          </p:stCondLst>
                                        </p:cTn>
                                        <p:tgtEl>
                                          <p:spTgt spid="2"/>
                                        </p:tgtEl>
                                        <p:attrNameLst>
                                          <p:attrName>style.visibility</p:attrName>
                                        </p:attrNameLst>
                                      </p:cBhvr>
                                      <p:to>
                                        <p:strVal val="visible"/>
                                      </p:to>
                                    </p:set>
                                    <p:anim calcmode="lin" valueType="num">
                                      <p:cBhvr additive="base">
                                        <p:cTn id="16" dur="500" fill="hold"/>
                                        <p:tgtEl>
                                          <p:spTgt spid="2"/>
                                        </p:tgtEl>
                                        <p:attrNameLst>
                                          <p:attrName>ppt_x</p:attrName>
                                        </p:attrNameLst>
                                      </p:cBhvr>
                                      <p:tavLst>
                                        <p:tav tm="0">
                                          <p:val>
                                            <p:strVal val="0-#ppt_w/2"/>
                                          </p:val>
                                        </p:tav>
                                        <p:tav tm="100000">
                                          <p:val>
                                            <p:strVal val="#ppt_x"/>
                                          </p:val>
                                        </p:tav>
                                      </p:tavLst>
                                    </p:anim>
                                    <p:anim calcmode="lin" valueType="num">
                                      <p:cBhvr additive="base">
                                        <p:cTn id="17" dur="500" fill="hold"/>
                                        <p:tgtEl>
                                          <p:spTgt spid="2"/>
                                        </p:tgtEl>
                                        <p:attrNameLst>
                                          <p:attrName>ppt_y</p:attrName>
                                        </p:attrNameLst>
                                      </p:cBhvr>
                                      <p:tavLst>
                                        <p:tav tm="0">
                                          <p:val>
                                            <p:strVal val="#ppt_y"/>
                                          </p:val>
                                        </p:tav>
                                        <p:tav tm="100000">
                                          <p:val>
                                            <p:strVal val="#ppt_y"/>
                                          </p:val>
                                        </p:tav>
                                      </p:tavLst>
                                    </p:anim>
                                  </p:childTnLst>
                                </p:cTn>
                              </p:par>
                            </p:childTnLst>
                          </p:cTn>
                        </p:par>
                        <p:par>
                          <p:cTn id="18" fill="hold">
                            <p:stCondLst>
                              <p:cond delay="1500"/>
                            </p:stCondLst>
                            <p:childTnLst>
                              <p:par>
                                <p:cTn id="19" presetID="2" presetClass="entr" presetSubtype="4" fill="hold" nodeType="after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ppt_x"/>
                                          </p:val>
                                        </p:tav>
                                        <p:tav tm="100000">
                                          <p:val>
                                            <p:strVal val="#ppt_x"/>
                                          </p:val>
                                        </p:tav>
                                      </p:tavLst>
                                    </p:anim>
                                    <p:anim calcmode="lin" valueType="num">
                                      <p:cBhvr additive="base">
                                        <p:cTn id="22"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ldLvl="0" animBg="1"/>
      <p:bldP spid="4" grpId="0"/>
      <p:bldP spid="2" grpId="0"/>
    </p:bld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自定义设计方案">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6256</Words>
  <Application>WPS 演示</Application>
  <PresentationFormat>全屏显示(4:3)</PresentationFormat>
  <Paragraphs>314</Paragraphs>
  <Slides>44</Slides>
  <Notes>0</Notes>
  <HiddenSlides>0</HiddenSlides>
  <MMClips>0</MMClips>
  <ScaleCrop>false</ScaleCrop>
  <HeadingPairs>
    <vt:vector size="6" baseType="variant">
      <vt:variant>
        <vt:lpstr>已用的字体</vt:lpstr>
      </vt:variant>
      <vt:variant>
        <vt:i4>12</vt:i4>
      </vt:variant>
      <vt:variant>
        <vt:lpstr>主题</vt:lpstr>
      </vt:variant>
      <vt:variant>
        <vt:i4>2</vt:i4>
      </vt:variant>
      <vt:variant>
        <vt:lpstr>幻灯片标题</vt:lpstr>
      </vt:variant>
      <vt:variant>
        <vt:i4>44</vt:i4>
      </vt:variant>
    </vt:vector>
  </HeadingPairs>
  <TitlesOfParts>
    <vt:vector size="58" baseType="lpstr">
      <vt:lpstr>Arial</vt:lpstr>
      <vt:lpstr>宋体</vt:lpstr>
      <vt:lpstr>Wingdings</vt:lpstr>
      <vt:lpstr>微软雅黑</vt:lpstr>
      <vt:lpstr>Cambria Math</vt:lpstr>
      <vt:lpstr>汉仪综艺体简</vt:lpstr>
      <vt:lpstr>Times New Roman</vt:lpstr>
      <vt:lpstr>Calibri</vt:lpstr>
      <vt:lpstr>Gulim</vt:lpstr>
      <vt:lpstr>Arial Black</vt:lpstr>
      <vt:lpstr>Arial Unicode MS</vt:lpstr>
      <vt:lpstr>等线</vt:lpstr>
      <vt:lpstr>Office 主题</vt:lpstr>
      <vt:lpstr>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work</dc:creator>
  <cp:lastModifiedBy>WPS_1527997699</cp:lastModifiedBy>
  <cp:revision>258</cp:revision>
  <dcterms:created xsi:type="dcterms:W3CDTF">2017-01-05T09:54:00Z</dcterms:created>
  <dcterms:modified xsi:type="dcterms:W3CDTF">2020-10-28T08:23:46Z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2052-11.1.0.9999</vt:lpwstr>
  </property>
</Properties>
</file>