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notesMasterIdLst>
    <p:notesMasterId r:id="rId34"/>
  </p:notesMasterIdLst>
  <p:sldIdLst>
    <p:sldId id="256" r:id="rId4"/>
    <p:sldId id="257" r:id="rId5"/>
    <p:sldId id="259" r:id="rId6"/>
    <p:sldId id="261" r:id="rId7"/>
    <p:sldId id="551" r:id="rId8"/>
    <p:sldId id="928" r:id="rId9"/>
    <p:sldId id="929" r:id="rId10"/>
    <p:sldId id="663" r:id="rId11"/>
    <p:sldId id="925" r:id="rId12"/>
    <p:sldId id="938" r:id="rId13"/>
    <p:sldId id="939" r:id="rId14"/>
    <p:sldId id="940" r:id="rId15"/>
    <p:sldId id="941" r:id="rId16"/>
    <p:sldId id="942" r:id="rId17"/>
    <p:sldId id="943" r:id="rId18"/>
    <p:sldId id="944" r:id="rId19"/>
    <p:sldId id="945" r:id="rId20"/>
    <p:sldId id="946" r:id="rId21"/>
    <p:sldId id="947" r:id="rId22"/>
    <p:sldId id="948" r:id="rId23"/>
    <p:sldId id="949" r:id="rId24"/>
    <p:sldId id="950" r:id="rId25"/>
    <p:sldId id="951" r:id="rId26"/>
    <p:sldId id="952" r:id="rId27"/>
    <p:sldId id="953" r:id="rId28"/>
    <p:sldId id="954" r:id="rId29"/>
    <p:sldId id="955" r:id="rId30"/>
    <p:sldId id="956" r:id="rId31"/>
    <p:sldId id="879" r:id="rId32"/>
    <p:sldId id="920" r:id="rId33"/>
    <p:sldId id="957" r:id="rId35"/>
    <p:sldId id="958" r:id="rId36"/>
    <p:sldId id="959" r:id="rId37"/>
    <p:sldId id="960" r:id="rId38"/>
    <p:sldId id="961" r:id="rId39"/>
    <p:sldId id="962" r:id="rId40"/>
    <p:sldId id="963" r:id="rId41"/>
    <p:sldId id="964" r:id="rId42"/>
    <p:sldId id="965" r:id="rId43"/>
    <p:sldId id="966" r:id="rId44"/>
    <p:sldId id="967" r:id="rId45"/>
    <p:sldId id="968" r:id="rId46"/>
    <p:sldId id="926" r:id="rId47"/>
    <p:sldId id="927" r:id="rId48"/>
    <p:sldId id="969" r:id="rId49"/>
    <p:sldId id="970" r:id="rId50"/>
    <p:sldId id="971" r:id="rId51"/>
    <p:sldId id="972" r:id="rId52"/>
    <p:sldId id="973" r:id="rId53"/>
    <p:sldId id="974" r:id="rId54"/>
    <p:sldId id="975" r:id="rId55"/>
    <p:sldId id="976" r:id="rId56"/>
    <p:sldId id="977" r:id="rId57"/>
    <p:sldId id="978" r:id="rId58"/>
    <p:sldId id="979" r:id="rId59"/>
    <p:sldId id="980" r:id="rId60"/>
    <p:sldId id="981" r:id="rId61"/>
    <p:sldId id="982" r:id="rId62"/>
    <p:sldId id="983" r:id="rId63"/>
    <p:sldId id="984" r:id="rId64"/>
    <p:sldId id="985" r:id="rId65"/>
    <p:sldId id="986" r:id="rId66"/>
    <p:sldId id="987" r:id="rId67"/>
    <p:sldId id="988" r:id="rId68"/>
    <p:sldId id="922" r:id="rId69"/>
    <p:sldId id="989" r:id="rId70"/>
    <p:sldId id="990" r:id="rId71"/>
    <p:sldId id="831" r:id="rId7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921C56C-C475-4728-BC2B-5BA9EC2446C2}">
          <p14:sldIdLst>
            <p14:sldId id="256"/>
            <p14:sldId id="259"/>
            <p14:sldId id="261"/>
            <p14:sldId id="257"/>
          </p14:sldIdLst>
        </p14:section>
        <p14:section name="5.1" id="{363B489D-FF9E-45C9-87FB-577175253931}">
          <p14:sldIdLst>
            <p14:sldId id="551"/>
            <p14:sldId id="928"/>
            <p14:sldId id="929"/>
          </p14:sldIdLst>
        </p14:section>
        <p14:section name="5.2" id="{1ea7f0ef-2ffe-40ca-93c2-ced3338fe7e9}">
          <p14:sldIdLst>
            <p14:sldId id="925"/>
            <p14:sldId id="938"/>
            <p14:sldId id="939"/>
            <p14:sldId id="940"/>
            <p14:sldId id="941"/>
            <p14:sldId id="942"/>
            <p14:sldId id="943"/>
            <p14:sldId id="944"/>
            <p14:sldId id="945"/>
            <p14:sldId id="946"/>
            <p14:sldId id="947"/>
            <p14:sldId id="949"/>
            <p14:sldId id="950"/>
            <p14:sldId id="952"/>
            <p14:sldId id="954"/>
            <p14:sldId id="955"/>
            <p14:sldId id="956"/>
            <p14:sldId id="663"/>
            <p14:sldId id="948"/>
            <p14:sldId id="951"/>
            <p14:sldId id="953"/>
          </p14:sldIdLst>
        </p14:section>
        <p14:section name="5.3" id="{b9fadced-4938-44e7-98e8-cc6cefb7f3d1}">
          <p14:sldIdLst>
            <p14:sldId id="879"/>
            <p14:sldId id="920"/>
            <p14:sldId id="957"/>
            <p14:sldId id="958"/>
            <p14:sldId id="960"/>
            <p14:sldId id="961"/>
            <p14:sldId id="962"/>
            <p14:sldId id="963"/>
            <p14:sldId id="964"/>
            <p14:sldId id="965"/>
            <p14:sldId id="966"/>
            <p14:sldId id="967"/>
            <p14:sldId id="968"/>
            <p14:sldId id="959"/>
          </p14:sldIdLst>
        </p14:section>
        <p14:section name="5.4" id="{e72626de-e3e1-48b1-a2d4-2a9a4f974038}">
          <p14:sldIdLst>
            <p14:sldId id="926"/>
            <p14:sldId id="927"/>
            <p14:sldId id="969"/>
            <p14:sldId id="970"/>
            <p14:sldId id="971"/>
            <p14:sldId id="972"/>
            <p14:sldId id="973"/>
            <p14:sldId id="974"/>
            <p14:sldId id="975"/>
            <p14:sldId id="976"/>
            <p14:sldId id="978"/>
            <p14:sldId id="977"/>
            <p14:sldId id="979"/>
            <p14:sldId id="980"/>
            <p14:sldId id="981"/>
            <p14:sldId id="982"/>
            <p14:sldId id="983"/>
            <p14:sldId id="984"/>
            <p14:sldId id="985"/>
            <p14:sldId id="986"/>
            <p14:sldId id="987"/>
            <p14:sldId id="988"/>
          </p14:sldIdLst>
        </p14:section>
        <p14:section name="小结" id="{B8AC71C6-BBCC-43CB-B24D-F8CA7D5862BB}">
          <p14:sldIdLst>
            <p14:sldId id="831"/>
            <p14:sldId id="922"/>
            <p14:sldId id="989"/>
            <p14:sldId id="9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4C6"/>
    <a:srgbClr val="2383C6"/>
    <a:srgbClr val="AED6EE"/>
    <a:srgbClr val="62B3E0"/>
    <a:srgbClr val="45505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43"/>
  </p:normalViewPr>
  <p:slideViewPr>
    <p:cSldViewPr>
      <p:cViewPr varScale="1">
        <p:scale>
          <a:sx n="90" d="100"/>
          <a:sy n="90" d="100"/>
        </p:scale>
        <p:origin x="1176" y="90"/>
      </p:cViewPr>
      <p:guideLst>
        <p:guide orient="horz" pos="2112"/>
        <p:guide pos="28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13083333439706"/>
          <c:y val="0"/>
          <c:w val="0.586916666560294"/>
          <c:h val="0.92940445813120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AED6EE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rgbClr val="2484C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rgbClr val="AED6EE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rgbClr val="2383C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掌握知识</c:v>
                </c:pt>
                <c:pt idx="1">
                  <c:v>理解知识</c:v>
                </c:pt>
                <c:pt idx="2">
                  <c:v>熟悉知识</c:v>
                </c:pt>
                <c:pt idx="3">
                  <c:v>了解知识</c:v>
                </c:pt>
              </c:strCache>
            </c:strRef>
          </c:cat>
          <c:val>
            <c:numRef>
              <c:f>Sheet1!$B$2:$B$5</c:f>
              <c:numCache>
                <c:formatCode>g/"通""用""格""式"</c:formatCode>
                <c:ptCount val="4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defRPr sz="1195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C1225-7615-454C-9502-CA2C608313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6577A-CDAC-46EF-A095-B32E05E7038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0"/>
            <a:ext cx="9058656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56B0-D9E9-4FFC-B50F-494BA0CB3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3E29-8F0B-4753-A750-A1B5321555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56B0-D9E9-4FFC-B50F-494BA0CB3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3E29-8F0B-4753-A750-A1B5321555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56B0-D9E9-4FFC-B50F-494BA0CB3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3E29-8F0B-4753-A750-A1B5321555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56B0-D9E9-4FFC-B50F-494BA0CB3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3E29-8F0B-4753-A750-A1B5321555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56B0-D9E9-4FFC-B50F-494BA0CB3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3E29-8F0B-4753-A750-A1B5321555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56B0-D9E9-4FFC-B50F-494BA0CB3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3E29-8F0B-4753-A750-A1B5321555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56B0-D9E9-4FFC-B50F-494BA0CB3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3E29-8F0B-4753-A750-A1B5321555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56B0-D9E9-4FFC-B50F-494BA0CB3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3E29-8F0B-4753-A750-A1B5321555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目录small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32865" y="295275"/>
            <a:ext cx="1788160" cy="5327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知识架构samll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4920" y="322580"/>
            <a:ext cx="2473325" cy="5187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7C9A9458-A01F-4F69-8319-255F668B23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13BD5A1E-4BC5-40E2-B826-5B7CAE38644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"/>
            <a:ext cx="9144000" cy="68549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56B0-D9E9-4FFC-B50F-494BA0CB3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3E29-8F0B-4753-A750-A1B5321555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56B0-D9E9-4FFC-B50F-494BA0CB3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3E29-8F0B-4753-A750-A1B5321555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56B0-D9E9-4FFC-B50F-494BA0CB3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3E29-8F0B-4753-A750-A1B5321555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" y="283"/>
            <a:ext cx="9143244" cy="6857433"/>
          </a:xfrm>
          <a:prstGeom prst="rect">
            <a:avLst/>
          </a:prstGeom>
        </p:spPr>
      </p:pic>
      <p:pic>
        <p:nvPicPr>
          <p:cNvPr id="2" name="图片 1" descr="图片22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D56B0-D9E9-4FFC-B50F-494BA0CB3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53E29-8F0B-4753-A750-A1B5321555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43.xml"/><Relationship Id="rId3" Type="http://schemas.openxmlformats.org/officeDocument/2006/relationships/slide" Target="slide29.xml"/><Relationship Id="rId2" Type="http://schemas.openxmlformats.org/officeDocument/2006/relationships/slide" Target="slide8.xml"/><Relationship Id="rId1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slide" Target="slide34.xml"/><Relationship Id="rId7" Type="http://schemas.openxmlformats.org/officeDocument/2006/relationships/slide" Target="slide41.xml"/><Relationship Id="rId6" Type="http://schemas.openxmlformats.org/officeDocument/2006/relationships/slide" Target="slide1.xml"/><Relationship Id="rId5" Type="http://schemas.microsoft.com/office/2007/relationships/hdphoto" Target="../media/image11.wdp"/><Relationship Id="rId4" Type="http://schemas.openxmlformats.org/officeDocument/2006/relationships/image" Target="../media/image10.png"/><Relationship Id="rId3" Type="http://schemas.openxmlformats.org/officeDocument/2006/relationships/slide" Target="slide2.xml"/><Relationship Id="rId2" Type="http://schemas.openxmlformats.org/officeDocument/2006/relationships/slide" Target="slide31.xml"/><Relationship Id="rId1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emf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emf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1" Type="http://schemas.openxmlformats.org/officeDocument/2006/relationships/image" Target="../media/image36.emf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9.png"/><Relationship Id="rId1" Type="http://schemas.openxmlformats.org/officeDocument/2006/relationships/image" Target="../media/image38.emf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2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3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slide" Target="slide57.xml"/><Relationship Id="rId8" Type="http://schemas.openxmlformats.org/officeDocument/2006/relationships/slide" Target="slide53.xml"/><Relationship Id="rId7" Type="http://schemas.openxmlformats.org/officeDocument/2006/relationships/slide" Target="slide49.xml"/><Relationship Id="rId6" Type="http://schemas.openxmlformats.org/officeDocument/2006/relationships/slide" Target="slide1.xml"/><Relationship Id="rId5" Type="http://schemas.microsoft.com/office/2007/relationships/hdphoto" Target="../media/image11.wdp"/><Relationship Id="rId4" Type="http://schemas.openxmlformats.org/officeDocument/2006/relationships/image" Target="../media/image10.png"/><Relationship Id="rId3" Type="http://schemas.openxmlformats.org/officeDocument/2006/relationships/slide" Target="slide2.xml"/><Relationship Id="rId2" Type="http://schemas.openxmlformats.org/officeDocument/2006/relationships/slide" Target="slide45.xml"/><Relationship Id="rId11" Type="http://schemas.openxmlformats.org/officeDocument/2006/relationships/slideLayout" Target="../slideLayouts/slideLayout3.xml"/><Relationship Id="rId10" Type="http://schemas.openxmlformats.org/officeDocument/2006/relationships/slide" Target="slide60.xml"/><Relationship Id="rId1" Type="http://schemas.openxmlformats.org/officeDocument/2006/relationships/slide" Target="slide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5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6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6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8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9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9.emf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2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3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3.emf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6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7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8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9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0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1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" Target="slide21.xml"/><Relationship Id="rId8" Type="http://schemas.openxmlformats.org/officeDocument/2006/relationships/slide" Target="slide18.xml"/><Relationship Id="rId7" Type="http://schemas.openxmlformats.org/officeDocument/2006/relationships/slide" Target="slide13.xml"/><Relationship Id="rId6" Type="http://schemas.openxmlformats.org/officeDocument/2006/relationships/slide" Target="slide1.xml"/><Relationship Id="rId5" Type="http://schemas.microsoft.com/office/2007/relationships/hdphoto" Target="../media/image11.wdp"/><Relationship Id="rId4" Type="http://schemas.openxmlformats.org/officeDocument/2006/relationships/image" Target="../media/image10.png"/><Relationship Id="rId3" Type="http://schemas.openxmlformats.org/officeDocument/2006/relationships/slide" Target="slide2.xml"/><Relationship Id="rId2" Type="http://schemas.openxmlformats.org/officeDocument/2006/relationships/slide" Target="slide10.xml"/><Relationship Id="rId11" Type="http://schemas.openxmlformats.org/officeDocument/2006/relationships/slideLayout" Target="../slideLayouts/slideLayout3.xml"/><Relationship Id="rId10" Type="http://schemas.openxmlformats.org/officeDocument/2006/relationships/slide" Target="slide27.xml"/><Relationship Id="rId1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 bwMode="auto">
          <a:xfrm>
            <a:off x="2195736" y="2405850"/>
            <a:ext cx="5147389" cy="60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</a:t>
            </a:r>
            <a:r>
              <a:rPr lang="en-US" altLang="zh-CN" sz="20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0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sz="2000" b="1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3200" b="1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7"/>
          <p:cNvSpPr>
            <a:spLocks noChangeArrowheads="1"/>
          </p:cNvSpPr>
          <p:nvPr/>
        </p:nvSpPr>
        <p:spPr bwMode="auto">
          <a:xfrm>
            <a:off x="978470" y="4421757"/>
            <a:ext cx="3065144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Matplotlib</a:t>
            </a:r>
            <a:r>
              <a:rPr lang="zh-CN" altLang="en-US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绘图流程</a:t>
            </a:r>
            <a:endParaRPr lang="zh-CN" altLang="en-US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Matplotlib</a:t>
            </a:r>
            <a:r>
              <a:rPr lang="zh-CN" altLang="en-US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基本使用</a:t>
            </a:r>
            <a:endParaRPr lang="zh-CN" altLang="en-US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5076190" y="4421505"/>
            <a:ext cx="367982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Matplotlib</a:t>
            </a:r>
            <a:r>
              <a:rPr lang="zh-CN" altLang="en-US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常用技巧</a:t>
            </a:r>
            <a:endParaRPr lang="zh-CN" altLang="en-US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Matplotlib</a:t>
            </a:r>
            <a:r>
              <a:rPr lang="zh-CN" altLang="en-US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基本图形</a:t>
            </a:r>
            <a:endParaRPr lang="zh-CN" altLang="en-US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创建画布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24206"/>
            <a:ext cx="911542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Matplotlib 库中创建画布一般使用 figure ()函数,下面是 figure ()函数的定义。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215" y="2052955"/>
            <a:ext cx="5040000" cy="8551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967891"/>
            <a:ext cx="911542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igure ()函数的参数很多,但是在实际使用过程中一般只使用 figsize ,开发者可以根据开发需求设置参数。 figure ()函数参数具体如表所示。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创建画布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18684" b="4312"/>
          <a:stretch>
            <a:fillRect/>
          </a:stretch>
        </p:blipFill>
        <p:spPr>
          <a:xfrm>
            <a:off x="1590040" y="1470025"/>
            <a:ext cx="5491480" cy="490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创建画布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24206"/>
            <a:ext cx="911542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figure ()函数有相应的返回值,返回值为创建的一个 figure 实例,具体代码如下。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967891"/>
            <a:ext cx="911542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通过上述代码可以看出,figure ()函数返回的参数为 Axes 对象的引用,需要注意的是,引用是系统分配的,每次的结果不一定相同。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570" y="2072640"/>
            <a:ext cx="5040000" cy="855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5.2.2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添加子图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24206"/>
            <a:ext cx="911542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5.2.1 节中主要讲述了使用 figure ()函数进行画布的创建,本节将继 5.2.1 节内容完善相应的代码,在 5.2.1 节代码的基础上进行相应的子图添加。在进行相应的绘图操作时,一般使用 add _ subplot ()函数进行相应的子图添加,相应的四种函数具体形式如下。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95" y="3308985"/>
            <a:ext cx="5040000" cy="1137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5.2.2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添加子图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24206"/>
            <a:ext cx="911542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上述四种函数中,第二种最为常用,通过函数不能直接看出相应的参数,可以通过具体参数列表进行查看,add _ subplot ()函数参数具体如表所示。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19031" b="6440"/>
          <a:stretch>
            <a:fillRect/>
          </a:stretch>
        </p:blipFill>
        <p:spPr>
          <a:xfrm>
            <a:off x="1624965" y="2487930"/>
            <a:ext cx="5467985" cy="36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5.2.2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添加子图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24206"/>
            <a:ext cx="911542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除表中的参数外,该函数还可以接受其他参数, add _ subplot ()函数额外参数具体如表所示。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18853" b="7257"/>
          <a:stretch>
            <a:fillRect/>
          </a:stretch>
        </p:blipFill>
        <p:spPr>
          <a:xfrm>
            <a:off x="1729105" y="2632075"/>
            <a:ext cx="5480050" cy="3091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5.2.2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添加子图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24305"/>
            <a:ext cx="3025140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_ subplot ()函数的返回值是一个子图对象,开发者可以在子图对象中创建许多Artist 对象,具体代码如下。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9130" y="1257300"/>
            <a:ext cx="5040000" cy="516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5.2.2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添加子图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24305"/>
            <a:ext cx="9144000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上述代码中 hist ()函数用来绘制直方图。上述代码中使用 add _ subplot ()函数创建了一个 1 行 1 列的子图,并在索引值为 1 的子图中进行相应的绘制,本例中使用 hist ()函数绘制了一个柱状图(关于图形的基本绘制,本章的后续小节将详细讲述)。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5.2.3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规定刻度与标签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24305"/>
            <a:ext cx="9144000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在绘制完基本图形后,开发者需要使用 xlabel ()与 ylabel ()函数对坐标轴进行数据的绘制操作,为图表添加轴标签,本节将对 5.2.2 节中的案例进行轴标签完善。具体函数接口如下。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8365" y="2954020"/>
            <a:ext cx="5040000" cy="5731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3675380"/>
            <a:ext cx="9144000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相关参数请查看参数表,xlabel ()与 ylabel ()函数参数如表所示。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r="32608" b="17250"/>
          <a:stretch>
            <a:fillRect/>
          </a:stretch>
        </p:blipFill>
        <p:spPr>
          <a:xfrm>
            <a:off x="1621790" y="4408170"/>
            <a:ext cx="5219700" cy="1828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5.2.3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规定刻度与标签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24305"/>
            <a:ext cx="326136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5.2.2 节的基础上进行代码完善,设置相应的刻度和标签,具体代码如下。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1360" y="1424305"/>
            <a:ext cx="5040000" cy="49217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 bwMode="auto">
          <a:xfrm>
            <a:off x="2711133" y="1453155"/>
            <a:ext cx="29464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3" name="矩形 35"/>
          <p:cNvSpPr>
            <a:spLocks noChangeArrowheads="1"/>
          </p:cNvSpPr>
          <p:nvPr/>
        </p:nvSpPr>
        <p:spPr bwMode="auto">
          <a:xfrm>
            <a:off x="2602077" y="1084375"/>
            <a:ext cx="223774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绘图流程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195"/>
          <p:cNvGrpSpPr/>
          <p:nvPr/>
        </p:nvGrpSpPr>
        <p:grpSpPr bwMode="auto">
          <a:xfrm>
            <a:off x="1515141" y="2291118"/>
            <a:ext cx="4141720" cy="584665"/>
            <a:chOff x="1707622" y="1197695"/>
            <a:chExt cx="4045478" cy="656772"/>
          </a:xfrm>
        </p:grpSpPr>
        <p:sp>
          <p:nvSpPr>
            <p:cNvPr id="5" name="圆角矩形 5"/>
            <p:cNvSpPr/>
            <p:nvPr/>
          </p:nvSpPr>
          <p:spPr bwMode="auto">
            <a:xfrm rot="21587233">
              <a:off x="1707622" y="1535259"/>
              <a:ext cx="855938" cy="319208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2810041" y="1570935"/>
              <a:ext cx="294305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7" name="矩形 35"/>
            <p:cNvSpPr>
              <a:spLocks noChangeArrowheads="1"/>
            </p:cNvSpPr>
            <p:nvPr/>
          </p:nvSpPr>
          <p:spPr bwMode="auto">
            <a:xfrm>
              <a:off x="2752767" y="1197695"/>
              <a:ext cx="2185741" cy="413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Matplotlib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基本使用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7" name="组合 29"/>
          <p:cNvGrpSpPr/>
          <p:nvPr/>
        </p:nvGrpSpPr>
        <p:grpSpPr bwMode="auto">
          <a:xfrm rot="-12767">
            <a:off x="1504513" y="2295590"/>
            <a:ext cx="1005156" cy="547688"/>
            <a:chOff x="1931297" y="1314359"/>
            <a:chExt cx="1319272" cy="1728192"/>
          </a:xfrm>
        </p:grpSpPr>
        <p:grpSp>
          <p:nvGrpSpPr>
            <p:cNvPr id="18" name="组合 31"/>
            <p:cNvGrpSpPr/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20" name="圆角矩形 24"/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5.2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21" name="圆角矩形 25"/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9" name="圆角矩形 5"/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32" name="组合 29"/>
          <p:cNvGrpSpPr/>
          <p:nvPr/>
        </p:nvGrpSpPr>
        <p:grpSpPr bwMode="auto">
          <a:xfrm rot="-12767">
            <a:off x="1484154" y="1168855"/>
            <a:ext cx="1005156" cy="547688"/>
            <a:chOff x="1931297" y="1314359"/>
            <a:chExt cx="1319272" cy="1728192"/>
          </a:xfrm>
        </p:grpSpPr>
        <p:grpSp>
          <p:nvGrpSpPr>
            <p:cNvPr id="33" name="组合 31"/>
            <p:cNvGrpSpPr/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35" name="圆角矩形 24"/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5.1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36" name="圆角矩形 25"/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34" name="圆角矩形 5"/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8" name="TextBox 126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2643741" y="2623416"/>
            <a:ext cx="2346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tooltip="" action="ppaction://hlinksldjump"/>
              </a:rPr>
              <a:t>☞</a:t>
            </a:r>
            <a:r>
              <a:rPr lang="zh-CN" altLang="en-US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tooltip="" action="ppaction://hlinksldjump"/>
              </a:rPr>
              <a:t>点击查看本小节知识架构</a:t>
            </a:r>
            <a:endParaRPr lang="zh-CN" altLang="en-US" sz="1400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195"/>
          <p:cNvGrpSpPr/>
          <p:nvPr/>
        </p:nvGrpSpPr>
        <p:grpSpPr bwMode="auto">
          <a:xfrm>
            <a:off x="1515776" y="3336963"/>
            <a:ext cx="4141720" cy="584665"/>
            <a:chOff x="1707622" y="1197695"/>
            <a:chExt cx="4045478" cy="656772"/>
          </a:xfrm>
        </p:grpSpPr>
        <p:sp>
          <p:nvSpPr>
            <p:cNvPr id="10" name="圆角矩形 5"/>
            <p:cNvSpPr/>
            <p:nvPr/>
          </p:nvSpPr>
          <p:spPr bwMode="auto">
            <a:xfrm rot="21587233">
              <a:off x="1707622" y="1535259"/>
              <a:ext cx="855938" cy="319208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 bwMode="auto">
            <a:xfrm>
              <a:off x="2810041" y="1570935"/>
              <a:ext cx="294305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2" name="矩形 35"/>
            <p:cNvSpPr>
              <a:spLocks noChangeArrowheads="1"/>
            </p:cNvSpPr>
            <p:nvPr/>
          </p:nvSpPr>
          <p:spPr bwMode="auto">
            <a:xfrm>
              <a:off x="2752767" y="1197695"/>
              <a:ext cx="2185741" cy="413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Matplotlib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常用技巧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3" name="组合 29"/>
          <p:cNvGrpSpPr/>
          <p:nvPr/>
        </p:nvGrpSpPr>
        <p:grpSpPr bwMode="auto">
          <a:xfrm rot="-12767">
            <a:off x="1505148" y="3341435"/>
            <a:ext cx="1005156" cy="547688"/>
            <a:chOff x="1931297" y="1314359"/>
            <a:chExt cx="1319272" cy="1728192"/>
          </a:xfrm>
        </p:grpSpPr>
        <p:grpSp>
          <p:nvGrpSpPr>
            <p:cNvPr id="14" name="组合 31"/>
            <p:cNvGrpSpPr/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15" name="圆角矩形 24"/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5.3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22" name="圆角矩形 25"/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23" name="圆角矩形 5"/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24" name="TextBox 126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2558016" y="3649576"/>
            <a:ext cx="2346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tooltip="" action="ppaction://hlinksldjump"/>
              </a:rPr>
              <a:t>☞</a:t>
            </a:r>
            <a:r>
              <a:rPr lang="zh-CN" altLang="en-US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tooltip="" action="ppaction://hlinksldjump"/>
              </a:rPr>
              <a:t>点击查看本小节知识架构</a:t>
            </a:r>
            <a:endParaRPr lang="zh-CN" altLang="en-US" sz="1400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195"/>
          <p:cNvGrpSpPr/>
          <p:nvPr/>
        </p:nvGrpSpPr>
        <p:grpSpPr bwMode="auto">
          <a:xfrm>
            <a:off x="1532286" y="4392968"/>
            <a:ext cx="4141720" cy="584665"/>
            <a:chOff x="1707622" y="1197695"/>
            <a:chExt cx="4045478" cy="656772"/>
          </a:xfrm>
        </p:grpSpPr>
        <p:sp>
          <p:nvSpPr>
            <p:cNvPr id="61" name="圆角矩形 5"/>
            <p:cNvSpPr/>
            <p:nvPr/>
          </p:nvSpPr>
          <p:spPr bwMode="auto">
            <a:xfrm rot="21587233">
              <a:off x="1707622" y="1535259"/>
              <a:ext cx="855938" cy="319208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2810041" y="1570935"/>
              <a:ext cx="294305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3" name="矩形 35"/>
            <p:cNvSpPr>
              <a:spLocks noChangeArrowheads="1"/>
            </p:cNvSpPr>
            <p:nvPr/>
          </p:nvSpPr>
          <p:spPr bwMode="auto">
            <a:xfrm>
              <a:off x="2752767" y="1197695"/>
              <a:ext cx="2185741" cy="413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Matplotlib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基本图形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64" name="组合 29"/>
          <p:cNvGrpSpPr/>
          <p:nvPr/>
        </p:nvGrpSpPr>
        <p:grpSpPr bwMode="auto">
          <a:xfrm rot="-12767">
            <a:off x="1521658" y="4397440"/>
            <a:ext cx="1005156" cy="547688"/>
            <a:chOff x="1931297" y="1314359"/>
            <a:chExt cx="1319272" cy="1728192"/>
          </a:xfrm>
        </p:grpSpPr>
        <p:grpSp>
          <p:nvGrpSpPr>
            <p:cNvPr id="65" name="组合 31"/>
            <p:cNvGrpSpPr/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66" name="圆角矩形 24"/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5.4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67" name="圆角矩形 25"/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68" name="圆角矩形 5"/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69" name="TextBox 126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2660886" y="4725266"/>
            <a:ext cx="2346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tooltip="" action="ppaction://hlinksldjump"/>
              </a:rPr>
              <a:t>☞</a:t>
            </a:r>
            <a:r>
              <a:rPr lang="zh-CN" altLang="en-US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tooltip="" action="ppaction://hlinksldjump"/>
              </a:rPr>
              <a:t>点击查看本小节知识架构</a:t>
            </a:r>
            <a:endParaRPr lang="zh-CN" altLang="en-US" sz="1400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24" grpId="0"/>
      <p:bldP spid="6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5.2.3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规定刻度与标签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24305"/>
            <a:ext cx="9144000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通过上述代码可以看出,xlabel ()与 ylabel ()函数为图表添加标签后的效果。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5.2.4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添加图例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24305"/>
            <a:ext cx="91440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5.2.3 节中为图形添加了轴标签,本节将为图表添加图例, Matplotlib 为开发者提供了legend ()函数,使开发者可以自定义图表的图例,对应函数的形式如下。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065" y="2522220"/>
            <a:ext cx="5040000" cy="29111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967990"/>
            <a:ext cx="9144000" cy="23609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注意:legend ()函数参数应为字符串列表。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pyplot 模块的 legend ()函数有三种表示方式,具体如下。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1.不带参数的 legend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此类方法将自动把数据图例标签绘制到相应图形上,要配合 Axes 对象的 plot ()函数使用,具体代码如下。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10" y="5461000"/>
            <a:ext cx="5040000" cy="5731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5.2.4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添加图例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24305"/>
            <a:ext cx="9144000" cy="986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2.带参数的 legend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此方法最为常用,同时需要传递参数 label ,具体代码如下。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0" y="2583180"/>
            <a:ext cx="5040000" cy="57314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3292475"/>
            <a:ext cx="9144000" cy="986155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3.带处理方法的 legend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legend ()函数允许开发者自定义处理方式,具体代码如下。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4518025"/>
            <a:ext cx="5040000" cy="2911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5.2.4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添加图例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24305"/>
            <a:ext cx="9144000" cy="986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3.带处理方法的 legend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legend ()函数允许开发者自定义处理方式,具体代码如下。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18289" b="6174"/>
          <a:stretch>
            <a:fillRect/>
          </a:stretch>
        </p:blipFill>
        <p:spPr>
          <a:xfrm>
            <a:off x="1560195" y="2329180"/>
            <a:ext cx="5518150" cy="4236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5.2.4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添加图例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24305"/>
            <a:ext cx="9144000" cy="1817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egend ()函数的返回值是一个 matplotlib.legend.Legend 实例,除上述基本参数外,Matplotlib 还为开发者提供了许多其他参数,本书不逐一讲述,开发者可以查阅官方文档。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本节将继续 5.2.3 节内容为图形添加图例,具体代码如下。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b="55801"/>
          <a:stretch>
            <a:fillRect/>
          </a:stretch>
        </p:blipFill>
        <p:spPr>
          <a:xfrm>
            <a:off x="831215" y="3351530"/>
            <a:ext cx="5040000" cy="2259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5.2.4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添加图例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24305"/>
            <a:ext cx="9144000" cy="1817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egend ()函数的返回值是一个 matplotlib.legend.Legend 实例,除上述基本参数外,Matplotlib 还为开发者提供了许多其他参数,本书不逐一讲述,开发者可以查阅官方文档。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本节将继续 5.2.3 节内容为图形添加图例,具体代码如下。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b="55801"/>
          <a:stretch>
            <a:fillRect/>
          </a:stretch>
        </p:blipFill>
        <p:spPr>
          <a:xfrm>
            <a:off x="831215" y="3351530"/>
            <a:ext cx="5040000" cy="2259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5.2.4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添加图例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395470"/>
            <a:ext cx="9144000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通过上述代码可以看出, legend ()函数返回值为一个地址(注意:该地址不是固定的)。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44164"/>
          <a:stretch>
            <a:fillRect/>
          </a:stretch>
        </p:blipFill>
        <p:spPr>
          <a:xfrm>
            <a:off x="1121410" y="1540510"/>
            <a:ext cx="5040000" cy="28547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5.2.5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显示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540510"/>
            <a:ext cx="91440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5.2.4 节中完成了对图表添加图例,但这并不是最后一步,在添加完图例后应使用show ()函数完成相应的显示操作,对应的函数如下。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280" y="2615565"/>
            <a:ext cx="5040000" cy="29111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2967990"/>
            <a:ext cx="9144000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虽然该函数具有较多参数,但在使用时并不常用,本书不对该函数参数讲解。该函数的使用代码如下。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b="63348"/>
          <a:stretch>
            <a:fillRect/>
          </a:stretch>
        </p:blipFill>
        <p:spPr>
          <a:xfrm>
            <a:off x="843280" y="3890010"/>
            <a:ext cx="5040000" cy="2324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5.2.5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显示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" y="5509895"/>
            <a:ext cx="9144000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通过上述代码可以看出,show ()函数执行完毕后返回一张图片。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35820"/>
          <a:stretch>
            <a:fillRect/>
          </a:stretch>
        </p:blipFill>
        <p:spPr>
          <a:xfrm>
            <a:off x="2052320" y="1370330"/>
            <a:ext cx="5040000" cy="40696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2"/>
          <p:cNvSpPr>
            <a:spLocks noChangeArrowheads="1"/>
          </p:cNvSpPr>
          <p:nvPr/>
        </p:nvSpPr>
        <p:spPr bwMode="auto">
          <a:xfrm>
            <a:off x="569522" y="1169001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847584" y="1398177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grpSp>
        <p:nvGrpSpPr>
          <p:cNvPr id="4" name="组合 153"/>
          <p:cNvGrpSpPr/>
          <p:nvPr/>
        </p:nvGrpSpPr>
        <p:grpSpPr bwMode="auto">
          <a:xfrm>
            <a:off x="1172967" y="2838382"/>
            <a:ext cx="6625480" cy="684212"/>
            <a:chOff x="1029300" y="5045322"/>
            <a:chExt cx="6624959" cy="683275"/>
          </a:xfrm>
        </p:grpSpPr>
        <p:grpSp>
          <p:nvGrpSpPr>
            <p:cNvPr id="5" name="组合 219"/>
            <p:cNvGrpSpPr/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10" name="AutoShape 218"/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11" name="组合 225"/>
              <p:cNvGrpSpPr/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12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13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6" name="Line 188"/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7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9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14" name="TextBox 154"/>
          <p:cNvSpPr txBox="1">
            <a:spLocks noChangeArrowheads="1"/>
          </p:cNvSpPr>
          <p:nvPr/>
        </p:nvSpPr>
        <p:spPr bwMode="auto">
          <a:xfrm>
            <a:off x="2847340" y="1562735"/>
            <a:ext cx="58731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5.3  </a:t>
            </a:r>
            <a:r>
              <a:rPr lang="en-US" altLang="zh-CN" sz="2800" b="1" dirty="0">
                <a:sym typeface="+mn-ea"/>
              </a:rPr>
              <a:t>Matplotlib</a:t>
            </a:r>
            <a:r>
              <a:rPr lang="zh-CN" altLang="en-US" sz="2800" b="1" dirty="0">
                <a:sym typeface="+mn-ea"/>
              </a:rPr>
              <a:t>常用技巧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TextBox 163"/>
          <p:cNvSpPr txBox="1">
            <a:spLocks noChangeArrowheads="1"/>
          </p:cNvSpPr>
          <p:nvPr/>
        </p:nvSpPr>
        <p:spPr bwMode="auto">
          <a:xfrm>
            <a:off x="1151682" y="2956878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5.3.1</a:t>
            </a:r>
            <a:endParaRPr lang="zh-CN" altLang="en-US" dirty="0"/>
          </a:p>
        </p:txBody>
      </p:sp>
      <p:sp>
        <p:nvSpPr>
          <p:cNvPr id="16" name="TextBox 168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3330575" y="2938780"/>
            <a:ext cx="40024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 tooltip="" action="ppaction://hlinksldjump"/>
              </a:rPr>
              <a:t>配置文件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AutoShape 864"/>
          <p:cNvSpPr>
            <a:spLocks noChangeArrowheads="1"/>
          </p:cNvSpPr>
          <p:nvPr/>
        </p:nvSpPr>
        <p:spPr bwMode="auto">
          <a:xfrm>
            <a:off x="630754" y="1936508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 bwMode="auto">
          <a:xfrm>
            <a:off x="1103791" y="1968242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1">
            <a:hlinkClick r:id="" action="ppaction://noaction"/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  <a14:imgEffect>
                      <a14:saturation sat="66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16" y="1915278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组合 153"/>
          <p:cNvGrpSpPr/>
          <p:nvPr/>
        </p:nvGrpSpPr>
        <p:grpSpPr bwMode="auto">
          <a:xfrm>
            <a:off x="1172637" y="5246655"/>
            <a:ext cx="6535740" cy="652952"/>
            <a:chOff x="1029300" y="5045322"/>
            <a:chExt cx="6535226" cy="652058"/>
          </a:xfrm>
        </p:grpSpPr>
        <p:grpSp>
          <p:nvGrpSpPr>
            <p:cNvPr id="21" name="组合 219"/>
            <p:cNvGrpSpPr/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26" name="AutoShape 218"/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27" name="组合 225"/>
              <p:cNvGrpSpPr/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28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29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22" name="Line 188"/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23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24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25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30" name="TextBox 163"/>
          <p:cNvSpPr txBox="1">
            <a:spLocks noChangeArrowheads="1"/>
          </p:cNvSpPr>
          <p:nvPr/>
        </p:nvSpPr>
        <p:spPr bwMode="auto">
          <a:xfrm>
            <a:off x="1124816" y="5364604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5.3.3</a:t>
            </a:r>
            <a:endParaRPr lang="zh-CN" altLang="en-US" dirty="0"/>
          </a:p>
        </p:txBody>
      </p:sp>
      <p:sp>
        <p:nvSpPr>
          <p:cNvPr id="31" name="TextBox 168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3330244" y="5350052"/>
            <a:ext cx="400308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7" tooltip="" action="ppaction://hlinksldjump"/>
              </a:rPr>
              <a:t>中文显示配置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153"/>
          <p:cNvGrpSpPr/>
          <p:nvPr/>
        </p:nvGrpSpPr>
        <p:grpSpPr bwMode="auto">
          <a:xfrm>
            <a:off x="1172967" y="4071552"/>
            <a:ext cx="6625480" cy="684212"/>
            <a:chOff x="1029300" y="5045322"/>
            <a:chExt cx="6624959" cy="683275"/>
          </a:xfrm>
        </p:grpSpPr>
        <p:grpSp>
          <p:nvGrpSpPr>
            <p:cNvPr id="33" name="组合 219"/>
            <p:cNvGrpSpPr/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34" name="AutoShape 218"/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35" name="组合 225"/>
              <p:cNvGrpSpPr/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36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37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38" name="Line 188"/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39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40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41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42" name="TextBox 163"/>
          <p:cNvSpPr txBox="1">
            <a:spLocks noChangeArrowheads="1"/>
          </p:cNvSpPr>
          <p:nvPr/>
        </p:nvSpPr>
        <p:spPr bwMode="auto">
          <a:xfrm>
            <a:off x="1151682" y="4190048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5.3.2</a:t>
            </a:r>
            <a:endParaRPr lang="zh-CN" altLang="en-US" dirty="0"/>
          </a:p>
        </p:txBody>
      </p:sp>
      <p:sp>
        <p:nvSpPr>
          <p:cNvPr id="43" name="TextBox 168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3330575" y="4171950"/>
            <a:ext cx="40024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8" tooltip="" action="ppaction://hlinksldjump"/>
              </a:rPr>
              <a:t>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8" tooltip="" action="ppaction://hlinksldjump"/>
              </a:rPr>
              <a:t>参数的基本配置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408013" y="165404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学习目标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-396552" y="1795159"/>
          <a:ext cx="6984776" cy="3786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TextBox 130"/>
          <p:cNvSpPr txBox="1"/>
          <p:nvPr/>
        </p:nvSpPr>
        <p:spPr bwMode="auto">
          <a:xfrm rot="18760561">
            <a:off x="3196833" y="2412387"/>
            <a:ext cx="102144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26"/>
          <p:cNvSpPr txBox="1"/>
          <p:nvPr/>
        </p:nvSpPr>
        <p:spPr bwMode="auto">
          <a:xfrm rot="2839439" flipH="1">
            <a:off x="5091485" y="2603446"/>
            <a:ext cx="102144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27"/>
          <p:cNvSpPr txBox="1"/>
          <p:nvPr/>
        </p:nvSpPr>
        <p:spPr bwMode="auto">
          <a:xfrm rot="13580827" flipV="1">
            <a:off x="3210085" y="4331646"/>
            <a:ext cx="102144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26"/>
          <p:cNvSpPr txBox="1"/>
          <p:nvPr/>
        </p:nvSpPr>
        <p:spPr bwMode="auto">
          <a:xfrm rot="18947968" flipH="1">
            <a:off x="5082055" y="4033116"/>
            <a:ext cx="1067741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18"/>
          <p:cNvGrpSpPr/>
          <p:nvPr/>
        </p:nvGrpSpPr>
        <p:grpSpPr bwMode="auto">
          <a:xfrm>
            <a:off x="504865" y="1386282"/>
            <a:ext cx="3322321" cy="1271292"/>
            <a:chOff x="547807" y="2226112"/>
            <a:chExt cx="3321330" cy="1271821"/>
          </a:xfrm>
        </p:grpSpPr>
        <p:sp>
          <p:nvSpPr>
            <p:cNvPr id="9" name="矩形 5"/>
            <p:cNvSpPr>
              <a:spLocks noChangeArrowheads="1"/>
            </p:cNvSpPr>
            <p:nvPr/>
          </p:nvSpPr>
          <p:spPr bwMode="auto">
            <a:xfrm>
              <a:off x="1022011" y="2226112"/>
              <a:ext cx="2847126" cy="1015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Matplotlib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绘制图表的流程</a:t>
              </a:r>
              <a:endPara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0" name="组合 16"/>
            <p:cNvGrpSpPr/>
            <p:nvPr/>
          </p:nvGrpSpPr>
          <p:grpSpPr bwMode="auto">
            <a:xfrm>
              <a:off x="860198" y="2845720"/>
              <a:ext cx="2178276" cy="652213"/>
              <a:chOff x="860198" y="2352244"/>
              <a:chExt cx="2178276" cy="652213"/>
            </a:xfrm>
          </p:grpSpPr>
          <p:cxnSp>
            <p:nvCxnSpPr>
              <p:cNvPr id="1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" name="组合 15"/>
            <p:cNvGrpSpPr/>
            <p:nvPr/>
          </p:nvGrpSpPr>
          <p:grpSpPr bwMode="auto">
            <a:xfrm>
              <a:off x="547807" y="2345525"/>
              <a:ext cx="482428" cy="522503"/>
              <a:chOff x="1232465" y="3518931"/>
              <a:chExt cx="482428" cy="522503"/>
            </a:xfrm>
          </p:grpSpPr>
          <p:sp>
            <p:nvSpPr>
              <p:cNvPr id="12" name="椭圆 11"/>
              <p:cNvSpPr/>
              <p:nvPr/>
            </p:nvSpPr>
            <p:spPr bwMode="auto">
              <a:xfrm>
                <a:off x="1232465" y="3558042"/>
                <a:ext cx="474520" cy="474858"/>
              </a:xfrm>
              <a:prstGeom prst="ellipse">
                <a:avLst/>
              </a:prstGeom>
              <a:solidFill>
                <a:srgbClr val="2484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3" name="TextBox 94"/>
              <p:cNvSpPr txBox="1"/>
              <p:nvPr/>
            </p:nvSpPr>
            <p:spPr>
              <a:xfrm>
                <a:off x="1295918" y="3518931"/>
                <a:ext cx="418975" cy="522503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" name="组合 17"/>
          <p:cNvGrpSpPr/>
          <p:nvPr/>
        </p:nvGrpSpPr>
        <p:grpSpPr bwMode="auto">
          <a:xfrm>
            <a:off x="681306" y="4708112"/>
            <a:ext cx="3131185" cy="1275080"/>
            <a:chOff x="547807" y="3950799"/>
            <a:chExt cx="3130646" cy="1274341"/>
          </a:xfrm>
        </p:grpSpPr>
        <p:sp>
          <p:nvSpPr>
            <p:cNvPr id="17" name="矩形 21"/>
            <p:cNvSpPr>
              <a:spLocks noChangeArrowheads="1"/>
            </p:cNvSpPr>
            <p:nvPr/>
          </p:nvSpPr>
          <p:spPr bwMode="auto">
            <a:xfrm>
              <a:off x="845571" y="4210998"/>
              <a:ext cx="2832882" cy="1014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  <a:buClrTx/>
                <a:buSzTx/>
                <a:buFont typeface="Calibri" panose="020F0502020204030204" pitchFamily="34" charset="0"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Matplotlib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绘制直方图的方法</a:t>
              </a:r>
              <a:endPara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8" name="组合 26"/>
            <p:cNvGrpSpPr/>
            <p:nvPr/>
          </p:nvGrpSpPr>
          <p:grpSpPr bwMode="auto">
            <a:xfrm rot="10800000" flipH="1">
              <a:off x="860198" y="3950799"/>
              <a:ext cx="2178276" cy="652213"/>
              <a:chOff x="860198" y="2352244"/>
              <a:chExt cx="2178276" cy="652213"/>
            </a:xfrm>
          </p:grpSpPr>
          <p:cxnSp>
            <p:nvCxnSpPr>
              <p:cNvPr id="22" name="直接连接符 2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接连接符 28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9" name="组合 29"/>
            <p:cNvGrpSpPr/>
            <p:nvPr/>
          </p:nvGrpSpPr>
          <p:grpSpPr bwMode="auto">
            <a:xfrm>
              <a:off x="547807" y="4523744"/>
              <a:ext cx="474580" cy="523571"/>
              <a:chOff x="1232465" y="3525955"/>
              <a:chExt cx="474580" cy="523571"/>
            </a:xfrm>
          </p:grpSpPr>
          <p:sp>
            <p:nvSpPr>
              <p:cNvPr id="20" name="椭圆 19"/>
              <p:cNvSpPr/>
              <p:nvPr/>
            </p:nvSpPr>
            <p:spPr bwMode="auto">
              <a:xfrm>
                <a:off x="1232465" y="3559083"/>
                <a:ext cx="474580" cy="474388"/>
              </a:xfrm>
              <a:prstGeom prst="ellipse">
                <a:avLst/>
              </a:prstGeom>
              <a:solidFill>
                <a:srgbClr val="2383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1" name="TextBox 102"/>
              <p:cNvSpPr txBox="1"/>
              <p:nvPr/>
            </p:nvSpPr>
            <p:spPr>
              <a:xfrm>
                <a:off x="1278361" y="3525955"/>
                <a:ext cx="334905" cy="52357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 bwMode="auto">
          <a:xfrm>
            <a:off x="5041590" y="1385943"/>
            <a:ext cx="3241107" cy="1206172"/>
            <a:chOff x="5455218" y="2003925"/>
            <a:chExt cx="3241107" cy="1206000"/>
          </a:xfrm>
        </p:grpSpPr>
        <p:grpSp>
          <p:nvGrpSpPr>
            <p:cNvPr id="25" name="组合 32"/>
            <p:cNvGrpSpPr/>
            <p:nvPr/>
          </p:nvGrpSpPr>
          <p:grpSpPr bwMode="auto">
            <a:xfrm flipH="1">
              <a:off x="6469063" y="2557463"/>
              <a:ext cx="1962150" cy="652462"/>
              <a:chOff x="860198" y="2352244"/>
              <a:chExt cx="1962354" cy="652213"/>
            </a:xfrm>
          </p:grpSpPr>
          <p:cxnSp>
            <p:nvCxnSpPr>
              <p:cNvPr id="3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8" y="3004457"/>
                <a:ext cx="1599614" cy="0"/>
              </a:xfrm>
              <a:prstGeom prst="line">
                <a:avLst/>
              </a:prstGeom>
              <a:noFill/>
              <a:ln w="28575" algn="ctr">
                <a:solidFill>
                  <a:srgbClr val="2484C6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6" name="组合 35"/>
            <p:cNvGrpSpPr/>
            <p:nvPr/>
          </p:nvGrpSpPr>
          <p:grpSpPr bwMode="auto">
            <a:xfrm>
              <a:off x="8223250" y="2094756"/>
              <a:ext cx="473075" cy="522212"/>
              <a:chOff x="1232465" y="3514976"/>
              <a:chExt cx="474415" cy="522667"/>
            </a:xfrm>
          </p:grpSpPr>
          <p:sp>
            <p:nvSpPr>
              <p:cNvPr id="28" name="椭圆 27"/>
              <p:cNvSpPr/>
              <p:nvPr/>
            </p:nvSpPr>
            <p:spPr bwMode="auto">
              <a:xfrm>
                <a:off x="1232465" y="3558773"/>
                <a:ext cx="474415" cy="475007"/>
              </a:xfrm>
              <a:prstGeom prst="ellipse">
                <a:avLst/>
              </a:prstGeom>
              <a:solidFill>
                <a:srgbClr val="2484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9" name="TextBox 110"/>
              <p:cNvSpPr txBox="1"/>
              <p:nvPr/>
            </p:nvSpPr>
            <p:spPr>
              <a:xfrm>
                <a:off x="1288136" y="3514976"/>
                <a:ext cx="335911" cy="52266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" name="矩形 46"/>
            <p:cNvSpPr>
              <a:spLocks noChangeArrowheads="1"/>
            </p:cNvSpPr>
            <p:nvPr/>
          </p:nvSpPr>
          <p:spPr bwMode="auto">
            <a:xfrm>
              <a:off x="5455218" y="2003925"/>
              <a:ext cx="2767965" cy="1014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Matplotlib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的基本绘图技巧</a:t>
              </a:r>
              <a:endPara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5178075" y="4660870"/>
            <a:ext cx="3208087" cy="1322066"/>
            <a:chOff x="5510087" y="4225925"/>
            <a:chExt cx="3208087" cy="1322736"/>
          </a:xfrm>
        </p:grpSpPr>
        <p:grpSp>
          <p:nvGrpSpPr>
            <p:cNvPr id="33" name="组合 38"/>
            <p:cNvGrpSpPr/>
            <p:nvPr/>
          </p:nvGrpSpPr>
          <p:grpSpPr bwMode="auto">
            <a:xfrm rot="10800000">
              <a:off x="6268941" y="4225925"/>
              <a:ext cx="2162272" cy="652465"/>
              <a:chOff x="860198" y="2352242"/>
              <a:chExt cx="2162496" cy="652215"/>
            </a:xfrm>
          </p:grpSpPr>
          <p:cxnSp>
            <p:nvCxnSpPr>
              <p:cNvPr id="38" name="直接连接符 39"/>
              <p:cNvCxnSpPr>
                <a:cxnSpLocks noChangeShapeType="1"/>
              </p:cNvCxnSpPr>
              <p:nvPr/>
            </p:nvCxnSpPr>
            <p:spPr bwMode="auto">
              <a:xfrm>
                <a:off x="860198" y="2352242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22937" y="3004455"/>
                <a:ext cx="1799757" cy="2"/>
              </a:xfrm>
              <a:prstGeom prst="line">
                <a:avLst/>
              </a:prstGeom>
              <a:noFill/>
              <a:ln w="28575" algn="ctr">
                <a:solidFill>
                  <a:srgbClr val="2484C6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4" name="组合 41"/>
            <p:cNvGrpSpPr/>
            <p:nvPr/>
          </p:nvGrpSpPr>
          <p:grpSpPr bwMode="auto">
            <a:xfrm flipH="1">
              <a:off x="8245099" y="4779187"/>
              <a:ext cx="473075" cy="524142"/>
              <a:chOff x="1210554" y="3505896"/>
              <a:chExt cx="474415" cy="523486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1210554" y="3548703"/>
                <a:ext cx="474415" cy="474310"/>
              </a:xfrm>
              <a:prstGeom prst="ellipse">
                <a:avLst/>
              </a:prstGeom>
              <a:solidFill>
                <a:srgbClr val="2383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7" name="TextBox 118"/>
              <p:cNvSpPr txBox="1"/>
              <p:nvPr/>
            </p:nvSpPr>
            <p:spPr>
              <a:xfrm>
                <a:off x="1278961" y="3505896"/>
                <a:ext cx="335911" cy="523486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5" name="矩形 51"/>
            <p:cNvSpPr>
              <a:spLocks noChangeArrowheads="1"/>
            </p:cNvSpPr>
            <p:nvPr/>
          </p:nvSpPr>
          <p:spPr bwMode="auto">
            <a:xfrm>
              <a:off x="5510087" y="4533417"/>
              <a:ext cx="2805430" cy="1015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Matplotlib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绘制散点图的方法</a:t>
              </a:r>
              <a:endPara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6 L -0.08177 -0.0958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97" y="-479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08264 -0.086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32" y="-435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07466 0.1032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516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-0.07708 0.1016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506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" grpId="0"/>
      <p:bldP spid="4" grpId="1"/>
      <p:bldP spid="4" grpId="2"/>
      <p:bldP spid="5" grpId="0"/>
      <p:bldP spid="5" grpId="1"/>
      <p:bldP spid="5" grpId="2"/>
      <p:bldP spid="6" grpId="0"/>
      <p:bldP spid="6" grpId="1"/>
      <p:bldP spid="6" grpId="2"/>
      <p:bldP spid="7" grpId="0"/>
      <p:bldP spid="7" grpId="1"/>
      <p:bldP spid="7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   Matplotlib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常用技巧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1337945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Matplotlib 实际的使用过程中,会有一些常用技巧,掌握好这些技巧将大大提升开发者的开发效率,如修改配置文件、在图表中添加文件说明、使用 rc 参数动态配置等。本节将主要讲述在实际开发中 Matplotlib 的常用技巧。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配置文件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1753235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在一些情况下会遇到修改字体、调整背景颜色、变换线型等需求,在之前演示的过程中并没有进行相应的演示,而是直接采用 Matplotlib 的默认配置, Matplotlib 将这些默认的配置保存在 Matplotlib 的文件中,开发者可以通过修改文件中对应选项的参数进行自定义配置。文件如图所示。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2160" y="3461385"/>
            <a:ext cx="5314950" cy="2905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配置文件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开发者可以通过如下代码查看 Matplotlib 的系统配置文件路径。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5" y="2710815"/>
            <a:ext cx="914336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开发者可以在相应文件夹下创建配置文件。寻找相关目录的操作具体如下。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" y="3801745"/>
            <a:ext cx="914336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找到相应的文件后,开发者可以手动修改文件,但是修改之后, Matplotlib 要进行重新载入, Matplotlib 提供了 update ()函数重载配置文件,具体代码如下。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280" y="2313305"/>
            <a:ext cx="5040000" cy="2911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3392805"/>
            <a:ext cx="5040000" cy="2911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" y="4970780"/>
            <a:ext cx="5040000" cy="2911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4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配置文件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367157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实际上当导入 Matplotlib 时, Matplotlib 会调用 rc _ params ()函数加载相应配置,并对配置文件进行搜索,使用第一个找到的配置文件,搜索配置文件顺序如下。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(1 )当前路径:当前程序所在路径。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(2 )用户配置路径:使用 get _ cinfigdir ()函数获取。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(3 )系统默认配置路径:使用 matplotlib _ fname ()函数获取。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Matplotlib 在配置文件加载完成后会存到名为 rcParmas 的字典中, Matplotlib 允许开发者更改相应的参数(后面章节将会详细讲述)。如果开发者想要使用默认的参数,可以使用 rcdefault ()函数重置配置文件,具体代码如下。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065" y="5411470"/>
            <a:ext cx="5040000" cy="2911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5.3.2   rc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参数的基本配置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181737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5.3.1 节中讲述了配置文件的基本使用,开发者可以通过修改系统的配置文件指定配置。 Matplotlib 加载该文件后,会读取 rcParams 字典参数。 Matplotlib 允许开发者对动态的 rcParams 字典数据进行修改,本节将主要讲述相关内容。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下面通过代码进行说明。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b="55933"/>
          <a:stretch>
            <a:fillRect/>
          </a:stretch>
        </p:blipFill>
        <p:spPr>
          <a:xfrm>
            <a:off x="831215" y="3449955"/>
            <a:ext cx="5040000" cy="2878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5.3.2   rc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参数的基本配置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43500"/>
          <a:stretch>
            <a:fillRect/>
          </a:stretch>
        </p:blipFill>
        <p:spPr>
          <a:xfrm>
            <a:off x="1748790" y="1835785"/>
            <a:ext cx="5040000" cy="36905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5.3.2   rc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参数的基本配置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181737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5.3.1 节中讲述了配置文件的基本使用,开发者可以通过修改系统的配置文件指定配置。 Matplotlib 加载该文件后,会读取 rcParams 字典参数。 Matplotlib 允许开发者对动态的 rcParams 字典数据进行修改,本节将主要讲述相关内容。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下面通过代码进行说明。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b="55933"/>
          <a:stretch>
            <a:fillRect/>
          </a:stretch>
        </p:blipFill>
        <p:spPr>
          <a:xfrm>
            <a:off x="831215" y="3449955"/>
            <a:ext cx="5040000" cy="2878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5.3.2   rc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参数的基本配置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181737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上述代码画出了两条基本函数线,一条为 y=x? 2 ,另一条线为y=x? 4 ,同时设置了标题、图例等基本内容。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如果开发者想要动态地改变图形中的线型,则需要对 rcParams 参数进行修改,在绘制线型前进行参数的相关设置,需要添加如下代码。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00" y="3567430"/>
            <a:ext cx="5040000" cy="29111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35" y="3858260"/>
            <a:ext cx="4362450" cy="1337945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上述语句为对线型的更改,让绘制的图形线为“ .- ”形式,更改后重新运行语句块的结果如图所示。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8" name="图片 148" descr="/var/folders/47/x254w0ts4jg_w9ck58fdst7h0000gn/T/com.microsoft.Word/Content.MSO/B6C498EC.t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71645" y="3950970"/>
            <a:ext cx="3602355" cy="25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5.3.2   rc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参数的基本配置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如果开发者想要将图形中绘制的线型变宽,则需要在绘制图形之前添加如下语句,该语句将线宽设置为 3mm 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3175635"/>
            <a:ext cx="9142730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更改线宽后的运行结果如图所示。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785" y="2731770"/>
            <a:ext cx="5040000" cy="291119"/>
          </a:xfrm>
          <a:prstGeom prst="rect">
            <a:avLst/>
          </a:prstGeom>
        </p:spPr>
      </p:pic>
      <p:pic>
        <p:nvPicPr>
          <p:cNvPr id="149" name="图片 149" descr="/var/folders/47/x254w0ts4jg_w9ck58fdst7h0000gn/T/com.microsoft.Word/Content.MSO/F67729DA.t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2930" y="3794760"/>
            <a:ext cx="3496310" cy="243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5.3.2   rc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参数的基本配置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rcParams 字典中还有很多其他的参数特性,本书中只涉及一部分,线条常用的 rc 参数具体如表所示。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0" y="4486910"/>
            <a:ext cx="4164330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line.linestyle 参数的取值及意义具体如表所示。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19674" b="13681"/>
          <a:stretch>
            <a:fillRect/>
          </a:stretch>
        </p:blipFill>
        <p:spPr>
          <a:xfrm>
            <a:off x="1802130" y="2635250"/>
            <a:ext cx="5868670" cy="18516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r="63898" b="19792"/>
          <a:stretch>
            <a:fillRect/>
          </a:stretch>
        </p:blipFill>
        <p:spPr>
          <a:xfrm>
            <a:off x="4398645" y="4578985"/>
            <a:ext cx="3745865" cy="1898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587421"/>
            <a:ext cx="9144000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Matplotlib 是一个 Python 的 2D 库,可以跨平台绘制各种图形, Matplotlib 可以用于Python 脚本、 PythonShell 、 Jutyper Notebook 等工具。该库是 NumPy 的可视化操作界面,其设计与 MATLAB 非常相似。 Matplotlib 的主要开发者 JohnD.Hnter 于 2012 年去世,到 2015 年 11 月, Matplotlib1.5 支持 Python2.7~Python3.5 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5.3.2   rc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参数的基本配置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3702050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ine.marker 参数的取值及意义具体如表所示。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r="53143" b="6632"/>
          <a:stretch>
            <a:fillRect/>
          </a:stretch>
        </p:blipFill>
        <p:spPr>
          <a:xfrm>
            <a:off x="3702050" y="1740535"/>
            <a:ext cx="3384550" cy="4604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5.3.3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中文显示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配置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4000" cy="3735705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Matplotlib 的图形默认不支持显示中文,开发者可以通过如下方法配置 Matplotlib 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(1 )在程序的开始部分进行设置。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(2 )在程序的开头配置 rcParams 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(3 )修改配置文件。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本节将以 Windows 系统为例简单介绍中文显示的基本配置。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开发者需要自行下载 ttf 格式的 SimHei 字体,并将字体文件复制到相应的文件夹中,一般保存到如下目录。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720" y="5464175"/>
            <a:ext cx="5040000" cy="5003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5.3.3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中文显示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配置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4000" cy="4215765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添加完该文件后,需要对配置文件进行简单修改,开发者需要找到 mpl-data 文件夹中的 matplotlibrc 文件并进行修改,修改内容如下。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(1 )将 font.family 与 font.sans-serif 前的注释去除,使其生效。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(2 )在 font.sans-serif 后添加“ SimHei ”,更换 Matplotlib 默认字符集。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(3 )将 axes.unicode _ minus 项的值改为 False 并去除注释,以正确显示“- ”号。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(4 )在用户配置文件的路径(“用户路径/ .matplotlib ”)下将 text.cache 和fontList.json 文件删除,以清除缓存。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(5 )重启 JupyterNotebook 重新生成字体缓存并加载配置。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至此配置完成,其他系统配置方式同 Windows大致相同,配置时只是用户目录不同。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2"/>
          <p:cNvSpPr>
            <a:spLocks noChangeArrowheads="1"/>
          </p:cNvSpPr>
          <p:nvPr/>
        </p:nvSpPr>
        <p:spPr bwMode="auto">
          <a:xfrm>
            <a:off x="569522" y="1169001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847584" y="1398177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grpSp>
        <p:nvGrpSpPr>
          <p:cNvPr id="4" name="组合 153"/>
          <p:cNvGrpSpPr/>
          <p:nvPr/>
        </p:nvGrpSpPr>
        <p:grpSpPr bwMode="auto">
          <a:xfrm>
            <a:off x="1189477" y="2440872"/>
            <a:ext cx="6625480" cy="684212"/>
            <a:chOff x="1029300" y="5045322"/>
            <a:chExt cx="6624959" cy="683275"/>
          </a:xfrm>
        </p:grpSpPr>
        <p:grpSp>
          <p:nvGrpSpPr>
            <p:cNvPr id="5" name="组合 219"/>
            <p:cNvGrpSpPr/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10" name="AutoShape 218"/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11" name="组合 225"/>
              <p:cNvGrpSpPr/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12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13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6" name="Line 188"/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7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9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14" name="TextBox 154"/>
          <p:cNvSpPr txBox="1">
            <a:spLocks noChangeArrowheads="1"/>
          </p:cNvSpPr>
          <p:nvPr/>
        </p:nvSpPr>
        <p:spPr bwMode="auto">
          <a:xfrm>
            <a:off x="2847340" y="1562735"/>
            <a:ext cx="58731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5.4  Matplotlib</a:t>
            </a:r>
            <a:r>
              <a:rPr lang="zh-CN" altLang="en-US" sz="2800" b="1" dirty="0"/>
              <a:t>基本图形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63"/>
          <p:cNvSpPr txBox="1">
            <a:spLocks noChangeArrowheads="1"/>
          </p:cNvSpPr>
          <p:nvPr/>
        </p:nvSpPr>
        <p:spPr bwMode="auto">
          <a:xfrm>
            <a:off x="1168192" y="2559368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5.4.1</a:t>
            </a:r>
            <a:endParaRPr lang="zh-CN" altLang="en-US" dirty="0"/>
          </a:p>
        </p:txBody>
      </p:sp>
      <p:sp>
        <p:nvSpPr>
          <p:cNvPr id="16" name="TextBox 168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3347085" y="2541270"/>
            <a:ext cx="250634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 tooltip="" action="ppaction://hlinksldjump"/>
              </a:rPr>
              <a:t>Matplotlib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 tooltip="" action="ppaction://hlinksldjump"/>
              </a:rPr>
              <a:t>绘制散点图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AutoShape 864"/>
          <p:cNvSpPr>
            <a:spLocks noChangeArrowheads="1"/>
          </p:cNvSpPr>
          <p:nvPr/>
        </p:nvSpPr>
        <p:spPr bwMode="auto">
          <a:xfrm>
            <a:off x="630754" y="1936508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 bwMode="auto">
          <a:xfrm>
            <a:off x="1103791" y="1968242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1">
            <a:hlinkClick r:id="" action="ppaction://noaction"/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  <a14:imgEffect>
                      <a14:saturation sat="66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16" y="1915278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组合 153"/>
          <p:cNvGrpSpPr/>
          <p:nvPr/>
        </p:nvGrpSpPr>
        <p:grpSpPr bwMode="auto">
          <a:xfrm>
            <a:off x="1168192" y="3250215"/>
            <a:ext cx="6535740" cy="652952"/>
            <a:chOff x="1029300" y="5045322"/>
            <a:chExt cx="6535226" cy="652058"/>
          </a:xfrm>
        </p:grpSpPr>
        <p:grpSp>
          <p:nvGrpSpPr>
            <p:cNvPr id="21" name="组合 219"/>
            <p:cNvGrpSpPr/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26" name="AutoShape 218"/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27" name="组合 225"/>
              <p:cNvGrpSpPr/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28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29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22" name="Line 188"/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23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24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25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30" name="TextBox 163"/>
          <p:cNvSpPr txBox="1">
            <a:spLocks noChangeArrowheads="1"/>
          </p:cNvSpPr>
          <p:nvPr/>
        </p:nvSpPr>
        <p:spPr bwMode="auto">
          <a:xfrm>
            <a:off x="1120371" y="3368164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5.4.2</a:t>
            </a:r>
            <a:endParaRPr lang="zh-CN" altLang="en-US" dirty="0"/>
          </a:p>
        </p:txBody>
      </p:sp>
      <p:sp>
        <p:nvSpPr>
          <p:cNvPr id="31" name="TextBox 168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3325799" y="3353612"/>
            <a:ext cx="400308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7" tooltip="" action="ppaction://hlinksldjump"/>
              </a:rPr>
              <a:t>Matplotlib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7" tooltip="" action="ppaction://hlinksldjump"/>
              </a:rPr>
              <a:t>绘制直方图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80" name="组合 153"/>
          <p:cNvGrpSpPr/>
          <p:nvPr/>
        </p:nvGrpSpPr>
        <p:grpSpPr bwMode="auto">
          <a:xfrm>
            <a:off x="1172967" y="4036177"/>
            <a:ext cx="6625480" cy="684212"/>
            <a:chOff x="1029300" y="5045322"/>
            <a:chExt cx="6624959" cy="683275"/>
          </a:xfrm>
        </p:grpSpPr>
        <p:grpSp>
          <p:nvGrpSpPr>
            <p:cNvPr id="81" name="组合 219"/>
            <p:cNvGrpSpPr/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86" name="AutoShape 218"/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87" name="组合 225"/>
              <p:cNvGrpSpPr/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88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89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82" name="Line 188"/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83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4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85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90" name="TextBox 163"/>
          <p:cNvSpPr txBox="1">
            <a:spLocks noChangeArrowheads="1"/>
          </p:cNvSpPr>
          <p:nvPr/>
        </p:nvSpPr>
        <p:spPr bwMode="auto">
          <a:xfrm>
            <a:off x="1135807" y="4171183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5.4.3</a:t>
            </a:r>
            <a:endParaRPr lang="zh-CN" altLang="en-US" dirty="0"/>
          </a:p>
        </p:txBody>
      </p:sp>
      <p:sp>
        <p:nvSpPr>
          <p:cNvPr id="91" name="TextBox 168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3330575" y="4137025"/>
            <a:ext cx="33153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8" tooltip="" action="ppaction://hlinksldjump"/>
              </a:rPr>
              <a:t>Matplotlib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8" tooltip="" action="ppaction://hlinksldjump"/>
              </a:rPr>
              <a:t>绘制饼状图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2" name="组合 153"/>
          <p:cNvGrpSpPr/>
          <p:nvPr/>
        </p:nvGrpSpPr>
        <p:grpSpPr bwMode="auto">
          <a:xfrm>
            <a:off x="1172967" y="4852152"/>
            <a:ext cx="6625480" cy="684212"/>
            <a:chOff x="1029300" y="5045322"/>
            <a:chExt cx="6624959" cy="683275"/>
          </a:xfrm>
        </p:grpSpPr>
        <p:grpSp>
          <p:nvGrpSpPr>
            <p:cNvPr id="33" name="组合 219"/>
            <p:cNvGrpSpPr/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34" name="AutoShape 218"/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35" name="组合 225"/>
              <p:cNvGrpSpPr/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36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37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38" name="Line 188"/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39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40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41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42" name="TextBox 163"/>
          <p:cNvSpPr txBox="1">
            <a:spLocks noChangeArrowheads="1"/>
          </p:cNvSpPr>
          <p:nvPr/>
        </p:nvSpPr>
        <p:spPr bwMode="auto">
          <a:xfrm>
            <a:off x="1135807" y="4987158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5.4.</a:t>
            </a:r>
            <a:r>
              <a:rPr lang="en-US" dirty="0"/>
              <a:t>4</a:t>
            </a:r>
            <a:endParaRPr lang="en-US" dirty="0"/>
          </a:p>
        </p:txBody>
      </p:sp>
      <p:sp>
        <p:nvSpPr>
          <p:cNvPr id="43" name="TextBox 168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3330575" y="4953000"/>
            <a:ext cx="32746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9" tooltip="" action="ppaction://hlinksldjump"/>
              </a:rPr>
              <a:t>Matplotlib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9" tooltip="" action="ppaction://hlinksldjump"/>
              </a:rPr>
              <a:t>绘制折线图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4" name="组合 153"/>
          <p:cNvGrpSpPr/>
          <p:nvPr/>
        </p:nvGrpSpPr>
        <p:grpSpPr bwMode="auto">
          <a:xfrm>
            <a:off x="1172967" y="5663682"/>
            <a:ext cx="6625480" cy="684212"/>
            <a:chOff x="1029300" y="5045322"/>
            <a:chExt cx="6624959" cy="683275"/>
          </a:xfrm>
        </p:grpSpPr>
        <p:grpSp>
          <p:nvGrpSpPr>
            <p:cNvPr id="45" name="组合 219"/>
            <p:cNvGrpSpPr/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46" name="AutoShape 218"/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47" name="组合 225"/>
              <p:cNvGrpSpPr/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48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49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50" name="Line 188"/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51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52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53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54" name="TextBox 163"/>
          <p:cNvSpPr txBox="1">
            <a:spLocks noChangeArrowheads="1"/>
          </p:cNvSpPr>
          <p:nvPr/>
        </p:nvSpPr>
        <p:spPr bwMode="auto">
          <a:xfrm>
            <a:off x="1135807" y="5798688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5.4.</a:t>
            </a:r>
            <a:r>
              <a:rPr lang="en-US" dirty="0"/>
              <a:t>5</a:t>
            </a:r>
            <a:endParaRPr lang="en-US" dirty="0"/>
          </a:p>
        </p:txBody>
      </p:sp>
      <p:sp>
        <p:nvSpPr>
          <p:cNvPr id="55" name="TextBox 168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3330575" y="5764530"/>
            <a:ext cx="32746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10" tooltip="" action="ppaction://hlinksldjump"/>
              </a:rPr>
              <a:t>Matplotlib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10" tooltip="" action="ppaction://hlinksldjump"/>
              </a:rPr>
              <a:t>绘制箱型图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  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Matplotlib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基本图形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 节讲述了 Matplotlib 的常用技巧,本节讲述 Matplotlib 基本图形。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5.4.1  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Matplotlib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绘制散点图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458595"/>
            <a:ext cx="914336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在实际开发过程中,散点图的应用较为广泛,散点图的函数形式如下。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00" y="2007870"/>
            <a:ext cx="5040000" cy="113718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35" y="3276600"/>
            <a:ext cx="2853690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scatter ()参数具体如表所示。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-438" r="18909" b="61665"/>
          <a:stretch>
            <a:fillRect/>
          </a:stretch>
        </p:blipFill>
        <p:spPr>
          <a:xfrm>
            <a:off x="2929890" y="3145155"/>
            <a:ext cx="5476240" cy="3371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5.4.1  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Matplotlib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绘制散点图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37306" r="18383" b="3074"/>
          <a:stretch>
            <a:fillRect/>
          </a:stretch>
        </p:blipFill>
        <p:spPr>
          <a:xfrm>
            <a:off x="1816100" y="1196975"/>
            <a:ext cx="5511800" cy="5184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5.4.1  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Matplotlib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绘制散点图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该函数的返回值为一个散点图形,接下来将演示散点图的基本绘制,具体代码如下。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48468"/>
          <a:stretch>
            <a:fillRect/>
          </a:stretch>
        </p:blipFill>
        <p:spPr>
          <a:xfrm>
            <a:off x="901065" y="2266950"/>
            <a:ext cx="5040000" cy="3366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5.4.1  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Matplotlib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绘制散点图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5" y="4617720"/>
            <a:ext cx="8388985" cy="1753235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上述代码通过对班级学生的身高与体重的汇总可以看出,165cm 以下同学的体重最高不超过 60kg ,最低不少于 40kg 。 165cm 以上身高的同学,身高主要集中在 165~175cm 的范围。通过对散点数据的描述,开发者可以将数据直观地展示出来。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51755"/>
          <a:stretch>
            <a:fillRect/>
          </a:stretch>
        </p:blipFill>
        <p:spPr>
          <a:xfrm>
            <a:off x="1318895" y="1466215"/>
            <a:ext cx="5040000" cy="3151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5.4.2  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Matplotlib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绘制直方图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1337945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5.4.1 节中讲述了散点图的基本绘制,本节将讲述直方图的基本绘制。直方图与散点图不同,散点图更容易看出数据的分布情况,数据在坐标区域的分布情况和密集程度;而直方图更容易看出数据大小的对比情况,直方图的具体函数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980" y="3128645"/>
            <a:ext cx="5040000" cy="5731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  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Matplotlib的绘图流程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24206"/>
            <a:ext cx="9115425" cy="347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在数据可视化过程中, Matplotlib 极大地提高了开发者的生产效率,Matplotlib 可以通过几行代码生成开发者想要的图形,如直方图、功率图、条形图、误差图等。 Matplotlib 可以通过操作图对应的相关属性,绘制出开发者定制的图表。另外,开发者可以编辑图表的标题、轴刻度、图例等相关属性。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Matplotlib 库中包含 pyplot 模块,该模块用于绘制图形的状态机,为图形的绘制创建基本环境。创建画布后需要对图层进行基本绘制,开发者主要对子图层进行绘制,一般对于子图层习惯使用面向对象的基本方法进行绘制,可以将绘制图形分为三类简单的对象分别操作,三类图形分别对应 Axes 对象、 Artist 对象和 Axis 对象。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5.4.2  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Matplotlib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绘制直方图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bar ()函数参数具体如表所示。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18283" b="10365"/>
          <a:stretch>
            <a:fillRect/>
          </a:stretch>
        </p:blipFill>
        <p:spPr>
          <a:xfrm>
            <a:off x="1239520" y="2592705"/>
            <a:ext cx="5440680" cy="2185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5.4.2  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Matplotlib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绘制直方图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该函数的基本返回值为条形容器,具体代码如下。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-246" b="46568"/>
          <a:stretch>
            <a:fillRect/>
          </a:stretch>
        </p:blipFill>
        <p:spPr>
          <a:xfrm>
            <a:off x="901065" y="2211705"/>
            <a:ext cx="5040000" cy="3965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5.4.2  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Matplotlib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绘制直方图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169535"/>
            <a:ext cx="8471535" cy="1337945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上述代码通过对数据的基本汇总,展示出函数的基本使用情况。通过上述数据的展示可以看出,2018 年总人口数据已经达到了 14 亿,其中男性人口比女性人口多,但是接近于 1∶1 ;城镇人口比乡村人口多,二者差距较大。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52874"/>
          <a:stretch>
            <a:fillRect/>
          </a:stretch>
        </p:blipFill>
        <p:spPr>
          <a:xfrm>
            <a:off x="937260" y="1688465"/>
            <a:ext cx="5040000" cy="34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5.4.3  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Matplotlib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绘制饼状图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479550"/>
            <a:ext cx="9144000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本节主要讲述饼状图的基本绘制,与散点图和直方图不同,饼状图可以将数据直观地占比显示,绘制饼状图的函数如下。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645" y="2401570"/>
            <a:ext cx="5040000" cy="142830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3829685"/>
            <a:ext cx="283908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pie()函数参数具体如表所示。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r="19455" b="62480"/>
          <a:stretch>
            <a:fillRect/>
          </a:stretch>
        </p:blipFill>
        <p:spPr>
          <a:xfrm>
            <a:off x="2838450" y="3954145"/>
            <a:ext cx="5439410" cy="2498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5.4.3  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Matplotlib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绘制饼状图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35527" r="18890" b="4320"/>
          <a:stretch>
            <a:fillRect/>
          </a:stretch>
        </p:blipFill>
        <p:spPr>
          <a:xfrm>
            <a:off x="1496060" y="1802130"/>
            <a:ext cx="5477510" cy="4004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5.4.3  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Matplotlib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绘制饼状图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479550"/>
            <a:ext cx="9144000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该函数的返回值为三个,分别是扇形实例、文本实例和自动图文集实例。下面是该函数的具体应用,具体代码如下。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44316"/>
          <a:stretch>
            <a:fillRect/>
          </a:stretch>
        </p:blipFill>
        <p:spPr>
          <a:xfrm>
            <a:off x="843280" y="2481580"/>
            <a:ext cx="5040000" cy="3692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5.4.3  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Matplotlib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绘制饼状图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55674"/>
          <a:stretch>
            <a:fillRect/>
          </a:stretch>
        </p:blipFill>
        <p:spPr>
          <a:xfrm>
            <a:off x="866140" y="1858645"/>
            <a:ext cx="5040000" cy="293969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4798060"/>
            <a:ext cx="9144000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上述代码通过对男女数据的饼状图展示,方便开发者读取数据的占比情况。上述代码中显示 1999 年男性人数所占比例为 51.4% ,女性人数所占比例为 48.6% 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5.4.4  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Matplotlib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绘制折线图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479550"/>
            <a:ext cx="9144000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在实际开发中,有时需要绘制折线图查看数据的基本走势,以预测未来的趋势。本节将讲述折线图的基本绘制,具体函数如下。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720" y="2552065"/>
            <a:ext cx="5040000" cy="85516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3407410"/>
            <a:ext cx="9144000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plot ()函数参数具体如表所示。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r="17659" b="9685"/>
          <a:stretch>
            <a:fillRect/>
          </a:stretch>
        </p:blipFill>
        <p:spPr>
          <a:xfrm>
            <a:off x="1195070" y="4133850"/>
            <a:ext cx="5560695" cy="2185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5.4.4  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Matplotlib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绘制折线图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479550"/>
            <a:ext cx="9144000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该函数的返回值对象为一条二维数据的折线图,该函数的基本操作方式如下。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316" b="43978"/>
          <a:stretch>
            <a:fillRect/>
          </a:stretch>
        </p:blipFill>
        <p:spPr>
          <a:xfrm>
            <a:off x="912495" y="2101215"/>
            <a:ext cx="5040000" cy="3958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5.4.4  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Matplotlib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绘制折线图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770755"/>
            <a:ext cx="9144000" cy="1337945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上述代码中展示了我国人口从 1999 年至 2018 年的人口数据折线图,通过该图可以看出,人口数据总体呈直线增长趋势。折线图更加直观地将数据的大体走向展示出来,开发者通过分析已有数据的基本趋势,可以推测出未来人口的变化趋势。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55203"/>
          <a:stretch>
            <a:fillRect/>
          </a:stretch>
        </p:blipFill>
        <p:spPr>
          <a:xfrm>
            <a:off x="901065" y="1588135"/>
            <a:ext cx="5040000" cy="3182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  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Matplotlib的绘图流程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24206"/>
            <a:ext cx="9115425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Axes 对象主要用来存储子图,在一块画布中可以有多组 Axes 对象,该对象限制了每幅图片的基本数据范围。 Artist 对象是众多对象的集合,包括开发者在 Axes 对象中绘制的文本、图形、注释。 Axis 对象主要是开发者限制数据范围,包括 2D 的横纵坐标的范围或者3D 数据的所有轴的范围,每一个 Axes 对象都有两个或者三个 Axis 对象。具体绘图流程如图所示。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050" y="4055110"/>
            <a:ext cx="5295900" cy="169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5.4.5  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Matplotlib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绘制箱型图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479550"/>
            <a:ext cx="9144000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本节将讲述箱型图的基本绘制。在数据分析过程中,有时需要比较不同数据集的最大值、最小值、中位数等。下面是绘制箱型图的函数。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570" y="2478405"/>
            <a:ext cx="5040000" cy="1992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5.4.5  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Matplotlib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绘制箱型图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479550"/>
            <a:ext cx="9144000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boxplot ()函数常用参数如表所示。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18731" b="6911"/>
          <a:stretch>
            <a:fillRect/>
          </a:stretch>
        </p:blipFill>
        <p:spPr>
          <a:xfrm>
            <a:off x="864870" y="2078355"/>
            <a:ext cx="5488305" cy="3387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5.4.5  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Matplotlib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绘制箱型图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479550"/>
            <a:ext cx="9144000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boxplot ()函数的不常用参数如表所示。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42816" b="6945"/>
          <a:stretch>
            <a:fillRect/>
          </a:stretch>
        </p:blipFill>
        <p:spPr>
          <a:xfrm>
            <a:off x="2225040" y="1986280"/>
            <a:ext cx="4051935" cy="4501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5.4.5  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Matplotlib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绘制箱型图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479550"/>
            <a:ext cx="9144000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绘制箱型图的具体代码如下。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49968"/>
          <a:stretch>
            <a:fillRect/>
          </a:stretch>
        </p:blipFill>
        <p:spPr>
          <a:xfrm>
            <a:off x="831215" y="2087880"/>
            <a:ext cx="5040000" cy="2867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5.4.5  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Matplotlib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绘制箱型图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681220"/>
            <a:ext cx="9144000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通过上述代码可以看出,箱型数据的基本展示,同时能够比较年末总人口、男性人口、女性人口的最大值、最小值和中位数。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49619"/>
          <a:stretch>
            <a:fillRect/>
          </a:stretch>
        </p:blipFill>
        <p:spPr>
          <a:xfrm>
            <a:off x="1005205" y="1677670"/>
            <a:ext cx="5040000" cy="2887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18" y="1658417"/>
            <a:ext cx="9144118" cy="3895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本章主要讲述了在开发过程中使用 Matplotlib 进行绘图的基本流程及其基本使用,同时讲述了基本图形的绘制,如散点图、直方图、饼状图、折线图、箱型图。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绘制图形的基本流程包括绘制画布、添加子图并绘制、添加图例等基本绘制对象、保存图片并显示。创建画布主要使用 figure ()函数,目的是为绘制工作提供基本创造环境,在调用的同时一般需要通过 figuresize 参数设置画布的大小;画布创建完成后需要通过 add _subplot ()函数添加子图,或者直接使用默认画布的大小,如果开发者添加子图将默认使用画布的大小,子图添加完毕后需要开发者进行图形的基本绘制,如规定刻度、轴数据范围,在此之后需要添加图例、标题等基本属性。最后一步是对图表的基本显示或者图片的报错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21698" y="230303"/>
            <a:ext cx="364901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本章小结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bldLvl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18" y="1658417"/>
            <a:ext cx="9144118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5.3 节中主要讲述了 Matplotlib 的常用技巧,如配置文件的基本使用。配置文件包括三类,分别是程序运行目录中的配置文件、用户配置文件夹中的配置文件、系统默认配置文件。 Matplotlib 将使用首先找到的配置文件。 Matplotlib 实际上是将配置文件中的数据读取到 rcParams 的字典中,开发者可以动态地修改该文件进行相关属性的设置;在实际使用 Matplotlib 的过程中,经常遇到中文显示的配置需求, Matplotlib 默认不支持中文编辑,本书以 Windows 系统为例进行简单的中文显示配置。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21698" y="230303"/>
            <a:ext cx="364901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本章小结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bldLvl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18" y="1658417"/>
            <a:ext cx="9144118" cy="306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本章的后半章主要讲述了常用图形的基本绘制,每个图形都有特定的使用场景,如散点图一般用来绘制无直接因果关系的统计性数据,便于观察相关坐标的规律;直方图则是用来比较不同项的数值大小,可以直观地反映出不同项之间的数据差距;折线图则表示某一类数据的基本走势,一般用于数据的预判分析;饼状图适合展示不同数据的占比,可以宏观上分析各类数据的不同占比;箱型图是对不同项数据的总体分析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通过对本章的学习,读者应能够掌握数据分析图表的基本绘制流程,同时能够对不同数据图表进行简单绘制。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21698" y="230303"/>
            <a:ext cx="364901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本章小结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bldLvl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  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Matplotlib的绘图流程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24206"/>
            <a:ext cx="911542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图为绘图流程图,表为对应阶段常用的基本函数及相应说明。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9483" r="20779" b="6279"/>
          <a:stretch>
            <a:fillRect/>
          </a:stretch>
        </p:blipFill>
        <p:spPr>
          <a:xfrm>
            <a:off x="1547495" y="2042795"/>
            <a:ext cx="4151630" cy="39903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5949851"/>
            <a:ext cx="911542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在后续章节中将详细讲述相关函数的使用。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2"/>
          <p:cNvSpPr>
            <a:spLocks noChangeArrowheads="1"/>
          </p:cNvSpPr>
          <p:nvPr/>
        </p:nvSpPr>
        <p:spPr bwMode="auto">
          <a:xfrm>
            <a:off x="569522" y="1169001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847584" y="1398177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grpSp>
        <p:nvGrpSpPr>
          <p:cNvPr id="4" name="组合 153"/>
          <p:cNvGrpSpPr/>
          <p:nvPr/>
        </p:nvGrpSpPr>
        <p:grpSpPr bwMode="auto">
          <a:xfrm>
            <a:off x="1189477" y="2440872"/>
            <a:ext cx="6625480" cy="684212"/>
            <a:chOff x="1029300" y="5045322"/>
            <a:chExt cx="6624959" cy="683275"/>
          </a:xfrm>
        </p:grpSpPr>
        <p:grpSp>
          <p:nvGrpSpPr>
            <p:cNvPr id="5" name="组合 219"/>
            <p:cNvGrpSpPr/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10" name="AutoShape 218"/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11" name="组合 225"/>
              <p:cNvGrpSpPr/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12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13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6" name="Line 188"/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7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9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14" name="TextBox 154"/>
          <p:cNvSpPr txBox="1">
            <a:spLocks noChangeArrowheads="1"/>
          </p:cNvSpPr>
          <p:nvPr/>
        </p:nvSpPr>
        <p:spPr bwMode="auto">
          <a:xfrm>
            <a:off x="2847340" y="1562735"/>
            <a:ext cx="58731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5.2  Matplotlib</a:t>
            </a:r>
            <a:r>
              <a:rPr lang="zh-CN" altLang="en-US" sz="2800" b="1" dirty="0"/>
              <a:t>基本使用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63"/>
          <p:cNvSpPr txBox="1">
            <a:spLocks noChangeArrowheads="1"/>
          </p:cNvSpPr>
          <p:nvPr/>
        </p:nvSpPr>
        <p:spPr bwMode="auto">
          <a:xfrm>
            <a:off x="1168192" y="2559368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5.2.1</a:t>
            </a:r>
            <a:endParaRPr lang="zh-CN" altLang="en-US" dirty="0"/>
          </a:p>
        </p:txBody>
      </p:sp>
      <p:sp>
        <p:nvSpPr>
          <p:cNvPr id="16" name="TextBox 168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3347085" y="2541270"/>
            <a:ext cx="250634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 tooltip="" action="ppaction://hlinksldjump"/>
              </a:rPr>
              <a:t>创建画布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AutoShape 864"/>
          <p:cNvSpPr>
            <a:spLocks noChangeArrowheads="1"/>
          </p:cNvSpPr>
          <p:nvPr/>
        </p:nvSpPr>
        <p:spPr bwMode="auto">
          <a:xfrm>
            <a:off x="630754" y="1936508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 bwMode="auto">
          <a:xfrm>
            <a:off x="1103791" y="1968242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1">
            <a:hlinkClick r:id="" action="ppaction://noaction"/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  <a14:imgEffect>
                      <a14:saturation sat="66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16" y="1915278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组合 153"/>
          <p:cNvGrpSpPr/>
          <p:nvPr/>
        </p:nvGrpSpPr>
        <p:grpSpPr bwMode="auto">
          <a:xfrm>
            <a:off x="1168192" y="3250215"/>
            <a:ext cx="6535740" cy="652952"/>
            <a:chOff x="1029300" y="5045322"/>
            <a:chExt cx="6535226" cy="652058"/>
          </a:xfrm>
        </p:grpSpPr>
        <p:grpSp>
          <p:nvGrpSpPr>
            <p:cNvPr id="21" name="组合 219"/>
            <p:cNvGrpSpPr/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26" name="AutoShape 218"/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27" name="组合 225"/>
              <p:cNvGrpSpPr/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28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29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22" name="Line 188"/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23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24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25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30" name="TextBox 163"/>
          <p:cNvSpPr txBox="1">
            <a:spLocks noChangeArrowheads="1"/>
          </p:cNvSpPr>
          <p:nvPr/>
        </p:nvSpPr>
        <p:spPr bwMode="auto">
          <a:xfrm>
            <a:off x="1120371" y="3368164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5.2.2</a:t>
            </a:r>
            <a:endParaRPr lang="zh-CN" altLang="en-US" dirty="0"/>
          </a:p>
        </p:txBody>
      </p:sp>
      <p:sp>
        <p:nvSpPr>
          <p:cNvPr id="31" name="TextBox 168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3325799" y="3353612"/>
            <a:ext cx="400308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7" tooltip="" action="ppaction://hlinksldjump"/>
              </a:rPr>
              <a:t>添加子图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0" name="组合 153"/>
          <p:cNvGrpSpPr/>
          <p:nvPr/>
        </p:nvGrpSpPr>
        <p:grpSpPr bwMode="auto">
          <a:xfrm>
            <a:off x="1172967" y="4036177"/>
            <a:ext cx="6625480" cy="684212"/>
            <a:chOff x="1029300" y="5045322"/>
            <a:chExt cx="6624959" cy="683275"/>
          </a:xfrm>
        </p:grpSpPr>
        <p:grpSp>
          <p:nvGrpSpPr>
            <p:cNvPr id="81" name="组合 219"/>
            <p:cNvGrpSpPr/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86" name="AutoShape 218"/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87" name="组合 225"/>
              <p:cNvGrpSpPr/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88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89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82" name="Line 188"/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83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4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85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90" name="TextBox 163"/>
          <p:cNvSpPr txBox="1">
            <a:spLocks noChangeArrowheads="1"/>
          </p:cNvSpPr>
          <p:nvPr/>
        </p:nvSpPr>
        <p:spPr bwMode="auto">
          <a:xfrm>
            <a:off x="1135807" y="4171183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5.2.3</a:t>
            </a:r>
            <a:endParaRPr lang="zh-CN" altLang="en-US" dirty="0"/>
          </a:p>
        </p:txBody>
      </p:sp>
      <p:sp>
        <p:nvSpPr>
          <p:cNvPr id="91" name="TextBox 168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3330575" y="4137025"/>
            <a:ext cx="33153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8" tooltip="" action="ppaction://hlinksldjump"/>
              </a:rPr>
              <a:t>规定刻度与标签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153"/>
          <p:cNvGrpSpPr/>
          <p:nvPr/>
        </p:nvGrpSpPr>
        <p:grpSpPr bwMode="auto">
          <a:xfrm>
            <a:off x="1172967" y="4852152"/>
            <a:ext cx="6625480" cy="684212"/>
            <a:chOff x="1029300" y="5045322"/>
            <a:chExt cx="6624959" cy="683275"/>
          </a:xfrm>
        </p:grpSpPr>
        <p:grpSp>
          <p:nvGrpSpPr>
            <p:cNvPr id="33" name="组合 219"/>
            <p:cNvGrpSpPr/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34" name="AutoShape 218"/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35" name="组合 225"/>
              <p:cNvGrpSpPr/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36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37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38" name="Line 188"/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39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40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41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42" name="TextBox 163"/>
          <p:cNvSpPr txBox="1">
            <a:spLocks noChangeArrowheads="1"/>
          </p:cNvSpPr>
          <p:nvPr/>
        </p:nvSpPr>
        <p:spPr bwMode="auto">
          <a:xfrm>
            <a:off x="1135807" y="4987158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5.2.</a:t>
            </a:r>
            <a:r>
              <a:rPr lang="en-US" dirty="0"/>
              <a:t>4</a:t>
            </a:r>
            <a:endParaRPr lang="en-US" dirty="0"/>
          </a:p>
        </p:txBody>
      </p:sp>
      <p:sp>
        <p:nvSpPr>
          <p:cNvPr id="43" name="TextBox 168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3330575" y="4953000"/>
            <a:ext cx="32746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9" tooltip="" action="ppaction://hlinksldjump"/>
              </a:rPr>
              <a:t>添加图例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153"/>
          <p:cNvGrpSpPr/>
          <p:nvPr/>
        </p:nvGrpSpPr>
        <p:grpSpPr bwMode="auto">
          <a:xfrm>
            <a:off x="1172967" y="5663682"/>
            <a:ext cx="6625480" cy="684212"/>
            <a:chOff x="1029300" y="5045322"/>
            <a:chExt cx="6624959" cy="683275"/>
          </a:xfrm>
        </p:grpSpPr>
        <p:grpSp>
          <p:nvGrpSpPr>
            <p:cNvPr id="45" name="组合 219"/>
            <p:cNvGrpSpPr/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46" name="AutoShape 218"/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47" name="组合 225"/>
              <p:cNvGrpSpPr/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48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49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50" name="Line 188"/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51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52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53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54" name="TextBox 163"/>
          <p:cNvSpPr txBox="1">
            <a:spLocks noChangeArrowheads="1"/>
          </p:cNvSpPr>
          <p:nvPr/>
        </p:nvSpPr>
        <p:spPr bwMode="auto">
          <a:xfrm>
            <a:off x="1135807" y="5798688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5.2.</a:t>
            </a:r>
            <a:r>
              <a:rPr lang="en-US" dirty="0"/>
              <a:t>5</a:t>
            </a:r>
            <a:endParaRPr lang="en-US" dirty="0"/>
          </a:p>
        </p:txBody>
      </p:sp>
      <p:sp>
        <p:nvSpPr>
          <p:cNvPr id="55" name="TextBox 168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3330575" y="5764530"/>
            <a:ext cx="32746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10" tooltip="" action="ppaction://hlinksldjump"/>
              </a:rPr>
              <a:t>显示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 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Matplotlib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基本使用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24206"/>
            <a:ext cx="911542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5.1 节中学习了图形绘制的基本流程,本节将一步步实现图形的基本绘制。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7972</Words>
  <Application>WPS 演示</Application>
  <PresentationFormat>全屏显示(4:3)</PresentationFormat>
  <Paragraphs>414</Paragraphs>
  <Slides>68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68</vt:i4>
      </vt:variant>
    </vt:vector>
  </HeadingPairs>
  <TitlesOfParts>
    <vt:vector size="85" baseType="lpstr">
      <vt:lpstr>Arial</vt:lpstr>
      <vt:lpstr>宋体</vt:lpstr>
      <vt:lpstr>Wingdings</vt:lpstr>
      <vt:lpstr>微软雅黑</vt:lpstr>
      <vt:lpstr>Cambria Math</vt:lpstr>
      <vt:lpstr>汉仪综艺体简</vt:lpstr>
      <vt:lpstr>Times New Roman</vt:lpstr>
      <vt:lpstr>Calibri</vt:lpstr>
      <vt:lpstr>Gulim</vt:lpstr>
      <vt:lpstr>Arial Black</vt:lpstr>
      <vt:lpstr>Arial Unicode MS</vt:lpstr>
      <vt:lpstr>等线</vt:lpstr>
      <vt:lpstr>Courier New</vt:lpstr>
      <vt:lpstr>黑体</vt:lpstr>
      <vt:lpstr>楷体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</dc:creator>
  <cp:lastModifiedBy>WPS_1527997699</cp:lastModifiedBy>
  <cp:revision>274</cp:revision>
  <dcterms:created xsi:type="dcterms:W3CDTF">2017-01-05T09:54:00Z</dcterms:created>
  <dcterms:modified xsi:type="dcterms:W3CDTF">2020-11-03T08:49:16Z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