
<file path=[Content_Types].xml><?xml version="1.0" encoding="utf-8"?>
<Types xmlns="http://schemas.openxmlformats.org/package/2006/content-types">
  <Default Extension="jpeg" ContentType="image/jpeg"/>
  <Default Extension="xlsx" ContentType="application/vnd.openxmlformats-officedocument.spreadsheetml.sheet"/>
  <Default Extension="wdp" ContentType="image/vnd.ms-photo"/>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3"/>
  </p:sldMasterIdLst>
  <p:notesMasterIdLst>
    <p:notesMasterId r:id="rId20"/>
  </p:notesMasterIdLst>
  <p:sldIdLst>
    <p:sldId id="256" r:id="rId4"/>
    <p:sldId id="997" r:id="rId5"/>
    <p:sldId id="259" r:id="rId6"/>
    <p:sldId id="261" r:id="rId7"/>
    <p:sldId id="998" r:id="rId8"/>
    <p:sldId id="551" r:id="rId9"/>
    <p:sldId id="1012" r:id="rId10"/>
    <p:sldId id="1013" r:id="rId11"/>
    <p:sldId id="1014" r:id="rId12"/>
    <p:sldId id="1015" r:id="rId13"/>
    <p:sldId id="1016" r:id="rId14"/>
    <p:sldId id="1017" r:id="rId15"/>
    <p:sldId id="1018" r:id="rId16"/>
    <p:sldId id="1019" r:id="rId17"/>
    <p:sldId id="879" r:id="rId18"/>
    <p:sldId id="920" r:id="rId19"/>
    <p:sldId id="1020" r:id="rId21"/>
    <p:sldId id="1021" r:id="rId22"/>
    <p:sldId id="1022" r:id="rId23"/>
    <p:sldId id="1023" r:id="rId24"/>
    <p:sldId id="1024" r:id="rId25"/>
    <p:sldId id="1025" r:id="rId26"/>
    <p:sldId id="1026" r:id="rId27"/>
    <p:sldId id="1027" r:id="rId28"/>
    <p:sldId id="1028" r:id="rId29"/>
    <p:sldId id="1029" r:id="rId30"/>
    <p:sldId id="1030" r:id="rId31"/>
    <p:sldId id="1031" r:id="rId32"/>
    <p:sldId id="1032" r:id="rId33"/>
    <p:sldId id="999" r:id="rId34"/>
    <p:sldId id="927" r:id="rId35"/>
    <p:sldId id="1033" r:id="rId36"/>
    <p:sldId id="1034" r:id="rId37"/>
    <p:sldId id="1035" r:id="rId38"/>
    <p:sldId id="1036" r:id="rId39"/>
    <p:sldId id="1037" r:id="rId40"/>
    <p:sldId id="1038" r:id="rId41"/>
    <p:sldId id="1039" r:id="rId42"/>
    <p:sldId id="1040" r:id="rId43"/>
    <p:sldId id="1041" r:id="rId44"/>
    <p:sldId id="1000" r:id="rId45"/>
    <p:sldId id="1042" r:id="rId46"/>
    <p:sldId id="1043" r:id="rId47"/>
    <p:sldId id="1044" r:id="rId48"/>
    <p:sldId id="1045" r:id="rId49"/>
    <p:sldId id="1046" r:id="rId50"/>
    <p:sldId id="1047" r:id="rId51"/>
    <p:sldId id="1048" r:id="rId52"/>
    <p:sldId id="1049" r:id="rId53"/>
    <p:sldId id="1050" r:id="rId54"/>
    <p:sldId id="1051" r:id="rId55"/>
    <p:sldId id="1052" r:id="rId56"/>
    <p:sldId id="1053" r:id="rId57"/>
    <p:sldId id="1054" r:id="rId58"/>
    <p:sldId id="1055" r:id="rId59"/>
    <p:sldId id="1056" r:id="rId60"/>
    <p:sldId id="1057" r:id="rId61"/>
    <p:sldId id="1058" r:id="rId62"/>
    <p:sldId id="1069" r:id="rId63"/>
    <p:sldId id="1070" r:id="rId64"/>
    <p:sldId id="1076" r:id="rId65"/>
    <p:sldId id="1077" r:id="rId66"/>
    <p:sldId id="1078" r:id="rId67"/>
    <p:sldId id="1079" r:id="rId68"/>
    <p:sldId id="1080" r:id="rId69"/>
    <p:sldId id="1081" r:id="rId70"/>
    <p:sldId id="1001" r:id="rId71"/>
    <p:sldId id="1082" r:id="rId72"/>
    <p:sldId id="1083" r:id="rId73"/>
    <p:sldId id="1084" r:id="rId74"/>
    <p:sldId id="1085" r:id="rId75"/>
    <p:sldId id="1086" r:id="rId76"/>
    <p:sldId id="1087" r:id="rId77"/>
    <p:sldId id="1088" r:id="rId78"/>
    <p:sldId id="1089" r:id="rId79"/>
    <p:sldId id="1090" r:id="rId80"/>
    <p:sldId id="1091" r:id="rId81"/>
    <p:sldId id="1092" r:id="rId82"/>
    <p:sldId id="1093" r:id="rId83"/>
    <p:sldId id="1002" r:id="rId84"/>
    <p:sldId id="1094" r:id="rId85"/>
    <p:sldId id="1096" r:id="rId86"/>
    <p:sldId id="1097" r:id="rId87"/>
    <p:sldId id="1098" r:id="rId88"/>
    <p:sldId id="1099" r:id="rId89"/>
    <p:sldId id="1100" r:id="rId90"/>
    <p:sldId id="1101" r:id="rId91"/>
    <p:sldId id="1003" r:id="rId92"/>
    <p:sldId id="1095" r:id="rId93"/>
    <p:sldId id="1102" r:id="rId94"/>
    <p:sldId id="1103" r:id="rId95"/>
    <p:sldId id="1104" r:id="rId96"/>
    <p:sldId id="1105" r:id="rId97"/>
    <p:sldId id="1106" r:id="rId98"/>
    <p:sldId id="1107" r:id="rId99"/>
    <p:sldId id="1108" r:id="rId100"/>
    <p:sldId id="1109" r:id="rId101"/>
    <p:sldId id="1110" r:id="rId102"/>
    <p:sldId id="1111" r:id="rId103"/>
    <p:sldId id="922" r:id="rId104"/>
    <p:sldId id="1113" r:id="rId105"/>
    <p:sldId id="1114" r:id="rId106"/>
    <p:sldId id="831" r:id="rId10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921C56C-C475-4728-BC2B-5BA9EC2446C2}">
          <p14:sldIdLst>
            <p14:sldId id="256"/>
            <p14:sldId id="997"/>
            <p14:sldId id="259"/>
            <p14:sldId id="261"/>
          </p14:sldIdLst>
        </p14:section>
        <p14:section name="6.1" id="{363B489D-FF9E-45C9-87FB-577175253931}">
          <p14:sldIdLst>
            <p14:sldId id="998"/>
            <p14:sldId id="551"/>
            <p14:sldId id="1012"/>
            <p14:sldId id="1013"/>
            <p14:sldId id="1014"/>
            <p14:sldId id="1015"/>
            <p14:sldId id="1016"/>
            <p14:sldId id="1017"/>
            <p14:sldId id="1018"/>
            <p14:sldId id="1019"/>
          </p14:sldIdLst>
        </p14:section>
        <p14:section name="6.2" id="{b9fadced-4938-44e7-98e8-cc6cefb7f3d1}">
          <p14:sldIdLst>
            <p14:sldId id="879"/>
            <p14:sldId id="920"/>
            <p14:sldId id="1020"/>
            <p14:sldId id="1021"/>
            <p14:sldId id="1022"/>
            <p14:sldId id="1023"/>
            <p14:sldId id="1024"/>
            <p14:sldId id="1025"/>
            <p14:sldId id="1026"/>
            <p14:sldId id="1027"/>
            <p14:sldId id="1028"/>
            <p14:sldId id="1029"/>
            <p14:sldId id="1030"/>
            <p14:sldId id="1031"/>
            <p14:sldId id="1032"/>
          </p14:sldIdLst>
        </p14:section>
        <p14:section name="6.3" id="{e72626de-e3e1-48b1-a2d4-2a9a4f974038}">
          <p14:sldIdLst>
            <p14:sldId id="999"/>
            <p14:sldId id="927"/>
            <p14:sldId id="1033"/>
            <p14:sldId id="1034"/>
            <p14:sldId id="1035"/>
            <p14:sldId id="1036"/>
            <p14:sldId id="1037"/>
            <p14:sldId id="1038"/>
            <p14:sldId id="1039"/>
            <p14:sldId id="1040"/>
            <p14:sldId id="1041"/>
          </p14:sldIdLst>
        </p14:section>
        <p14:section name="6.4" id="{dee25de9-24a5-4d6d-8016-61e06fd42dad}">
          <p14:sldIdLst>
            <p14:sldId id="1000"/>
            <p14:sldId id="1042"/>
            <p14:sldId id="1043"/>
            <p14:sldId id="1044"/>
            <p14:sldId id="1045"/>
            <p14:sldId id="1046"/>
            <p14:sldId id="1047"/>
            <p14:sldId id="1048"/>
            <p14:sldId id="1049"/>
            <p14:sldId id="1050"/>
            <p14:sldId id="1051"/>
            <p14:sldId id="1052"/>
            <p14:sldId id="1053"/>
            <p14:sldId id="1054"/>
            <p14:sldId id="1055"/>
            <p14:sldId id="1056"/>
            <p14:sldId id="1057"/>
            <p14:sldId id="1058"/>
            <p14:sldId id="1069"/>
            <p14:sldId id="1070"/>
            <p14:sldId id="1076"/>
            <p14:sldId id="1077"/>
            <p14:sldId id="1078"/>
            <p14:sldId id="1079"/>
            <p14:sldId id="1080"/>
            <p14:sldId id="1081"/>
          </p14:sldIdLst>
        </p14:section>
        <p14:section name="6.5" id="{9526b244-688c-4064-b7e1-6181dfdca5d0}">
          <p14:sldIdLst>
            <p14:sldId id="1001"/>
            <p14:sldId id="1082"/>
            <p14:sldId id="1083"/>
            <p14:sldId id="1084"/>
            <p14:sldId id="1085"/>
            <p14:sldId id="1086"/>
            <p14:sldId id="1088"/>
            <p14:sldId id="1089"/>
            <p14:sldId id="1090"/>
            <p14:sldId id="1091"/>
            <p14:sldId id="1092"/>
            <p14:sldId id="1093"/>
            <p14:sldId id="1087"/>
          </p14:sldIdLst>
        </p14:section>
        <p14:section name="6.6" id="{7a44aa60-9a07-41ce-9cd3-c0d172331327}">
          <p14:sldIdLst>
            <p14:sldId id="1002"/>
            <p14:sldId id="1094"/>
            <p14:sldId id="1096"/>
            <p14:sldId id="1097"/>
            <p14:sldId id="1098"/>
            <p14:sldId id="1099"/>
            <p14:sldId id="1100"/>
            <p14:sldId id="1101"/>
          </p14:sldIdLst>
        </p14:section>
        <p14:section name="6.7" id="{b51552df-bd00-4325-95bf-4e78696b2719}">
          <p14:sldIdLst>
            <p14:sldId id="1003"/>
            <p14:sldId id="1095"/>
            <p14:sldId id="1102"/>
            <p14:sldId id="1103"/>
            <p14:sldId id="1104"/>
            <p14:sldId id="1105"/>
            <p14:sldId id="1106"/>
            <p14:sldId id="1107"/>
            <p14:sldId id="1108"/>
            <p14:sldId id="1109"/>
            <p14:sldId id="1110"/>
            <p14:sldId id="1111"/>
          </p14:sldIdLst>
        </p14:section>
        <p14:section name="小结" id="{B8AC71C6-BBCC-43CB-B24D-F8CA7D5862BB}">
          <p14:sldIdLst>
            <p14:sldId id="922"/>
            <p14:sldId id="1113"/>
            <p14:sldId id="1114"/>
            <p14:sldId id="83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484C6"/>
    <a:srgbClr val="2383C6"/>
    <a:srgbClr val="AED6EE"/>
    <a:srgbClr val="62B3E0"/>
    <a:srgbClr val="455052"/>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31"/>
    <p:restoredTop sz="94643"/>
  </p:normalViewPr>
  <p:slideViewPr>
    <p:cSldViewPr>
      <p:cViewPr varScale="1">
        <p:scale>
          <a:sx n="90" d="100"/>
          <a:sy n="90" d="100"/>
        </p:scale>
        <p:origin x="1176" y="90"/>
      </p:cViewPr>
      <p:guideLst>
        <p:guide orient="horz" pos="2160"/>
        <p:guide pos="289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6.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1" Type="http://schemas.openxmlformats.org/officeDocument/2006/relationships/commentAuthors" Target="commentAuthors.xml"/><Relationship Id="rId110" Type="http://schemas.openxmlformats.org/officeDocument/2006/relationships/tableStyles" Target="tableStyles.xml"/><Relationship Id="rId11" Type="http://schemas.openxmlformats.org/officeDocument/2006/relationships/slide" Target="slides/slide8.xml"/><Relationship Id="rId109" Type="http://schemas.openxmlformats.org/officeDocument/2006/relationships/viewProps" Target="viewProps.xml"/><Relationship Id="rId108" Type="http://schemas.openxmlformats.org/officeDocument/2006/relationships/presProps" Target="presProps.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0.413083333439706"/>
          <c:y val="0"/>
          <c:w val="0.586916666560294"/>
          <c:h val="0.929404458131209"/>
        </c:manualLayout>
      </c:layout>
      <c:doughnutChart>
        <c:varyColors val="1"/>
        <c:ser>
          <c:idx val="0"/>
          <c:order val="0"/>
          <c:tx>
            <c:strRef>
              <c:f>Sheet1!$B$1</c:f>
              <c:strCache>
                <c:ptCount val="1"/>
                <c:pt idx="0">
                  <c:v>销售额</c:v>
                </c:pt>
              </c:strCache>
            </c:strRef>
          </c:tx>
          <c:spPr/>
          <c:explosion val="0"/>
          <c:dPt>
            <c:idx val="0"/>
            <c:bubble3D val="0"/>
            <c:spPr>
              <a:solidFill>
                <a:srgbClr val="AED6EE"/>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rgbClr val="2484C6"/>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rgbClr val="AED6EE"/>
              </a:solidFill>
              <a:ln>
                <a:noFill/>
              </a:ln>
              <a:effectLst/>
              <a:scene3d>
                <a:camera prst="orthographicFront"/>
                <a:lightRig rig="brightRoom" dir="t"/>
              </a:scene3d>
              <a:sp3d prstMaterial="flat">
                <a:bevelT w="50800" h="101600" prst="angle"/>
                <a:contourClr>
                  <a:srgbClr val="000000"/>
                </a:contourClr>
              </a:sp3d>
            </c:spPr>
          </c:dPt>
          <c:dPt>
            <c:idx val="3"/>
            <c:bubble3D val="0"/>
            <c:spPr>
              <a:solidFill>
                <a:srgbClr val="2383C6"/>
              </a:solidFill>
              <a:ln>
                <a:noFill/>
              </a:ln>
              <a:effectLst/>
              <a:scene3d>
                <a:camera prst="orthographicFront"/>
                <a:lightRig rig="brightRoom" dir="t"/>
              </a:scene3d>
              <a:sp3d prstMaterial="flat">
                <a:bevelT w="50800" h="101600" prst="angle"/>
                <a:contourClr>
                  <a:srgbClr val="000000"/>
                </a:contourClr>
              </a:sp3d>
            </c:spPr>
          </c:dPt>
          <c:dLbls>
            <c:delete val="1"/>
          </c:dLbls>
          <c:cat>
            <c:strRef>
              <c:f>Sheet1!$A$2:$A$5</c:f>
              <c:strCache>
                <c:ptCount val="4"/>
                <c:pt idx="0">
                  <c:v>掌握知识</c:v>
                </c:pt>
                <c:pt idx="1">
                  <c:v>理解知识</c:v>
                </c:pt>
                <c:pt idx="2">
                  <c:v>熟悉知识</c:v>
                </c:pt>
                <c:pt idx="3">
                  <c:v>了解知识</c:v>
                </c:pt>
              </c:strCache>
            </c:strRef>
          </c:cat>
          <c:val>
            <c:numRef>
              <c:f>Sheet1!$B$2:$B$5</c:f>
              <c:numCache>
                <c:formatCode>g/"通""用""格""式"</c:formatCode>
                <c:ptCount val="4"/>
                <c:pt idx="0">
                  <c:v>2.5</c:v>
                </c:pt>
                <c:pt idx="1">
                  <c:v>2.5</c:v>
                </c:pt>
                <c:pt idx="2">
                  <c:v>2.5</c:v>
                </c:pt>
                <c:pt idx="3">
                  <c:v>2.5</c:v>
                </c:pt>
              </c:numCache>
            </c:numRef>
          </c:val>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lt1"/>
    </cs:fontRef>
    <cs:defRPr sz="1195"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11-06T11:32:06.059" idx="1">
    <p:pos x="4181" y="3561"/>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AC1225-7615-454C-9502-CA2C608313C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66577A-CDAC-46EF-A095-B32E05E7038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72" y="0"/>
            <a:ext cx="9058656"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descr="目录small"/>
          <p:cNvPicPr>
            <a:picLocks noChangeAspect="1"/>
          </p:cNvPicPr>
          <p:nvPr userDrawn="1"/>
        </p:nvPicPr>
        <p:blipFill>
          <a:blip r:embed="rId2"/>
          <a:stretch>
            <a:fillRect/>
          </a:stretch>
        </p:blipFill>
        <p:spPr>
          <a:xfrm>
            <a:off x="1332865" y="295275"/>
            <a:ext cx="1788160" cy="53276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3" name="图片 2" descr="知识架构samll"/>
          <p:cNvPicPr>
            <a:picLocks noChangeAspect="1"/>
          </p:cNvPicPr>
          <p:nvPr userDrawn="1"/>
        </p:nvPicPr>
        <p:blipFill>
          <a:blip r:embed="rId2"/>
          <a:stretch>
            <a:fillRect/>
          </a:stretch>
        </p:blipFill>
        <p:spPr>
          <a:xfrm>
            <a:off x="1264920" y="322580"/>
            <a:ext cx="2473325" cy="51879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3"/>
            <a:ext cx="2057400" cy="365125"/>
          </a:xfrm>
        </p:spPr>
        <p:txBody>
          <a:bodyPr/>
          <a:lstStyle/>
          <a:p>
            <a:fld id="{7C9A9458-A01F-4F69-8319-255F668B231D}" type="datetimeFigureOut">
              <a:rPr lang="zh-CN" altLang="en-US" smtClean="0"/>
            </a:fld>
            <a:endParaRPr lang="zh-CN" altLang="en-US"/>
          </a:p>
        </p:txBody>
      </p:sp>
      <p:sp>
        <p:nvSpPr>
          <p:cNvPr id="3" name="页脚占位符 2"/>
          <p:cNvSpPr>
            <a:spLocks noGrp="1"/>
          </p:cNvSpPr>
          <p:nvPr>
            <p:ph type="ftr" sz="quarter" idx="11"/>
          </p:nvPr>
        </p:nvSpPr>
        <p:spPr>
          <a:xfrm>
            <a:off x="3028950" y="6356353"/>
            <a:ext cx="3086100" cy="365125"/>
          </a:xfrm>
        </p:spPr>
        <p:txBody>
          <a:bodyPr/>
          <a:lstStyle/>
          <a:p>
            <a:endParaRPr lang="zh-CN" altLang="en-US"/>
          </a:p>
        </p:txBody>
      </p:sp>
      <p:sp>
        <p:nvSpPr>
          <p:cNvPr id="4" name="灯片编号占位符 3"/>
          <p:cNvSpPr>
            <a:spLocks noGrp="1"/>
          </p:cNvSpPr>
          <p:nvPr>
            <p:ph type="sldNum" sz="quarter" idx="12"/>
          </p:nvPr>
        </p:nvSpPr>
        <p:spPr>
          <a:xfrm>
            <a:off x="6457950" y="6356353"/>
            <a:ext cx="2057400" cy="365125"/>
          </a:xfrm>
        </p:spPr>
        <p:txBody>
          <a:bodyPr/>
          <a:lstStyle/>
          <a:p>
            <a:fld id="{13BD5A1E-4BC5-40E2-B826-5B7CAE386440}" type="slidenum">
              <a:rPr lang="zh-CN" altLang="en-US" smtClean="0"/>
            </a:fld>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34"/>
            <a:ext cx="9144000" cy="6854931"/>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2" Type="http://schemas.openxmlformats.org/officeDocument/2006/relationships/theme" Target="../theme/theme2.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78" y="283"/>
            <a:ext cx="9143244" cy="6857433"/>
          </a:xfrm>
          <a:prstGeom prst="rect">
            <a:avLst/>
          </a:prstGeom>
        </p:spPr>
      </p:pic>
      <p:pic>
        <p:nvPicPr>
          <p:cNvPr id="2" name="图片 1" descr="图片222"/>
          <p:cNvPicPr>
            <a:picLocks noChangeAspect="1"/>
          </p:cNvPicPr>
          <p:nvPr userDrawn="1"/>
        </p:nvPicPr>
        <p:blipFill>
          <a:blip r:embed="rId8"/>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D56B0-D9E9-4FFC-B50F-494BA0CB3EA2}"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53E29-8F0B-4753-A750-A1B5321555C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e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1.png"/><Relationship Id="rId1" Type="http://schemas.openxmlformats.org/officeDocument/2006/relationships/image" Target="../media/image130.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em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e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e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emf"/></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slide" Target="slide20.xml"/><Relationship Id="rId6" Type="http://schemas.openxmlformats.org/officeDocument/2006/relationships/slide" Target="slide22.xml"/><Relationship Id="rId5" Type="http://schemas.microsoft.com/office/2007/relationships/hdphoto" Target="../media/image10.wdp"/><Relationship Id="rId4" Type="http://schemas.openxmlformats.org/officeDocument/2006/relationships/image" Target="../media/image9.png"/><Relationship Id="rId3" Type="http://schemas.openxmlformats.org/officeDocument/2006/relationships/slide" Target="slide1.xml"/><Relationship Id="rId2" Type="http://schemas.openxmlformats.org/officeDocument/2006/relationships/slide" Target="slide17.xml"/><Relationship Id="rId1" Type="http://schemas.openxmlformats.org/officeDocument/2006/relationships/slide" Target="slide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23.emf"/><Relationship Id="rId1" Type="http://schemas.openxmlformats.org/officeDocument/2006/relationships/image" Target="../media/image22.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24.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25.emf"/></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slide" Target="slide41.xml"/><Relationship Id="rId7" Type="http://schemas.openxmlformats.org/officeDocument/2006/relationships/slide" Target="slide88.xml"/><Relationship Id="rId6" Type="http://schemas.openxmlformats.org/officeDocument/2006/relationships/slide" Target="slide80.xml"/><Relationship Id="rId5" Type="http://schemas.openxmlformats.org/officeDocument/2006/relationships/slide" Target="slide67.xml"/><Relationship Id="rId4" Type="http://schemas.openxmlformats.org/officeDocument/2006/relationships/slide" Target="slide30.xml"/><Relationship Id="rId3" Type="http://schemas.openxmlformats.org/officeDocument/2006/relationships/slide" Target="slide15.xml"/><Relationship Id="rId2" Type="http://schemas.openxmlformats.org/officeDocument/2006/relationships/slide" Target="slide5.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26.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27.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28.emf"/></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xml"/><Relationship Id="rId2" Type="http://schemas.openxmlformats.org/officeDocument/2006/relationships/image" Target="../media/image30.emf"/><Relationship Id="rId1" Type="http://schemas.openxmlformats.org/officeDocument/2006/relationships/image" Target="../media/image29.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31.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32.e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32.emf"/></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image" Target="../media/image34.emf"/><Relationship Id="rId1" Type="http://schemas.openxmlformats.org/officeDocument/2006/relationships/image" Target="../media/image33.emf"/></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xml"/><Relationship Id="rId2" Type="http://schemas.openxmlformats.org/officeDocument/2006/relationships/image" Target="../media/image36.emf"/><Relationship Id="rId1" Type="http://schemas.openxmlformats.org/officeDocument/2006/relationships/image" Target="../media/image35.e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37.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1.xml"/></Relationships>
</file>

<file path=ppt/slides/_rels/slide30.xml.rels><?xml version="1.0" encoding="UTF-8" standalone="yes"?>
<Relationships xmlns="http://schemas.openxmlformats.org/package/2006/relationships"><Relationship Id="rId9" Type="http://schemas.openxmlformats.org/officeDocument/2006/relationships/slide" Target="slide39.xml"/><Relationship Id="rId8" Type="http://schemas.openxmlformats.org/officeDocument/2006/relationships/slide" Target="slide37.xml"/><Relationship Id="rId7" Type="http://schemas.openxmlformats.org/officeDocument/2006/relationships/slide" Target="slide35.xml"/><Relationship Id="rId6" Type="http://schemas.openxmlformats.org/officeDocument/2006/relationships/slide" Target="slide1.xml"/><Relationship Id="rId5" Type="http://schemas.microsoft.com/office/2007/relationships/hdphoto" Target="../media/image10.wdp"/><Relationship Id="rId4" Type="http://schemas.openxmlformats.org/officeDocument/2006/relationships/image" Target="../media/image9.png"/><Relationship Id="rId3" Type="http://schemas.openxmlformats.org/officeDocument/2006/relationships/slide" Target="slide2.xml"/><Relationship Id="rId2" Type="http://schemas.openxmlformats.org/officeDocument/2006/relationships/slide" Target="slide32.xml"/><Relationship Id="rId10" Type="http://schemas.openxmlformats.org/officeDocument/2006/relationships/slideLayout" Target="../slideLayouts/slideLayout3.xml"/><Relationship Id="rId1" Type="http://schemas.openxmlformats.org/officeDocument/2006/relationships/slide" Target="slide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38.e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39.e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image" Target="../media/image40.e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image" Target="../media/image41.e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image" Target="../media/image42.e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image" Target="../media/image43.e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image" Target="../media/image44.emf"/></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image" Target="../media/image45.em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e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image" Target="../media/image46.emf"/></Relationships>
</file>

<file path=ppt/slides/_rels/slide41.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slide" Target="slide49.xml"/><Relationship Id="rId6" Type="http://schemas.openxmlformats.org/officeDocument/2006/relationships/slide" Target="slide59.xml"/><Relationship Id="rId5" Type="http://schemas.microsoft.com/office/2007/relationships/hdphoto" Target="../media/image10.wdp"/><Relationship Id="rId4" Type="http://schemas.openxmlformats.org/officeDocument/2006/relationships/image" Target="../media/image9.png"/><Relationship Id="rId3" Type="http://schemas.openxmlformats.org/officeDocument/2006/relationships/slide" Target="slide1.xml"/><Relationship Id="rId2" Type="http://schemas.openxmlformats.org/officeDocument/2006/relationships/slide" Target="slide43.xml"/><Relationship Id="rId1" Type="http://schemas.openxmlformats.org/officeDocument/2006/relationships/slide" Target="slide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image" Target="../media/image47.e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image" Target="../media/image48.emf"/></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4.xml"/><Relationship Id="rId2" Type="http://schemas.openxmlformats.org/officeDocument/2006/relationships/image" Target="../media/image50.emf"/><Relationship Id="rId1" Type="http://schemas.openxmlformats.org/officeDocument/2006/relationships/image" Target="../media/image49.e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image" Target="../media/image51.emf"/></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image" Target="../media/image52.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image" Target="../media/image53.emf"/></Relationships>
</file>

<file path=ppt/slides/_rels/slide5.xml.rels><?xml version="1.0" encoding="UTF-8" standalone="yes"?>
<Relationships xmlns="http://schemas.openxmlformats.org/package/2006/relationships"><Relationship Id="rId9" Type="http://schemas.openxmlformats.org/officeDocument/2006/relationships/slide" Target="slide13.xml"/><Relationship Id="rId8" Type="http://schemas.openxmlformats.org/officeDocument/2006/relationships/slide" Target="slide12.xml"/><Relationship Id="rId7" Type="http://schemas.openxmlformats.org/officeDocument/2006/relationships/slide" Target="slide10.xml"/><Relationship Id="rId6" Type="http://schemas.openxmlformats.org/officeDocument/2006/relationships/slide" Target="slide1.xml"/><Relationship Id="rId5" Type="http://schemas.microsoft.com/office/2007/relationships/hdphoto" Target="../media/image10.wdp"/><Relationship Id="rId4" Type="http://schemas.openxmlformats.org/officeDocument/2006/relationships/image" Target="../media/image9.png"/><Relationship Id="rId3" Type="http://schemas.openxmlformats.org/officeDocument/2006/relationships/slide" Target="slide2.xml"/><Relationship Id="rId2" Type="http://schemas.openxmlformats.org/officeDocument/2006/relationships/slide" Target="slide7.xml"/><Relationship Id="rId11" Type="http://schemas.openxmlformats.org/officeDocument/2006/relationships/comments" Target="../comments/comment1.xml"/><Relationship Id="rId10" Type="http://schemas.openxmlformats.org/officeDocument/2006/relationships/slideLayout" Target="../slideLayouts/slideLayout3.xml"/><Relationship Id="rId1" Type="http://schemas.openxmlformats.org/officeDocument/2006/relationships/slide" Target="slide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image" Target="../media/image53.emf"/></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4.xml"/><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4.emf"/></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4.xml"/><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4.xml"/><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image" Target="../media/image60.emf"/></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4.xml"/><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image" Target="../media/image63.emf"/></Relationships>
</file>

<file path=ppt/slides/_rels/slide55.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4.xml"/><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image" Target="../media/image66.emf"/></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4.xml"/><Relationship Id="rId3" Type="http://schemas.openxmlformats.org/officeDocument/2006/relationships/image" Target="../media/image71.emf"/><Relationship Id="rId2" Type="http://schemas.openxmlformats.org/officeDocument/2006/relationships/image" Target="../media/image70.emf"/><Relationship Id="rId1" Type="http://schemas.openxmlformats.org/officeDocument/2006/relationships/image" Target="../media/image69.emf"/></Relationships>
</file>

<file path=ppt/slides/_rels/slide57.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4.xml"/><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image" Target="../media/image72.emf"/></Relationships>
</file>

<file path=ppt/slides/_rels/slide58.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4.xml"/><Relationship Id="rId3" Type="http://schemas.openxmlformats.org/officeDocument/2006/relationships/image" Target="../media/image77.emf"/><Relationship Id="rId2" Type="http://schemas.openxmlformats.org/officeDocument/2006/relationships/image" Target="../media/image76.emf"/><Relationship Id="rId1" Type="http://schemas.openxmlformats.org/officeDocument/2006/relationships/image" Target="../media/image75.emf"/></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image" Target="../media/image78.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4.xml"/><Relationship Id="rId2" Type="http://schemas.openxmlformats.org/officeDocument/2006/relationships/image" Target="../media/image80.emf"/><Relationship Id="rId1" Type="http://schemas.openxmlformats.org/officeDocument/2006/relationships/image" Target="../media/image79.emf"/></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image" Target="../media/image81.emf"/></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image" Target="../media/image82.emf"/></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image" Target="../media/image83.emf"/></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4.xml"/><Relationship Id="rId2" Type="http://schemas.openxmlformats.org/officeDocument/2006/relationships/image" Target="../media/image85.emf"/><Relationship Id="rId1" Type="http://schemas.openxmlformats.org/officeDocument/2006/relationships/image" Target="../media/image84.emf"/></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image" Target="../media/image86.emf"/></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image" Target="../media/image87.emf"/></Relationships>
</file>

<file path=ppt/slides/_rels/slide67.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slide" Target="slide70.xml"/><Relationship Id="rId6" Type="http://schemas.openxmlformats.org/officeDocument/2006/relationships/slide" Target="slide78.xml"/><Relationship Id="rId5" Type="http://schemas.microsoft.com/office/2007/relationships/hdphoto" Target="../media/image10.wdp"/><Relationship Id="rId4" Type="http://schemas.openxmlformats.org/officeDocument/2006/relationships/image" Target="../media/image9.png"/><Relationship Id="rId3" Type="http://schemas.openxmlformats.org/officeDocument/2006/relationships/slide" Target="slide1.xml"/><Relationship Id="rId2" Type="http://schemas.openxmlformats.org/officeDocument/2006/relationships/slide" Target="slide68.xml"/><Relationship Id="rId1" Type="http://schemas.openxmlformats.org/officeDocument/2006/relationships/slide" Target="slide6.xml"/></Relationships>
</file>

<file path=ppt/slides/_rels/slide68.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4.xml"/><Relationship Id="rId2" Type="http://schemas.openxmlformats.org/officeDocument/2006/relationships/image" Target="../media/image89.emf"/><Relationship Id="rId1" Type="http://schemas.openxmlformats.org/officeDocument/2006/relationships/image" Target="../media/image88.emf"/></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4.xml"/><Relationship Id="rId2" Type="http://schemas.openxmlformats.org/officeDocument/2006/relationships/image" Target="../media/image91.emf"/><Relationship Id="rId1" Type="http://schemas.openxmlformats.org/officeDocument/2006/relationships/image" Target="../media/image90.e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emf"/><Relationship Id="rId1" Type="http://schemas.openxmlformats.org/officeDocument/2006/relationships/image" Target="../media/image11.emf"/></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image" Target="../media/image92.emf"/></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xml"/><Relationship Id="rId1" Type="http://schemas.openxmlformats.org/officeDocument/2006/relationships/image" Target="../media/image92.emf"/></Relationships>
</file>

<file path=ppt/slides/_rels/slide72.xml.rels><?xml version="1.0" encoding="UTF-8" standalone="yes"?>
<Relationships xmlns="http://schemas.openxmlformats.org/package/2006/relationships"><Relationship Id="rId5" Type="http://schemas.openxmlformats.org/officeDocument/2006/relationships/notesSlide" Target="../notesSlides/notesSlide54.xml"/><Relationship Id="rId4" Type="http://schemas.openxmlformats.org/officeDocument/2006/relationships/slideLayout" Target="../slideLayouts/slideLayout4.xml"/><Relationship Id="rId3" Type="http://schemas.openxmlformats.org/officeDocument/2006/relationships/image" Target="../media/image95.emf"/><Relationship Id="rId2" Type="http://schemas.openxmlformats.org/officeDocument/2006/relationships/image" Target="../media/image94.emf"/><Relationship Id="rId1" Type="http://schemas.openxmlformats.org/officeDocument/2006/relationships/image" Target="../media/image93.emf"/></Relationships>
</file>

<file path=ppt/slides/_rels/slide73.xml.rels><?xml version="1.0" encoding="UTF-8" standalone="yes"?>
<Relationships xmlns="http://schemas.openxmlformats.org/package/2006/relationships"><Relationship Id="rId5" Type="http://schemas.openxmlformats.org/officeDocument/2006/relationships/notesSlide" Target="../notesSlides/notesSlide55.xml"/><Relationship Id="rId4" Type="http://schemas.openxmlformats.org/officeDocument/2006/relationships/slideLayout" Target="../slideLayouts/slideLayout4.xml"/><Relationship Id="rId3" Type="http://schemas.openxmlformats.org/officeDocument/2006/relationships/image" Target="../media/image98.emf"/><Relationship Id="rId2" Type="http://schemas.openxmlformats.org/officeDocument/2006/relationships/image" Target="../media/image97.emf"/><Relationship Id="rId1" Type="http://schemas.openxmlformats.org/officeDocument/2006/relationships/image" Target="../media/image96.emf"/></Relationships>
</file>

<file path=ppt/slides/_rels/slide74.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4.xml"/><Relationship Id="rId2" Type="http://schemas.openxmlformats.org/officeDocument/2006/relationships/image" Target="../media/image100.emf"/><Relationship Id="rId1" Type="http://schemas.openxmlformats.org/officeDocument/2006/relationships/image" Target="../media/image99.emf"/></Relationships>
</file>

<file path=ppt/slides/_rels/slide75.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4.xml"/><Relationship Id="rId2" Type="http://schemas.openxmlformats.org/officeDocument/2006/relationships/image" Target="../media/image102.emf"/><Relationship Id="rId1" Type="http://schemas.openxmlformats.org/officeDocument/2006/relationships/image" Target="../media/image101.emf"/></Relationships>
</file>

<file path=ppt/slides/_rels/slide76.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4.xml"/><Relationship Id="rId2" Type="http://schemas.openxmlformats.org/officeDocument/2006/relationships/image" Target="../media/image104.emf"/><Relationship Id="rId1" Type="http://schemas.openxmlformats.org/officeDocument/2006/relationships/image" Target="../media/image103.emf"/></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4.xml"/><Relationship Id="rId2" Type="http://schemas.openxmlformats.org/officeDocument/2006/relationships/image" Target="../media/image106.emf"/><Relationship Id="rId1" Type="http://schemas.openxmlformats.org/officeDocument/2006/relationships/image" Target="../media/image105.emf"/></Relationships>
</file>

<file path=ppt/slides/_rels/slide78.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4.xml"/><Relationship Id="rId2" Type="http://schemas.openxmlformats.org/officeDocument/2006/relationships/image" Target="../media/image108.emf"/><Relationship Id="rId1" Type="http://schemas.openxmlformats.org/officeDocument/2006/relationships/image" Target="../media/image107.emf"/></Relationships>
</file>

<file path=ppt/slides/_rels/slide79.xml.rels><?xml version="1.0" encoding="UTF-8" standalone="yes"?>
<Relationships xmlns="http://schemas.openxmlformats.org/package/2006/relationships"><Relationship Id="rId4" Type="http://schemas.openxmlformats.org/officeDocument/2006/relationships/notesSlide" Target="../notesSlides/notesSlide61.xml"/><Relationship Id="rId3" Type="http://schemas.openxmlformats.org/officeDocument/2006/relationships/slideLayout" Target="../slideLayouts/slideLayout4.xml"/><Relationship Id="rId2" Type="http://schemas.openxmlformats.org/officeDocument/2006/relationships/image" Target="../media/image110.emf"/><Relationship Id="rId1" Type="http://schemas.openxmlformats.org/officeDocument/2006/relationships/image" Target="../media/image109.e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emf"/><Relationship Id="rId1" Type="http://schemas.openxmlformats.org/officeDocument/2006/relationships/image" Target="../media/image13.emf"/></Relationships>
</file>

<file path=ppt/slides/_rels/slide80.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slide" Target="slide83.xml"/><Relationship Id="rId6" Type="http://schemas.openxmlformats.org/officeDocument/2006/relationships/slide" Target="slide85.xml"/><Relationship Id="rId5" Type="http://schemas.microsoft.com/office/2007/relationships/hdphoto" Target="../media/image10.wdp"/><Relationship Id="rId4" Type="http://schemas.openxmlformats.org/officeDocument/2006/relationships/image" Target="../media/image9.png"/><Relationship Id="rId3" Type="http://schemas.openxmlformats.org/officeDocument/2006/relationships/slide" Target="slide1.xml"/><Relationship Id="rId2" Type="http://schemas.openxmlformats.org/officeDocument/2006/relationships/slide" Target="slide81.xml"/><Relationship Id="rId1" Type="http://schemas.openxmlformats.org/officeDocument/2006/relationships/slide" Target="slide6.xml"/></Relationships>
</file>

<file path=ppt/slides/_rels/slide81.xml.rels><?xml version="1.0" encoding="UTF-8" standalone="yes"?>
<Relationships xmlns="http://schemas.openxmlformats.org/package/2006/relationships"><Relationship Id="rId4" Type="http://schemas.openxmlformats.org/officeDocument/2006/relationships/notesSlide" Target="../notesSlides/notesSlide62.xml"/><Relationship Id="rId3" Type="http://schemas.openxmlformats.org/officeDocument/2006/relationships/slideLayout" Target="../slideLayouts/slideLayout4.xml"/><Relationship Id="rId2" Type="http://schemas.openxmlformats.org/officeDocument/2006/relationships/image" Target="../media/image112.emf"/><Relationship Id="rId1" Type="http://schemas.openxmlformats.org/officeDocument/2006/relationships/image" Target="../media/image111.emf"/></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4.xml"/><Relationship Id="rId1" Type="http://schemas.openxmlformats.org/officeDocument/2006/relationships/image" Target="../media/image113.emf"/></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4.xml"/><Relationship Id="rId1" Type="http://schemas.openxmlformats.org/officeDocument/2006/relationships/image" Target="../media/image114.emf"/></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4.xml"/><Relationship Id="rId1" Type="http://schemas.openxmlformats.org/officeDocument/2006/relationships/image" Target="../media/image115.emf"/></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4.xml"/><Relationship Id="rId1" Type="http://schemas.openxmlformats.org/officeDocument/2006/relationships/image" Target="../media/image116.emf"/></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4.xml"/><Relationship Id="rId1" Type="http://schemas.openxmlformats.org/officeDocument/2006/relationships/image" Target="../media/image117.emf"/></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4.xml"/><Relationship Id="rId1" Type="http://schemas.openxmlformats.org/officeDocument/2006/relationships/image" Target="../media/image118.emf"/></Relationships>
</file>

<file path=ppt/slides/_rels/slide88.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slide" Target="slide97.xml"/><Relationship Id="rId6" Type="http://schemas.openxmlformats.org/officeDocument/2006/relationships/slide" Target="slide99.xml"/><Relationship Id="rId5" Type="http://schemas.microsoft.com/office/2007/relationships/hdphoto" Target="../media/image10.wdp"/><Relationship Id="rId4" Type="http://schemas.openxmlformats.org/officeDocument/2006/relationships/image" Target="../media/image9.png"/><Relationship Id="rId3" Type="http://schemas.openxmlformats.org/officeDocument/2006/relationships/slide" Target="slide1.xml"/><Relationship Id="rId2" Type="http://schemas.openxmlformats.org/officeDocument/2006/relationships/slide" Target="slide90.xml"/><Relationship Id="rId1" Type="http://schemas.openxmlformats.org/officeDocument/2006/relationships/slide" Target="slide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emf"/><Relationship Id="rId1" Type="http://schemas.openxmlformats.org/officeDocument/2006/relationships/image" Target="../media/image15.emf"/></Relationships>
</file>

<file path=ppt/slides/_rels/slide90.xml.rels><?xml version="1.0" encoding="UTF-8" standalone="yes"?>
<Relationships xmlns="http://schemas.openxmlformats.org/package/2006/relationships"><Relationship Id="rId4" Type="http://schemas.openxmlformats.org/officeDocument/2006/relationships/notesSlide" Target="../notesSlides/notesSlide70.xml"/><Relationship Id="rId3" Type="http://schemas.openxmlformats.org/officeDocument/2006/relationships/slideLayout" Target="../slideLayouts/slideLayout4.xml"/><Relationship Id="rId2" Type="http://schemas.openxmlformats.org/officeDocument/2006/relationships/image" Target="../media/image120.emf"/><Relationship Id="rId1" Type="http://schemas.openxmlformats.org/officeDocument/2006/relationships/image" Target="../media/image119.emf"/></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4.xml"/><Relationship Id="rId1" Type="http://schemas.openxmlformats.org/officeDocument/2006/relationships/image" Target="../media/image121.emf"/></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4.xml"/><Relationship Id="rId1" Type="http://schemas.openxmlformats.org/officeDocument/2006/relationships/image" Target="../media/image122.emf"/></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4.xml"/><Relationship Id="rId1" Type="http://schemas.openxmlformats.org/officeDocument/2006/relationships/image" Target="../media/image122.emf"/></Relationships>
</file>

<file path=ppt/slides/_rels/slide94.xml.rels><?xml version="1.0" encoding="UTF-8" standalone="yes"?>
<Relationships xmlns="http://schemas.openxmlformats.org/package/2006/relationships"><Relationship Id="rId4" Type="http://schemas.openxmlformats.org/officeDocument/2006/relationships/notesSlide" Target="../notesSlides/notesSlide74.xml"/><Relationship Id="rId3" Type="http://schemas.openxmlformats.org/officeDocument/2006/relationships/slideLayout" Target="../slideLayouts/slideLayout4.xml"/><Relationship Id="rId2" Type="http://schemas.openxmlformats.org/officeDocument/2006/relationships/image" Target="../media/image124.emf"/><Relationship Id="rId1" Type="http://schemas.openxmlformats.org/officeDocument/2006/relationships/image" Target="../media/image123.emf"/></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4.xml"/><Relationship Id="rId1" Type="http://schemas.openxmlformats.org/officeDocument/2006/relationships/image" Target="../media/image124.emf"/></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4.xml"/><Relationship Id="rId1" Type="http://schemas.openxmlformats.org/officeDocument/2006/relationships/image" Target="../media/image125.emf"/></Relationships>
</file>

<file path=ppt/slides/_rels/slide97.xml.rels><?xml version="1.0" encoding="UTF-8" standalone="yes"?>
<Relationships xmlns="http://schemas.openxmlformats.org/package/2006/relationships"><Relationship Id="rId4" Type="http://schemas.openxmlformats.org/officeDocument/2006/relationships/notesSlide" Target="../notesSlides/notesSlide77.xml"/><Relationship Id="rId3" Type="http://schemas.openxmlformats.org/officeDocument/2006/relationships/slideLayout" Target="../slideLayouts/slideLayout4.xml"/><Relationship Id="rId2" Type="http://schemas.openxmlformats.org/officeDocument/2006/relationships/image" Target="../media/image127.emf"/><Relationship Id="rId1" Type="http://schemas.openxmlformats.org/officeDocument/2006/relationships/image" Target="../media/image126.emf"/></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4.xml"/><Relationship Id="rId1" Type="http://schemas.openxmlformats.org/officeDocument/2006/relationships/image" Target="../media/image128.emf"/></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4.xml"/><Relationship Id="rId1" Type="http://schemas.openxmlformats.org/officeDocument/2006/relationships/image" Target="../media/image12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p:cNvSpPr txBox="1"/>
          <p:nvPr/>
        </p:nvSpPr>
        <p:spPr bwMode="auto">
          <a:xfrm>
            <a:off x="2195736" y="2405850"/>
            <a:ext cx="5147389" cy="600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ts val="1000"/>
              </a:spcBef>
              <a:buFont typeface="Arial" panose="020B0604020202020204" pitchFamily="34" charset="0"/>
              <a:buNone/>
            </a:pPr>
            <a:r>
              <a:rPr lang="zh-CN" altLang="en-US" sz="2000" b="1" dirty="0">
                <a:solidFill>
                  <a:srgbClr val="455052"/>
                </a:solidFill>
                <a:latin typeface="微软雅黑" panose="020B0503020204020204" pitchFamily="34" charset="-122"/>
                <a:ea typeface="微软雅黑" panose="020B0503020204020204" pitchFamily="34" charset="-122"/>
              </a:rPr>
              <a:t>第</a:t>
            </a:r>
            <a:r>
              <a:rPr lang="en-US" altLang="zh-CN" sz="2000" b="1" dirty="0">
                <a:solidFill>
                  <a:srgbClr val="455052"/>
                </a:solidFill>
                <a:latin typeface="微软雅黑" panose="020B0503020204020204" pitchFamily="34" charset="-122"/>
                <a:ea typeface="微软雅黑" panose="020B0503020204020204" pitchFamily="34" charset="-122"/>
              </a:rPr>
              <a:t>6</a:t>
            </a:r>
            <a:r>
              <a:rPr lang="zh-CN" altLang="en-US" sz="2000" b="1" dirty="0">
                <a:solidFill>
                  <a:srgbClr val="455052"/>
                </a:solidFill>
                <a:latin typeface="微软雅黑" panose="020B0503020204020204" pitchFamily="34" charset="-122"/>
                <a:ea typeface="微软雅黑" panose="020B0503020204020204" pitchFamily="34" charset="-122"/>
              </a:rPr>
              <a:t>章  时间序列分析</a:t>
            </a:r>
            <a:endParaRPr lang="en-US" altLang="zh-CN" sz="2000" b="1" dirty="0">
              <a:solidFill>
                <a:srgbClr val="455052"/>
              </a:solidFill>
              <a:latin typeface="微软雅黑" panose="020B0503020204020204" pitchFamily="34" charset="-122"/>
              <a:ea typeface="微软雅黑" panose="020B0503020204020204" pitchFamily="34" charset="-122"/>
            </a:endParaRPr>
          </a:p>
        </p:txBody>
      </p:sp>
      <p:sp>
        <p:nvSpPr>
          <p:cNvPr id="3" name="矩形 7"/>
          <p:cNvSpPr>
            <a:spLocks noChangeArrowheads="1"/>
          </p:cNvSpPr>
          <p:nvPr/>
        </p:nvSpPr>
        <p:spPr bwMode="auto">
          <a:xfrm>
            <a:off x="978535" y="4421505"/>
            <a:ext cx="4097655"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时间对象</a:t>
            </a:r>
            <a:r>
              <a:rPr lang="en-US" altLang="zh-CN"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——Timestamp</a:t>
            </a:r>
            <a:endPar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时间对象</a:t>
            </a:r>
            <a:r>
              <a:rPr lang="en-US" altLang="zh-CN"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——Period</a:t>
            </a:r>
            <a:endParaRPr lang="en-US" altLang="zh-CN"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时间对象</a:t>
            </a:r>
            <a:r>
              <a:rPr lang="en-US" altLang="zh-CN"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——Timedelta</a:t>
            </a:r>
            <a:endParaRPr lang="en-US" altLang="zh-CN"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en-US" altLang="zh-CN"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DataTimeIndex</a:t>
            </a:r>
            <a:r>
              <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对象</a:t>
            </a:r>
            <a:endParaRPr lang="en-US" altLang="zh-CN"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7"/>
          <p:cNvSpPr>
            <a:spLocks noChangeArrowheads="1"/>
          </p:cNvSpPr>
          <p:nvPr/>
        </p:nvSpPr>
        <p:spPr bwMode="auto">
          <a:xfrm>
            <a:off x="5076190" y="4421505"/>
            <a:ext cx="3679825" cy="133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en-US" altLang="zh-CN"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PeriodIndex</a:t>
            </a:r>
            <a:r>
              <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对象</a:t>
            </a:r>
            <a:endPar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en-US" altLang="zh-CN"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TimedeltaIndex</a:t>
            </a:r>
            <a:r>
              <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对象</a:t>
            </a:r>
            <a:endPar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采样</a:t>
            </a:r>
            <a:endPar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grpId="0" nodeType="afterEffect">
                                  <p:stCondLst>
                                    <p:cond delay="10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6.1.2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指定与转换时区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33794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时间标签是可以进行不同时区转换的,Pandas 允许开发者使用 Timestamp 对象通过to _ localize ()函数进行时间的本地化操作,通过 to _ convert ()函数进行指定时区的转换,具体代码如下。</a:t>
            </a:r>
            <a:endParaRPr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894080" y="2912110"/>
            <a:ext cx="5040000" cy="1428303"/>
          </a:xfrm>
          <a:prstGeom prst="rect">
            <a:avLst/>
          </a:prstGeom>
        </p:spPr>
      </p:pic>
      <p:sp>
        <p:nvSpPr>
          <p:cNvPr id="7" name="矩形 6"/>
          <p:cNvSpPr/>
          <p:nvPr/>
        </p:nvSpPr>
        <p:spPr>
          <a:xfrm>
            <a:off x="0" y="4340126"/>
            <a:ext cx="911542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上述代码中,通过 tz _ localize ()函数将时间数据转换为相应的本地(上海)时间,然后通过 tz _ convert ()函数转换为其他时区的时间。</a:t>
            </a:r>
            <a:endParaRPr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7"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8" y="1658417"/>
            <a:ext cx="9144118" cy="347916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本章通过对 Pandas 中时间对象 Timestamp 、 Period 、 Timedelta 与时间序列常用的三种时间索引进行基本讲解。每一个对象都可以使用该对象的类别进行创建,同时在实际使用过程中需要掌握相关对象之间的转换关系。在本章的最后讲述了采样的基本方法和常用的采样方法———升采样和降采样。</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Timestamp 对象用来表示时间戳。在数据分析过程中,特别是股票金融领域对数据戳索引的时间序列处理十分重要。开发者可以使用 Timestamp 类创建时间戳对象,该对象同时拥有许多属性,供开发者进行相关操作。如 strftime 进行时间格式化操作,to _ period ()函数进行时间数据的转换等。</a:t>
            </a:r>
            <a:endParaRPr dirty="0">
              <a:latin typeface="微软雅黑" panose="020B0503020204020204" pitchFamily="34" charset="-122"/>
              <a:ea typeface="微软雅黑" panose="020B0503020204020204" pitchFamily="34" charset="-122"/>
            </a:endParaRPr>
          </a:p>
        </p:txBody>
      </p:sp>
      <p:sp>
        <p:nvSpPr>
          <p:cNvPr id="7" name="标题 1"/>
          <p:cNvSpPr>
            <a:spLocks noChangeArrowheads="1"/>
          </p:cNvSpPr>
          <p:nvPr/>
        </p:nvSpPr>
        <p:spPr bwMode="auto">
          <a:xfrm>
            <a:off x="1621698" y="230303"/>
            <a:ext cx="364901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本章小结</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bldLvl="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8" y="1658417"/>
            <a:ext cx="9144118" cy="312801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Period 时间对象用来表示时间段。在数据的处理过程中,有时需要处理一段时间中的数据,用于做生产效率的分析考量。该对象的方法并没有 Timestamp 对象的多,相对而言也没有 Timestmap 对象的使用频率高。</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Timedelta 对象用来表示时间间隔。该对象的存在只是为了更方便比较两个时刻的差值。</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三种时间对象的基本操作可以映射到对象的索引中。三种时间对象可以相互转换,具体形式如图所示。</a:t>
            </a:r>
            <a:endParaRPr dirty="0">
              <a:latin typeface="微软雅黑" panose="020B0503020204020204" pitchFamily="34" charset="-122"/>
              <a:ea typeface="微软雅黑" panose="020B0503020204020204" pitchFamily="34" charset="-122"/>
              <a:sym typeface="+mn-ea"/>
            </a:endParaRPr>
          </a:p>
        </p:txBody>
      </p:sp>
      <p:sp>
        <p:nvSpPr>
          <p:cNvPr id="7" name="标题 1"/>
          <p:cNvSpPr>
            <a:spLocks noChangeArrowheads="1"/>
          </p:cNvSpPr>
          <p:nvPr/>
        </p:nvSpPr>
        <p:spPr bwMode="auto">
          <a:xfrm>
            <a:off x="1621698" y="230303"/>
            <a:ext cx="364901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本章小结</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ChangeArrowheads="1"/>
          </p:cNvSpPr>
          <p:nvPr/>
        </p:nvSpPr>
        <p:spPr bwMode="auto">
          <a:xfrm>
            <a:off x="1621698" y="230303"/>
            <a:ext cx="364901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本章小结</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159" name="图片 159"/>
          <p:cNvPicPr>
            <a:picLocks noChangeAspect="1"/>
          </p:cNvPicPr>
          <p:nvPr/>
        </p:nvPicPr>
        <p:blipFill>
          <a:blip r:embed="rId1"/>
          <a:stretch>
            <a:fillRect/>
          </a:stretch>
        </p:blipFill>
        <p:spPr>
          <a:xfrm>
            <a:off x="2502535" y="1742440"/>
            <a:ext cx="4051300" cy="1958340"/>
          </a:xfrm>
          <a:prstGeom prst="rect">
            <a:avLst/>
          </a:prstGeom>
        </p:spPr>
      </p:pic>
      <p:pic>
        <p:nvPicPr>
          <p:cNvPr id="160" name="图片 160"/>
          <p:cNvPicPr>
            <a:picLocks noChangeAspect="1"/>
          </p:cNvPicPr>
          <p:nvPr/>
        </p:nvPicPr>
        <p:blipFill>
          <a:blip r:embed="rId2"/>
          <a:stretch>
            <a:fillRect/>
          </a:stretch>
        </p:blipFill>
        <p:spPr>
          <a:xfrm>
            <a:off x="2590483" y="4187508"/>
            <a:ext cx="3963035" cy="18942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par>
                          <p:cTn id="21" fill="hold">
                            <p:stCondLst>
                              <p:cond delay="2000"/>
                            </p:stCondLst>
                            <p:childTnLst>
                              <p:par>
                                <p:cTn id="22" presetID="2" presetClass="entr" presetSubtype="4" fill="hold" nodeType="afterEffect">
                                  <p:stCondLst>
                                    <p:cond delay="0"/>
                                  </p:stCondLst>
                                  <p:childTnLst>
                                    <p:set>
                                      <p:cBhvr>
                                        <p:cTn id="23" dur="1" fill="hold">
                                          <p:stCondLst>
                                            <p:cond delay="0"/>
                                          </p:stCondLst>
                                        </p:cTn>
                                        <p:tgtEl>
                                          <p:spTgt spid="159"/>
                                        </p:tgtEl>
                                        <p:attrNameLst>
                                          <p:attrName>style.visibility</p:attrName>
                                        </p:attrNameLst>
                                      </p:cBhvr>
                                      <p:to>
                                        <p:strVal val="visible"/>
                                      </p:to>
                                    </p:set>
                                    <p:anim calcmode="lin" valueType="num">
                                      <p:cBhvr additive="base">
                                        <p:cTn id="24" dur="500" fill="hold"/>
                                        <p:tgtEl>
                                          <p:spTgt spid="159"/>
                                        </p:tgtEl>
                                        <p:attrNameLst>
                                          <p:attrName>ppt_x</p:attrName>
                                        </p:attrNameLst>
                                      </p:cBhvr>
                                      <p:tavLst>
                                        <p:tav tm="0">
                                          <p:val>
                                            <p:strVal val="#ppt_x"/>
                                          </p:val>
                                        </p:tav>
                                        <p:tav tm="100000">
                                          <p:val>
                                            <p:strVal val="#ppt_x"/>
                                          </p:val>
                                        </p:tav>
                                      </p:tavLst>
                                    </p:anim>
                                    <p:anim calcmode="lin" valueType="num">
                                      <p:cBhvr additive="base">
                                        <p:cTn id="25" dur="500" fill="hold"/>
                                        <p:tgtEl>
                                          <p:spTgt spid="159"/>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4" fill="hold" nodeType="afterEffect">
                                  <p:stCondLst>
                                    <p:cond delay="0"/>
                                  </p:stCondLst>
                                  <p:childTnLst>
                                    <p:set>
                                      <p:cBhvr>
                                        <p:cTn id="28" dur="1" fill="hold">
                                          <p:stCondLst>
                                            <p:cond delay="0"/>
                                          </p:stCondLst>
                                        </p:cTn>
                                        <p:tgtEl>
                                          <p:spTgt spid="160"/>
                                        </p:tgtEl>
                                        <p:attrNameLst>
                                          <p:attrName>style.visibility</p:attrName>
                                        </p:attrNameLst>
                                      </p:cBhvr>
                                      <p:to>
                                        <p:strVal val="visible"/>
                                      </p:to>
                                    </p:set>
                                    <p:anim calcmode="lin" valueType="num">
                                      <p:cBhvr additive="base">
                                        <p:cTn id="29" dur="500" fill="hold"/>
                                        <p:tgtEl>
                                          <p:spTgt spid="160"/>
                                        </p:tgtEl>
                                        <p:attrNameLst>
                                          <p:attrName>ppt_x</p:attrName>
                                        </p:attrNameLst>
                                      </p:cBhvr>
                                      <p:tavLst>
                                        <p:tav tm="0">
                                          <p:val>
                                            <p:strVal val="#ppt_x"/>
                                          </p:val>
                                        </p:tav>
                                        <p:tav tm="100000">
                                          <p:val>
                                            <p:strVal val="#ppt_x"/>
                                          </p:val>
                                        </p:tav>
                                      </p:tavLst>
                                    </p:anim>
                                    <p:anim calcmode="lin" valueType="num">
                                      <p:cBhvr additive="base">
                                        <p:cTn id="30" dur="500" fill="hold"/>
                                        <p:tgtEl>
                                          <p:spTgt spid="1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6.1.2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指定与转换时区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若开发者不知道如何选择时区,可以使用 pytz 模块查看支持的时区字符,具体代码如下。</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36930" y="2526665"/>
            <a:ext cx="5040000" cy="31295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6.1.3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最小时间</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最大时间</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Pandas 中的时间是有最小值和最大值的,时间数据必须在此范围内才有效</a:t>
            </a:r>
            <a:r>
              <a:rPr lang="zh-CN" dirty="0">
                <a:latin typeface="微软雅黑" panose="020B0503020204020204" pitchFamily="34" charset="-122"/>
                <a:ea typeface="微软雅黑" panose="020B0503020204020204" pitchFamily="34" charset="-122"/>
                <a:sym typeface="+mn-ea"/>
              </a:rPr>
              <a:t>。</a:t>
            </a:r>
            <a:r>
              <a:rPr dirty="0">
                <a:latin typeface="微软雅黑" panose="020B0503020204020204" pitchFamily="34" charset="-122"/>
                <a:ea typeface="微软雅黑" panose="020B0503020204020204" pitchFamily="34" charset="-122"/>
                <a:sym typeface="+mn-ea"/>
              </a:rPr>
              <a:t>Pandas 提供了 min 与 max 属性查看对应值,具体代码如下。</a:t>
            </a:r>
            <a:endParaRPr dirty="0">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0" y="3848001"/>
            <a:ext cx="911542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通过上述代码可以看出对应的最小值和最大值。</a:t>
            </a:r>
            <a:endParaRPr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836930" y="2530475"/>
            <a:ext cx="5040000" cy="11371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6.1.4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常用属性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在数据分析过程中,需要将数据的年、月、日提取出来,使用相应的 Timestamp 对象可以实现这一需求。 Timestamp 对象的基本属性如表所示。</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rcRect r="32989" b="9720"/>
          <a:stretch>
            <a:fillRect/>
          </a:stretch>
        </p:blipFill>
        <p:spPr>
          <a:xfrm>
            <a:off x="2115820" y="2476500"/>
            <a:ext cx="5124450" cy="39262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6.1.4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常用属性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5067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具体代码如下。</a:t>
            </a:r>
            <a:endParaRPr dirty="0">
              <a:latin typeface="微软雅黑" panose="020B0503020204020204" pitchFamily="34" charset="-122"/>
              <a:ea typeface="微软雅黑" panose="020B0503020204020204" pitchFamily="34" charset="-122"/>
              <a:sym typeface="+mn-ea"/>
            </a:endParaRPr>
          </a:p>
        </p:txBody>
      </p:sp>
      <p:sp>
        <p:nvSpPr>
          <p:cNvPr id="5" name="矩形 4"/>
          <p:cNvSpPr/>
          <p:nvPr/>
        </p:nvSpPr>
        <p:spPr>
          <a:xfrm>
            <a:off x="0" y="356044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通过上述代码可以看出,stamp _ time 数据的年、月、日,并判断该年份是否闰年。</a:t>
            </a:r>
            <a:endParaRPr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835025" y="2198370"/>
            <a:ext cx="5040000" cy="11371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569522" y="1169001"/>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47584" y="1398177"/>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172967" y="2838382"/>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340" y="1562735"/>
            <a:ext cx="58731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6.2  </a:t>
            </a:r>
            <a:r>
              <a:rPr lang="zh-CN" altLang="en-US" sz="2800" b="1" dirty="0"/>
              <a:t>时间对象</a:t>
            </a:r>
            <a:r>
              <a:rPr lang="en-US" altLang="zh-CN" sz="2800" b="1" dirty="0"/>
              <a:t>——Period</a:t>
            </a:r>
            <a:endParaRPr lang="en-US" altLang="zh-CN" sz="2800" b="1" dirty="0">
              <a:latin typeface="微软雅黑" panose="020B0503020204020204" pitchFamily="34" charset="-122"/>
              <a:ea typeface="微软雅黑" panose="020B0503020204020204" pitchFamily="34" charset="-122"/>
              <a:sym typeface="+mn-ea"/>
            </a:endParaRPr>
          </a:p>
        </p:txBody>
      </p:sp>
      <p:sp>
        <p:nvSpPr>
          <p:cNvPr id="15" name="TextBox 163"/>
          <p:cNvSpPr txBox="1">
            <a:spLocks noChangeArrowheads="1"/>
          </p:cNvSpPr>
          <p:nvPr/>
        </p:nvSpPr>
        <p:spPr bwMode="auto">
          <a:xfrm>
            <a:off x="1151682" y="295687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6.2.1</a:t>
            </a:r>
            <a:endParaRPr lang="zh-CN" altLang="en-US" dirty="0"/>
          </a:p>
        </p:txBody>
      </p:sp>
      <p:sp>
        <p:nvSpPr>
          <p:cNvPr id="16" name="TextBox 168">
            <a:hlinkClick r:id="rId1" action="ppaction://hlinksldjump"/>
          </p:cNvPr>
          <p:cNvSpPr txBox="1">
            <a:spLocks noChangeArrowheads="1"/>
          </p:cNvSpPr>
          <p:nvPr/>
        </p:nvSpPr>
        <p:spPr bwMode="auto">
          <a:xfrm>
            <a:off x="3330575" y="2938780"/>
            <a:ext cx="400240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2" action="ppaction://hlinksldjump"/>
              </a:rPr>
              <a:t>创建</a:t>
            </a:r>
            <a:r>
              <a:rPr lang="en-US" altLang="zh-CN" dirty="0">
                <a:latin typeface="微软雅黑" panose="020B0503020204020204" pitchFamily="34" charset="-122"/>
                <a:ea typeface="微软雅黑" panose="020B0503020204020204" pitchFamily="34" charset="-122"/>
                <a:hlinkClick r:id="rId2" action="ppaction://hlinksldjump"/>
              </a:rPr>
              <a:t>Period</a:t>
            </a:r>
            <a:r>
              <a:rPr lang="zh-CN" altLang="en-US" dirty="0">
                <a:latin typeface="微软雅黑" panose="020B0503020204020204" pitchFamily="34" charset="-122"/>
                <a:ea typeface="微软雅黑" panose="020B0503020204020204" pitchFamily="34" charset="-122"/>
                <a:hlinkClick r:id="rId2" action="ppaction://hlinksldjump"/>
              </a:rPr>
              <a:t>对象</a:t>
            </a:r>
            <a:endParaRPr lang="zh-CN" altLang="en-US" dirty="0">
              <a:latin typeface="微软雅黑" panose="020B0503020204020204" pitchFamily="34" charset="-122"/>
              <a:ea typeface="微软雅黑" panose="020B0503020204020204" pitchFamily="34" charset="-122"/>
            </a:endParaRPr>
          </a:p>
        </p:txBody>
      </p:sp>
      <p:sp>
        <p:nvSpPr>
          <p:cNvPr id="17" name="AutoShape 864"/>
          <p:cNvSpPr>
            <a:spLocks noChangeArrowheads="1"/>
          </p:cNvSpPr>
          <p:nvPr/>
        </p:nvSpPr>
        <p:spPr bwMode="auto">
          <a:xfrm>
            <a:off x="630754" y="1936508"/>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 action="ppaction://noaction"/>
          </p:cNvPr>
          <p:cNvSpPr/>
          <p:nvPr/>
        </p:nvSpPr>
        <p:spPr bwMode="auto">
          <a:xfrm>
            <a:off x="1103791" y="1968242"/>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97016" y="1915278"/>
            <a:ext cx="376076" cy="374830"/>
          </a:xfrm>
          <a:prstGeom prst="rect">
            <a:avLst/>
          </a:prstGeom>
          <a:noFill/>
          <a:ln>
            <a:noFill/>
          </a:ln>
        </p:spPr>
      </p:pic>
      <p:grpSp>
        <p:nvGrpSpPr>
          <p:cNvPr id="20" name="组合 153"/>
          <p:cNvGrpSpPr/>
          <p:nvPr/>
        </p:nvGrpSpPr>
        <p:grpSpPr bwMode="auto">
          <a:xfrm>
            <a:off x="1172637" y="5246655"/>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124816" y="5364604"/>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6.2.3</a:t>
            </a:r>
            <a:endParaRPr lang="zh-CN" altLang="en-US" dirty="0"/>
          </a:p>
        </p:txBody>
      </p:sp>
      <p:sp>
        <p:nvSpPr>
          <p:cNvPr id="31" name="TextBox 168">
            <a:hlinkClick r:id="rId3" action="ppaction://hlinksldjump"/>
          </p:cNvPr>
          <p:cNvSpPr txBox="1">
            <a:spLocks noChangeArrowheads="1"/>
          </p:cNvSpPr>
          <p:nvPr/>
        </p:nvSpPr>
        <p:spPr bwMode="auto">
          <a:xfrm>
            <a:off x="3330244" y="5350052"/>
            <a:ext cx="400308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hlinkClick r:id="rId6" action="ppaction://hlinksldjump"/>
              </a:rPr>
              <a:t>Period</a:t>
            </a:r>
            <a:r>
              <a:rPr lang="zh-CN" altLang="en-US" dirty="0">
                <a:latin typeface="微软雅黑" panose="020B0503020204020204" pitchFamily="34" charset="-122"/>
                <a:ea typeface="微软雅黑" panose="020B0503020204020204" pitchFamily="34" charset="-122"/>
                <a:hlinkClick r:id="rId6" action="ppaction://hlinksldjump"/>
              </a:rPr>
              <a:t>的基本方法</a:t>
            </a:r>
            <a:endParaRPr lang="zh-CN" altLang="en-US" dirty="0">
              <a:latin typeface="微软雅黑" panose="020B0503020204020204" pitchFamily="34" charset="-122"/>
              <a:ea typeface="微软雅黑" panose="020B0503020204020204" pitchFamily="34" charset="-122"/>
            </a:endParaRPr>
          </a:p>
        </p:txBody>
      </p:sp>
      <p:grpSp>
        <p:nvGrpSpPr>
          <p:cNvPr id="32" name="组合 153"/>
          <p:cNvGrpSpPr/>
          <p:nvPr/>
        </p:nvGrpSpPr>
        <p:grpSpPr bwMode="auto">
          <a:xfrm>
            <a:off x="1172967" y="4071552"/>
            <a:ext cx="6625480" cy="684212"/>
            <a:chOff x="1029300" y="5045322"/>
            <a:chExt cx="6624959" cy="683275"/>
          </a:xfrm>
        </p:grpSpPr>
        <p:grpSp>
          <p:nvGrpSpPr>
            <p:cNvPr id="33" name="组合 219"/>
            <p:cNvGrpSpPr/>
            <p:nvPr/>
          </p:nvGrpSpPr>
          <p:grpSpPr bwMode="auto">
            <a:xfrm>
              <a:off x="2521433" y="5045323"/>
              <a:ext cx="5132826" cy="683274"/>
              <a:chOff x="2521433" y="4924675"/>
              <a:chExt cx="5132826" cy="806497"/>
            </a:xfrm>
          </p:grpSpPr>
          <p:sp>
            <p:nvSpPr>
              <p:cNvPr id="34"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5"/>
              <p:cNvGrpSpPr/>
              <p:nvPr/>
            </p:nvGrpSpPr>
            <p:grpSpPr bwMode="auto">
              <a:xfrm>
                <a:off x="2521433" y="4924675"/>
                <a:ext cx="5043090" cy="664285"/>
                <a:chOff x="2521433" y="4868192"/>
                <a:chExt cx="5043090" cy="720768"/>
              </a:xfrm>
            </p:grpSpPr>
            <p:sp>
              <p:nvSpPr>
                <p:cNvPr id="36"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7"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8"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1"/>
            <p:cNvGrpSpPr/>
            <p:nvPr/>
          </p:nvGrpSpPr>
          <p:grpSpPr bwMode="auto">
            <a:xfrm>
              <a:off x="1029300" y="5045322"/>
              <a:ext cx="635025" cy="637257"/>
              <a:chOff x="1098627" y="4776118"/>
              <a:chExt cx="903287" cy="906462"/>
            </a:xfrm>
          </p:grpSpPr>
          <p:sp>
            <p:nvSpPr>
              <p:cNvPr id="40"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41"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p:cNvSpPr txBox="1">
            <a:spLocks noChangeArrowheads="1"/>
          </p:cNvSpPr>
          <p:nvPr/>
        </p:nvSpPr>
        <p:spPr bwMode="auto">
          <a:xfrm>
            <a:off x="1151682" y="419004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6.2.2</a:t>
            </a:r>
            <a:endParaRPr lang="zh-CN" altLang="en-US" dirty="0"/>
          </a:p>
        </p:txBody>
      </p:sp>
      <p:sp>
        <p:nvSpPr>
          <p:cNvPr id="43" name="TextBox 168">
            <a:hlinkClick r:id="rId1" action="ppaction://hlinksldjump"/>
          </p:cNvPr>
          <p:cNvSpPr txBox="1">
            <a:spLocks noChangeArrowheads="1"/>
          </p:cNvSpPr>
          <p:nvPr/>
        </p:nvSpPr>
        <p:spPr bwMode="auto">
          <a:xfrm>
            <a:off x="3330575" y="4171950"/>
            <a:ext cx="400240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7" action="ppaction://hlinksldjump"/>
              </a:rPr>
              <a:t>获取</a:t>
            </a:r>
            <a:r>
              <a:rPr lang="en-US" altLang="zh-CN" dirty="0">
                <a:latin typeface="微软雅黑" panose="020B0503020204020204" pitchFamily="34" charset="-122"/>
                <a:ea typeface="微软雅黑" panose="020B0503020204020204" pitchFamily="34" charset="-122"/>
                <a:hlinkClick r:id="rId7" action="ppaction://hlinksldjump"/>
              </a:rPr>
              <a:t>Period</a:t>
            </a:r>
            <a:r>
              <a:rPr lang="zh-CN" altLang="en-US" dirty="0">
                <a:latin typeface="微软雅黑" panose="020B0503020204020204" pitchFamily="34" charset="-122"/>
                <a:ea typeface="微软雅黑" panose="020B0503020204020204" pitchFamily="34" charset="-122"/>
                <a:hlinkClick r:id="rId7" action="ppaction://hlinksldjump"/>
              </a:rPr>
              <a:t>的基本属性</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时间对象</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——Period</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Period 对象表示一个标准的时间段,如某年、某月、某小时等。本节将介绍 Period 对象的基本操作。</a:t>
            </a:r>
            <a:endParaRPr 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6.2.1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创建</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Period</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Pandas 提供 Period 类进行相关数据的基本创建,具体形式如下。</a:t>
            </a:r>
            <a:endParaRPr 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51535" y="2338705"/>
            <a:ext cx="5040000" cy="291119"/>
          </a:xfrm>
          <a:prstGeom prst="rect">
            <a:avLst/>
          </a:prstGeom>
        </p:spPr>
      </p:pic>
      <p:sp>
        <p:nvSpPr>
          <p:cNvPr id="4" name="矩形 3"/>
          <p:cNvSpPr/>
          <p:nvPr/>
        </p:nvSpPr>
        <p:spPr>
          <a:xfrm>
            <a:off x="0" y="2772410"/>
            <a:ext cx="315404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Period 对象的基本参数如表所示。</a:t>
            </a:r>
            <a:endParaRPr lang="zh-CN"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rcRect r="31087" b="7935"/>
          <a:stretch>
            <a:fillRect/>
          </a:stretch>
        </p:blipFill>
        <p:spPr>
          <a:xfrm>
            <a:off x="3520440" y="2772410"/>
            <a:ext cx="4436745" cy="3709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6.2.1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创建</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Period</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上述参数表为 Period 的基本参数,开发者可以根据实际需求自由选择,下面通过代码进行说明。</a:t>
            </a:r>
            <a:endParaRPr lang="zh-CN"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865505" y="2747010"/>
            <a:ext cx="5040000" cy="11371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6.2.1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创建</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Period</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133794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上述代码中,使用字符串的形式将数据直接传递到 Period 类中,在此过程中 Pandas 自动识别周期精度———秒。开发者也可以使用关键字参数指定数据,具体代码如下。</a:t>
            </a:r>
            <a:endParaRPr lang="zh-CN" dirty="0">
              <a:latin typeface="微软雅黑" panose="020B0503020204020204" pitchFamily="34" charset="-122"/>
              <a:ea typeface="微软雅黑" panose="020B0503020204020204" pitchFamily="34" charset="-122"/>
            </a:endParaRPr>
          </a:p>
        </p:txBody>
      </p:sp>
      <p:sp>
        <p:nvSpPr>
          <p:cNvPr id="4" name="矩形 3"/>
          <p:cNvSpPr/>
          <p:nvPr/>
        </p:nvSpPr>
        <p:spPr>
          <a:xfrm>
            <a:off x="0" y="4721225"/>
            <a:ext cx="8364220" cy="175323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上述代码中开发者使用关键字参数进行 Period 数据类型的创建,同时使用 freq 参数控制输出格式。当 freq 为“s ”时可以精确到“秒”,当 freq 为“ D ”时数据只精确到“天”。关键字参数 freq 还可以使用其他字符串进行控制,如“ Y ”(年)、“ M ”(月)、“ H ”(时)、“ T ”(分)。</a:t>
            </a:r>
            <a:endParaRPr lang="zh-CN"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836930" y="3082290"/>
            <a:ext cx="5040000" cy="1710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bwMode="auto">
          <a:xfrm>
            <a:off x="2742883" y="1336950"/>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3" name="矩形 35"/>
          <p:cNvSpPr>
            <a:spLocks noChangeArrowheads="1"/>
          </p:cNvSpPr>
          <p:nvPr/>
        </p:nvSpPr>
        <p:spPr bwMode="auto">
          <a:xfrm>
            <a:off x="2633827" y="968170"/>
            <a:ext cx="280416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时间对象</a:t>
            </a:r>
            <a:r>
              <a:rPr lang="en-US" altLang="zh-CN" dirty="0">
                <a:latin typeface="微软雅黑" panose="020B0503020204020204" pitchFamily="34" charset="-122"/>
                <a:ea typeface="微软雅黑" panose="020B0503020204020204" pitchFamily="34" charset="-122"/>
              </a:rPr>
              <a:t>——Timestamp</a:t>
            </a:r>
            <a:endParaRPr lang="en-US" altLang="zh-CN" dirty="0">
              <a:latin typeface="微软雅黑" panose="020B0503020204020204" pitchFamily="34" charset="-122"/>
              <a:ea typeface="微软雅黑" panose="020B0503020204020204" pitchFamily="34" charset="-122"/>
            </a:endParaRPr>
          </a:p>
        </p:txBody>
      </p:sp>
      <p:grpSp>
        <p:nvGrpSpPr>
          <p:cNvPr id="4" name="组合 195"/>
          <p:cNvGrpSpPr/>
          <p:nvPr/>
        </p:nvGrpSpPr>
        <p:grpSpPr bwMode="auto">
          <a:xfrm>
            <a:off x="1532286" y="1773593"/>
            <a:ext cx="4141720" cy="584665"/>
            <a:chOff x="1707622" y="1197695"/>
            <a:chExt cx="4045478" cy="656772"/>
          </a:xfrm>
        </p:grpSpPr>
        <p:sp>
          <p:nvSpPr>
            <p:cNvPr id="5" name="圆角矩形 5"/>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6" name="直接连接符 5"/>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7" name="矩形 35"/>
            <p:cNvSpPr>
              <a:spLocks noChangeArrowheads="1"/>
            </p:cNvSpPr>
            <p:nvPr/>
          </p:nvSpPr>
          <p:spPr bwMode="auto">
            <a:xfrm>
              <a:off x="2752767" y="1197695"/>
              <a:ext cx="2237221" cy="41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时间对象</a:t>
              </a:r>
              <a:r>
                <a:rPr lang="en-US" altLang="zh-CN" dirty="0">
                  <a:latin typeface="微软雅黑" panose="020B0503020204020204" pitchFamily="34" charset="-122"/>
                  <a:ea typeface="微软雅黑" panose="020B0503020204020204" pitchFamily="34" charset="-122"/>
                </a:rPr>
                <a:t>——Period</a:t>
              </a:r>
              <a:endParaRPr lang="en-US" altLang="zh-CN" dirty="0">
                <a:latin typeface="微软雅黑" panose="020B0503020204020204" pitchFamily="34" charset="-122"/>
                <a:ea typeface="微软雅黑" panose="020B0503020204020204" pitchFamily="34" charset="-122"/>
              </a:endParaRPr>
            </a:p>
          </p:txBody>
        </p:sp>
      </p:grpSp>
      <p:grpSp>
        <p:nvGrpSpPr>
          <p:cNvPr id="17" name="组合 29"/>
          <p:cNvGrpSpPr/>
          <p:nvPr/>
        </p:nvGrpSpPr>
        <p:grpSpPr bwMode="auto">
          <a:xfrm rot="-12767">
            <a:off x="1521608" y="1764730"/>
            <a:ext cx="1005206" cy="547688"/>
            <a:chOff x="1931297" y="1272282"/>
            <a:chExt cx="1319337" cy="1728192"/>
          </a:xfrm>
        </p:grpSpPr>
        <p:grpSp>
          <p:nvGrpSpPr>
            <p:cNvPr id="18" name="组合 31"/>
            <p:cNvGrpSpPr/>
            <p:nvPr/>
          </p:nvGrpSpPr>
          <p:grpSpPr bwMode="auto">
            <a:xfrm>
              <a:off x="1954490" y="1272282"/>
              <a:ext cx="1296144" cy="1728192"/>
              <a:chOff x="1925574" y="1272282"/>
              <a:chExt cx="1296144" cy="1728192"/>
            </a:xfrm>
          </p:grpSpPr>
          <p:sp>
            <p:nvSpPr>
              <p:cNvPr id="20" name="圆角矩形 24"/>
              <p:cNvSpPr/>
              <p:nvPr/>
            </p:nvSpPr>
            <p:spPr>
              <a:xfrm>
                <a:off x="1925574" y="1272282"/>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6.2</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1"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19"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32" name="组合 29"/>
          <p:cNvGrpSpPr/>
          <p:nvPr/>
        </p:nvGrpSpPr>
        <p:grpSpPr bwMode="auto">
          <a:xfrm rot="-12767">
            <a:off x="1515904" y="1052650"/>
            <a:ext cx="1005156" cy="547688"/>
            <a:chOff x="1931297" y="1314359"/>
            <a:chExt cx="1319272" cy="1728192"/>
          </a:xfrm>
        </p:grpSpPr>
        <p:grpSp>
          <p:nvGrpSpPr>
            <p:cNvPr id="33" name="组合 31"/>
            <p:cNvGrpSpPr/>
            <p:nvPr/>
          </p:nvGrpSpPr>
          <p:grpSpPr bwMode="auto">
            <a:xfrm>
              <a:off x="1954425" y="1314359"/>
              <a:ext cx="1296144" cy="1728192"/>
              <a:chOff x="1925509" y="1314359"/>
              <a:chExt cx="1296144" cy="1728192"/>
            </a:xfrm>
          </p:grpSpPr>
          <p:sp>
            <p:nvSpPr>
              <p:cNvPr id="35"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6.1</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36"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4"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16" name="TextBox 126">
            <a:hlinkClick r:id="rId1" action="ppaction://hlinksldjump"/>
          </p:cNvPr>
          <p:cNvSpPr txBox="1">
            <a:spLocks noChangeArrowheads="1"/>
          </p:cNvSpPr>
          <p:nvPr/>
        </p:nvSpPr>
        <p:spPr bwMode="auto">
          <a:xfrm>
            <a:off x="2743436" y="1336906"/>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2"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2"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sp>
        <p:nvSpPr>
          <p:cNvPr id="8" name="TextBox 126">
            <a:hlinkClick r:id="rId1" action="ppaction://hlinksldjump"/>
          </p:cNvPr>
          <p:cNvSpPr txBox="1">
            <a:spLocks noChangeArrowheads="1"/>
          </p:cNvSpPr>
          <p:nvPr/>
        </p:nvSpPr>
        <p:spPr bwMode="auto">
          <a:xfrm>
            <a:off x="2683746" y="2142721"/>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3"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3"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9" name="组合 195"/>
          <p:cNvGrpSpPr/>
          <p:nvPr/>
        </p:nvGrpSpPr>
        <p:grpSpPr bwMode="auto">
          <a:xfrm>
            <a:off x="1537366" y="2648623"/>
            <a:ext cx="4141720" cy="584665"/>
            <a:chOff x="1707622" y="1197695"/>
            <a:chExt cx="4045478" cy="656772"/>
          </a:xfrm>
        </p:grpSpPr>
        <p:sp>
          <p:nvSpPr>
            <p:cNvPr id="10" name="圆角矩形 5"/>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11" name="直接连接符 10"/>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12" name="矩形 35"/>
            <p:cNvSpPr>
              <a:spLocks noChangeArrowheads="1"/>
            </p:cNvSpPr>
            <p:nvPr/>
          </p:nvSpPr>
          <p:spPr bwMode="auto">
            <a:xfrm>
              <a:off x="2752767" y="1197695"/>
              <a:ext cx="2612469" cy="41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时间对象</a:t>
              </a:r>
              <a:r>
                <a:rPr lang="en-US" altLang="zh-CN" dirty="0">
                  <a:latin typeface="微软雅黑" panose="020B0503020204020204" pitchFamily="34" charset="-122"/>
                  <a:ea typeface="微软雅黑" panose="020B0503020204020204" pitchFamily="34" charset="-122"/>
                </a:rPr>
                <a:t>——Timedelta</a:t>
              </a:r>
              <a:endParaRPr lang="en-US" altLang="zh-CN" dirty="0">
                <a:latin typeface="微软雅黑" panose="020B0503020204020204" pitchFamily="34" charset="-122"/>
                <a:ea typeface="微软雅黑" panose="020B0503020204020204" pitchFamily="34" charset="-122"/>
              </a:endParaRPr>
            </a:p>
          </p:txBody>
        </p:sp>
      </p:grpSp>
      <p:grpSp>
        <p:nvGrpSpPr>
          <p:cNvPr id="13" name="组合 29"/>
          <p:cNvGrpSpPr/>
          <p:nvPr/>
        </p:nvGrpSpPr>
        <p:grpSpPr bwMode="auto">
          <a:xfrm rot="-12767">
            <a:off x="1526738" y="2653095"/>
            <a:ext cx="1005156" cy="547688"/>
            <a:chOff x="1931297" y="1314359"/>
            <a:chExt cx="1319272" cy="1728192"/>
          </a:xfrm>
        </p:grpSpPr>
        <p:grpSp>
          <p:nvGrpSpPr>
            <p:cNvPr id="14" name="组合 31"/>
            <p:cNvGrpSpPr/>
            <p:nvPr/>
          </p:nvGrpSpPr>
          <p:grpSpPr bwMode="auto">
            <a:xfrm>
              <a:off x="1954425" y="1314359"/>
              <a:ext cx="1296144" cy="1728192"/>
              <a:chOff x="1925509" y="1314359"/>
              <a:chExt cx="1296144" cy="1728192"/>
            </a:xfrm>
          </p:grpSpPr>
          <p:sp>
            <p:nvSpPr>
              <p:cNvPr id="15"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6.3</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2"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3"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24" name="TextBox 126">
            <a:hlinkClick r:id="rId1" action="ppaction://hlinksldjump"/>
          </p:cNvPr>
          <p:cNvSpPr txBox="1">
            <a:spLocks noChangeArrowheads="1"/>
          </p:cNvSpPr>
          <p:nvPr/>
        </p:nvSpPr>
        <p:spPr bwMode="auto">
          <a:xfrm>
            <a:off x="2579606" y="2961236"/>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4"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4"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25" name="组合 195"/>
          <p:cNvGrpSpPr/>
          <p:nvPr/>
        </p:nvGrpSpPr>
        <p:grpSpPr bwMode="auto">
          <a:xfrm>
            <a:off x="1532286" y="4271048"/>
            <a:ext cx="4141720" cy="584665"/>
            <a:chOff x="1707622" y="1197695"/>
            <a:chExt cx="4045478" cy="656772"/>
          </a:xfrm>
        </p:grpSpPr>
        <p:sp>
          <p:nvSpPr>
            <p:cNvPr id="26" name="圆角矩形 5"/>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27" name="直接连接符 26"/>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8" name="矩形 35"/>
            <p:cNvSpPr>
              <a:spLocks noChangeArrowheads="1"/>
            </p:cNvSpPr>
            <p:nvPr/>
          </p:nvSpPr>
          <p:spPr bwMode="auto">
            <a:xfrm>
              <a:off x="2752767" y="1197695"/>
              <a:ext cx="1893606" cy="41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PeriodIndex</a:t>
              </a:r>
              <a:r>
                <a:rPr lang="zh-CN" altLang="en-US" dirty="0">
                  <a:latin typeface="微软雅黑" panose="020B0503020204020204" pitchFamily="34" charset="-122"/>
                  <a:ea typeface="微软雅黑" panose="020B0503020204020204" pitchFamily="34" charset="-122"/>
                </a:rPr>
                <a:t>对象</a:t>
              </a:r>
              <a:endParaRPr lang="zh-CN" altLang="en-US" dirty="0">
                <a:latin typeface="微软雅黑" panose="020B0503020204020204" pitchFamily="34" charset="-122"/>
                <a:ea typeface="微软雅黑" panose="020B0503020204020204" pitchFamily="34" charset="-122"/>
              </a:endParaRPr>
            </a:p>
          </p:txBody>
        </p:sp>
      </p:grpSp>
      <p:grpSp>
        <p:nvGrpSpPr>
          <p:cNvPr id="29" name="组合 29"/>
          <p:cNvGrpSpPr/>
          <p:nvPr/>
        </p:nvGrpSpPr>
        <p:grpSpPr bwMode="auto">
          <a:xfrm rot="-12767">
            <a:off x="1521658" y="4275520"/>
            <a:ext cx="1005156" cy="547688"/>
            <a:chOff x="1931297" y="1314359"/>
            <a:chExt cx="1319272" cy="1728192"/>
          </a:xfrm>
        </p:grpSpPr>
        <p:grpSp>
          <p:nvGrpSpPr>
            <p:cNvPr id="30" name="组合 31"/>
            <p:cNvGrpSpPr/>
            <p:nvPr/>
          </p:nvGrpSpPr>
          <p:grpSpPr bwMode="auto">
            <a:xfrm>
              <a:off x="1954425" y="1314359"/>
              <a:ext cx="1296144" cy="1728192"/>
              <a:chOff x="1925509" y="1314359"/>
              <a:chExt cx="1296144" cy="1728192"/>
            </a:xfrm>
          </p:grpSpPr>
          <p:sp>
            <p:nvSpPr>
              <p:cNvPr id="31"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6.5</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37"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8"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39" name="TextBox 126">
            <a:hlinkClick r:id="rId1" action="ppaction://hlinksldjump"/>
          </p:cNvPr>
          <p:cNvSpPr txBox="1">
            <a:spLocks noChangeArrowheads="1"/>
          </p:cNvSpPr>
          <p:nvPr/>
        </p:nvSpPr>
        <p:spPr bwMode="auto">
          <a:xfrm>
            <a:off x="2683746" y="4640176"/>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5"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5"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40" name="组合 195"/>
          <p:cNvGrpSpPr/>
          <p:nvPr/>
        </p:nvGrpSpPr>
        <p:grpSpPr bwMode="auto">
          <a:xfrm>
            <a:off x="1532286" y="4990503"/>
            <a:ext cx="4141720" cy="584665"/>
            <a:chOff x="1707622" y="1197695"/>
            <a:chExt cx="4045478" cy="656772"/>
          </a:xfrm>
        </p:grpSpPr>
        <p:sp>
          <p:nvSpPr>
            <p:cNvPr id="41" name="圆角矩形 5"/>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42" name="直接连接符 41"/>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3" name="矩形 35"/>
            <p:cNvSpPr>
              <a:spLocks noChangeArrowheads="1"/>
            </p:cNvSpPr>
            <p:nvPr/>
          </p:nvSpPr>
          <p:spPr bwMode="auto">
            <a:xfrm>
              <a:off x="2752767" y="1197695"/>
              <a:ext cx="2268854" cy="41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TimedeltaIndex</a:t>
              </a:r>
              <a:r>
                <a:rPr lang="zh-CN" altLang="en-US" dirty="0">
                  <a:latin typeface="微软雅黑" panose="020B0503020204020204" pitchFamily="34" charset="-122"/>
                  <a:ea typeface="微软雅黑" panose="020B0503020204020204" pitchFamily="34" charset="-122"/>
                </a:rPr>
                <a:t>对象</a:t>
              </a:r>
              <a:endParaRPr lang="zh-CN" altLang="en-US" dirty="0">
                <a:latin typeface="微软雅黑" panose="020B0503020204020204" pitchFamily="34" charset="-122"/>
                <a:ea typeface="微软雅黑" panose="020B0503020204020204" pitchFamily="34" charset="-122"/>
              </a:endParaRPr>
            </a:p>
          </p:txBody>
        </p:sp>
      </p:grpSp>
      <p:grpSp>
        <p:nvGrpSpPr>
          <p:cNvPr id="44" name="组合 29"/>
          <p:cNvGrpSpPr/>
          <p:nvPr/>
        </p:nvGrpSpPr>
        <p:grpSpPr bwMode="auto">
          <a:xfrm rot="-12767">
            <a:off x="1521658" y="4994975"/>
            <a:ext cx="1005156" cy="547688"/>
            <a:chOff x="1931297" y="1314359"/>
            <a:chExt cx="1319272" cy="1728192"/>
          </a:xfrm>
        </p:grpSpPr>
        <p:grpSp>
          <p:nvGrpSpPr>
            <p:cNvPr id="45" name="组合 31"/>
            <p:cNvGrpSpPr/>
            <p:nvPr/>
          </p:nvGrpSpPr>
          <p:grpSpPr bwMode="auto">
            <a:xfrm>
              <a:off x="1954425" y="1314359"/>
              <a:ext cx="1296144" cy="1728192"/>
              <a:chOff x="1925509" y="1314359"/>
              <a:chExt cx="1296144" cy="1728192"/>
            </a:xfrm>
          </p:grpSpPr>
          <p:sp>
            <p:nvSpPr>
              <p:cNvPr id="46"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6.6</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47"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48"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49" name="TextBox 126">
            <a:hlinkClick r:id="rId1" action="ppaction://hlinksldjump"/>
          </p:cNvPr>
          <p:cNvSpPr txBox="1">
            <a:spLocks noChangeArrowheads="1"/>
          </p:cNvSpPr>
          <p:nvPr/>
        </p:nvSpPr>
        <p:spPr bwMode="auto">
          <a:xfrm>
            <a:off x="2683746" y="5359631"/>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6"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6"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50" name="组合 195"/>
          <p:cNvGrpSpPr/>
          <p:nvPr/>
        </p:nvGrpSpPr>
        <p:grpSpPr bwMode="auto">
          <a:xfrm>
            <a:off x="1538001" y="5811558"/>
            <a:ext cx="4141720" cy="584665"/>
            <a:chOff x="1707622" y="1197695"/>
            <a:chExt cx="4045478" cy="656772"/>
          </a:xfrm>
        </p:grpSpPr>
        <p:sp>
          <p:nvSpPr>
            <p:cNvPr id="51" name="圆角矩形 5"/>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52" name="直接连接符 51"/>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53" name="矩形 35"/>
            <p:cNvSpPr>
              <a:spLocks noChangeArrowheads="1"/>
            </p:cNvSpPr>
            <p:nvPr/>
          </p:nvSpPr>
          <p:spPr bwMode="auto">
            <a:xfrm>
              <a:off x="2752767" y="1197695"/>
              <a:ext cx="625206" cy="41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采样</a:t>
              </a:r>
              <a:endParaRPr lang="zh-CN" altLang="en-US" dirty="0">
                <a:latin typeface="微软雅黑" panose="020B0503020204020204" pitchFamily="34" charset="-122"/>
                <a:ea typeface="微软雅黑" panose="020B0503020204020204" pitchFamily="34" charset="-122"/>
              </a:endParaRPr>
            </a:p>
          </p:txBody>
        </p:sp>
      </p:grpSp>
      <p:grpSp>
        <p:nvGrpSpPr>
          <p:cNvPr id="54" name="组合 29"/>
          <p:cNvGrpSpPr/>
          <p:nvPr/>
        </p:nvGrpSpPr>
        <p:grpSpPr bwMode="auto">
          <a:xfrm rot="-12767">
            <a:off x="1527373" y="5816030"/>
            <a:ext cx="1005156" cy="547688"/>
            <a:chOff x="1931297" y="1314359"/>
            <a:chExt cx="1319272" cy="1728192"/>
          </a:xfrm>
        </p:grpSpPr>
        <p:grpSp>
          <p:nvGrpSpPr>
            <p:cNvPr id="55" name="组合 31"/>
            <p:cNvGrpSpPr/>
            <p:nvPr/>
          </p:nvGrpSpPr>
          <p:grpSpPr bwMode="auto">
            <a:xfrm>
              <a:off x="1954425" y="1314359"/>
              <a:ext cx="1296144" cy="1728192"/>
              <a:chOff x="1925509" y="1314359"/>
              <a:chExt cx="1296144" cy="1728192"/>
            </a:xfrm>
          </p:grpSpPr>
          <p:sp>
            <p:nvSpPr>
              <p:cNvPr id="56"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6.7</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57"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58"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59" name="TextBox 126">
            <a:hlinkClick r:id="rId1" action="ppaction://hlinksldjump"/>
          </p:cNvPr>
          <p:cNvSpPr txBox="1">
            <a:spLocks noChangeArrowheads="1"/>
          </p:cNvSpPr>
          <p:nvPr/>
        </p:nvSpPr>
        <p:spPr bwMode="auto">
          <a:xfrm>
            <a:off x="2660886" y="6143856"/>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7"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7"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60" name="组合 195"/>
          <p:cNvGrpSpPr/>
          <p:nvPr/>
        </p:nvGrpSpPr>
        <p:grpSpPr bwMode="auto">
          <a:xfrm>
            <a:off x="1548161" y="3465233"/>
            <a:ext cx="4141720" cy="584665"/>
            <a:chOff x="1707622" y="1197695"/>
            <a:chExt cx="4045478" cy="656772"/>
          </a:xfrm>
        </p:grpSpPr>
        <p:sp>
          <p:nvSpPr>
            <p:cNvPr id="61" name="圆角矩形 5"/>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62" name="直接连接符 61"/>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63" name="矩形 35"/>
            <p:cNvSpPr>
              <a:spLocks noChangeArrowheads="1"/>
            </p:cNvSpPr>
            <p:nvPr/>
          </p:nvSpPr>
          <p:spPr bwMode="auto">
            <a:xfrm>
              <a:off x="2752767" y="1197695"/>
              <a:ext cx="2233500" cy="41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DataTimeIndex</a:t>
              </a:r>
              <a:r>
                <a:rPr lang="zh-CN" altLang="en-US" dirty="0">
                  <a:latin typeface="微软雅黑" panose="020B0503020204020204" pitchFamily="34" charset="-122"/>
                  <a:ea typeface="微软雅黑" panose="020B0503020204020204" pitchFamily="34" charset="-122"/>
                </a:rPr>
                <a:t>对象</a:t>
              </a:r>
              <a:endParaRPr lang="zh-CN" altLang="en-US" dirty="0">
                <a:latin typeface="微软雅黑" panose="020B0503020204020204" pitchFamily="34" charset="-122"/>
                <a:ea typeface="微软雅黑" panose="020B0503020204020204" pitchFamily="34" charset="-122"/>
              </a:endParaRPr>
            </a:p>
          </p:txBody>
        </p:sp>
      </p:grpSp>
      <p:grpSp>
        <p:nvGrpSpPr>
          <p:cNvPr id="64" name="组合 29"/>
          <p:cNvGrpSpPr/>
          <p:nvPr/>
        </p:nvGrpSpPr>
        <p:grpSpPr bwMode="auto">
          <a:xfrm rot="-12767">
            <a:off x="1537533" y="3469705"/>
            <a:ext cx="1005156" cy="547688"/>
            <a:chOff x="1931297" y="1314359"/>
            <a:chExt cx="1319272" cy="1728192"/>
          </a:xfrm>
        </p:grpSpPr>
        <p:grpSp>
          <p:nvGrpSpPr>
            <p:cNvPr id="65" name="组合 31"/>
            <p:cNvGrpSpPr/>
            <p:nvPr/>
          </p:nvGrpSpPr>
          <p:grpSpPr bwMode="auto">
            <a:xfrm>
              <a:off x="1954425" y="1314359"/>
              <a:ext cx="1296144" cy="1728192"/>
              <a:chOff x="1925509" y="1314359"/>
              <a:chExt cx="1296144" cy="1728192"/>
            </a:xfrm>
          </p:grpSpPr>
          <p:sp>
            <p:nvSpPr>
              <p:cNvPr id="66"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6.4</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67"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68"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69" name="TextBox 126">
            <a:hlinkClick r:id="rId1" action="ppaction://hlinksldjump"/>
          </p:cNvPr>
          <p:cNvSpPr txBox="1">
            <a:spLocks noChangeArrowheads="1"/>
          </p:cNvSpPr>
          <p:nvPr/>
        </p:nvSpPr>
        <p:spPr bwMode="auto">
          <a:xfrm>
            <a:off x="2709146" y="3833726"/>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8"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8"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50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par>
                                <p:cTn id="8" presetID="14" presetClass="entr" presetSubtype="10"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par>
                          <p:cTn id="17" fill="hold">
                            <p:stCondLst>
                              <p:cond delay="1000"/>
                            </p:stCondLst>
                            <p:childTnLst>
                              <p:par>
                                <p:cTn id="18" presetID="14" presetClass="entr" presetSubtype="1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par>
                                <p:cTn id="21" presetID="14" presetClass="entr" presetSubtype="10" fill="hold" grpId="0" nodeType="withEffect">
                                  <p:stCondLst>
                                    <p:cond delay="50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par>
                                <p:cTn id="24" presetID="14" presetClass="entr" presetSubtype="1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randombar(horizontal)">
                                      <p:cBhvr>
                                        <p:cTn id="26" dur="500"/>
                                        <p:tgtEl>
                                          <p:spTgt spid="17"/>
                                        </p:tgtEl>
                                      </p:cBhvr>
                                    </p:animEffect>
                                  </p:childTnLst>
                                </p:cTn>
                              </p:par>
                              <p:par>
                                <p:cTn id="27" presetID="14" presetClass="entr" presetSubtype="10" fill="hold" grpId="0" nodeType="withEffect">
                                  <p:stCondLst>
                                    <p:cond delay="500"/>
                                  </p:stCondLst>
                                  <p:childTnLst>
                                    <p:set>
                                      <p:cBhvr>
                                        <p:cTn id="28" dur="1" fill="hold">
                                          <p:stCondLst>
                                            <p:cond delay="0"/>
                                          </p:stCondLst>
                                        </p:cTn>
                                        <p:tgtEl>
                                          <p:spTgt spid="24"/>
                                        </p:tgtEl>
                                        <p:attrNameLst>
                                          <p:attrName>style.visibility</p:attrName>
                                        </p:attrNameLst>
                                      </p:cBhvr>
                                      <p:to>
                                        <p:strVal val="visible"/>
                                      </p:to>
                                    </p:set>
                                    <p:animEffect transition="in" filter="randombar(horizontal)">
                                      <p:cBhvr>
                                        <p:cTn id="29" dur="500"/>
                                        <p:tgtEl>
                                          <p:spTgt spid="24"/>
                                        </p:tgtEl>
                                      </p:cBhvr>
                                    </p:animEffect>
                                  </p:childTnLst>
                                </p:cTn>
                              </p:par>
                            </p:childTnLst>
                          </p:cTn>
                        </p:par>
                        <p:par>
                          <p:cTn id="30" fill="hold">
                            <p:stCondLst>
                              <p:cond delay="1500"/>
                            </p:stCondLst>
                            <p:childTnLst>
                              <p:par>
                                <p:cTn id="31" presetID="14" presetClass="entr" presetSubtype="10"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randombar(horizontal)">
                                      <p:cBhvr>
                                        <p:cTn id="33" dur="500"/>
                                        <p:tgtEl>
                                          <p:spTgt spid="9"/>
                                        </p:tgtEl>
                                      </p:cBhvr>
                                    </p:animEffect>
                                  </p:childTnLst>
                                </p:cTn>
                              </p:par>
                              <p:par>
                                <p:cTn id="34" presetID="14" presetClass="entr" presetSubtype="1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randombar(horizontal)">
                                      <p:cBhvr>
                                        <p:cTn id="36" dur="500"/>
                                        <p:tgtEl>
                                          <p:spTgt spid="13"/>
                                        </p:tgtEl>
                                      </p:cBhvr>
                                    </p:animEffect>
                                  </p:childTnLst>
                                </p:cTn>
                              </p:par>
                            </p:childTnLst>
                          </p:cTn>
                        </p:par>
                        <p:par>
                          <p:cTn id="37" fill="hold">
                            <p:stCondLst>
                              <p:cond delay="2000"/>
                            </p:stCondLst>
                            <p:childTnLst>
                              <p:par>
                                <p:cTn id="38" presetID="14" presetClass="entr" presetSubtype="10" fill="hold" nodeType="after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randombar(horizontal)">
                                      <p:cBhvr>
                                        <p:cTn id="40" dur="500"/>
                                        <p:tgtEl>
                                          <p:spTgt spid="60"/>
                                        </p:tgtEl>
                                      </p:cBhvr>
                                    </p:animEffect>
                                  </p:childTnLst>
                                </p:cTn>
                              </p:par>
                              <p:par>
                                <p:cTn id="41" presetID="14" presetClass="entr" presetSubtype="10" fill="hold" grpId="0" nodeType="withEffect">
                                  <p:stCondLst>
                                    <p:cond delay="500"/>
                                  </p:stCondLst>
                                  <p:childTnLst>
                                    <p:set>
                                      <p:cBhvr>
                                        <p:cTn id="42" dur="1" fill="hold">
                                          <p:stCondLst>
                                            <p:cond delay="0"/>
                                          </p:stCondLst>
                                        </p:cTn>
                                        <p:tgtEl>
                                          <p:spTgt spid="69"/>
                                        </p:tgtEl>
                                        <p:attrNameLst>
                                          <p:attrName>style.visibility</p:attrName>
                                        </p:attrNameLst>
                                      </p:cBhvr>
                                      <p:to>
                                        <p:strVal val="visible"/>
                                      </p:to>
                                    </p:set>
                                    <p:animEffect transition="in" filter="randombar(horizontal)">
                                      <p:cBhvr>
                                        <p:cTn id="43" dur="500"/>
                                        <p:tgtEl>
                                          <p:spTgt spid="69"/>
                                        </p:tgtEl>
                                      </p:cBhvr>
                                    </p:animEffect>
                                  </p:childTnLst>
                                </p:cTn>
                              </p:par>
                              <p:par>
                                <p:cTn id="44" presetID="14" presetClass="entr" presetSubtype="10" fill="hold" nodeType="with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randombar(horizontal)">
                                      <p:cBhvr>
                                        <p:cTn id="46" dur="500"/>
                                        <p:tgtEl>
                                          <p:spTgt spid="64"/>
                                        </p:tgtEl>
                                      </p:cBhvr>
                                    </p:animEffect>
                                  </p:childTnLst>
                                </p:cTn>
                              </p:par>
                            </p:childTnLst>
                          </p:cTn>
                        </p:par>
                        <p:par>
                          <p:cTn id="47" fill="hold">
                            <p:stCondLst>
                              <p:cond delay="2500"/>
                            </p:stCondLst>
                            <p:childTnLst>
                              <p:par>
                                <p:cTn id="48" presetID="14" presetClass="entr" presetSubtype="10" fill="hold"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randombar(horizontal)">
                                      <p:cBhvr>
                                        <p:cTn id="50" dur="500"/>
                                        <p:tgtEl>
                                          <p:spTgt spid="25"/>
                                        </p:tgtEl>
                                      </p:cBhvr>
                                    </p:animEffect>
                                  </p:childTnLst>
                                </p:cTn>
                              </p:par>
                              <p:par>
                                <p:cTn id="51" presetID="14" presetClass="entr" presetSubtype="10" fill="hold" grpId="0" nodeType="withEffect">
                                  <p:stCondLst>
                                    <p:cond delay="500"/>
                                  </p:stCondLst>
                                  <p:childTnLst>
                                    <p:set>
                                      <p:cBhvr>
                                        <p:cTn id="52" dur="1" fill="hold">
                                          <p:stCondLst>
                                            <p:cond delay="0"/>
                                          </p:stCondLst>
                                        </p:cTn>
                                        <p:tgtEl>
                                          <p:spTgt spid="39"/>
                                        </p:tgtEl>
                                        <p:attrNameLst>
                                          <p:attrName>style.visibility</p:attrName>
                                        </p:attrNameLst>
                                      </p:cBhvr>
                                      <p:to>
                                        <p:strVal val="visible"/>
                                      </p:to>
                                    </p:set>
                                    <p:animEffect transition="in" filter="randombar(horizontal)">
                                      <p:cBhvr>
                                        <p:cTn id="53" dur="500"/>
                                        <p:tgtEl>
                                          <p:spTgt spid="39"/>
                                        </p:tgtEl>
                                      </p:cBhvr>
                                    </p:animEffect>
                                  </p:childTnLst>
                                </p:cTn>
                              </p:par>
                              <p:par>
                                <p:cTn id="54" presetID="14" presetClass="entr" presetSubtype="10" fill="hold"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randombar(horizontal)">
                                      <p:cBhvr>
                                        <p:cTn id="56" dur="500"/>
                                        <p:tgtEl>
                                          <p:spTgt spid="29"/>
                                        </p:tgtEl>
                                      </p:cBhvr>
                                    </p:animEffect>
                                  </p:childTnLst>
                                </p:cTn>
                              </p:par>
                            </p:childTnLst>
                          </p:cTn>
                        </p:par>
                        <p:par>
                          <p:cTn id="57" fill="hold">
                            <p:stCondLst>
                              <p:cond delay="3000"/>
                            </p:stCondLst>
                            <p:childTnLst>
                              <p:par>
                                <p:cTn id="58" presetID="14" presetClass="entr" presetSubtype="10" fill="hold" nodeType="after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randombar(horizontal)">
                                      <p:cBhvr>
                                        <p:cTn id="60" dur="500"/>
                                        <p:tgtEl>
                                          <p:spTgt spid="40"/>
                                        </p:tgtEl>
                                      </p:cBhvr>
                                    </p:animEffect>
                                  </p:childTnLst>
                                </p:cTn>
                              </p:par>
                              <p:par>
                                <p:cTn id="61" presetID="14" presetClass="entr" presetSubtype="10" fill="hold" grpId="0" nodeType="withEffect">
                                  <p:stCondLst>
                                    <p:cond delay="500"/>
                                  </p:stCondLst>
                                  <p:childTnLst>
                                    <p:set>
                                      <p:cBhvr>
                                        <p:cTn id="62" dur="1" fill="hold">
                                          <p:stCondLst>
                                            <p:cond delay="0"/>
                                          </p:stCondLst>
                                        </p:cTn>
                                        <p:tgtEl>
                                          <p:spTgt spid="49"/>
                                        </p:tgtEl>
                                        <p:attrNameLst>
                                          <p:attrName>style.visibility</p:attrName>
                                        </p:attrNameLst>
                                      </p:cBhvr>
                                      <p:to>
                                        <p:strVal val="visible"/>
                                      </p:to>
                                    </p:set>
                                    <p:animEffect transition="in" filter="randombar(horizontal)">
                                      <p:cBhvr>
                                        <p:cTn id="63" dur="500"/>
                                        <p:tgtEl>
                                          <p:spTgt spid="49"/>
                                        </p:tgtEl>
                                      </p:cBhvr>
                                    </p:animEffect>
                                  </p:childTnLst>
                                </p:cTn>
                              </p:par>
                              <p:par>
                                <p:cTn id="64" presetID="14" presetClass="entr" presetSubtype="10" fill="hold"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randombar(horizontal)">
                                      <p:cBhvr>
                                        <p:cTn id="66" dur="500"/>
                                        <p:tgtEl>
                                          <p:spTgt spid="44"/>
                                        </p:tgtEl>
                                      </p:cBhvr>
                                    </p:animEffect>
                                  </p:childTnLst>
                                </p:cTn>
                              </p:par>
                            </p:childTnLst>
                          </p:cTn>
                        </p:par>
                        <p:par>
                          <p:cTn id="67" fill="hold">
                            <p:stCondLst>
                              <p:cond delay="3500"/>
                            </p:stCondLst>
                            <p:childTnLst>
                              <p:par>
                                <p:cTn id="68" presetID="14" presetClass="entr" presetSubtype="10" fill="hold" nodeType="after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randombar(horizontal)">
                                      <p:cBhvr>
                                        <p:cTn id="70" dur="500"/>
                                        <p:tgtEl>
                                          <p:spTgt spid="50"/>
                                        </p:tgtEl>
                                      </p:cBhvr>
                                    </p:animEffect>
                                  </p:childTnLst>
                                </p:cTn>
                              </p:par>
                              <p:par>
                                <p:cTn id="71" presetID="14" presetClass="entr" presetSubtype="10" fill="hold" grpId="0" nodeType="withEffect">
                                  <p:stCondLst>
                                    <p:cond delay="500"/>
                                  </p:stCondLst>
                                  <p:childTnLst>
                                    <p:set>
                                      <p:cBhvr>
                                        <p:cTn id="72" dur="1" fill="hold">
                                          <p:stCondLst>
                                            <p:cond delay="0"/>
                                          </p:stCondLst>
                                        </p:cTn>
                                        <p:tgtEl>
                                          <p:spTgt spid="59"/>
                                        </p:tgtEl>
                                        <p:attrNameLst>
                                          <p:attrName>style.visibility</p:attrName>
                                        </p:attrNameLst>
                                      </p:cBhvr>
                                      <p:to>
                                        <p:strVal val="visible"/>
                                      </p:to>
                                    </p:set>
                                    <p:animEffect transition="in" filter="randombar(horizontal)">
                                      <p:cBhvr>
                                        <p:cTn id="73" dur="500"/>
                                        <p:tgtEl>
                                          <p:spTgt spid="59"/>
                                        </p:tgtEl>
                                      </p:cBhvr>
                                    </p:animEffect>
                                  </p:childTnLst>
                                </p:cTn>
                              </p:par>
                              <p:par>
                                <p:cTn id="74" presetID="14" presetClass="entr" presetSubtype="10" fill="hold" nodeType="withEffect">
                                  <p:stCondLst>
                                    <p:cond delay="0"/>
                                  </p:stCondLst>
                                  <p:childTnLst>
                                    <p:set>
                                      <p:cBhvr>
                                        <p:cTn id="75" dur="1" fill="hold">
                                          <p:stCondLst>
                                            <p:cond delay="0"/>
                                          </p:stCondLst>
                                        </p:cTn>
                                        <p:tgtEl>
                                          <p:spTgt spid="54"/>
                                        </p:tgtEl>
                                        <p:attrNameLst>
                                          <p:attrName>style.visibility</p:attrName>
                                        </p:attrNameLst>
                                      </p:cBhvr>
                                      <p:to>
                                        <p:strVal val="visible"/>
                                      </p:to>
                                    </p:set>
                                    <p:animEffect transition="in" filter="randombar(horizontal)">
                                      <p:cBhvr>
                                        <p:cTn id="7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P spid="8" grpId="0"/>
      <p:bldP spid="24" grpId="0"/>
      <p:bldP spid="39" grpId="0"/>
      <p:bldP spid="49" grpId="0"/>
      <p:bldP spid="59" grpId="0"/>
      <p:bldP spid="6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6.2.2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获取</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Period</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的基本属性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Period 对象同 Timestamp 对象一样具有时间相关属性。 Period 对象的基本属性具体如表所示。</a:t>
            </a:r>
            <a:endParaRPr 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r="38883" b="7407"/>
          <a:stretch>
            <a:fillRect/>
          </a:stretch>
        </p:blipFill>
        <p:spPr>
          <a:xfrm>
            <a:off x="2484120" y="2467610"/>
            <a:ext cx="4175760" cy="39585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6.2.2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获取</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Period</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的基本属性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具体代码如下。</a:t>
            </a:r>
            <a:endParaRPr 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822325" y="2324735"/>
            <a:ext cx="5040000" cy="22743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6.2.3   Period</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的基本方法</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Period 对象同样具有相应的基本方法,熟练地使用这些方法可以快速地完成相关任务。Period 对象的基本方法如表所示。</a:t>
            </a:r>
            <a:endParaRPr 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r="39715" b="13924"/>
          <a:stretch>
            <a:fillRect/>
          </a:stretch>
        </p:blipFill>
        <p:spPr>
          <a:xfrm>
            <a:off x="1632585" y="2998470"/>
            <a:ext cx="5878195" cy="28727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6.2.3   Period</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的基本方法</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146621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下面将详细介绍其基本使用。</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rPr>
              <a:t>1.频率转换</a:t>
            </a:r>
            <a:endParaRPr 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asfreq ()函数在频率转换的过程中经常会被使用到,具体形式如下。</a:t>
            </a:r>
            <a:endParaRPr 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822325" y="3276600"/>
            <a:ext cx="5040000" cy="291119"/>
          </a:xfrm>
          <a:prstGeom prst="rect">
            <a:avLst/>
          </a:prstGeom>
        </p:spPr>
      </p:pic>
      <p:sp>
        <p:nvSpPr>
          <p:cNvPr id="6" name="矩形 5"/>
          <p:cNvSpPr/>
          <p:nvPr/>
        </p:nvSpPr>
        <p:spPr>
          <a:xfrm>
            <a:off x="0" y="3567430"/>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参数 freq 为 Dateoffset 的字符串(请参考表 6.21 );参数 how 为“ start ”或者“ end ”,默认值为“end ”,表示默认包含结束时间。</a:t>
            </a:r>
            <a:endParaRPr lang="zh-CN"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822325" y="4666615"/>
            <a:ext cx="5040000" cy="14283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6.2.3   Period</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的基本方法</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223266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上述实例中通过设置时间 freq 为“ A-DEC ”,指定 12 月的最后一天为每年的最后一个工作日,创建了 2019 年时间段,即 2019-01-01 至 2019-12-31 。然后,通过频率转换方法,将时间频率改为月频次,同时通过 how 参数设定显示起始值、最终值。</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Pandas 允许开发者根据自己的需求指定时间格式,具体形式如下。</a:t>
            </a:r>
            <a:endParaRPr 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08355" y="4041775"/>
            <a:ext cx="5040000" cy="2911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6.2.3   Period</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的基本方法</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时间的格式化符号具体如表所示。</a:t>
            </a:r>
            <a:endParaRPr 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rcRect r="41331" b="47735"/>
          <a:stretch>
            <a:fillRect/>
          </a:stretch>
        </p:blipFill>
        <p:spPr>
          <a:xfrm>
            <a:off x="1654810" y="2139315"/>
            <a:ext cx="3134995" cy="4286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6.2.3   Period</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的基本方法</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 name="图片 1"/>
          <p:cNvPicPr>
            <a:picLocks noChangeAspect="1"/>
          </p:cNvPicPr>
          <p:nvPr/>
        </p:nvPicPr>
        <p:blipFill>
          <a:blip r:embed="rId1"/>
          <a:srcRect t="51382" r="38633" b="2989"/>
          <a:stretch>
            <a:fillRect/>
          </a:stretch>
        </p:blipFill>
        <p:spPr>
          <a:xfrm>
            <a:off x="2319655" y="1868170"/>
            <a:ext cx="3279140" cy="37420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6.2.3   Period</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的基本方法</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下面将通过代码讲解基本操作。</a:t>
            </a:r>
            <a:endParaRPr 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80110" y="2284730"/>
            <a:ext cx="5040000" cy="1137184"/>
          </a:xfrm>
          <a:prstGeom prst="rect">
            <a:avLst/>
          </a:prstGeom>
        </p:spPr>
      </p:pic>
      <p:sp>
        <p:nvSpPr>
          <p:cNvPr id="6" name="矩形 5"/>
          <p:cNvSpPr/>
          <p:nvPr/>
        </p:nvSpPr>
        <p:spPr>
          <a:xfrm>
            <a:off x="635" y="3422015"/>
            <a:ext cx="9143365" cy="229679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上述代码通过 Period 对象的关键字参数创建 Period 对象实例,并通过 strftime ()函数进行格式指定。</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rPr>
              <a:t>2.转换成时间戳对象</a:t>
            </a:r>
            <a:endParaRPr 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Pandas 允许开发者将 Period 对象数据通过 to _ timestamp ()函数转换成 Timestamp 类型数据,其基本形式如下。</a:t>
            </a:r>
            <a:endParaRPr lang="zh-CN"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880110" y="5903595"/>
            <a:ext cx="5040000" cy="2911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6.2.3   Period</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的基本方法</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相关参数不重复讲解,下面通过代码进行使用说明,具体代码如下。</a:t>
            </a:r>
            <a:endParaRPr lang="zh-CN" dirty="0">
              <a:latin typeface="微软雅黑" panose="020B0503020204020204" pitchFamily="34" charset="-122"/>
              <a:ea typeface="微软雅黑" panose="020B0503020204020204" pitchFamily="34" charset="-122"/>
            </a:endParaRPr>
          </a:p>
        </p:txBody>
      </p:sp>
      <p:sp>
        <p:nvSpPr>
          <p:cNvPr id="6" name="矩形 5"/>
          <p:cNvSpPr/>
          <p:nvPr/>
        </p:nvSpPr>
        <p:spPr>
          <a:xfrm>
            <a:off x="635" y="2908300"/>
            <a:ext cx="9143365" cy="140208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b="1" dirty="0">
                <a:latin typeface="微软雅黑" panose="020B0503020204020204" pitchFamily="34" charset="-122"/>
                <a:ea typeface="微软雅黑" panose="020B0503020204020204" pitchFamily="34" charset="-122"/>
              </a:rPr>
              <a:t>3.查看当前时间</a:t>
            </a:r>
            <a:endParaRPr lang="zh-CN"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Period 对象支持使用 now ()函数查看当前时间,同时允许开发者使用 freq 参数控制时间精度,具体形式如下。</a:t>
            </a:r>
            <a:endParaRPr lang="zh-CN"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851535" y="2334895"/>
            <a:ext cx="5040000" cy="573141"/>
          </a:xfrm>
          <a:prstGeom prst="rect">
            <a:avLst/>
          </a:prstGeom>
        </p:spPr>
      </p:pic>
      <p:pic>
        <p:nvPicPr>
          <p:cNvPr id="8" name="图片 7"/>
          <p:cNvPicPr>
            <a:picLocks noChangeAspect="1"/>
          </p:cNvPicPr>
          <p:nvPr/>
        </p:nvPicPr>
        <p:blipFill>
          <a:blip r:embed="rId2"/>
          <a:stretch>
            <a:fillRect/>
          </a:stretch>
        </p:blipFill>
        <p:spPr>
          <a:xfrm>
            <a:off x="851535" y="4561205"/>
            <a:ext cx="5040000" cy="2911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6.2.3   Period</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的基本方法</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具体代码如下。</a:t>
            </a:r>
            <a:endParaRPr 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50900" y="2346325"/>
            <a:ext cx="5040000" cy="1710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nvSpPr>
        <p:spPr bwMode="auto">
          <a:xfrm>
            <a:off x="1408013" y="165404"/>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学习目标</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3" name="图表 2"/>
          <p:cNvGraphicFramePr/>
          <p:nvPr/>
        </p:nvGraphicFramePr>
        <p:xfrm>
          <a:off x="-396552" y="1795159"/>
          <a:ext cx="6984776" cy="3786151"/>
        </p:xfrm>
        <a:graphic>
          <a:graphicData uri="http://schemas.openxmlformats.org/drawingml/2006/chart">
            <c:chart xmlns:c="http://schemas.openxmlformats.org/drawingml/2006/chart" xmlns:r="http://schemas.openxmlformats.org/officeDocument/2006/relationships" r:id="rId1"/>
          </a:graphicData>
        </a:graphic>
      </p:graphicFrame>
      <p:sp>
        <p:nvSpPr>
          <p:cNvPr id="4" name="TextBox 130"/>
          <p:cNvSpPr txBox="1"/>
          <p:nvPr/>
        </p:nvSpPr>
        <p:spPr bwMode="auto">
          <a:xfrm rot="18760561">
            <a:off x="3196833" y="2412387"/>
            <a:ext cx="1021445" cy="368300"/>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sp>
        <p:nvSpPr>
          <p:cNvPr id="5" name="TextBox 126"/>
          <p:cNvSpPr txBox="1"/>
          <p:nvPr/>
        </p:nvSpPr>
        <p:spPr bwMode="auto">
          <a:xfrm rot="2839439" flipH="1">
            <a:off x="5091485" y="2603446"/>
            <a:ext cx="1021445" cy="368300"/>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sp>
        <p:nvSpPr>
          <p:cNvPr id="6" name="TextBox 127"/>
          <p:cNvSpPr txBox="1"/>
          <p:nvPr/>
        </p:nvSpPr>
        <p:spPr bwMode="auto">
          <a:xfrm rot="13580827" flipV="1">
            <a:off x="3210085" y="4331646"/>
            <a:ext cx="1021445" cy="368300"/>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sp>
        <p:nvSpPr>
          <p:cNvPr id="7" name="TextBox 126"/>
          <p:cNvSpPr txBox="1"/>
          <p:nvPr/>
        </p:nvSpPr>
        <p:spPr bwMode="auto">
          <a:xfrm rot="18947968" flipH="1">
            <a:off x="5082055" y="4033116"/>
            <a:ext cx="1067741" cy="368300"/>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grpSp>
        <p:nvGrpSpPr>
          <p:cNvPr id="8" name="组合 18"/>
          <p:cNvGrpSpPr/>
          <p:nvPr/>
        </p:nvGrpSpPr>
        <p:grpSpPr bwMode="auto">
          <a:xfrm>
            <a:off x="504865" y="1386281"/>
            <a:ext cx="3322321" cy="1271293"/>
            <a:chOff x="547807" y="2226111"/>
            <a:chExt cx="3321330" cy="1271822"/>
          </a:xfrm>
        </p:grpSpPr>
        <p:sp>
          <p:nvSpPr>
            <p:cNvPr id="9" name="矩形 5"/>
            <p:cNvSpPr>
              <a:spLocks noChangeArrowheads="1"/>
            </p:cNvSpPr>
            <p:nvPr/>
          </p:nvSpPr>
          <p:spPr bwMode="auto">
            <a:xfrm>
              <a:off x="1022011" y="2226111"/>
              <a:ext cx="2847126" cy="1015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600"/>
                </a:lnSpc>
              </a:pPr>
              <a:r>
                <a:rPr lang="zh-CN" altLang="en-US" sz="2400" b="1" dirty="0">
                  <a:solidFill>
                    <a:srgbClr val="000000"/>
                  </a:solidFill>
                  <a:latin typeface="微软雅黑" panose="020B0503020204020204" pitchFamily="34" charset="-122"/>
                  <a:ea typeface="微软雅黑" panose="020B0503020204020204" pitchFamily="34" charset="-122"/>
                </a:rPr>
                <a:t>掌握</a:t>
              </a:r>
              <a:r>
                <a:rPr lang="zh-CN" altLang="en-US" sz="2400" b="1" dirty="0">
                  <a:solidFill>
                    <a:srgbClr val="2383C6"/>
                  </a:solidFill>
                  <a:latin typeface="微软雅黑" panose="020B0503020204020204" pitchFamily="34" charset="-122"/>
                  <a:ea typeface="微软雅黑" panose="020B0503020204020204" pitchFamily="34" charset="-122"/>
                  <a:sym typeface="+mn-ea"/>
                </a:rPr>
                <a:t>时间对象的基本操作</a:t>
              </a:r>
              <a:endParaRPr lang="zh-CN" altLang="en-US" sz="2400" b="1" dirty="0">
                <a:solidFill>
                  <a:srgbClr val="2383C6"/>
                </a:solidFill>
                <a:latin typeface="微软雅黑" panose="020B0503020204020204" pitchFamily="34" charset="-122"/>
                <a:ea typeface="微软雅黑" panose="020B0503020204020204" pitchFamily="34" charset="-122"/>
                <a:sym typeface="+mn-ea"/>
              </a:endParaRPr>
            </a:p>
          </p:txBody>
        </p:sp>
        <p:grpSp>
          <p:nvGrpSpPr>
            <p:cNvPr id="10" name="组合 16"/>
            <p:cNvGrpSpPr/>
            <p:nvPr/>
          </p:nvGrpSpPr>
          <p:grpSpPr bwMode="auto">
            <a:xfrm>
              <a:off x="860198" y="2845720"/>
              <a:ext cx="2178276" cy="652213"/>
              <a:chOff x="860198" y="2352244"/>
              <a:chExt cx="2178276" cy="652213"/>
            </a:xfrm>
          </p:grpSpPr>
          <p:cxnSp>
            <p:nvCxnSpPr>
              <p:cNvPr id="14" name="直接连接符 7"/>
              <p:cNvCxnSpPr>
                <a:cxnSpLocks noChangeShapeType="1"/>
              </p:cNvCxnSpPr>
              <p:nvPr/>
            </p:nvCxnSpPr>
            <p:spPr bwMode="auto">
              <a:xfrm>
                <a:off x="860198" y="2352244"/>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0"/>
              <p:cNvCxnSpPr>
                <a:cxnSpLocks noChangeShapeType="1"/>
              </p:cNvCxnSpPr>
              <p:nvPr/>
            </p:nvCxnSpPr>
            <p:spPr bwMode="auto">
              <a:xfrm>
                <a:off x="1222939" y="3004457"/>
                <a:ext cx="1815535" cy="0"/>
              </a:xfrm>
              <a:prstGeom prst="line">
                <a:avLst/>
              </a:prstGeom>
              <a:noFill/>
              <a:ln w="28575" algn="ctr">
                <a:solidFill>
                  <a:srgbClr val="2383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 name="组合 15"/>
            <p:cNvGrpSpPr/>
            <p:nvPr/>
          </p:nvGrpSpPr>
          <p:grpSpPr bwMode="auto">
            <a:xfrm>
              <a:off x="547807" y="2345525"/>
              <a:ext cx="482428" cy="522503"/>
              <a:chOff x="1232465" y="3518931"/>
              <a:chExt cx="482428" cy="522503"/>
            </a:xfrm>
          </p:grpSpPr>
          <p:sp>
            <p:nvSpPr>
              <p:cNvPr id="12" name="椭圆 11"/>
              <p:cNvSpPr/>
              <p:nvPr/>
            </p:nvSpPr>
            <p:spPr bwMode="auto">
              <a:xfrm>
                <a:off x="1232465" y="3558042"/>
                <a:ext cx="474520" cy="474858"/>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13" name="TextBox 94"/>
              <p:cNvSpPr txBox="1"/>
              <p:nvPr/>
            </p:nvSpPr>
            <p:spPr>
              <a:xfrm>
                <a:off x="1295918" y="3518931"/>
                <a:ext cx="418975" cy="522503"/>
              </a:xfrm>
              <a:prstGeom prst="rect">
                <a:avLst/>
              </a:prstGeom>
              <a:noFill/>
              <a:effectLst>
                <a:outerShdw blurRad="12700" dist="12700" dir="2700000" algn="tl" rotWithShape="0">
                  <a:prstClr val="black">
                    <a:alpha val="40000"/>
                  </a:prstClr>
                </a:outerShdw>
              </a:effectLst>
            </p:spPr>
            <p:txBody>
              <a:bodyPr wrap="square">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16" name="组合 17"/>
          <p:cNvGrpSpPr/>
          <p:nvPr/>
        </p:nvGrpSpPr>
        <p:grpSpPr bwMode="auto">
          <a:xfrm>
            <a:off x="681306" y="4708112"/>
            <a:ext cx="2750821" cy="1275080"/>
            <a:chOff x="547807" y="3950799"/>
            <a:chExt cx="2750347" cy="1274341"/>
          </a:xfrm>
        </p:grpSpPr>
        <p:sp>
          <p:nvSpPr>
            <p:cNvPr id="17" name="矩形 21"/>
            <p:cNvSpPr>
              <a:spLocks noChangeArrowheads="1"/>
            </p:cNvSpPr>
            <p:nvPr/>
          </p:nvSpPr>
          <p:spPr bwMode="auto">
            <a:xfrm>
              <a:off x="845571" y="4210998"/>
              <a:ext cx="2452583" cy="1014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buClrTx/>
                <a:buSzTx/>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zh-CN" altLang="en-US" sz="2400" b="1" dirty="0">
                  <a:solidFill>
                    <a:srgbClr val="2383C6"/>
                  </a:solidFill>
                  <a:latin typeface="微软雅黑" panose="020B0503020204020204" pitchFamily="34" charset="-122"/>
                  <a:ea typeface="微软雅黑" panose="020B0503020204020204" pitchFamily="34" charset="-122"/>
                  <a:sym typeface="+mn-ea"/>
                </a:rPr>
                <a:t>窗口函数的基本使用</a:t>
              </a:r>
              <a:endParaRPr lang="zh-CN" altLang="en-US" sz="2400" b="1" dirty="0">
                <a:solidFill>
                  <a:srgbClr val="2383C6"/>
                </a:solidFill>
                <a:latin typeface="微软雅黑" panose="020B0503020204020204" pitchFamily="34" charset="-122"/>
                <a:ea typeface="微软雅黑" panose="020B0503020204020204" pitchFamily="34" charset="-122"/>
                <a:sym typeface="+mn-ea"/>
              </a:endParaRPr>
            </a:p>
          </p:txBody>
        </p:sp>
        <p:grpSp>
          <p:nvGrpSpPr>
            <p:cNvPr id="18" name="组合 26"/>
            <p:cNvGrpSpPr/>
            <p:nvPr/>
          </p:nvGrpSpPr>
          <p:grpSpPr bwMode="auto">
            <a:xfrm rot="10800000" flipH="1">
              <a:off x="860198" y="3950799"/>
              <a:ext cx="2178276" cy="652213"/>
              <a:chOff x="860198" y="2352244"/>
              <a:chExt cx="2178276" cy="652213"/>
            </a:xfrm>
          </p:grpSpPr>
          <p:cxnSp>
            <p:nvCxnSpPr>
              <p:cNvPr id="22" name="直接连接符 27"/>
              <p:cNvCxnSpPr>
                <a:cxnSpLocks noChangeShapeType="1"/>
              </p:cNvCxnSpPr>
              <p:nvPr/>
            </p:nvCxnSpPr>
            <p:spPr bwMode="auto">
              <a:xfrm>
                <a:off x="860198" y="2352244"/>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8"/>
              <p:cNvCxnSpPr>
                <a:cxnSpLocks noChangeShapeType="1"/>
              </p:cNvCxnSpPr>
              <p:nvPr/>
            </p:nvCxnSpPr>
            <p:spPr bwMode="auto">
              <a:xfrm>
                <a:off x="1222939" y="3004457"/>
                <a:ext cx="1815535" cy="0"/>
              </a:xfrm>
              <a:prstGeom prst="line">
                <a:avLst/>
              </a:prstGeom>
              <a:noFill/>
              <a:ln w="28575" algn="ctr">
                <a:solidFill>
                  <a:srgbClr val="2383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 name="组合 29"/>
            <p:cNvGrpSpPr/>
            <p:nvPr/>
          </p:nvGrpSpPr>
          <p:grpSpPr bwMode="auto">
            <a:xfrm>
              <a:off x="547807" y="4523744"/>
              <a:ext cx="474580" cy="523571"/>
              <a:chOff x="1232465" y="3525955"/>
              <a:chExt cx="474580" cy="523571"/>
            </a:xfrm>
          </p:grpSpPr>
          <p:sp>
            <p:nvSpPr>
              <p:cNvPr id="20" name="椭圆 19"/>
              <p:cNvSpPr/>
              <p:nvPr/>
            </p:nvSpPr>
            <p:spPr bwMode="auto">
              <a:xfrm>
                <a:off x="1232465" y="3559083"/>
                <a:ext cx="474580" cy="474388"/>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21" name="TextBox 102"/>
              <p:cNvSpPr txBox="1"/>
              <p:nvPr/>
            </p:nvSpPr>
            <p:spPr>
              <a:xfrm>
                <a:off x="1278361" y="3525955"/>
                <a:ext cx="334905" cy="523571"/>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24" name="组合 23"/>
          <p:cNvGrpSpPr/>
          <p:nvPr/>
        </p:nvGrpSpPr>
        <p:grpSpPr bwMode="auto">
          <a:xfrm>
            <a:off x="5041590" y="1385942"/>
            <a:ext cx="3241107" cy="1206173"/>
            <a:chOff x="5455218" y="2003924"/>
            <a:chExt cx="3241107" cy="1206001"/>
          </a:xfrm>
        </p:grpSpPr>
        <p:grpSp>
          <p:nvGrpSpPr>
            <p:cNvPr id="25" name="组合 32"/>
            <p:cNvGrpSpPr/>
            <p:nvPr/>
          </p:nvGrpSpPr>
          <p:grpSpPr bwMode="auto">
            <a:xfrm flipH="1">
              <a:off x="6469063" y="2557463"/>
              <a:ext cx="1962150" cy="652462"/>
              <a:chOff x="860198" y="2352244"/>
              <a:chExt cx="1962354" cy="652213"/>
            </a:xfrm>
          </p:grpSpPr>
          <p:cxnSp>
            <p:nvCxnSpPr>
              <p:cNvPr id="30" name="直接连接符 33"/>
              <p:cNvCxnSpPr>
                <a:cxnSpLocks noChangeShapeType="1"/>
              </p:cNvCxnSpPr>
              <p:nvPr/>
            </p:nvCxnSpPr>
            <p:spPr bwMode="auto">
              <a:xfrm>
                <a:off x="860198" y="2352244"/>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34"/>
              <p:cNvCxnSpPr>
                <a:cxnSpLocks noChangeShapeType="1"/>
              </p:cNvCxnSpPr>
              <p:nvPr/>
            </p:nvCxnSpPr>
            <p:spPr bwMode="auto">
              <a:xfrm>
                <a:off x="1222938" y="3004457"/>
                <a:ext cx="1599614" cy="0"/>
              </a:xfrm>
              <a:prstGeom prst="line">
                <a:avLst/>
              </a:prstGeom>
              <a:noFill/>
              <a:ln w="28575" algn="ctr">
                <a:solidFill>
                  <a:srgbClr val="2484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6" name="组合 35"/>
            <p:cNvGrpSpPr/>
            <p:nvPr/>
          </p:nvGrpSpPr>
          <p:grpSpPr bwMode="auto">
            <a:xfrm>
              <a:off x="8223250" y="2094756"/>
              <a:ext cx="473075" cy="522212"/>
              <a:chOff x="1232465" y="3514976"/>
              <a:chExt cx="474415" cy="522667"/>
            </a:xfrm>
          </p:grpSpPr>
          <p:sp>
            <p:nvSpPr>
              <p:cNvPr id="28" name="椭圆 27"/>
              <p:cNvSpPr/>
              <p:nvPr/>
            </p:nvSpPr>
            <p:spPr bwMode="auto">
              <a:xfrm>
                <a:off x="1232465" y="3558773"/>
                <a:ext cx="474415" cy="475007"/>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29" name="TextBox 110"/>
              <p:cNvSpPr txBox="1"/>
              <p:nvPr/>
            </p:nvSpPr>
            <p:spPr>
              <a:xfrm>
                <a:off x="1288136" y="3514976"/>
                <a:ext cx="335911" cy="522667"/>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7" name="矩形 46"/>
            <p:cNvSpPr>
              <a:spLocks noChangeArrowheads="1"/>
            </p:cNvSpPr>
            <p:nvPr/>
          </p:nvSpPr>
          <p:spPr bwMode="auto">
            <a:xfrm>
              <a:off x="5455218" y="2003924"/>
              <a:ext cx="2767965" cy="101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pPr>
              <a:r>
                <a:rPr lang="zh-CN" altLang="en-US" sz="2400" b="1" dirty="0">
                  <a:solidFill>
                    <a:srgbClr val="000000"/>
                  </a:solidFill>
                  <a:latin typeface="微软雅黑" panose="020B0503020204020204" pitchFamily="34" charset="-122"/>
                  <a:ea typeface="微软雅黑" panose="020B0503020204020204" pitchFamily="34" charset="-122"/>
                </a:rPr>
                <a:t>掌握</a:t>
              </a:r>
              <a:r>
                <a:rPr lang="zh-CN" altLang="en-US" sz="2400" b="1" dirty="0">
                  <a:solidFill>
                    <a:srgbClr val="2383C6"/>
                  </a:solidFill>
                  <a:latin typeface="微软雅黑" panose="020B0503020204020204" pitchFamily="34" charset="-122"/>
                  <a:ea typeface="微软雅黑" panose="020B0503020204020204" pitchFamily="34" charset="-122"/>
                  <a:sym typeface="+mn-ea"/>
                </a:rPr>
                <a:t>时间索引对象的基本操作</a:t>
              </a:r>
              <a:endParaRPr lang="zh-CN" altLang="en-US" sz="2400" b="1" dirty="0">
                <a:solidFill>
                  <a:srgbClr val="2383C6"/>
                </a:solidFill>
                <a:latin typeface="微软雅黑" panose="020B0503020204020204" pitchFamily="34" charset="-122"/>
                <a:ea typeface="微软雅黑" panose="020B0503020204020204" pitchFamily="34" charset="-122"/>
                <a:sym typeface="+mn-ea"/>
              </a:endParaRPr>
            </a:p>
          </p:txBody>
        </p:sp>
      </p:grpSp>
      <p:grpSp>
        <p:nvGrpSpPr>
          <p:cNvPr id="32" name="组合 31"/>
          <p:cNvGrpSpPr/>
          <p:nvPr/>
        </p:nvGrpSpPr>
        <p:grpSpPr bwMode="auto">
          <a:xfrm>
            <a:off x="5178075" y="4660870"/>
            <a:ext cx="3208087" cy="1322070"/>
            <a:chOff x="5510087" y="4225925"/>
            <a:chExt cx="3208087" cy="1322740"/>
          </a:xfrm>
        </p:grpSpPr>
        <p:grpSp>
          <p:nvGrpSpPr>
            <p:cNvPr id="33" name="组合 38"/>
            <p:cNvGrpSpPr/>
            <p:nvPr/>
          </p:nvGrpSpPr>
          <p:grpSpPr bwMode="auto">
            <a:xfrm rot="10800000">
              <a:off x="6268941" y="4225925"/>
              <a:ext cx="2162272" cy="652465"/>
              <a:chOff x="860198" y="2352242"/>
              <a:chExt cx="2162496" cy="652215"/>
            </a:xfrm>
          </p:grpSpPr>
          <p:cxnSp>
            <p:nvCxnSpPr>
              <p:cNvPr id="38" name="直接连接符 39"/>
              <p:cNvCxnSpPr>
                <a:cxnSpLocks noChangeShapeType="1"/>
              </p:cNvCxnSpPr>
              <p:nvPr/>
            </p:nvCxnSpPr>
            <p:spPr bwMode="auto">
              <a:xfrm>
                <a:off x="860198" y="2352242"/>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连接符 40"/>
              <p:cNvCxnSpPr>
                <a:cxnSpLocks noChangeShapeType="1"/>
              </p:cNvCxnSpPr>
              <p:nvPr/>
            </p:nvCxnSpPr>
            <p:spPr bwMode="auto">
              <a:xfrm rot="10800000" flipH="1">
                <a:off x="1222937" y="3004455"/>
                <a:ext cx="1799757" cy="2"/>
              </a:xfrm>
              <a:prstGeom prst="line">
                <a:avLst/>
              </a:prstGeom>
              <a:noFill/>
              <a:ln w="28575" algn="ctr">
                <a:solidFill>
                  <a:srgbClr val="2484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 name="组合 41"/>
            <p:cNvGrpSpPr/>
            <p:nvPr/>
          </p:nvGrpSpPr>
          <p:grpSpPr bwMode="auto">
            <a:xfrm flipH="1">
              <a:off x="8245099" y="4779187"/>
              <a:ext cx="473075" cy="524142"/>
              <a:chOff x="1210554" y="3505896"/>
              <a:chExt cx="474415" cy="523486"/>
            </a:xfrm>
          </p:grpSpPr>
          <p:sp>
            <p:nvSpPr>
              <p:cNvPr id="36" name="椭圆 35"/>
              <p:cNvSpPr/>
              <p:nvPr/>
            </p:nvSpPr>
            <p:spPr bwMode="auto">
              <a:xfrm>
                <a:off x="1210554" y="3548703"/>
                <a:ext cx="474415" cy="474310"/>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37" name="TextBox 118"/>
              <p:cNvSpPr txBox="1"/>
              <p:nvPr/>
            </p:nvSpPr>
            <p:spPr>
              <a:xfrm>
                <a:off x="1278961" y="3505896"/>
                <a:ext cx="335911" cy="523486"/>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5" name="矩形 51"/>
            <p:cNvSpPr>
              <a:spLocks noChangeArrowheads="1"/>
            </p:cNvSpPr>
            <p:nvPr/>
          </p:nvSpPr>
          <p:spPr bwMode="auto">
            <a:xfrm>
              <a:off x="5510087" y="4533421"/>
              <a:ext cx="2559050" cy="1015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zh-CN" altLang="en-US" sz="2400" b="1" dirty="0">
                  <a:solidFill>
                    <a:srgbClr val="2383C6"/>
                  </a:solidFill>
                  <a:latin typeface="微软雅黑" panose="020B0503020204020204" pitchFamily="34" charset="-122"/>
                  <a:ea typeface="微软雅黑" panose="020B0503020204020204" pitchFamily="34" charset="-122"/>
                  <a:sym typeface="+mn-ea"/>
                </a:rPr>
                <a:t>数据采样的实际应用</a:t>
              </a:r>
              <a:endParaRPr lang="zh-CN" altLang="en-US" sz="2400" b="1" dirty="0">
                <a:solidFill>
                  <a:srgbClr val="2383C6"/>
                </a:solidFill>
                <a:latin typeface="微软雅黑" panose="020B0503020204020204" pitchFamily="34" charset="-122"/>
                <a:ea typeface="微软雅黑" panose="020B0503020204020204" pitchFamily="34" charset="-122"/>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1.94444E-6 -3.7037E-6 L -0.08177 -0.09583 " pathEditMode="relative" rAng="0" ptsTypes="AA">
                                      <p:cBhvr>
                                        <p:cTn id="28" dur="2000" fill="hold"/>
                                        <p:tgtEl>
                                          <p:spTgt spid="4"/>
                                        </p:tgtEl>
                                        <p:attrNameLst>
                                          <p:attrName>ppt_x</p:attrName>
                                          <p:attrName>ppt_y</p:attrName>
                                        </p:attrNameLst>
                                      </p:cBhvr>
                                      <p:rCtr x="-4097" y="-4792"/>
                                    </p:animMotion>
                                  </p:childTnLst>
                                </p:cTn>
                              </p:par>
                              <p:par>
                                <p:cTn id="29" presetID="10" presetClass="exit" presetSubtype="0" fill="hold" grpId="2" nodeType="withEffect">
                                  <p:stCondLst>
                                    <p:cond delay="0"/>
                                  </p:stCondLst>
                                  <p:childTnLst>
                                    <p:animEffect transition="out" filter="fade">
                                      <p:cBhvr>
                                        <p:cTn id="30" dur="2000"/>
                                        <p:tgtEl>
                                          <p:spTgt spid="4"/>
                                        </p:tgtEl>
                                      </p:cBhvr>
                                    </p:animEffect>
                                    <p:set>
                                      <p:cBhvr>
                                        <p:cTn id="31" dur="1" fill="hold">
                                          <p:stCondLst>
                                            <p:cond delay="1999"/>
                                          </p:stCondLst>
                                        </p:cTn>
                                        <p:tgtEl>
                                          <p:spTgt spid="4"/>
                                        </p:tgtEl>
                                        <p:attrNameLst>
                                          <p:attrName>style.visibility</p:attrName>
                                        </p:attrNameLst>
                                      </p:cBhvr>
                                      <p:to>
                                        <p:strVal val="hidden"/>
                                      </p:to>
                                    </p:set>
                                  </p:childTnLst>
                                </p:cTn>
                              </p:par>
                              <p:par>
                                <p:cTn id="32" presetID="10" presetClass="entr" presetSubtype="0" fill="hold" nodeType="withEffect">
                                  <p:stCondLst>
                                    <p:cond delay="5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8.33333E-7 -1.48148E-6 L 0.08264 -0.0868 " pathEditMode="relative" rAng="0" ptsTypes="AA">
                                      <p:cBhvr>
                                        <p:cTn id="38" dur="2000" fill="hold"/>
                                        <p:tgtEl>
                                          <p:spTgt spid="5"/>
                                        </p:tgtEl>
                                        <p:attrNameLst>
                                          <p:attrName>ppt_x</p:attrName>
                                          <p:attrName>ppt_y</p:attrName>
                                        </p:attrNameLst>
                                      </p:cBhvr>
                                      <p:rCtr x="4132" y="-4352"/>
                                    </p:animMotion>
                                  </p:childTnLst>
                                </p:cTn>
                              </p:par>
                              <p:par>
                                <p:cTn id="39" presetID="10" presetClass="exit" presetSubtype="0" fill="hold" grpId="2" nodeType="withEffect">
                                  <p:stCondLst>
                                    <p:cond delay="0"/>
                                  </p:stCondLst>
                                  <p:childTnLst>
                                    <p:animEffect transition="out" filter="fade">
                                      <p:cBhvr>
                                        <p:cTn id="40" dur="2000"/>
                                        <p:tgtEl>
                                          <p:spTgt spid="5"/>
                                        </p:tgtEl>
                                      </p:cBhvr>
                                    </p:animEffect>
                                    <p:set>
                                      <p:cBhvr>
                                        <p:cTn id="41" dur="1" fill="hold">
                                          <p:stCondLst>
                                            <p:cond delay="1999"/>
                                          </p:stCondLst>
                                        </p:cTn>
                                        <p:tgtEl>
                                          <p:spTgt spid="5"/>
                                        </p:tgtEl>
                                        <p:attrNameLst>
                                          <p:attrName>style.visibility</p:attrName>
                                        </p:attrNameLst>
                                      </p:cBhvr>
                                      <p:to>
                                        <p:strVal val="hidden"/>
                                      </p:to>
                                    </p:set>
                                  </p:childTnLst>
                                </p:cTn>
                              </p:par>
                              <p:par>
                                <p:cTn id="42" presetID="10" presetClass="entr" presetSubtype="0" fill="hold" nodeType="withEffect">
                                  <p:stCondLst>
                                    <p:cond delay="50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2.5E-6 3.7037E-6 L 0.07466 0.10324 " pathEditMode="relative" rAng="0" ptsTypes="AA">
                                      <p:cBhvr>
                                        <p:cTn id="48" dur="2000" fill="hold"/>
                                        <p:tgtEl>
                                          <p:spTgt spid="7"/>
                                        </p:tgtEl>
                                        <p:attrNameLst>
                                          <p:attrName>ppt_x</p:attrName>
                                          <p:attrName>ppt_y</p:attrName>
                                        </p:attrNameLst>
                                      </p:cBhvr>
                                      <p:rCtr x="3733" y="5162"/>
                                    </p:animMotion>
                                  </p:childTnLst>
                                </p:cTn>
                              </p:par>
                              <p:par>
                                <p:cTn id="49" presetID="10" presetClass="exit" presetSubtype="0" fill="hold" grpId="2" nodeType="withEffect">
                                  <p:stCondLst>
                                    <p:cond delay="0"/>
                                  </p:stCondLst>
                                  <p:childTnLst>
                                    <p:animEffect transition="out" filter="fade">
                                      <p:cBhvr>
                                        <p:cTn id="50" dur="2000"/>
                                        <p:tgtEl>
                                          <p:spTgt spid="7"/>
                                        </p:tgtEl>
                                      </p:cBhvr>
                                    </p:animEffect>
                                    <p:set>
                                      <p:cBhvr>
                                        <p:cTn id="51" dur="1" fill="hold">
                                          <p:stCondLst>
                                            <p:cond delay="1999"/>
                                          </p:stCondLst>
                                        </p:cTn>
                                        <p:tgtEl>
                                          <p:spTgt spid="7"/>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1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 nodeType="clickEffect">
                                  <p:stCondLst>
                                    <p:cond delay="0"/>
                                  </p:stCondLst>
                                  <p:childTnLst>
                                    <p:animMotion origin="layout" path="M -4.44444E-6 -4.81481E-6 L -0.07708 0.10163 " pathEditMode="relative" rAng="0" ptsTypes="AA">
                                      <p:cBhvr>
                                        <p:cTn id="58" dur="2000" fill="hold"/>
                                        <p:tgtEl>
                                          <p:spTgt spid="6"/>
                                        </p:tgtEl>
                                        <p:attrNameLst>
                                          <p:attrName>ppt_x</p:attrName>
                                          <p:attrName>ppt_y</p:attrName>
                                        </p:attrNameLst>
                                      </p:cBhvr>
                                      <p:rCtr x="-3854" y="5069"/>
                                    </p:animMotion>
                                  </p:childTnLst>
                                </p:cTn>
                              </p:par>
                              <p:par>
                                <p:cTn id="59" presetID="10" presetClass="exit" presetSubtype="0" fill="hold" grpId="2" nodeType="withEffect">
                                  <p:stCondLst>
                                    <p:cond delay="0"/>
                                  </p:stCondLst>
                                  <p:childTnLst>
                                    <p:animEffect transition="out" filter="fade">
                                      <p:cBhvr>
                                        <p:cTn id="60" dur="2000"/>
                                        <p:tgtEl>
                                          <p:spTgt spid="6"/>
                                        </p:tgtEl>
                                      </p:cBhvr>
                                    </p:animEffect>
                                    <p:set>
                                      <p:cBhvr>
                                        <p:cTn id="61" dur="1" fill="hold">
                                          <p:stCondLst>
                                            <p:cond delay="1999"/>
                                          </p:stCondLst>
                                        </p:cTn>
                                        <p:tgtEl>
                                          <p:spTgt spid="6"/>
                                        </p:tgtEl>
                                        <p:attrNameLst>
                                          <p:attrName>style.visibility</p:attrName>
                                        </p:attrNameLst>
                                      </p:cBhvr>
                                      <p:to>
                                        <p:strVal val="hidden"/>
                                      </p:to>
                                    </p:set>
                                  </p:childTnLst>
                                </p:cTn>
                              </p:par>
                              <p:par>
                                <p:cTn id="62" presetID="10" presetClass="entr" presetSubtype="0" fill="hold" nodeType="withEffect">
                                  <p:stCondLst>
                                    <p:cond delay="50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 grpId="0"/>
      <p:bldP spid="4" grpId="1"/>
      <p:bldP spid="4" grpId="2"/>
      <p:bldP spid="5" grpId="0"/>
      <p:bldP spid="5" grpId="1"/>
      <p:bldP spid="5" grpId="2"/>
      <p:bldP spid="6" grpId="0"/>
      <p:bldP spid="6" grpId="1"/>
      <p:bldP spid="6" grpId="2"/>
      <p:bldP spid="7" grpId="0"/>
      <p:bldP spid="7" grpId="1"/>
      <p:bldP spid="7" grpId="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569522" y="1169001"/>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47584" y="1398177"/>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189477" y="2603432"/>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340" y="1562735"/>
            <a:ext cx="58731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6.3  </a:t>
            </a:r>
            <a:r>
              <a:rPr lang="zh-CN" altLang="en-US" sz="2800" b="1" dirty="0"/>
              <a:t>时间对象</a:t>
            </a:r>
            <a:r>
              <a:rPr lang="en-US" altLang="zh-CN" sz="2800" b="1" dirty="0"/>
              <a:t>——Timedelta</a:t>
            </a:r>
            <a:endParaRPr lang="en-US" altLang="zh-CN" sz="2800" b="1" dirty="0">
              <a:latin typeface="微软雅黑" panose="020B0503020204020204" pitchFamily="34" charset="-122"/>
              <a:ea typeface="微软雅黑" panose="020B0503020204020204" pitchFamily="34" charset="-122"/>
            </a:endParaRPr>
          </a:p>
        </p:txBody>
      </p:sp>
      <p:sp>
        <p:nvSpPr>
          <p:cNvPr id="15" name="TextBox 163"/>
          <p:cNvSpPr txBox="1">
            <a:spLocks noChangeArrowheads="1"/>
          </p:cNvSpPr>
          <p:nvPr/>
        </p:nvSpPr>
        <p:spPr bwMode="auto">
          <a:xfrm>
            <a:off x="1168192" y="272192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6.3.1</a:t>
            </a:r>
            <a:endParaRPr lang="zh-CN" altLang="en-US" dirty="0"/>
          </a:p>
        </p:txBody>
      </p:sp>
      <p:sp>
        <p:nvSpPr>
          <p:cNvPr id="16" name="TextBox 168">
            <a:hlinkClick r:id="rId1" action="ppaction://hlinksldjump"/>
          </p:cNvPr>
          <p:cNvSpPr txBox="1">
            <a:spLocks noChangeArrowheads="1"/>
          </p:cNvSpPr>
          <p:nvPr/>
        </p:nvSpPr>
        <p:spPr bwMode="auto">
          <a:xfrm>
            <a:off x="3347085" y="2703830"/>
            <a:ext cx="250634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2" action="ppaction://hlinksldjump"/>
              </a:rPr>
              <a:t>创建</a:t>
            </a:r>
            <a:r>
              <a:rPr lang="en-US" altLang="zh-CN" dirty="0">
                <a:latin typeface="微软雅黑" panose="020B0503020204020204" pitchFamily="34" charset="-122"/>
                <a:ea typeface="微软雅黑" panose="020B0503020204020204" pitchFamily="34" charset="-122"/>
                <a:hlinkClick r:id="rId2" action="ppaction://hlinksldjump"/>
              </a:rPr>
              <a:t>Timedelta</a:t>
            </a:r>
            <a:endParaRPr lang="en-US" altLang="zh-CN" dirty="0">
              <a:latin typeface="微软雅黑" panose="020B0503020204020204" pitchFamily="34" charset="-122"/>
              <a:ea typeface="微软雅黑" panose="020B0503020204020204" pitchFamily="34" charset="-122"/>
            </a:endParaRPr>
          </a:p>
        </p:txBody>
      </p:sp>
      <p:sp>
        <p:nvSpPr>
          <p:cNvPr id="17" name="AutoShape 864"/>
          <p:cNvSpPr>
            <a:spLocks noChangeArrowheads="1"/>
          </p:cNvSpPr>
          <p:nvPr/>
        </p:nvSpPr>
        <p:spPr bwMode="auto">
          <a:xfrm>
            <a:off x="630754" y="1936508"/>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 action="ppaction://noaction"/>
          </p:cNvPr>
          <p:cNvSpPr/>
          <p:nvPr/>
        </p:nvSpPr>
        <p:spPr bwMode="auto">
          <a:xfrm>
            <a:off x="1103791" y="1968242"/>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97016" y="1915278"/>
            <a:ext cx="376076" cy="374830"/>
          </a:xfrm>
          <a:prstGeom prst="rect">
            <a:avLst/>
          </a:prstGeom>
          <a:noFill/>
          <a:ln>
            <a:noFill/>
          </a:ln>
        </p:spPr>
      </p:pic>
      <p:grpSp>
        <p:nvGrpSpPr>
          <p:cNvPr id="20" name="组合 153"/>
          <p:cNvGrpSpPr/>
          <p:nvPr/>
        </p:nvGrpSpPr>
        <p:grpSpPr bwMode="auto">
          <a:xfrm>
            <a:off x="1189147" y="3601370"/>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141326" y="3719319"/>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6.3.2</a:t>
            </a:r>
            <a:endParaRPr lang="zh-CN" altLang="en-US" dirty="0"/>
          </a:p>
        </p:txBody>
      </p:sp>
      <p:sp>
        <p:nvSpPr>
          <p:cNvPr id="31" name="TextBox 168">
            <a:hlinkClick r:id="rId6" action="ppaction://hlinksldjump"/>
          </p:cNvPr>
          <p:cNvSpPr txBox="1">
            <a:spLocks noChangeArrowheads="1"/>
          </p:cNvSpPr>
          <p:nvPr/>
        </p:nvSpPr>
        <p:spPr bwMode="auto">
          <a:xfrm>
            <a:off x="3346754" y="3704767"/>
            <a:ext cx="400308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hlinkClick r:id="rId7" action="ppaction://hlinksldjump"/>
              </a:rPr>
              <a:t>Timedelta</a:t>
            </a:r>
            <a:r>
              <a:rPr lang="zh-CN" altLang="en-US" dirty="0">
                <a:latin typeface="微软雅黑" panose="020B0503020204020204" pitchFamily="34" charset="-122"/>
                <a:ea typeface="微软雅黑" panose="020B0503020204020204" pitchFamily="34" charset="-122"/>
                <a:hlinkClick r:id="rId7" action="ppaction://hlinksldjump"/>
              </a:rPr>
              <a:t>的属性操作</a:t>
            </a:r>
            <a:endParaRPr lang="zh-CN" altLang="en-US" dirty="0">
              <a:latin typeface="微软雅黑" panose="020B0503020204020204" pitchFamily="34" charset="-122"/>
              <a:ea typeface="微软雅黑" panose="020B0503020204020204" pitchFamily="34" charset="-122"/>
            </a:endParaRPr>
          </a:p>
        </p:txBody>
      </p:sp>
      <p:grpSp>
        <p:nvGrpSpPr>
          <p:cNvPr id="80" name="组合 153"/>
          <p:cNvGrpSpPr/>
          <p:nvPr/>
        </p:nvGrpSpPr>
        <p:grpSpPr bwMode="auto">
          <a:xfrm>
            <a:off x="1189477" y="4577832"/>
            <a:ext cx="6625480" cy="684212"/>
            <a:chOff x="1029300" y="5045322"/>
            <a:chExt cx="6624959" cy="683275"/>
          </a:xfrm>
        </p:grpSpPr>
        <p:grpSp>
          <p:nvGrpSpPr>
            <p:cNvPr id="81" name="组合 219"/>
            <p:cNvGrpSpPr/>
            <p:nvPr/>
          </p:nvGrpSpPr>
          <p:grpSpPr bwMode="auto">
            <a:xfrm>
              <a:off x="2521433" y="5045323"/>
              <a:ext cx="5132826" cy="683274"/>
              <a:chOff x="2521433" y="4924675"/>
              <a:chExt cx="5132826" cy="806497"/>
            </a:xfrm>
          </p:grpSpPr>
          <p:sp>
            <p:nvSpPr>
              <p:cNvPr id="86"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87" name="组合 225"/>
              <p:cNvGrpSpPr/>
              <p:nvPr/>
            </p:nvGrpSpPr>
            <p:grpSpPr bwMode="auto">
              <a:xfrm>
                <a:off x="2521433" y="4924675"/>
                <a:ext cx="5043090" cy="664285"/>
                <a:chOff x="2521433" y="4868192"/>
                <a:chExt cx="5043090" cy="720768"/>
              </a:xfrm>
            </p:grpSpPr>
            <p:sp>
              <p:nvSpPr>
                <p:cNvPr id="88"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89"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82"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83" name="组合 221"/>
            <p:cNvGrpSpPr/>
            <p:nvPr/>
          </p:nvGrpSpPr>
          <p:grpSpPr bwMode="auto">
            <a:xfrm>
              <a:off x="1029300" y="5045322"/>
              <a:ext cx="635025" cy="637257"/>
              <a:chOff x="1098627" y="4776118"/>
              <a:chExt cx="903287" cy="906462"/>
            </a:xfrm>
          </p:grpSpPr>
          <p:sp>
            <p:nvSpPr>
              <p:cNvPr id="8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8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90" name="TextBox 163"/>
          <p:cNvSpPr txBox="1">
            <a:spLocks noChangeArrowheads="1"/>
          </p:cNvSpPr>
          <p:nvPr/>
        </p:nvSpPr>
        <p:spPr bwMode="auto">
          <a:xfrm>
            <a:off x="1152317" y="471283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6.3.3</a:t>
            </a:r>
            <a:endParaRPr lang="zh-CN" altLang="en-US" dirty="0"/>
          </a:p>
        </p:txBody>
      </p:sp>
      <p:sp>
        <p:nvSpPr>
          <p:cNvPr id="91" name="TextBox 168">
            <a:hlinkClick r:id="rId6" action="ppaction://hlinksldjump"/>
          </p:cNvPr>
          <p:cNvSpPr txBox="1">
            <a:spLocks noChangeArrowheads="1"/>
          </p:cNvSpPr>
          <p:nvPr/>
        </p:nvSpPr>
        <p:spPr bwMode="auto">
          <a:xfrm>
            <a:off x="3347085" y="4678680"/>
            <a:ext cx="33153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hlinkClick r:id="rId8" action="ppaction://hlinksldjump"/>
              </a:rPr>
              <a:t>Timedelta</a:t>
            </a:r>
            <a:r>
              <a:rPr lang="zh-CN" altLang="en-US" dirty="0">
                <a:latin typeface="微软雅黑" panose="020B0503020204020204" pitchFamily="34" charset="-122"/>
                <a:ea typeface="微软雅黑" panose="020B0503020204020204" pitchFamily="34" charset="-122"/>
                <a:hlinkClick r:id="rId8" action="ppaction://hlinksldjump"/>
              </a:rPr>
              <a:t>的基本方法</a:t>
            </a:r>
            <a:endParaRPr lang="zh-CN" altLang="en-US" dirty="0">
              <a:latin typeface="微软雅黑" panose="020B0503020204020204" pitchFamily="34" charset="-122"/>
              <a:ea typeface="微软雅黑" panose="020B0503020204020204" pitchFamily="34" charset="-122"/>
            </a:endParaRPr>
          </a:p>
        </p:txBody>
      </p:sp>
      <p:grpSp>
        <p:nvGrpSpPr>
          <p:cNvPr id="32" name="组合 153"/>
          <p:cNvGrpSpPr/>
          <p:nvPr/>
        </p:nvGrpSpPr>
        <p:grpSpPr bwMode="auto">
          <a:xfrm>
            <a:off x="1189477" y="5536682"/>
            <a:ext cx="6625480" cy="684212"/>
            <a:chOff x="1029300" y="5045322"/>
            <a:chExt cx="6624959" cy="683275"/>
          </a:xfrm>
        </p:grpSpPr>
        <p:grpSp>
          <p:nvGrpSpPr>
            <p:cNvPr id="33" name="组合 219"/>
            <p:cNvGrpSpPr/>
            <p:nvPr/>
          </p:nvGrpSpPr>
          <p:grpSpPr bwMode="auto">
            <a:xfrm>
              <a:off x="2521433" y="5045323"/>
              <a:ext cx="5132826" cy="683274"/>
              <a:chOff x="2521433" y="4924675"/>
              <a:chExt cx="5132826" cy="806497"/>
            </a:xfrm>
          </p:grpSpPr>
          <p:sp>
            <p:nvSpPr>
              <p:cNvPr id="34"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5"/>
              <p:cNvGrpSpPr/>
              <p:nvPr/>
            </p:nvGrpSpPr>
            <p:grpSpPr bwMode="auto">
              <a:xfrm>
                <a:off x="2521433" y="4924675"/>
                <a:ext cx="5043090" cy="664285"/>
                <a:chOff x="2521433" y="4868192"/>
                <a:chExt cx="5043090" cy="720768"/>
              </a:xfrm>
            </p:grpSpPr>
            <p:sp>
              <p:nvSpPr>
                <p:cNvPr id="36"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7"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8"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1"/>
            <p:cNvGrpSpPr/>
            <p:nvPr/>
          </p:nvGrpSpPr>
          <p:grpSpPr bwMode="auto">
            <a:xfrm>
              <a:off x="1029300" y="5045322"/>
              <a:ext cx="635025" cy="637257"/>
              <a:chOff x="1098627" y="4776118"/>
              <a:chExt cx="903287" cy="906462"/>
            </a:xfrm>
          </p:grpSpPr>
          <p:sp>
            <p:nvSpPr>
              <p:cNvPr id="40"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41"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p:cNvSpPr txBox="1">
            <a:spLocks noChangeArrowheads="1"/>
          </p:cNvSpPr>
          <p:nvPr/>
        </p:nvSpPr>
        <p:spPr bwMode="auto">
          <a:xfrm>
            <a:off x="1131997" y="567168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6.3.</a:t>
            </a:r>
            <a:r>
              <a:rPr lang="en-US" dirty="0"/>
              <a:t>4</a:t>
            </a:r>
            <a:endParaRPr lang="en-US" dirty="0"/>
          </a:p>
        </p:txBody>
      </p:sp>
      <p:sp>
        <p:nvSpPr>
          <p:cNvPr id="43" name="TextBox 168">
            <a:hlinkClick r:id="rId6" action="ppaction://hlinksldjump"/>
          </p:cNvPr>
          <p:cNvSpPr txBox="1">
            <a:spLocks noChangeArrowheads="1"/>
          </p:cNvSpPr>
          <p:nvPr/>
        </p:nvSpPr>
        <p:spPr bwMode="auto">
          <a:xfrm>
            <a:off x="3347085" y="5637530"/>
            <a:ext cx="32746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9" action="ppaction://hlinksldjump"/>
              </a:rPr>
              <a:t>时间间隔的基本运算</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时间对象</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——Timedelta</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223266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前两节已经讲述了 Pandas 中常用的时间对象,如 Period 、 Timestamp 对象,本节将继续讲述 Timedelta 对象的相关操作。</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Timedelta 对象主要用于表示时间间隔,在数据分析过程中,时间间隔的使用比较常见。例如,统计某段时间中的效能值,需要用总的绩效除以时间,在此过程中需要使用时间间隔。本节对 Timedelta 对象的创建、属性、方法等方面进行讲解。</a:t>
            </a:r>
            <a:endParaRPr 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6.3.1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创建</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Timedelta</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创建 Timedelta 实例可以通过 Timedelta 类实现, Pandas 中提供了 Timedelta 对象供开发者使用,具体形式如下。</a:t>
            </a:r>
            <a:endParaRPr 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80110" y="2742565"/>
            <a:ext cx="5040000" cy="2911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6.3.1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创建</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Timedelta</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在实际使用中需要传入对应参数,为 Timedelta 对象进行相应设置, Timedelta 对象的基本参数如表所示。</a:t>
            </a:r>
            <a:endParaRPr lang="zh-CN"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rcRect r="18607" b="6908"/>
          <a:stretch>
            <a:fillRect/>
          </a:stretch>
        </p:blipFill>
        <p:spPr>
          <a:xfrm>
            <a:off x="1526540" y="2655570"/>
            <a:ext cx="5380355" cy="36709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6.3.1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创建</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Timedelta</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98615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注意:  使用“ .value ”属性操作默认产生的是 ns (纳秒)值。</a:t>
            </a:r>
            <a:endParaRPr lang="zh-CN"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具体代码如下。</a:t>
            </a:r>
            <a:endParaRPr lang="zh-CN" dirty="0">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635" y="5059045"/>
            <a:ext cx="9143365" cy="133794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上述代码通过使用 Timedelta 类创建 Timedelta 对象,传入参数为“ 2 ”天和“ 45 ”秒。然后,查看 delta1 数据,展示形式为 2 天零 45 秒。另外一个例子为“ 1 ”周零“ 1 ”天零“ 2 ”个小时,最后表现形式为 8 天 2 小时。</a:t>
            </a:r>
            <a:endParaRPr lang="zh-CN"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836295" y="2842895"/>
            <a:ext cx="5040000" cy="19923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6.3.2   Timedelta</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属性操作</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Timedleta 的属性有许多,如天、秒、微秒、纳秒等,方便进行时间查看。本节将主要讲述 Timedelta 的属性操作, Timedelta 的属性如表所示。</a:t>
            </a:r>
            <a:endParaRPr lang="zh-CN"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rcRect r="47261" b="7853"/>
          <a:stretch>
            <a:fillRect/>
          </a:stretch>
        </p:blipFill>
        <p:spPr>
          <a:xfrm>
            <a:off x="2451100" y="2554605"/>
            <a:ext cx="3249295" cy="3876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6.3.2   Timedelta</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属性操作</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下面将演示属性的操作,具体代码如下。</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909320" y="2236470"/>
            <a:ext cx="5040000" cy="3793646"/>
          </a:xfrm>
          <a:prstGeom prst="rect">
            <a:avLst/>
          </a:prstGeom>
        </p:spPr>
      </p:pic>
      <p:sp>
        <p:nvSpPr>
          <p:cNvPr id="4" name="矩形 3"/>
          <p:cNvSpPr/>
          <p:nvPr/>
        </p:nvSpPr>
        <p:spPr>
          <a:xfrm>
            <a:off x="0" y="594360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通过上述过程,可以看出 delta 和 value 的返回值相同。</a:t>
            </a:r>
            <a:endParaRPr lang="zh-CN"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6.3.3   Timedelta</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的基本方法</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Pandas 为开发者提供了许多 Timedelta 的基本方法,在开发过程中能够大大提升开发效率,具体形式如表所示。</a:t>
            </a:r>
            <a:endParaRPr lang="zh-CN" dirty="0">
              <a:latin typeface="微软雅黑" panose="020B0503020204020204" pitchFamily="34" charset="-122"/>
              <a:ea typeface="微软雅黑" panose="020B0503020204020204" pitchFamily="34" charset="-122"/>
              <a:sym typeface="+mn-ea"/>
            </a:endParaRPr>
          </a:p>
        </p:txBody>
      </p:sp>
      <p:pic>
        <p:nvPicPr>
          <p:cNvPr id="9" name="图片 8"/>
          <p:cNvPicPr>
            <a:picLocks noChangeAspect="1"/>
          </p:cNvPicPr>
          <p:nvPr/>
        </p:nvPicPr>
        <p:blipFill>
          <a:blip r:embed="rId1"/>
          <a:srcRect r="28996" b="8556"/>
          <a:stretch>
            <a:fillRect/>
          </a:stretch>
        </p:blipFill>
        <p:spPr>
          <a:xfrm>
            <a:off x="2108835" y="2785745"/>
            <a:ext cx="4925060" cy="36074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6.3.3   Timedelta</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的基本方法</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下面通过代码演示相关操作,具体代码如下。</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65505" y="2385060"/>
            <a:ext cx="5040000" cy="2656462"/>
          </a:xfrm>
          <a:prstGeom prst="rect">
            <a:avLst/>
          </a:prstGeom>
        </p:spPr>
      </p:pic>
      <p:sp>
        <p:nvSpPr>
          <p:cNvPr id="4" name="矩形 3"/>
          <p:cNvSpPr/>
          <p:nvPr/>
        </p:nvSpPr>
        <p:spPr>
          <a:xfrm>
            <a:off x="635" y="516826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在实际的开发中,total _ seconds 比较常见。当然,代码如何书写,需要看工作需求与业务流程。</a:t>
            </a:r>
            <a:endParaRPr lang="zh-CN"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6.3.4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时间间隔的基本运算</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98615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实际数据处理过程中需要进行相应时间间隔的计算。本节将对此做基本讲述。</a:t>
            </a:r>
            <a:endParaRPr lang="zh-CN"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Pandas 允许开发者通过时间点的相加、减,创建时间间隔,具体代码如下。</a:t>
            </a:r>
            <a:endParaRPr lang="zh-CN" dirty="0">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635" y="516826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上述代码中,通过创建 time1 与 time2 ,并使 time1 减 time2 产生时间间隔 time3 _ delta ,同时可以用时间点 time1 与时间间隔相加,产生时间点类型的值。</a:t>
            </a:r>
            <a:endParaRPr lang="zh-CN"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908685" y="2787015"/>
            <a:ext cx="5040000" cy="22743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587421"/>
            <a:ext cx="9144000" cy="175323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时间序列分析多用于产品的销售预测、气象台天气预测、企业的数据管理、大数据的个人行为分析等方面,通过对历史数据的基本分析,推测出未来的大致情况。 Pandas 提供了时间戳( Timestamp )、时间段(Period )、时间间隔( Timedelta )三种基本时间对象和分别对应的三种时间索引对象,具体如表所示。</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r="29697" b="11406"/>
          <a:stretch>
            <a:fillRect/>
          </a:stretch>
        </p:blipFill>
        <p:spPr>
          <a:xfrm>
            <a:off x="2107565" y="3490595"/>
            <a:ext cx="4928870" cy="28346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6.3.4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时间间隔的基本运算</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开发者可以使用 is 关键字判断是否同一个对象,具体代码如下。</a:t>
            </a:r>
            <a:endParaRPr lang="zh-CN" dirty="0">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0" y="389826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通过上述代码可以看出,time4 与 time2 不是同一对象,说明返回的是一个新对象。</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69315" y="2334895"/>
            <a:ext cx="5040000" cy="14283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569522" y="1169001"/>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47584" y="1398177"/>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172967" y="2838382"/>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340" y="1562735"/>
            <a:ext cx="58731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6.4  DateTimeIndex</a:t>
            </a:r>
            <a:r>
              <a:rPr lang="zh-CN" altLang="en-US" sz="2800" b="1" dirty="0"/>
              <a:t>对象</a:t>
            </a:r>
            <a:endParaRPr lang="zh-CN" altLang="en-US" sz="2800" b="1" dirty="0">
              <a:latin typeface="微软雅黑" panose="020B0503020204020204" pitchFamily="34" charset="-122"/>
              <a:ea typeface="微软雅黑" panose="020B0503020204020204" pitchFamily="34" charset="-122"/>
              <a:sym typeface="+mn-ea"/>
            </a:endParaRPr>
          </a:p>
        </p:txBody>
      </p:sp>
      <p:sp>
        <p:nvSpPr>
          <p:cNvPr id="15" name="TextBox 163"/>
          <p:cNvSpPr txBox="1">
            <a:spLocks noChangeArrowheads="1"/>
          </p:cNvSpPr>
          <p:nvPr/>
        </p:nvSpPr>
        <p:spPr bwMode="auto">
          <a:xfrm>
            <a:off x="1151682" y="295687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6.4.1</a:t>
            </a:r>
            <a:endParaRPr lang="zh-CN" altLang="en-US" dirty="0"/>
          </a:p>
        </p:txBody>
      </p:sp>
      <p:sp>
        <p:nvSpPr>
          <p:cNvPr id="16" name="TextBox 168">
            <a:hlinkClick r:id="rId1" action="ppaction://hlinksldjump"/>
          </p:cNvPr>
          <p:cNvSpPr txBox="1">
            <a:spLocks noChangeArrowheads="1"/>
          </p:cNvSpPr>
          <p:nvPr/>
        </p:nvSpPr>
        <p:spPr bwMode="auto">
          <a:xfrm>
            <a:off x="3330575" y="2938780"/>
            <a:ext cx="400240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hlinkClick r:id="rId2" action="ppaction://hlinksldjump"/>
              </a:rPr>
              <a:t>DateTimeIndex</a:t>
            </a:r>
            <a:r>
              <a:rPr lang="zh-CN" altLang="en-US" dirty="0">
                <a:latin typeface="微软雅黑" panose="020B0503020204020204" pitchFamily="34" charset="-122"/>
                <a:ea typeface="微软雅黑" panose="020B0503020204020204" pitchFamily="34" charset="-122"/>
                <a:hlinkClick r:id="rId2" action="ppaction://hlinksldjump"/>
              </a:rPr>
              <a:t>对象的创建</a:t>
            </a:r>
            <a:endParaRPr lang="zh-CN" altLang="en-US" dirty="0">
              <a:latin typeface="微软雅黑" panose="020B0503020204020204" pitchFamily="34" charset="-122"/>
              <a:ea typeface="微软雅黑" panose="020B0503020204020204" pitchFamily="34" charset="-122"/>
            </a:endParaRPr>
          </a:p>
        </p:txBody>
      </p:sp>
      <p:sp>
        <p:nvSpPr>
          <p:cNvPr id="17" name="AutoShape 864"/>
          <p:cNvSpPr>
            <a:spLocks noChangeArrowheads="1"/>
          </p:cNvSpPr>
          <p:nvPr/>
        </p:nvSpPr>
        <p:spPr bwMode="auto">
          <a:xfrm>
            <a:off x="630754" y="1936508"/>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 action="ppaction://noaction"/>
          </p:cNvPr>
          <p:cNvSpPr/>
          <p:nvPr/>
        </p:nvSpPr>
        <p:spPr bwMode="auto">
          <a:xfrm>
            <a:off x="1103791" y="1968242"/>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97016" y="1915278"/>
            <a:ext cx="376076" cy="374830"/>
          </a:xfrm>
          <a:prstGeom prst="rect">
            <a:avLst/>
          </a:prstGeom>
          <a:noFill/>
          <a:ln>
            <a:noFill/>
          </a:ln>
        </p:spPr>
      </p:pic>
      <p:grpSp>
        <p:nvGrpSpPr>
          <p:cNvPr id="20" name="组合 153"/>
          <p:cNvGrpSpPr/>
          <p:nvPr/>
        </p:nvGrpSpPr>
        <p:grpSpPr bwMode="auto">
          <a:xfrm>
            <a:off x="1172637" y="5246655"/>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124816" y="5364604"/>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6.4.3</a:t>
            </a:r>
            <a:endParaRPr lang="zh-CN" altLang="en-US" dirty="0"/>
          </a:p>
        </p:txBody>
      </p:sp>
      <p:sp>
        <p:nvSpPr>
          <p:cNvPr id="31" name="TextBox 168">
            <a:hlinkClick r:id="rId3" action="ppaction://hlinksldjump"/>
          </p:cNvPr>
          <p:cNvSpPr txBox="1">
            <a:spLocks noChangeArrowheads="1"/>
          </p:cNvSpPr>
          <p:nvPr/>
        </p:nvSpPr>
        <p:spPr bwMode="auto">
          <a:xfrm>
            <a:off x="3330244" y="5350052"/>
            <a:ext cx="400308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sym typeface="+mn-ea"/>
                <a:hlinkClick r:id="rId6" action="ppaction://hlinksldjump"/>
              </a:rPr>
              <a:t>DateTimeIndex</a:t>
            </a:r>
            <a:r>
              <a:rPr lang="zh-CN" altLang="en-US" dirty="0">
                <a:latin typeface="微软雅黑" panose="020B0503020204020204" pitchFamily="34" charset="-122"/>
                <a:ea typeface="微软雅黑" panose="020B0503020204020204" pitchFamily="34" charset="-122"/>
                <a:sym typeface="+mn-ea"/>
                <a:hlinkClick r:id="rId6" action="ppaction://hlinksldjump"/>
              </a:rPr>
              <a:t>对象的方法</a:t>
            </a:r>
            <a:endParaRPr lang="zh-CN" altLang="en-US" dirty="0">
              <a:latin typeface="微软雅黑" panose="020B0503020204020204" pitchFamily="34" charset="-122"/>
              <a:ea typeface="微软雅黑" panose="020B0503020204020204" pitchFamily="34" charset="-122"/>
              <a:sym typeface="+mn-ea"/>
            </a:endParaRPr>
          </a:p>
        </p:txBody>
      </p:sp>
      <p:grpSp>
        <p:nvGrpSpPr>
          <p:cNvPr id="32" name="组合 153"/>
          <p:cNvGrpSpPr/>
          <p:nvPr/>
        </p:nvGrpSpPr>
        <p:grpSpPr bwMode="auto">
          <a:xfrm>
            <a:off x="1172967" y="4071552"/>
            <a:ext cx="6625480" cy="684212"/>
            <a:chOff x="1029300" y="5045322"/>
            <a:chExt cx="6624959" cy="683275"/>
          </a:xfrm>
        </p:grpSpPr>
        <p:grpSp>
          <p:nvGrpSpPr>
            <p:cNvPr id="33" name="组合 219"/>
            <p:cNvGrpSpPr/>
            <p:nvPr/>
          </p:nvGrpSpPr>
          <p:grpSpPr bwMode="auto">
            <a:xfrm>
              <a:off x="2521433" y="5045323"/>
              <a:ext cx="5132826" cy="683274"/>
              <a:chOff x="2521433" y="4924675"/>
              <a:chExt cx="5132826" cy="806497"/>
            </a:xfrm>
          </p:grpSpPr>
          <p:sp>
            <p:nvSpPr>
              <p:cNvPr id="34"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5"/>
              <p:cNvGrpSpPr/>
              <p:nvPr/>
            </p:nvGrpSpPr>
            <p:grpSpPr bwMode="auto">
              <a:xfrm>
                <a:off x="2521433" y="4924675"/>
                <a:ext cx="5043090" cy="664285"/>
                <a:chOff x="2521433" y="4868192"/>
                <a:chExt cx="5043090" cy="720768"/>
              </a:xfrm>
            </p:grpSpPr>
            <p:sp>
              <p:nvSpPr>
                <p:cNvPr id="36"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7"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8"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1"/>
            <p:cNvGrpSpPr/>
            <p:nvPr/>
          </p:nvGrpSpPr>
          <p:grpSpPr bwMode="auto">
            <a:xfrm>
              <a:off x="1029300" y="5045322"/>
              <a:ext cx="635025" cy="637257"/>
              <a:chOff x="1098627" y="4776118"/>
              <a:chExt cx="903287" cy="906462"/>
            </a:xfrm>
          </p:grpSpPr>
          <p:sp>
            <p:nvSpPr>
              <p:cNvPr id="40"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41"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p:cNvSpPr txBox="1">
            <a:spLocks noChangeArrowheads="1"/>
          </p:cNvSpPr>
          <p:nvPr/>
        </p:nvSpPr>
        <p:spPr bwMode="auto">
          <a:xfrm>
            <a:off x="1151682" y="419004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6.4.2</a:t>
            </a:r>
            <a:endParaRPr lang="zh-CN" altLang="en-US" dirty="0"/>
          </a:p>
        </p:txBody>
      </p:sp>
      <p:sp>
        <p:nvSpPr>
          <p:cNvPr id="43" name="TextBox 168">
            <a:hlinkClick r:id="rId1" action="ppaction://hlinksldjump"/>
          </p:cNvPr>
          <p:cNvSpPr txBox="1">
            <a:spLocks noChangeArrowheads="1"/>
          </p:cNvSpPr>
          <p:nvPr/>
        </p:nvSpPr>
        <p:spPr bwMode="auto">
          <a:xfrm>
            <a:off x="3329940" y="4173220"/>
            <a:ext cx="400240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sym typeface="+mn-ea"/>
                <a:hlinkClick r:id="rId7" action="ppaction://hlinksldjump"/>
              </a:rPr>
              <a:t>DateTimeIndex</a:t>
            </a:r>
            <a:r>
              <a:rPr lang="zh-CN" altLang="en-US" dirty="0">
                <a:latin typeface="微软雅黑" panose="020B0503020204020204" pitchFamily="34" charset="-122"/>
                <a:ea typeface="微软雅黑" panose="020B0503020204020204" pitchFamily="34" charset="-122"/>
                <a:sym typeface="+mn-ea"/>
                <a:hlinkClick r:id="rId7" action="ppaction://hlinksldjump"/>
              </a:rPr>
              <a:t>对象的属性</a:t>
            </a:r>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6.4   DateTimeIndex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133794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本节开始,将讲述时间索引对象的基本操作,前面三节内容为时间序列做铺垫,时间序列的特点主要是时间索引的基本操作,时间索引主要有三种,分别是 DateTimeIndex 、PeriodIndex 、 TimedeltaIndex 索引。</a:t>
            </a:r>
            <a:endParaRPr lang="zh-CN"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6.4.1   DateTimeIndex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对象的创建</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本节将主要讲述 DateTimeIndex 的属性、方法及相关参数的基本使用。 DateTimeIndex 类的具体形式如下。</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89000" y="2786380"/>
            <a:ext cx="5040000" cy="2911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6.4.1   DateTimeIndex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对象的创建</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DateTimeIndex 对象的参数如表所示。</a:t>
            </a:r>
            <a:endParaRPr lang="zh-CN"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rcRect l="122" t="1076" r="18307" b="5437"/>
          <a:stretch>
            <a:fillRect/>
          </a:stretch>
        </p:blipFill>
        <p:spPr>
          <a:xfrm>
            <a:off x="1403350" y="2139315"/>
            <a:ext cx="5508625" cy="42475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6.4.1   DateTimeIndex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对象的创建</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在实际的开发中,在创建 DateTimeIndex 实例对象时可以传入 tz 参数,可以获得对应时区的时间值索引对象,具体代码如下。</a:t>
            </a:r>
            <a:endParaRPr lang="zh-CN" dirty="0">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635" y="3982720"/>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在实际的开发中,在创建 DateTimeIndex 实例对象时可以传入 tz 参数,可以获得对应时区的时间值索引对象,具体代码如下。</a:t>
            </a:r>
            <a:endParaRPr lang="zh-CN"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820420" y="2554605"/>
            <a:ext cx="5040000" cy="1428303"/>
          </a:xfrm>
          <a:prstGeom prst="rect">
            <a:avLst/>
          </a:prstGeom>
        </p:spPr>
      </p:pic>
      <p:pic>
        <p:nvPicPr>
          <p:cNvPr id="7" name="图片 6"/>
          <p:cNvPicPr>
            <a:picLocks noChangeAspect="1"/>
          </p:cNvPicPr>
          <p:nvPr/>
        </p:nvPicPr>
        <p:blipFill>
          <a:blip r:embed="rId2"/>
          <a:stretch>
            <a:fillRect/>
          </a:stretch>
        </p:blipFill>
        <p:spPr>
          <a:xfrm>
            <a:off x="820420" y="4904740"/>
            <a:ext cx="5040000" cy="151927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6.4.1   DateTimeIndex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对象的创建</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175323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上述代码中,将时区设置成了 Asia / Shanghai ,并且将时间精度设为 D (天)。除上述方法外,还可以使用 periods 设置时间生成周期,同时配合时间进度 freq 参数使用,并且要设置起始时间,这样就可以在时间轴上选出有规律的时间序列,具体代码如下。</a:t>
            </a:r>
            <a:endParaRPr lang="zh-CN"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952500" y="3548380"/>
            <a:ext cx="5040000" cy="25563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6.4.1   DateTimeIndex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对象的创建</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有时需要对数据进行判断,在数据解析时需要解析出每月的第一天,这就需要在传入参数时指定 dayfirst 参数,具体代码如下。</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935990" y="2554605"/>
            <a:ext cx="5040000" cy="37936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6.4.1   DateTimeIndex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对象的创建</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通过上述代码可以看出,虽然指定了解析第一天的方式,但不能显式地看出结果,需要使用 is _ month _ start 等相关属性进行判断,后面章节将会详细讲述。</a:t>
            </a:r>
            <a:endParaRPr lang="zh-CN"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6.4.2   DateTimeIndex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133794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本节将主要讲述 DateTimeIndex 对象的属性操作,时间序列的索引均具有对应的属性操作,可以让开发者快速地提取信息。 DateTimeIndex 对象的相关属性具体如表所示。</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rcRect l="-143" t="153" r="27724" b="57041"/>
          <a:stretch>
            <a:fillRect/>
          </a:stretch>
        </p:blipFill>
        <p:spPr>
          <a:xfrm>
            <a:off x="2356485" y="2970530"/>
            <a:ext cx="3869690" cy="33801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569522" y="1169001"/>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47584" y="1398177"/>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189477" y="2603432"/>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340" y="1562735"/>
            <a:ext cx="58731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6.1  </a:t>
            </a:r>
            <a:r>
              <a:rPr lang="zh-CN" altLang="en-US" sz="2800" b="1" dirty="0"/>
              <a:t>时间对象</a:t>
            </a:r>
            <a:r>
              <a:rPr lang="en-US" altLang="zh-CN" sz="2800" b="1" dirty="0"/>
              <a:t>——Timestamp</a:t>
            </a:r>
            <a:endParaRPr lang="en-US" altLang="zh-CN" sz="2800" b="1" dirty="0">
              <a:latin typeface="微软雅黑" panose="020B0503020204020204" pitchFamily="34" charset="-122"/>
              <a:ea typeface="微软雅黑" panose="020B0503020204020204" pitchFamily="34" charset="-122"/>
            </a:endParaRPr>
          </a:p>
        </p:txBody>
      </p:sp>
      <p:sp>
        <p:nvSpPr>
          <p:cNvPr id="15" name="TextBox 163"/>
          <p:cNvSpPr txBox="1">
            <a:spLocks noChangeArrowheads="1"/>
          </p:cNvSpPr>
          <p:nvPr/>
        </p:nvSpPr>
        <p:spPr bwMode="auto">
          <a:xfrm>
            <a:off x="1168192" y="272192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6.1.1</a:t>
            </a:r>
            <a:endParaRPr lang="zh-CN" altLang="en-US" dirty="0"/>
          </a:p>
        </p:txBody>
      </p:sp>
      <p:sp>
        <p:nvSpPr>
          <p:cNvPr id="16" name="TextBox 168">
            <a:hlinkClick r:id="rId1" action="ppaction://hlinksldjump"/>
          </p:cNvPr>
          <p:cNvSpPr txBox="1">
            <a:spLocks noChangeArrowheads="1"/>
          </p:cNvSpPr>
          <p:nvPr/>
        </p:nvSpPr>
        <p:spPr bwMode="auto">
          <a:xfrm>
            <a:off x="3347085" y="2703830"/>
            <a:ext cx="250634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2" action="ppaction://hlinksldjump"/>
              </a:rPr>
              <a:t>创建时间戳</a:t>
            </a:r>
            <a:endParaRPr lang="zh-CN" altLang="en-US" dirty="0">
              <a:latin typeface="微软雅黑" panose="020B0503020204020204" pitchFamily="34" charset="-122"/>
              <a:ea typeface="微软雅黑" panose="020B0503020204020204" pitchFamily="34" charset="-122"/>
            </a:endParaRPr>
          </a:p>
        </p:txBody>
      </p:sp>
      <p:sp>
        <p:nvSpPr>
          <p:cNvPr id="17" name="AutoShape 864"/>
          <p:cNvSpPr>
            <a:spLocks noChangeArrowheads="1"/>
          </p:cNvSpPr>
          <p:nvPr/>
        </p:nvSpPr>
        <p:spPr bwMode="auto">
          <a:xfrm>
            <a:off x="630754" y="1936508"/>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 action="ppaction://noaction"/>
          </p:cNvPr>
          <p:cNvSpPr/>
          <p:nvPr/>
        </p:nvSpPr>
        <p:spPr bwMode="auto">
          <a:xfrm>
            <a:off x="1103791" y="1968242"/>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97016" y="1915278"/>
            <a:ext cx="376076" cy="374830"/>
          </a:xfrm>
          <a:prstGeom prst="rect">
            <a:avLst/>
          </a:prstGeom>
          <a:noFill/>
          <a:ln>
            <a:noFill/>
          </a:ln>
        </p:spPr>
      </p:pic>
      <p:grpSp>
        <p:nvGrpSpPr>
          <p:cNvPr id="20" name="组合 153"/>
          <p:cNvGrpSpPr/>
          <p:nvPr/>
        </p:nvGrpSpPr>
        <p:grpSpPr bwMode="auto">
          <a:xfrm>
            <a:off x="1189147" y="3601370"/>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141326" y="3719319"/>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6.1.2</a:t>
            </a:r>
            <a:endParaRPr lang="zh-CN" altLang="en-US" dirty="0"/>
          </a:p>
        </p:txBody>
      </p:sp>
      <p:sp>
        <p:nvSpPr>
          <p:cNvPr id="31" name="TextBox 168">
            <a:hlinkClick r:id="rId6" action="ppaction://hlinksldjump"/>
          </p:cNvPr>
          <p:cNvSpPr txBox="1">
            <a:spLocks noChangeArrowheads="1"/>
          </p:cNvSpPr>
          <p:nvPr/>
        </p:nvSpPr>
        <p:spPr bwMode="auto">
          <a:xfrm>
            <a:off x="3346754" y="3704767"/>
            <a:ext cx="400308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7" action="ppaction://hlinksldjump"/>
              </a:rPr>
              <a:t>指定与传换时区</a:t>
            </a:r>
            <a:endParaRPr lang="zh-CN" altLang="en-US" dirty="0">
              <a:latin typeface="微软雅黑" panose="020B0503020204020204" pitchFamily="34" charset="-122"/>
              <a:ea typeface="微软雅黑" panose="020B0503020204020204" pitchFamily="34" charset="-122"/>
            </a:endParaRPr>
          </a:p>
        </p:txBody>
      </p:sp>
      <p:grpSp>
        <p:nvGrpSpPr>
          <p:cNvPr id="80" name="组合 153"/>
          <p:cNvGrpSpPr/>
          <p:nvPr/>
        </p:nvGrpSpPr>
        <p:grpSpPr bwMode="auto">
          <a:xfrm>
            <a:off x="1189477" y="4577832"/>
            <a:ext cx="6625480" cy="684212"/>
            <a:chOff x="1029300" y="5045322"/>
            <a:chExt cx="6624959" cy="683275"/>
          </a:xfrm>
        </p:grpSpPr>
        <p:grpSp>
          <p:nvGrpSpPr>
            <p:cNvPr id="81" name="组合 219"/>
            <p:cNvGrpSpPr/>
            <p:nvPr/>
          </p:nvGrpSpPr>
          <p:grpSpPr bwMode="auto">
            <a:xfrm>
              <a:off x="2521433" y="5045323"/>
              <a:ext cx="5132826" cy="683274"/>
              <a:chOff x="2521433" y="4924675"/>
              <a:chExt cx="5132826" cy="806497"/>
            </a:xfrm>
          </p:grpSpPr>
          <p:sp>
            <p:nvSpPr>
              <p:cNvPr id="86"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87" name="组合 225"/>
              <p:cNvGrpSpPr/>
              <p:nvPr/>
            </p:nvGrpSpPr>
            <p:grpSpPr bwMode="auto">
              <a:xfrm>
                <a:off x="2521433" y="4924675"/>
                <a:ext cx="5043090" cy="664285"/>
                <a:chOff x="2521433" y="4868192"/>
                <a:chExt cx="5043090" cy="720768"/>
              </a:xfrm>
            </p:grpSpPr>
            <p:sp>
              <p:nvSpPr>
                <p:cNvPr id="88"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89"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82"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83" name="组合 221"/>
            <p:cNvGrpSpPr/>
            <p:nvPr/>
          </p:nvGrpSpPr>
          <p:grpSpPr bwMode="auto">
            <a:xfrm>
              <a:off x="1029300" y="5045322"/>
              <a:ext cx="635025" cy="637257"/>
              <a:chOff x="1098627" y="4776118"/>
              <a:chExt cx="903287" cy="906462"/>
            </a:xfrm>
          </p:grpSpPr>
          <p:sp>
            <p:nvSpPr>
              <p:cNvPr id="8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8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90" name="TextBox 163"/>
          <p:cNvSpPr txBox="1">
            <a:spLocks noChangeArrowheads="1"/>
          </p:cNvSpPr>
          <p:nvPr/>
        </p:nvSpPr>
        <p:spPr bwMode="auto">
          <a:xfrm>
            <a:off x="1152317" y="471283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6.1.3</a:t>
            </a:r>
            <a:endParaRPr lang="zh-CN" altLang="en-US" dirty="0"/>
          </a:p>
        </p:txBody>
      </p:sp>
      <p:sp>
        <p:nvSpPr>
          <p:cNvPr id="91" name="TextBox 168">
            <a:hlinkClick r:id="rId6" action="ppaction://hlinksldjump"/>
          </p:cNvPr>
          <p:cNvSpPr txBox="1">
            <a:spLocks noChangeArrowheads="1"/>
          </p:cNvSpPr>
          <p:nvPr/>
        </p:nvSpPr>
        <p:spPr bwMode="auto">
          <a:xfrm>
            <a:off x="3347085" y="4678680"/>
            <a:ext cx="33153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8" action="ppaction://hlinksldjump"/>
              </a:rPr>
              <a:t>最小时间</a:t>
            </a:r>
            <a:r>
              <a:rPr lang="en-US" altLang="zh-CN" dirty="0">
                <a:latin typeface="微软雅黑" panose="020B0503020204020204" pitchFamily="34" charset="-122"/>
                <a:ea typeface="微软雅黑" panose="020B0503020204020204" pitchFamily="34" charset="-122"/>
                <a:hlinkClick r:id="rId8" action="ppaction://hlinksldjump"/>
              </a:rPr>
              <a:t>/</a:t>
            </a:r>
            <a:r>
              <a:rPr lang="zh-CN" altLang="en-US" dirty="0">
                <a:latin typeface="微软雅黑" panose="020B0503020204020204" pitchFamily="34" charset="-122"/>
                <a:ea typeface="微软雅黑" panose="020B0503020204020204" pitchFamily="34" charset="-122"/>
                <a:hlinkClick r:id="rId8" action="ppaction://hlinksldjump"/>
              </a:rPr>
              <a:t>最大时间</a:t>
            </a:r>
            <a:endParaRPr lang="zh-CN" altLang="en-US" dirty="0">
              <a:latin typeface="微软雅黑" panose="020B0503020204020204" pitchFamily="34" charset="-122"/>
              <a:ea typeface="微软雅黑" panose="020B0503020204020204" pitchFamily="34" charset="-122"/>
            </a:endParaRPr>
          </a:p>
        </p:txBody>
      </p:sp>
      <p:grpSp>
        <p:nvGrpSpPr>
          <p:cNvPr id="32" name="组合 153"/>
          <p:cNvGrpSpPr/>
          <p:nvPr/>
        </p:nvGrpSpPr>
        <p:grpSpPr bwMode="auto">
          <a:xfrm>
            <a:off x="1189477" y="5536682"/>
            <a:ext cx="6625480" cy="684212"/>
            <a:chOff x="1029300" y="5045322"/>
            <a:chExt cx="6624959" cy="683275"/>
          </a:xfrm>
        </p:grpSpPr>
        <p:grpSp>
          <p:nvGrpSpPr>
            <p:cNvPr id="33" name="组合 219"/>
            <p:cNvGrpSpPr/>
            <p:nvPr/>
          </p:nvGrpSpPr>
          <p:grpSpPr bwMode="auto">
            <a:xfrm>
              <a:off x="2521433" y="5045323"/>
              <a:ext cx="5132826" cy="683274"/>
              <a:chOff x="2521433" y="4924675"/>
              <a:chExt cx="5132826" cy="806497"/>
            </a:xfrm>
          </p:grpSpPr>
          <p:sp>
            <p:nvSpPr>
              <p:cNvPr id="34"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5"/>
              <p:cNvGrpSpPr/>
              <p:nvPr/>
            </p:nvGrpSpPr>
            <p:grpSpPr bwMode="auto">
              <a:xfrm>
                <a:off x="2521433" y="4924675"/>
                <a:ext cx="5043090" cy="664285"/>
                <a:chOff x="2521433" y="4868192"/>
                <a:chExt cx="5043090" cy="720768"/>
              </a:xfrm>
            </p:grpSpPr>
            <p:sp>
              <p:nvSpPr>
                <p:cNvPr id="36"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7"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8"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1"/>
            <p:cNvGrpSpPr/>
            <p:nvPr/>
          </p:nvGrpSpPr>
          <p:grpSpPr bwMode="auto">
            <a:xfrm>
              <a:off x="1029300" y="5045322"/>
              <a:ext cx="635025" cy="637257"/>
              <a:chOff x="1098627" y="4776118"/>
              <a:chExt cx="903287" cy="906462"/>
            </a:xfrm>
          </p:grpSpPr>
          <p:sp>
            <p:nvSpPr>
              <p:cNvPr id="40"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41"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p:cNvSpPr txBox="1">
            <a:spLocks noChangeArrowheads="1"/>
          </p:cNvSpPr>
          <p:nvPr/>
        </p:nvSpPr>
        <p:spPr bwMode="auto">
          <a:xfrm>
            <a:off x="1131997" y="567168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6.1.</a:t>
            </a:r>
            <a:r>
              <a:rPr lang="en-US" dirty="0"/>
              <a:t>4</a:t>
            </a:r>
            <a:endParaRPr lang="en-US" dirty="0"/>
          </a:p>
        </p:txBody>
      </p:sp>
      <p:sp>
        <p:nvSpPr>
          <p:cNvPr id="43" name="TextBox 168">
            <a:hlinkClick r:id="rId6" action="ppaction://hlinksldjump"/>
          </p:cNvPr>
          <p:cNvSpPr txBox="1">
            <a:spLocks noChangeArrowheads="1"/>
          </p:cNvSpPr>
          <p:nvPr/>
        </p:nvSpPr>
        <p:spPr bwMode="auto">
          <a:xfrm>
            <a:off x="3347085" y="5637530"/>
            <a:ext cx="32746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9" action="ppaction://hlinksldjump"/>
              </a:rPr>
              <a:t>常用属性</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6.4.2   DateTimeIndex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4" name="图片 3"/>
          <p:cNvPicPr>
            <a:picLocks noChangeAspect="1"/>
          </p:cNvPicPr>
          <p:nvPr/>
        </p:nvPicPr>
        <p:blipFill>
          <a:blip r:embed="rId1"/>
          <a:srcRect t="41464" r="27855" b="3394"/>
          <a:stretch>
            <a:fillRect/>
          </a:stretch>
        </p:blipFill>
        <p:spPr>
          <a:xfrm>
            <a:off x="2644140" y="1946275"/>
            <a:ext cx="3855085" cy="43541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6.4.2   DateTimeIndex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140208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在时 间 日 期 的 处 理 中,都 会 遇 到 时 间 单 位 的 提 取,如 年、月、日 等。 索 引 对 象DatetimeIndex 提供了同样的属性供开发者使用。</a:t>
            </a:r>
            <a:endParaRPr lang="zh-CN"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通过属性提取年,具体代码如下。</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22325" y="3142615"/>
            <a:ext cx="5040000" cy="573141"/>
          </a:xfrm>
          <a:prstGeom prst="rect">
            <a:avLst/>
          </a:prstGeom>
        </p:spPr>
      </p:pic>
      <p:sp>
        <p:nvSpPr>
          <p:cNvPr id="4" name="矩形 3"/>
          <p:cNvSpPr/>
          <p:nvPr/>
        </p:nvSpPr>
        <p:spPr>
          <a:xfrm>
            <a:off x="0" y="371602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通过属性提取月,具体代码如下。</a:t>
            </a:r>
            <a:endParaRPr lang="zh-CN"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2"/>
          <a:stretch>
            <a:fillRect/>
          </a:stretch>
        </p:blipFill>
        <p:spPr>
          <a:xfrm>
            <a:off x="822325" y="4418965"/>
            <a:ext cx="5040000" cy="573141"/>
          </a:xfrm>
          <a:prstGeom prst="rect">
            <a:avLst/>
          </a:prstGeom>
        </p:spPr>
      </p:pic>
      <p:sp>
        <p:nvSpPr>
          <p:cNvPr id="7" name="矩形 6"/>
          <p:cNvSpPr/>
          <p:nvPr/>
        </p:nvSpPr>
        <p:spPr>
          <a:xfrm>
            <a:off x="635" y="499237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通过属性提取日,具体代码如下。</a:t>
            </a:r>
            <a:endParaRPr lang="zh-CN" dirty="0">
              <a:latin typeface="微软雅黑" panose="020B0503020204020204" pitchFamily="34" charset="-122"/>
              <a:ea typeface="微软雅黑" panose="020B0503020204020204" pitchFamily="34" charset="-122"/>
              <a:sym typeface="+mn-ea"/>
            </a:endParaRPr>
          </a:p>
        </p:txBody>
      </p:sp>
      <p:pic>
        <p:nvPicPr>
          <p:cNvPr id="8" name="图片 7"/>
          <p:cNvPicPr>
            <a:picLocks noChangeAspect="1"/>
          </p:cNvPicPr>
          <p:nvPr/>
        </p:nvPicPr>
        <p:blipFill>
          <a:blip r:embed="rId3"/>
          <a:stretch>
            <a:fillRect/>
          </a:stretch>
        </p:blipFill>
        <p:spPr>
          <a:xfrm>
            <a:off x="822325" y="5625465"/>
            <a:ext cx="5040000" cy="573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0-#ppt_w/2"/>
                                          </p:val>
                                        </p:tav>
                                        <p:tav tm="100000">
                                          <p:val>
                                            <p:strVal val="#ppt_x"/>
                                          </p:val>
                                        </p:tav>
                                      </p:tavLst>
                                    </p:anim>
                                    <p:anim calcmode="lin" valueType="num">
                                      <p:cBhvr additive="base">
                                        <p:cTn id="35" dur="500" fill="hold"/>
                                        <p:tgtEl>
                                          <p:spTgt spid="7"/>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 presetClass="entr" presetSubtype="4"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6.4.2   DateTimeIndex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通过属性提取时,具体代码如下。</a:t>
            </a:r>
            <a:endParaRPr lang="zh-CN" dirty="0">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635" y="292354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通过属性提取分,具体代码如下。</a:t>
            </a:r>
            <a:endParaRPr lang="zh-CN" dirty="0">
              <a:latin typeface="微软雅黑" panose="020B0503020204020204" pitchFamily="34" charset="-122"/>
              <a:ea typeface="微软雅黑" panose="020B0503020204020204" pitchFamily="34" charset="-122"/>
              <a:sym typeface="+mn-ea"/>
            </a:endParaRPr>
          </a:p>
        </p:txBody>
      </p:sp>
      <p:sp>
        <p:nvSpPr>
          <p:cNvPr id="7" name="矩形 6"/>
          <p:cNvSpPr/>
          <p:nvPr/>
        </p:nvSpPr>
        <p:spPr>
          <a:xfrm>
            <a:off x="0" y="419862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通过属性提取秒,具体代码如下。</a:t>
            </a:r>
            <a:endParaRPr lang="zh-CN" dirty="0">
              <a:latin typeface="微软雅黑" panose="020B0503020204020204" pitchFamily="34" charset="-122"/>
              <a:ea typeface="微软雅黑" panose="020B0503020204020204" pitchFamily="34" charset="-122"/>
              <a:sym typeface="+mn-ea"/>
            </a:endParaRPr>
          </a:p>
        </p:txBody>
      </p:sp>
      <p:pic>
        <p:nvPicPr>
          <p:cNvPr id="9" name="图片 8"/>
          <p:cNvPicPr>
            <a:picLocks noChangeAspect="1"/>
          </p:cNvPicPr>
          <p:nvPr/>
        </p:nvPicPr>
        <p:blipFill>
          <a:blip r:embed="rId1"/>
          <a:stretch>
            <a:fillRect/>
          </a:stretch>
        </p:blipFill>
        <p:spPr>
          <a:xfrm>
            <a:off x="778510" y="2247900"/>
            <a:ext cx="5040000" cy="573141"/>
          </a:xfrm>
          <a:prstGeom prst="rect">
            <a:avLst/>
          </a:prstGeom>
        </p:spPr>
      </p:pic>
      <p:pic>
        <p:nvPicPr>
          <p:cNvPr id="10" name="图片 9"/>
          <p:cNvPicPr>
            <a:picLocks noChangeAspect="1"/>
          </p:cNvPicPr>
          <p:nvPr/>
        </p:nvPicPr>
        <p:blipFill>
          <a:blip r:embed="rId2"/>
          <a:stretch>
            <a:fillRect/>
          </a:stretch>
        </p:blipFill>
        <p:spPr>
          <a:xfrm>
            <a:off x="778510" y="3532505"/>
            <a:ext cx="5040000" cy="573141"/>
          </a:xfrm>
          <a:prstGeom prst="rect">
            <a:avLst/>
          </a:prstGeom>
        </p:spPr>
      </p:pic>
      <p:pic>
        <p:nvPicPr>
          <p:cNvPr id="11" name="图片 10"/>
          <p:cNvPicPr>
            <a:picLocks noChangeAspect="1"/>
          </p:cNvPicPr>
          <p:nvPr/>
        </p:nvPicPr>
        <p:blipFill>
          <a:blip r:embed="rId3"/>
          <a:stretch>
            <a:fillRect/>
          </a:stretch>
        </p:blipFill>
        <p:spPr>
          <a:xfrm>
            <a:off x="778510" y="4877435"/>
            <a:ext cx="5040000" cy="573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0-#ppt_w/2"/>
                                          </p:val>
                                        </p:tav>
                                        <p:tav tm="100000">
                                          <p:val>
                                            <p:strVal val="#ppt_x"/>
                                          </p:val>
                                        </p:tav>
                                      </p:tavLst>
                                    </p:anim>
                                    <p:anim calcmode="lin" valueType="num">
                                      <p:cBhvr additive="base">
                                        <p:cTn id="35" dur="500" fill="hold"/>
                                        <p:tgtEl>
                                          <p:spTgt spid="7"/>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 presetClass="entr" presetSubtype="4"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6.4.2   DateTimeIndex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通过属性提取微妙,具体代码如下。</a:t>
            </a:r>
            <a:endParaRPr lang="zh-CN" dirty="0">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635" y="292354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通过属性提取纳秒,具体代码如下。</a:t>
            </a:r>
            <a:endParaRPr lang="zh-CN" dirty="0">
              <a:latin typeface="微软雅黑" panose="020B0503020204020204" pitchFamily="34" charset="-122"/>
              <a:ea typeface="微软雅黑" panose="020B0503020204020204" pitchFamily="34" charset="-122"/>
              <a:sym typeface="+mn-ea"/>
            </a:endParaRPr>
          </a:p>
        </p:txBody>
      </p:sp>
      <p:sp>
        <p:nvSpPr>
          <p:cNvPr id="7" name="矩形 6"/>
          <p:cNvSpPr/>
          <p:nvPr/>
        </p:nvSpPr>
        <p:spPr>
          <a:xfrm>
            <a:off x="0" y="419862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通过属性提取日期,具体代码如下。</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07720" y="2323465"/>
            <a:ext cx="5040000" cy="573141"/>
          </a:xfrm>
          <a:prstGeom prst="rect">
            <a:avLst/>
          </a:prstGeom>
        </p:spPr>
      </p:pic>
      <p:pic>
        <p:nvPicPr>
          <p:cNvPr id="6" name="图片 5"/>
          <p:cNvPicPr>
            <a:picLocks noChangeAspect="1"/>
          </p:cNvPicPr>
          <p:nvPr/>
        </p:nvPicPr>
        <p:blipFill>
          <a:blip r:embed="rId2"/>
          <a:stretch>
            <a:fillRect/>
          </a:stretch>
        </p:blipFill>
        <p:spPr>
          <a:xfrm>
            <a:off x="807720" y="3625215"/>
            <a:ext cx="5040000" cy="573141"/>
          </a:xfrm>
          <a:prstGeom prst="rect">
            <a:avLst/>
          </a:prstGeom>
        </p:spPr>
      </p:pic>
      <p:pic>
        <p:nvPicPr>
          <p:cNvPr id="8" name="图片 7"/>
          <p:cNvPicPr>
            <a:picLocks noChangeAspect="1"/>
          </p:cNvPicPr>
          <p:nvPr/>
        </p:nvPicPr>
        <p:blipFill>
          <a:blip r:embed="rId3"/>
          <a:stretch>
            <a:fillRect/>
          </a:stretch>
        </p:blipFill>
        <p:spPr>
          <a:xfrm>
            <a:off x="807720" y="4831715"/>
            <a:ext cx="5040000" cy="14283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0-#ppt_w/2"/>
                                          </p:val>
                                        </p:tav>
                                        <p:tav tm="100000">
                                          <p:val>
                                            <p:strVal val="#ppt_x"/>
                                          </p:val>
                                        </p:tav>
                                      </p:tavLst>
                                    </p:anim>
                                    <p:anim calcmode="lin" valueType="num">
                                      <p:cBhvr additive="base">
                                        <p:cTn id="35" dur="500" fill="hold"/>
                                        <p:tgtEl>
                                          <p:spTgt spid="7"/>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 presetClass="entr" presetSubtype="4"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6.4.2   DateTimeIndex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通过属性提取时间,具体代码如下。</a:t>
            </a:r>
            <a:endParaRPr lang="zh-CN" dirty="0">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635" y="36899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通过属性提取日期,具体代码如下。</a:t>
            </a:r>
            <a:endParaRPr lang="zh-CN" dirty="0">
              <a:latin typeface="微软雅黑" panose="020B0503020204020204" pitchFamily="34" charset="-122"/>
              <a:ea typeface="微软雅黑" panose="020B0503020204020204" pitchFamily="34" charset="-122"/>
              <a:sym typeface="+mn-ea"/>
            </a:endParaRPr>
          </a:p>
        </p:txBody>
      </p:sp>
      <p:sp>
        <p:nvSpPr>
          <p:cNvPr id="7" name="矩形 6"/>
          <p:cNvSpPr/>
          <p:nvPr/>
        </p:nvSpPr>
        <p:spPr>
          <a:xfrm>
            <a:off x="0" y="495363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通过属性提取星期</a:t>
            </a:r>
            <a:r>
              <a:rPr lang="en-US" altLang="zh-CN" dirty="0">
                <a:latin typeface="微软雅黑" panose="020B0503020204020204" pitchFamily="34" charset="-122"/>
                <a:ea typeface="微软雅黑" panose="020B0503020204020204" pitchFamily="34" charset="-122"/>
                <a:sym typeface="+mn-ea"/>
              </a:rPr>
              <a:t>·</a:t>
            </a:r>
            <a:r>
              <a:rPr lang="zh-CN" dirty="0">
                <a:latin typeface="微软雅黑" panose="020B0503020204020204" pitchFamily="34" charset="-122"/>
                <a:ea typeface="微软雅黑" panose="020B0503020204020204" pitchFamily="34" charset="-122"/>
                <a:sym typeface="+mn-ea"/>
              </a:rPr>
              <a:t>,具体代码如下。</a:t>
            </a:r>
            <a:endParaRPr lang="zh-CN" dirty="0">
              <a:latin typeface="微软雅黑" panose="020B0503020204020204" pitchFamily="34" charset="-122"/>
              <a:ea typeface="微软雅黑" panose="020B0503020204020204" pitchFamily="34" charset="-122"/>
              <a:sym typeface="+mn-ea"/>
            </a:endParaRPr>
          </a:p>
        </p:txBody>
      </p:sp>
      <p:pic>
        <p:nvPicPr>
          <p:cNvPr id="9" name="图片 8"/>
          <p:cNvPicPr>
            <a:picLocks noChangeAspect="1"/>
          </p:cNvPicPr>
          <p:nvPr/>
        </p:nvPicPr>
        <p:blipFill>
          <a:blip r:embed="rId1"/>
          <a:stretch>
            <a:fillRect/>
          </a:stretch>
        </p:blipFill>
        <p:spPr>
          <a:xfrm>
            <a:off x="866140" y="2261870"/>
            <a:ext cx="5040000" cy="1428303"/>
          </a:xfrm>
          <a:prstGeom prst="rect">
            <a:avLst/>
          </a:prstGeom>
        </p:spPr>
      </p:pic>
      <p:pic>
        <p:nvPicPr>
          <p:cNvPr id="10" name="图片 9"/>
          <p:cNvPicPr>
            <a:picLocks noChangeAspect="1"/>
          </p:cNvPicPr>
          <p:nvPr/>
        </p:nvPicPr>
        <p:blipFill>
          <a:blip r:embed="rId2"/>
          <a:stretch>
            <a:fillRect/>
          </a:stretch>
        </p:blipFill>
        <p:spPr>
          <a:xfrm>
            <a:off x="866140" y="4380230"/>
            <a:ext cx="5040000" cy="573141"/>
          </a:xfrm>
          <a:prstGeom prst="rect">
            <a:avLst/>
          </a:prstGeom>
        </p:spPr>
      </p:pic>
      <p:pic>
        <p:nvPicPr>
          <p:cNvPr id="11" name="图片 10"/>
          <p:cNvPicPr>
            <a:picLocks noChangeAspect="1"/>
          </p:cNvPicPr>
          <p:nvPr/>
        </p:nvPicPr>
        <p:blipFill>
          <a:blip r:embed="rId3"/>
          <a:stretch>
            <a:fillRect/>
          </a:stretch>
        </p:blipFill>
        <p:spPr>
          <a:xfrm>
            <a:off x="866140" y="5683250"/>
            <a:ext cx="5040000" cy="573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0-#ppt_w/2"/>
                                          </p:val>
                                        </p:tav>
                                        <p:tav tm="100000">
                                          <p:val>
                                            <p:strVal val="#ppt_x"/>
                                          </p:val>
                                        </p:tav>
                                      </p:tavLst>
                                    </p:anim>
                                    <p:anim calcmode="lin" valueType="num">
                                      <p:cBhvr additive="base">
                                        <p:cTn id="25" dur="500" fill="hold"/>
                                        <p:tgtEl>
                                          <p:spTgt spid="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4"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0-#ppt_w/2"/>
                                          </p:val>
                                        </p:tav>
                                        <p:tav tm="100000">
                                          <p:val>
                                            <p:strVal val="#ppt_x"/>
                                          </p:val>
                                        </p:tav>
                                      </p:tavLst>
                                    </p:anim>
                                    <p:anim calcmode="lin" valueType="num">
                                      <p:cBhvr additive="base">
                                        <p:cTn id="36" dur="500" fill="hold"/>
                                        <p:tgtEl>
                                          <p:spTgt spid="7"/>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2" presetClass="entr" presetSubtype="4"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ppt_x"/>
                                          </p:val>
                                        </p:tav>
                                        <p:tav tm="100000">
                                          <p:val>
                                            <p:strVal val="#ppt_x"/>
                                          </p:val>
                                        </p:tav>
                                      </p:tavLst>
                                    </p:anim>
                                    <p:anim calcmode="lin" valueType="num">
                                      <p:cBhvr additive="base">
                                        <p:cTn id="4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6.4.2   DateTimeIndex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通过属性提取星期,具体代码如下。</a:t>
            </a:r>
            <a:endParaRPr lang="zh-CN" dirty="0">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635" y="317563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通过属性提取日期,具体代码如下。</a:t>
            </a:r>
            <a:endParaRPr lang="zh-CN" dirty="0">
              <a:latin typeface="微软雅黑" panose="020B0503020204020204" pitchFamily="34" charset="-122"/>
              <a:ea typeface="微软雅黑" panose="020B0503020204020204" pitchFamily="34" charset="-122"/>
              <a:sym typeface="+mn-ea"/>
            </a:endParaRPr>
          </a:p>
        </p:txBody>
      </p:sp>
      <p:sp>
        <p:nvSpPr>
          <p:cNvPr id="7" name="矩形 6"/>
          <p:cNvSpPr/>
          <p:nvPr/>
        </p:nvSpPr>
        <p:spPr>
          <a:xfrm>
            <a:off x="635" y="475615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通过属性提取季节号,具体代码如下。</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793115" y="2305685"/>
            <a:ext cx="5040000" cy="573141"/>
          </a:xfrm>
          <a:prstGeom prst="rect">
            <a:avLst/>
          </a:prstGeom>
        </p:spPr>
      </p:pic>
      <p:pic>
        <p:nvPicPr>
          <p:cNvPr id="6" name="图片 5"/>
          <p:cNvPicPr>
            <a:picLocks noChangeAspect="1"/>
          </p:cNvPicPr>
          <p:nvPr/>
        </p:nvPicPr>
        <p:blipFill>
          <a:blip r:embed="rId2"/>
          <a:stretch>
            <a:fillRect/>
          </a:stretch>
        </p:blipFill>
        <p:spPr>
          <a:xfrm>
            <a:off x="793115" y="4030980"/>
            <a:ext cx="5040000" cy="573141"/>
          </a:xfrm>
          <a:prstGeom prst="rect">
            <a:avLst/>
          </a:prstGeom>
        </p:spPr>
      </p:pic>
      <p:pic>
        <p:nvPicPr>
          <p:cNvPr id="8" name="图片 7"/>
          <p:cNvPicPr>
            <a:picLocks noChangeAspect="1"/>
          </p:cNvPicPr>
          <p:nvPr/>
        </p:nvPicPr>
        <p:blipFill>
          <a:blip r:embed="rId3"/>
          <a:stretch>
            <a:fillRect/>
          </a:stretch>
        </p:blipFill>
        <p:spPr>
          <a:xfrm>
            <a:off x="793115" y="5633720"/>
            <a:ext cx="5040000" cy="573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0-#ppt_w/2"/>
                                          </p:val>
                                        </p:tav>
                                        <p:tav tm="100000">
                                          <p:val>
                                            <p:strVal val="#ppt_x"/>
                                          </p:val>
                                        </p:tav>
                                      </p:tavLst>
                                    </p:anim>
                                    <p:anim calcmode="lin" valueType="num">
                                      <p:cBhvr additive="base">
                                        <p:cTn id="35" dur="500" fill="hold"/>
                                        <p:tgtEl>
                                          <p:spTgt spid="7"/>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 presetClass="entr" presetSubtype="4"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6.4.2   DateTimeIndex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通过属性提取时间精度,具体代码如下。</a:t>
            </a:r>
            <a:endParaRPr lang="zh-CN" dirty="0">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635" y="329311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通过属性提取时间精度的字符串表示,具体代码如下。</a:t>
            </a:r>
            <a:endParaRPr lang="zh-CN" dirty="0">
              <a:latin typeface="微软雅黑" panose="020B0503020204020204" pitchFamily="34" charset="-122"/>
              <a:ea typeface="微软雅黑" panose="020B0503020204020204" pitchFamily="34" charset="-122"/>
              <a:sym typeface="+mn-ea"/>
            </a:endParaRPr>
          </a:p>
        </p:txBody>
      </p:sp>
      <p:sp>
        <p:nvSpPr>
          <p:cNvPr id="7" name="矩形 6"/>
          <p:cNvSpPr/>
          <p:nvPr/>
        </p:nvSpPr>
        <p:spPr>
          <a:xfrm>
            <a:off x="0" y="495363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通过属性判断是否月的开始,具体代码如下。</a:t>
            </a:r>
            <a:endParaRPr lang="zh-CN" dirty="0">
              <a:latin typeface="微软雅黑" panose="020B0503020204020204" pitchFamily="34" charset="-122"/>
              <a:ea typeface="微软雅黑" panose="020B0503020204020204" pitchFamily="34" charset="-122"/>
              <a:sym typeface="+mn-ea"/>
            </a:endParaRPr>
          </a:p>
        </p:txBody>
      </p:sp>
      <p:pic>
        <p:nvPicPr>
          <p:cNvPr id="9" name="图片 8"/>
          <p:cNvPicPr>
            <a:picLocks noChangeAspect="1"/>
          </p:cNvPicPr>
          <p:nvPr/>
        </p:nvPicPr>
        <p:blipFill>
          <a:blip r:embed="rId1"/>
          <a:stretch>
            <a:fillRect/>
          </a:stretch>
        </p:blipFill>
        <p:spPr>
          <a:xfrm>
            <a:off x="894080" y="2329180"/>
            <a:ext cx="5040000" cy="573141"/>
          </a:xfrm>
          <a:prstGeom prst="rect">
            <a:avLst/>
          </a:prstGeom>
        </p:spPr>
      </p:pic>
      <p:pic>
        <p:nvPicPr>
          <p:cNvPr id="10" name="图片 9"/>
          <p:cNvPicPr>
            <a:picLocks noChangeAspect="1"/>
          </p:cNvPicPr>
          <p:nvPr/>
        </p:nvPicPr>
        <p:blipFill>
          <a:blip r:embed="rId2"/>
          <a:stretch>
            <a:fillRect/>
          </a:stretch>
        </p:blipFill>
        <p:spPr>
          <a:xfrm>
            <a:off x="894080" y="4090035"/>
            <a:ext cx="5040000" cy="573141"/>
          </a:xfrm>
          <a:prstGeom prst="rect">
            <a:avLst/>
          </a:prstGeom>
        </p:spPr>
      </p:pic>
      <p:pic>
        <p:nvPicPr>
          <p:cNvPr id="11" name="图片 10"/>
          <p:cNvPicPr>
            <a:picLocks noChangeAspect="1"/>
          </p:cNvPicPr>
          <p:nvPr/>
        </p:nvPicPr>
        <p:blipFill>
          <a:blip r:embed="rId3"/>
          <a:stretch>
            <a:fillRect/>
          </a:stretch>
        </p:blipFill>
        <p:spPr>
          <a:xfrm>
            <a:off x="894080" y="5639435"/>
            <a:ext cx="5040000" cy="573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0-#ppt_w/2"/>
                                          </p:val>
                                        </p:tav>
                                        <p:tav tm="100000">
                                          <p:val>
                                            <p:strVal val="#ppt_x"/>
                                          </p:val>
                                        </p:tav>
                                      </p:tavLst>
                                    </p:anim>
                                    <p:anim calcmode="lin" valueType="num">
                                      <p:cBhvr additive="base">
                                        <p:cTn id="35" dur="500" fill="hold"/>
                                        <p:tgtEl>
                                          <p:spTgt spid="7"/>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 presetClass="entr" presetSubtype="4"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6.4.2   DateTimeIndex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通过属性判断是否月的结束,具体代码如下。</a:t>
            </a:r>
            <a:endParaRPr lang="zh-CN" dirty="0">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635" y="329311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通过属性判断是否季节的开始,具体代码如下。</a:t>
            </a:r>
            <a:endParaRPr lang="zh-CN" dirty="0">
              <a:latin typeface="微软雅黑" panose="020B0503020204020204" pitchFamily="34" charset="-122"/>
              <a:ea typeface="微软雅黑" panose="020B0503020204020204" pitchFamily="34" charset="-122"/>
              <a:sym typeface="+mn-ea"/>
            </a:endParaRPr>
          </a:p>
        </p:txBody>
      </p:sp>
      <p:sp>
        <p:nvSpPr>
          <p:cNvPr id="7" name="矩形 6"/>
          <p:cNvSpPr/>
          <p:nvPr/>
        </p:nvSpPr>
        <p:spPr>
          <a:xfrm>
            <a:off x="0" y="495363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通过属性判断是否季节的结束,具体代码如下。</a:t>
            </a:r>
            <a:endParaRPr lang="zh-CN"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912495" y="2345055"/>
            <a:ext cx="5040000" cy="573141"/>
          </a:xfrm>
          <a:prstGeom prst="rect">
            <a:avLst/>
          </a:prstGeom>
        </p:spPr>
      </p:pic>
      <p:pic>
        <p:nvPicPr>
          <p:cNvPr id="8" name="图片 7"/>
          <p:cNvPicPr>
            <a:picLocks noChangeAspect="1"/>
          </p:cNvPicPr>
          <p:nvPr/>
        </p:nvPicPr>
        <p:blipFill>
          <a:blip r:embed="rId2"/>
          <a:stretch>
            <a:fillRect/>
          </a:stretch>
        </p:blipFill>
        <p:spPr>
          <a:xfrm>
            <a:off x="912495" y="4153535"/>
            <a:ext cx="5040000" cy="573141"/>
          </a:xfrm>
          <a:prstGeom prst="rect">
            <a:avLst/>
          </a:prstGeom>
        </p:spPr>
      </p:pic>
      <p:pic>
        <p:nvPicPr>
          <p:cNvPr id="9" name="图片 8"/>
          <p:cNvPicPr>
            <a:picLocks noChangeAspect="1"/>
          </p:cNvPicPr>
          <p:nvPr/>
        </p:nvPicPr>
        <p:blipFill>
          <a:blip r:embed="rId3"/>
          <a:stretch>
            <a:fillRect/>
          </a:stretch>
        </p:blipFill>
        <p:spPr>
          <a:xfrm>
            <a:off x="912495" y="5654040"/>
            <a:ext cx="5040000" cy="573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0-#ppt_w/2"/>
                                          </p:val>
                                        </p:tav>
                                        <p:tav tm="100000">
                                          <p:val>
                                            <p:strVal val="#ppt_x"/>
                                          </p:val>
                                        </p:tav>
                                      </p:tavLst>
                                    </p:anim>
                                    <p:anim calcmode="lin" valueType="num">
                                      <p:cBhvr additive="base">
                                        <p:cTn id="35" dur="500" fill="hold"/>
                                        <p:tgtEl>
                                          <p:spTgt spid="7"/>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 presetClass="entr" presetSubtype="4"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6.4.2   DateTimeIndex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通过属性判断是否为新一年的开始,具体代码如下。</a:t>
            </a:r>
            <a:endParaRPr lang="zh-CN" dirty="0">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635" y="329311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通过属性判断是否一年的结束,具体代码如下。</a:t>
            </a:r>
            <a:endParaRPr lang="zh-CN" dirty="0">
              <a:latin typeface="微软雅黑" panose="020B0503020204020204" pitchFamily="34" charset="-122"/>
              <a:ea typeface="微软雅黑" panose="020B0503020204020204" pitchFamily="34" charset="-122"/>
              <a:sym typeface="+mn-ea"/>
            </a:endParaRPr>
          </a:p>
        </p:txBody>
      </p:sp>
      <p:sp>
        <p:nvSpPr>
          <p:cNvPr id="7" name="矩形 6"/>
          <p:cNvSpPr/>
          <p:nvPr/>
        </p:nvSpPr>
        <p:spPr>
          <a:xfrm>
            <a:off x="0" y="48329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通过属性判断是否闰年,具体代码如下。</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793750" y="3974465"/>
            <a:ext cx="5040000" cy="573141"/>
          </a:xfrm>
          <a:prstGeom prst="rect">
            <a:avLst/>
          </a:prstGeom>
        </p:spPr>
      </p:pic>
      <p:pic>
        <p:nvPicPr>
          <p:cNvPr id="6" name="图片 5"/>
          <p:cNvPicPr>
            <a:picLocks noChangeAspect="1"/>
          </p:cNvPicPr>
          <p:nvPr/>
        </p:nvPicPr>
        <p:blipFill>
          <a:blip r:embed="rId2"/>
          <a:stretch>
            <a:fillRect/>
          </a:stretch>
        </p:blipFill>
        <p:spPr>
          <a:xfrm>
            <a:off x="793750" y="2429510"/>
            <a:ext cx="5040000" cy="573141"/>
          </a:xfrm>
          <a:prstGeom prst="rect">
            <a:avLst/>
          </a:prstGeom>
        </p:spPr>
      </p:pic>
      <p:pic>
        <p:nvPicPr>
          <p:cNvPr id="8" name="图片 7"/>
          <p:cNvPicPr>
            <a:picLocks noChangeAspect="1"/>
          </p:cNvPicPr>
          <p:nvPr/>
        </p:nvPicPr>
        <p:blipFill>
          <a:blip r:embed="rId3"/>
          <a:stretch>
            <a:fillRect/>
          </a:stretch>
        </p:blipFill>
        <p:spPr>
          <a:xfrm>
            <a:off x="793750" y="5625465"/>
            <a:ext cx="5040000" cy="573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ppt_x"/>
                                          </p:val>
                                        </p:tav>
                                        <p:tav tm="100000">
                                          <p:val>
                                            <p:strVal val="#ppt_x"/>
                                          </p:val>
                                        </p:tav>
                                      </p:tavLst>
                                    </p:anim>
                                    <p:anim calcmode="lin" valueType="num">
                                      <p:cBhvr additive="base">
                                        <p:cTn id="2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0-#ppt_w/2"/>
                                          </p:val>
                                        </p:tav>
                                        <p:tav tm="100000">
                                          <p:val>
                                            <p:strVal val="#ppt_x"/>
                                          </p:val>
                                        </p:tav>
                                      </p:tavLst>
                                    </p:anim>
                                    <p:anim calcmode="lin" valueType="num">
                                      <p:cBhvr additive="base">
                                        <p:cTn id="35" dur="500" fill="hold"/>
                                        <p:tgtEl>
                                          <p:spTgt spid="7"/>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 presetClass="entr" presetSubtype="4"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6.4.3   DateTimeIndex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对象的方法</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3446780" cy="258445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6.4.2 节主要讲述 DateTimeIndex 的基本属性。本节将主要讲述对应的方法, DateTimeIndex对象的方法具体如表所示。</a:t>
            </a:r>
            <a:endParaRPr lang="zh-CN" dirty="0">
              <a:latin typeface="微软雅黑" panose="020B0503020204020204" pitchFamily="34" charset="-122"/>
              <a:ea typeface="微软雅黑" panose="020B0503020204020204" pitchFamily="34" charset="-122"/>
              <a:sym typeface="+mn-ea"/>
            </a:endParaRPr>
          </a:p>
        </p:txBody>
      </p:sp>
      <p:pic>
        <p:nvPicPr>
          <p:cNvPr id="9" name="图片 8"/>
          <p:cNvPicPr>
            <a:picLocks noChangeAspect="1"/>
          </p:cNvPicPr>
          <p:nvPr/>
        </p:nvPicPr>
        <p:blipFill>
          <a:blip r:embed="rId1"/>
          <a:srcRect r="20417" b="4576"/>
          <a:stretch>
            <a:fillRect/>
          </a:stretch>
        </p:blipFill>
        <p:spPr>
          <a:xfrm>
            <a:off x="3446780" y="1489075"/>
            <a:ext cx="4965065" cy="49263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时间对象</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——Timestamp</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33794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在实际生产中,许多数据会随时间变化发生规律变化。开发者可以通过数据分析手段进行分析,可以提取相应的结论。 Pandas 允许开发者使用 Timestamp 对象进行时间戳数据的创建。本节将介绍时间戳对象 Timestamp 的相关属性及其操作。</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6.4.3   DateTimeIndex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对象的方法</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4000"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在特殊情况下需要获取数据的 0 点时刻, DateTimeIndex 允许用户使用 normalize 对象获取对应的 0 点时刻,具体代码如下。</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54075" y="2660015"/>
            <a:ext cx="5040000" cy="1710325"/>
          </a:xfrm>
          <a:prstGeom prst="rect">
            <a:avLst/>
          </a:prstGeom>
        </p:spPr>
      </p:pic>
      <p:sp>
        <p:nvSpPr>
          <p:cNvPr id="4" name="矩形 3"/>
          <p:cNvSpPr/>
          <p:nvPr/>
        </p:nvSpPr>
        <p:spPr>
          <a:xfrm>
            <a:off x="0" y="4370070"/>
            <a:ext cx="9144000"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当开发者想要设定日期显示格式时,可以通过 stfrtime 参数设置对应的格式,具体代码如下。</a:t>
            </a:r>
            <a:endParaRPr lang="zh-CN"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2"/>
          <a:stretch>
            <a:fillRect/>
          </a:stretch>
        </p:blipFill>
        <p:spPr>
          <a:xfrm>
            <a:off x="854075" y="5292090"/>
            <a:ext cx="5040000" cy="11371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0-#ppt_w/2"/>
                                          </p:val>
                                        </p:tav>
                                        <p:tav tm="100000">
                                          <p:val>
                                            <p:strVal val="#ppt_x"/>
                                          </p:val>
                                        </p:tav>
                                      </p:tavLst>
                                    </p:anim>
                                    <p:anim calcmode="lin" valueType="num">
                                      <p:cBhvr additive="base">
                                        <p:cTn id="25" dur="500" fill="hold"/>
                                        <p:tgtEl>
                                          <p:spTgt spid="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4"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6.4.3   DateTimeIndex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对象的方法</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4000" cy="133794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上述代码中将 dt _ 1 的日期进行数据的格式化操作,其中, %d 表示“日”, %m 表示“月”,“ %Y ”表示“年”,“ %r ”表示“上午/下午”。snap ()函数用于将时间戳对齐,具体代码如下。</a:t>
            </a:r>
            <a:endParaRPr lang="zh-CN" dirty="0">
              <a:latin typeface="微软雅黑" panose="020B0503020204020204" pitchFamily="34" charset="-122"/>
              <a:ea typeface="微软雅黑" panose="020B0503020204020204" pitchFamily="34" charset="-122"/>
              <a:sym typeface="+mn-ea"/>
            </a:endParaRPr>
          </a:p>
        </p:txBody>
      </p:sp>
      <p:pic>
        <p:nvPicPr>
          <p:cNvPr id="7" name="图片 6"/>
          <p:cNvPicPr>
            <a:picLocks noChangeAspect="1"/>
          </p:cNvPicPr>
          <p:nvPr/>
        </p:nvPicPr>
        <p:blipFill>
          <a:blip r:embed="rId1"/>
          <a:stretch>
            <a:fillRect/>
          </a:stretch>
        </p:blipFill>
        <p:spPr>
          <a:xfrm>
            <a:off x="854075" y="3121660"/>
            <a:ext cx="5040000" cy="1710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6.4.3   DateTimeIndex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对象的方法</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4000" cy="133794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如果开发者想要转换时区,可以使用 tz _ convert ()函数进行基本操作,参数为对应的字符串类型的时区值,如要转换成中国时区则需要输入“ Asia / Shanghai ”,具体代码如下。</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66140" y="2970530"/>
            <a:ext cx="5040000" cy="34115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6.4.3   DateTimeIndex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对象的方法</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4000"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在创建时区时如果未设定时区,DateTimeIndex 对象允许使用 tz _ localize ()函数进行时区设定,具体形式如下。</a:t>
            </a:r>
            <a:endParaRPr lang="zh-CN"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865505" y="2707640"/>
            <a:ext cx="5040000" cy="31295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6.4.3   DateTimeIndex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对象的方法</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4000" cy="133794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如果开发者想要直接获取数据的星期名称,可以通过 day _ name ()函数获取。若开发者想要为某天进行命名,则可以在创建时间序列时为数据进行命名。月参数也是如此,具体代码如下。</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77570" y="2970530"/>
            <a:ext cx="5040000" cy="1137184"/>
          </a:xfrm>
          <a:prstGeom prst="rect">
            <a:avLst/>
          </a:prstGeom>
        </p:spPr>
      </p:pic>
      <p:sp>
        <p:nvSpPr>
          <p:cNvPr id="7" name="矩形 6"/>
          <p:cNvSpPr/>
          <p:nvPr/>
        </p:nvSpPr>
        <p:spPr>
          <a:xfrm>
            <a:off x="0" y="4107815"/>
            <a:ext cx="9144000"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将数据生成相应的 frame 序列和 series 序列,具体形式如下。</a:t>
            </a:r>
            <a:endParaRPr lang="zh-CN" dirty="0">
              <a:latin typeface="微软雅黑" panose="020B0503020204020204" pitchFamily="34" charset="-122"/>
              <a:ea typeface="微软雅黑" panose="020B0503020204020204" pitchFamily="34" charset="-122"/>
              <a:sym typeface="+mn-ea"/>
            </a:endParaRPr>
          </a:p>
        </p:txBody>
      </p:sp>
      <p:pic>
        <p:nvPicPr>
          <p:cNvPr id="8" name="图片 7"/>
          <p:cNvPicPr>
            <a:picLocks noChangeAspect="1"/>
          </p:cNvPicPr>
          <p:nvPr/>
        </p:nvPicPr>
        <p:blipFill>
          <a:blip r:embed="rId2"/>
          <a:stretch>
            <a:fillRect/>
          </a:stretch>
        </p:blipFill>
        <p:spPr>
          <a:xfrm>
            <a:off x="877570" y="4707255"/>
            <a:ext cx="5040000" cy="151927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6.4.3   DateTimeIndex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对象的方法</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4000"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将数据进行日期格式的输出,可以使用 to _ pydatetime ()、to _ periodelt ()、 to _ period ()函数,具体代码如下。</a:t>
            </a:r>
            <a:endParaRPr lang="zh-CN"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855980" y="2647315"/>
            <a:ext cx="5040000" cy="3129531"/>
          </a:xfrm>
          <a:prstGeom prst="rect">
            <a:avLst/>
          </a:prstGeom>
        </p:spPr>
      </p:pic>
      <p:sp>
        <p:nvSpPr>
          <p:cNvPr id="6" name="矩形 5"/>
          <p:cNvSpPr/>
          <p:nvPr/>
        </p:nvSpPr>
        <p:spPr>
          <a:xfrm>
            <a:off x="0" y="5878830"/>
            <a:ext cx="9144000"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上述代码分别将数据转换成日期类型、PerioDelta 类型和 Period 类型。</a:t>
            </a:r>
            <a:endParaRPr lang="zh-CN"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6.4.3   DateTimeIndex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对象的方法</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4000"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如果想要将数据进行不同的近似值处理,将要使用 ceil ()函数、floor ()函数、 round ()函数,具体形式如下。</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66140" y="2640965"/>
            <a:ext cx="5040000" cy="34115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569522" y="1169001"/>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47584" y="1398177"/>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172967" y="2838382"/>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340" y="1562735"/>
            <a:ext cx="58731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6.5  PeriodIndex</a:t>
            </a:r>
            <a:r>
              <a:rPr lang="zh-CN" altLang="en-US" sz="2800" b="1" dirty="0"/>
              <a:t>对象</a:t>
            </a:r>
            <a:endParaRPr lang="zh-CN" altLang="en-US" sz="2800" b="1" dirty="0">
              <a:latin typeface="微软雅黑" panose="020B0503020204020204" pitchFamily="34" charset="-122"/>
              <a:ea typeface="微软雅黑" panose="020B0503020204020204" pitchFamily="34" charset="-122"/>
              <a:sym typeface="+mn-ea"/>
            </a:endParaRPr>
          </a:p>
        </p:txBody>
      </p:sp>
      <p:sp>
        <p:nvSpPr>
          <p:cNvPr id="15" name="TextBox 163"/>
          <p:cNvSpPr txBox="1">
            <a:spLocks noChangeArrowheads="1"/>
          </p:cNvSpPr>
          <p:nvPr/>
        </p:nvSpPr>
        <p:spPr bwMode="auto">
          <a:xfrm>
            <a:off x="1151682" y="295687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6.5.1</a:t>
            </a:r>
            <a:endParaRPr lang="zh-CN" altLang="en-US" dirty="0"/>
          </a:p>
        </p:txBody>
      </p:sp>
      <p:sp>
        <p:nvSpPr>
          <p:cNvPr id="16" name="TextBox 168">
            <a:hlinkClick r:id="rId1" action="ppaction://hlinksldjump"/>
          </p:cNvPr>
          <p:cNvSpPr txBox="1">
            <a:spLocks noChangeArrowheads="1"/>
          </p:cNvSpPr>
          <p:nvPr/>
        </p:nvSpPr>
        <p:spPr bwMode="auto">
          <a:xfrm>
            <a:off x="3330575" y="2938780"/>
            <a:ext cx="400240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hlinkClick r:id="rId2" action="ppaction://hlinksldjump"/>
              </a:rPr>
              <a:t>PeriodIndex</a:t>
            </a:r>
            <a:r>
              <a:rPr lang="zh-CN" altLang="en-US" dirty="0">
                <a:latin typeface="微软雅黑" panose="020B0503020204020204" pitchFamily="34" charset="-122"/>
                <a:ea typeface="微软雅黑" panose="020B0503020204020204" pitchFamily="34" charset="-122"/>
                <a:hlinkClick r:id="rId2" action="ppaction://hlinksldjump"/>
              </a:rPr>
              <a:t>对象的创建</a:t>
            </a:r>
            <a:endParaRPr lang="en-US" altLang="zh-CN" dirty="0">
              <a:latin typeface="微软雅黑" panose="020B0503020204020204" pitchFamily="34" charset="-122"/>
              <a:ea typeface="微软雅黑" panose="020B0503020204020204" pitchFamily="34" charset="-122"/>
            </a:endParaRPr>
          </a:p>
        </p:txBody>
      </p:sp>
      <p:sp>
        <p:nvSpPr>
          <p:cNvPr id="17" name="AutoShape 864"/>
          <p:cNvSpPr>
            <a:spLocks noChangeArrowheads="1"/>
          </p:cNvSpPr>
          <p:nvPr/>
        </p:nvSpPr>
        <p:spPr bwMode="auto">
          <a:xfrm>
            <a:off x="630754" y="1936508"/>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 action="ppaction://noaction"/>
          </p:cNvPr>
          <p:cNvSpPr/>
          <p:nvPr/>
        </p:nvSpPr>
        <p:spPr bwMode="auto">
          <a:xfrm>
            <a:off x="1103791" y="1968242"/>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97016" y="1915278"/>
            <a:ext cx="376076" cy="374830"/>
          </a:xfrm>
          <a:prstGeom prst="rect">
            <a:avLst/>
          </a:prstGeom>
          <a:noFill/>
          <a:ln>
            <a:noFill/>
          </a:ln>
        </p:spPr>
      </p:pic>
      <p:grpSp>
        <p:nvGrpSpPr>
          <p:cNvPr id="20" name="组合 153"/>
          <p:cNvGrpSpPr/>
          <p:nvPr/>
        </p:nvGrpSpPr>
        <p:grpSpPr bwMode="auto">
          <a:xfrm>
            <a:off x="1172637" y="5246655"/>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124816" y="5364604"/>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6.5.3</a:t>
            </a:r>
            <a:endParaRPr lang="zh-CN" altLang="en-US" dirty="0"/>
          </a:p>
        </p:txBody>
      </p:sp>
      <p:sp>
        <p:nvSpPr>
          <p:cNvPr id="31" name="TextBox 168">
            <a:hlinkClick r:id="rId3" action="ppaction://hlinksldjump"/>
          </p:cNvPr>
          <p:cNvSpPr txBox="1">
            <a:spLocks noChangeArrowheads="1"/>
          </p:cNvSpPr>
          <p:nvPr/>
        </p:nvSpPr>
        <p:spPr bwMode="auto">
          <a:xfrm>
            <a:off x="3330244" y="5350052"/>
            <a:ext cx="400308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sym typeface="+mn-ea"/>
                <a:hlinkClick r:id="rId6" action="ppaction://hlinksldjump"/>
              </a:rPr>
              <a:t>PeriodIndex</a:t>
            </a:r>
            <a:r>
              <a:rPr lang="zh-CN" altLang="en-US" dirty="0">
                <a:latin typeface="微软雅黑" panose="020B0503020204020204" pitchFamily="34" charset="-122"/>
                <a:ea typeface="微软雅黑" panose="020B0503020204020204" pitchFamily="34" charset="-122"/>
                <a:sym typeface="+mn-ea"/>
                <a:hlinkClick r:id="rId6" action="ppaction://hlinksldjump"/>
              </a:rPr>
              <a:t>对象的方法</a:t>
            </a:r>
            <a:endParaRPr lang="zh-CN" altLang="en-US" dirty="0">
              <a:latin typeface="微软雅黑" panose="020B0503020204020204" pitchFamily="34" charset="-122"/>
              <a:ea typeface="微软雅黑" panose="020B0503020204020204" pitchFamily="34" charset="-122"/>
              <a:sym typeface="+mn-ea"/>
            </a:endParaRPr>
          </a:p>
        </p:txBody>
      </p:sp>
      <p:grpSp>
        <p:nvGrpSpPr>
          <p:cNvPr id="32" name="组合 153"/>
          <p:cNvGrpSpPr/>
          <p:nvPr/>
        </p:nvGrpSpPr>
        <p:grpSpPr bwMode="auto">
          <a:xfrm>
            <a:off x="1172967" y="4071552"/>
            <a:ext cx="6625480" cy="684212"/>
            <a:chOff x="1029300" y="5045322"/>
            <a:chExt cx="6624959" cy="683275"/>
          </a:xfrm>
        </p:grpSpPr>
        <p:grpSp>
          <p:nvGrpSpPr>
            <p:cNvPr id="33" name="组合 219"/>
            <p:cNvGrpSpPr/>
            <p:nvPr/>
          </p:nvGrpSpPr>
          <p:grpSpPr bwMode="auto">
            <a:xfrm>
              <a:off x="2521433" y="5045323"/>
              <a:ext cx="5132826" cy="683274"/>
              <a:chOff x="2521433" y="4924675"/>
              <a:chExt cx="5132826" cy="806497"/>
            </a:xfrm>
          </p:grpSpPr>
          <p:sp>
            <p:nvSpPr>
              <p:cNvPr id="34"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5"/>
              <p:cNvGrpSpPr/>
              <p:nvPr/>
            </p:nvGrpSpPr>
            <p:grpSpPr bwMode="auto">
              <a:xfrm>
                <a:off x="2521433" y="4924675"/>
                <a:ext cx="5043090" cy="664285"/>
                <a:chOff x="2521433" y="4868192"/>
                <a:chExt cx="5043090" cy="720768"/>
              </a:xfrm>
            </p:grpSpPr>
            <p:sp>
              <p:nvSpPr>
                <p:cNvPr id="36"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7"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8"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1"/>
            <p:cNvGrpSpPr/>
            <p:nvPr/>
          </p:nvGrpSpPr>
          <p:grpSpPr bwMode="auto">
            <a:xfrm>
              <a:off x="1029300" y="5045322"/>
              <a:ext cx="635025" cy="637257"/>
              <a:chOff x="1098627" y="4776118"/>
              <a:chExt cx="903287" cy="906462"/>
            </a:xfrm>
          </p:grpSpPr>
          <p:sp>
            <p:nvSpPr>
              <p:cNvPr id="40"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41"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p:cNvSpPr txBox="1">
            <a:spLocks noChangeArrowheads="1"/>
          </p:cNvSpPr>
          <p:nvPr/>
        </p:nvSpPr>
        <p:spPr bwMode="auto">
          <a:xfrm>
            <a:off x="1151682" y="419004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6.5.2</a:t>
            </a:r>
            <a:endParaRPr lang="zh-CN" altLang="en-US" dirty="0"/>
          </a:p>
        </p:txBody>
      </p:sp>
      <p:sp>
        <p:nvSpPr>
          <p:cNvPr id="43" name="TextBox 168">
            <a:hlinkClick r:id="rId1" action="ppaction://hlinksldjump"/>
          </p:cNvPr>
          <p:cNvSpPr txBox="1">
            <a:spLocks noChangeArrowheads="1"/>
          </p:cNvSpPr>
          <p:nvPr/>
        </p:nvSpPr>
        <p:spPr bwMode="auto">
          <a:xfrm>
            <a:off x="3330575" y="4171950"/>
            <a:ext cx="400240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sym typeface="+mn-ea"/>
                <a:hlinkClick r:id="rId7" action="ppaction://hlinksldjump"/>
              </a:rPr>
              <a:t>PeriodIndex</a:t>
            </a:r>
            <a:r>
              <a:rPr lang="zh-CN" altLang="en-US" dirty="0">
                <a:latin typeface="微软雅黑" panose="020B0503020204020204" pitchFamily="34" charset="-122"/>
                <a:ea typeface="微软雅黑" panose="020B0503020204020204" pitchFamily="34" charset="-122"/>
                <a:sym typeface="+mn-ea"/>
                <a:hlinkClick r:id="rId7" action="ppaction://hlinksldjump"/>
              </a:rPr>
              <a:t>对象的属性</a:t>
            </a:r>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6.5.1   PeriodIndex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对象的创建</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4000"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PeriodIndex 索引对象是时间序列的另一种常见的索引。本节将讲述该对象的基本操作,首先介绍 PeriodIndex 类创建实例对象,具体形式如下。</a:t>
            </a:r>
            <a:endParaRPr lang="zh-CN"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866140" y="2652395"/>
            <a:ext cx="5040000" cy="291119"/>
          </a:xfrm>
          <a:prstGeom prst="rect">
            <a:avLst/>
          </a:prstGeom>
        </p:spPr>
      </p:pic>
      <p:sp>
        <p:nvSpPr>
          <p:cNvPr id="6" name="矩形 5"/>
          <p:cNvSpPr/>
          <p:nvPr/>
        </p:nvSpPr>
        <p:spPr>
          <a:xfrm>
            <a:off x="0" y="3071495"/>
            <a:ext cx="4038600"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PeriodIndex 对象的参数如表所示。</a:t>
            </a:r>
            <a:endParaRPr lang="zh-CN" dirty="0">
              <a:latin typeface="微软雅黑" panose="020B0503020204020204" pitchFamily="34" charset="-122"/>
              <a:ea typeface="微软雅黑" panose="020B0503020204020204" pitchFamily="34" charset="-122"/>
              <a:sym typeface="+mn-ea"/>
            </a:endParaRPr>
          </a:p>
        </p:txBody>
      </p:sp>
      <p:pic>
        <p:nvPicPr>
          <p:cNvPr id="7" name="图片 6"/>
          <p:cNvPicPr>
            <a:picLocks noChangeAspect="1"/>
          </p:cNvPicPr>
          <p:nvPr/>
        </p:nvPicPr>
        <p:blipFill>
          <a:blip r:embed="rId2"/>
          <a:srcRect r="65561" b="7768"/>
          <a:stretch>
            <a:fillRect/>
          </a:stretch>
        </p:blipFill>
        <p:spPr>
          <a:xfrm>
            <a:off x="4675505" y="3040380"/>
            <a:ext cx="2037080" cy="34131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6.5.1   PeriodIndex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对象的创建</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4000"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下面通过具体代码演示 PeriodIndex 实例对象的创建,具体代码如下。</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89000" y="2249170"/>
            <a:ext cx="5040000" cy="1137184"/>
          </a:xfrm>
          <a:prstGeom prst="rect">
            <a:avLst/>
          </a:prstGeom>
        </p:spPr>
      </p:pic>
      <p:sp>
        <p:nvSpPr>
          <p:cNvPr id="8" name="矩形 7"/>
          <p:cNvSpPr/>
          <p:nvPr/>
        </p:nvSpPr>
        <p:spPr>
          <a:xfrm>
            <a:off x="0" y="3496310"/>
            <a:ext cx="9144000" cy="133794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上述代码中使用字符串格式的日期数据创建 PeriodIndex 实例对象,同时指定 freq 参数为 D (天)。除上述创建的形式外,开发者可以通过指定起始时间 start 参数、周期参数periods 数据进行创建,同时使用freq 参数指定时间精度,具体代码如下。</a:t>
            </a:r>
            <a:endParaRPr lang="zh-CN" dirty="0">
              <a:latin typeface="微软雅黑" panose="020B0503020204020204" pitchFamily="34" charset="-122"/>
              <a:ea typeface="微软雅黑" panose="020B0503020204020204" pitchFamily="34" charset="-122"/>
              <a:sym typeface="+mn-ea"/>
            </a:endParaRPr>
          </a:p>
        </p:txBody>
      </p:sp>
      <p:pic>
        <p:nvPicPr>
          <p:cNvPr id="10" name="图片 9"/>
          <p:cNvPicPr>
            <a:picLocks noChangeAspect="1"/>
          </p:cNvPicPr>
          <p:nvPr/>
        </p:nvPicPr>
        <p:blipFill>
          <a:blip r:embed="rId2"/>
          <a:stretch>
            <a:fillRect/>
          </a:stretch>
        </p:blipFill>
        <p:spPr>
          <a:xfrm>
            <a:off x="889000" y="4949825"/>
            <a:ext cx="5040000" cy="13282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6.1.1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创建时间戳</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Pandas 提供了 to _ datetime ()函数将字符串转换为 Timestamp 对象,具体形式如下。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17880" y="2461895"/>
            <a:ext cx="5040000" cy="291119"/>
          </a:xfrm>
          <a:prstGeom prst="rect">
            <a:avLst/>
          </a:prstGeom>
        </p:spPr>
      </p:pic>
      <p:sp>
        <p:nvSpPr>
          <p:cNvPr id="5" name="矩形 4"/>
          <p:cNvSpPr/>
          <p:nvPr/>
        </p:nvSpPr>
        <p:spPr>
          <a:xfrm>
            <a:off x="0" y="2878356"/>
            <a:ext cx="911542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上述代码返回值为 Timestamp 类型的数据,具体代码如下。</a:t>
            </a:r>
            <a:endParaRPr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817880" y="3714115"/>
            <a:ext cx="5040000" cy="11371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6.5.2   PeriodIndex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4000"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PeriodIndex 对象的属性繁多,本节将主要讲述该对象属性的基本操作, PeriodIndex 对象的属性具体如表所示。</a:t>
            </a:r>
            <a:endParaRPr lang="zh-CN"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rcRect r="36031" b="45157"/>
          <a:stretch>
            <a:fillRect/>
          </a:stretch>
        </p:blipFill>
        <p:spPr>
          <a:xfrm>
            <a:off x="938530" y="2650490"/>
            <a:ext cx="3418205" cy="36671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6.5.2   PeriodIndex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4684395"/>
            <a:ext cx="9144000"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表中的属性均为该对象的常用属性,开发者可以使用“ . ”运算进行相关调用,下面将逐一演示该对象属性的基本操作。</a:t>
            </a:r>
            <a:endParaRPr lang="zh-CN"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rcRect t="53941" r="36031" b="4302"/>
          <a:stretch>
            <a:fillRect/>
          </a:stretch>
        </p:blipFill>
        <p:spPr>
          <a:xfrm>
            <a:off x="1147445" y="1800860"/>
            <a:ext cx="3418205" cy="27920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6.5.2   PeriodIndex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4000"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查看某“天”的计数值,具体代码如下。</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42645" y="2296795"/>
            <a:ext cx="5040000" cy="855162"/>
          </a:xfrm>
          <a:prstGeom prst="rect">
            <a:avLst/>
          </a:prstGeom>
        </p:spPr>
      </p:pic>
      <p:sp>
        <p:nvSpPr>
          <p:cNvPr id="6" name="矩形 5"/>
          <p:cNvSpPr/>
          <p:nvPr/>
        </p:nvSpPr>
        <p:spPr>
          <a:xfrm>
            <a:off x="0" y="3338195"/>
            <a:ext cx="9144000"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查看某“小时”的计数值,具体代码如下。</a:t>
            </a:r>
            <a:endParaRPr lang="zh-CN" dirty="0">
              <a:latin typeface="微软雅黑" panose="020B0503020204020204" pitchFamily="34" charset="-122"/>
              <a:ea typeface="微软雅黑" panose="020B0503020204020204" pitchFamily="34" charset="-122"/>
              <a:sym typeface="+mn-ea"/>
            </a:endParaRPr>
          </a:p>
        </p:txBody>
      </p:sp>
      <p:sp>
        <p:nvSpPr>
          <p:cNvPr id="7" name="矩形 6"/>
          <p:cNvSpPr/>
          <p:nvPr/>
        </p:nvSpPr>
        <p:spPr>
          <a:xfrm>
            <a:off x="0" y="4684395"/>
            <a:ext cx="9144000"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查看某“分钟”的计数值,具体代码如下。</a:t>
            </a:r>
            <a:endParaRPr lang="zh-CN" dirty="0">
              <a:latin typeface="微软雅黑" panose="020B0503020204020204" pitchFamily="34" charset="-122"/>
              <a:ea typeface="微软雅黑" panose="020B0503020204020204" pitchFamily="34" charset="-122"/>
              <a:sym typeface="+mn-ea"/>
            </a:endParaRPr>
          </a:p>
        </p:txBody>
      </p:sp>
      <p:pic>
        <p:nvPicPr>
          <p:cNvPr id="8" name="图片 7"/>
          <p:cNvPicPr>
            <a:picLocks noChangeAspect="1"/>
          </p:cNvPicPr>
          <p:nvPr/>
        </p:nvPicPr>
        <p:blipFill>
          <a:blip r:embed="rId2"/>
          <a:stretch>
            <a:fillRect/>
          </a:stretch>
        </p:blipFill>
        <p:spPr>
          <a:xfrm>
            <a:off x="842645" y="4010660"/>
            <a:ext cx="5040000" cy="573141"/>
          </a:xfrm>
          <a:prstGeom prst="rect">
            <a:avLst/>
          </a:prstGeom>
        </p:spPr>
      </p:pic>
      <p:pic>
        <p:nvPicPr>
          <p:cNvPr id="9" name="图片 8"/>
          <p:cNvPicPr>
            <a:picLocks noChangeAspect="1"/>
          </p:cNvPicPr>
          <p:nvPr/>
        </p:nvPicPr>
        <p:blipFill>
          <a:blip r:embed="rId3"/>
          <a:stretch>
            <a:fillRect/>
          </a:stretch>
        </p:blipFill>
        <p:spPr>
          <a:xfrm>
            <a:off x="842645" y="5321935"/>
            <a:ext cx="5040000" cy="573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0-#ppt_w/2"/>
                                          </p:val>
                                        </p:tav>
                                        <p:tav tm="100000">
                                          <p:val>
                                            <p:strVal val="#ppt_x"/>
                                          </p:val>
                                        </p:tav>
                                      </p:tavLst>
                                    </p:anim>
                                    <p:anim calcmode="lin" valueType="num">
                                      <p:cBhvr additive="base">
                                        <p:cTn id="35" dur="500" fill="hold"/>
                                        <p:tgtEl>
                                          <p:spTgt spid="7"/>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 presetClass="entr" presetSubtype="4"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6.5.2   PeriodIndex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4000"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查看某“月”的计数值,具体代码如下。</a:t>
            </a:r>
            <a:endParaRPr lang="zh-CN" dirty="0">
              <a:latin typeface="微软雅黑" panose="020B0503020204020204" pitchFamily="34" charset="-122"/>
              <a:ea typeface="微软雅黑" panose="020B0503020204020204" pitchFamily="34" charset="-122"/>
              <a:sym typeface="+mn-ea"/>
            </a:endParaRPr>
          </a:p>
        </p:txBody>
      </p:sp>
      <p:sp>
        <p:nvSpPr>
          <p:cNvPr id="6" name="矩形 5"/>
          <p:cNvSpPr/>
          <p:nvPr/>
        </p:nvSpPr>
        <p:spPr>
          <a:xfrm>
            <a:off x="0" y="2712720"/>
            <a:ext cx="9144000"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查看某“秒”的计数值,具体代码如下。</a:t>
            </a:r>
            <a:endParaRPr lang="zh-CN" dirty="0">
              <a:latin typeface="微软雅黑" panose="020B0503020204020204" pitchFamily="34" charset="-122"/>
              <a:ea typeface="微软雅黑" panose="020B0503020204020204" pitchFamily="34" charset="-122"/>
              <a:sym typeface="+mn-ea"/>
            </a:endParaRPr>
          </a:p>
        </p:txBody>
      </p:sp>
      <p:sp>
        <p:nvSpPr>
          <p:cNvPr id="7" name="矩形 6"/>
          <p:cNvSpPr/>
          <p:nvPr/>
        </p:nvSpPr>
        <p:spPr>
          <a:xfrm>
            <a:off x="0" y="3792855"/>
            <a:ext cx="9144000"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查看某“年”的计数值,具体代码如下。</a:t>
            </a:r>
            <a:endParaRPr lang="zh-CN"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819785" y="2139315"/>
            <a:ext cx="5040000" cy="573141"/>
          </a:xfrm>
          <a:prstGeom prst="rect">
            <a:avLst/>
          </a:prstGeom>
        </p:spPr>
      </p:pic>
      <p:pic>
        <p:nvPicPr>
          <p:cNvPr id="10" name="图片 9"/>
          <p:cNvPicPr>
            <a:picLocks noChangeAspect="1"/>
          </p:cNvPicPr>
          <p:nvPr/>
        </p:nvPicPr>
        <p:blipFill>
          <a:blip r:embed="rId2"/>
          <a:stretch>
            <a:fillRect/>
          </a:stretch>
        </p:blipFill>
        <p:spPr>
          <a:xfrm>
            <a:off x="819785" y="3219450"/>
            <a:ext cx="5040000" cy="573141"/>
          </a:xfrm>
          <a:prstGeom prst="rect">
            <a:avLst/>
          </a:prstGeom>
        </p:spPr>
      </p:pic>
      <p:pic>
        <p:nvPicPr>
          <p:cNvPr id="12" name="图片 11"/>
          <p:cNvPicPr>
            <a:picLocks noChangeAspect="1"/>
          </p:cNvPicPr>
          <p:nvPr/>
        </p:nvPicPr>
        <p:blipFill>
          <a:blip r:embed="rId3"/>
          <a:stretch>
            <a:fillRect/>
          </a:stretch>
        </p:blipFill>
        <p:spPr>
          <a:xfrm>
            <a:off x="819785" y="4443730"/>
            <a:ext cx="5040000" cy="151927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0-#ppt_w/2"/>
                                          </p:val>
                                        </p:tav>
                                        <p:tav tm="100000">
                                          <p:val>
                                            <p:strVal val="#ppt_x"/>
                                          </p:val>
                                        </p:tav>
                                      </p:tavLst>
                                    </p:anim>
                                    <p:anim calcmode="lin" valueType="num">
                                      <p:cBhvr additive="base">
                                        <p:cTn id="35" dur="500" fill="hold"/>
                                        <p:tgtEl>
                                          <p:spTgt spid="7"/>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 presetClass="entr" presetSubtype="4"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P spid="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6.5.2   PeriodIndex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4000" cy="133794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查看时间计数值,是将日期数据中的所有对应计数值提取出来并组成列表。另外,Pandas 还支持使用 dayofweek 、 dayofyear 等参数对日期数据进行提取,如周第 n 天、年第 n天等,具体代码如下。</a:t>
            </a:r>
            <a:endParaRPr lang="zh-CN" dirty="0">
              <a:latin typeface="微软雅黑" panose="020B0503020204020204" pitchFamily="34" charset="-122"/>
              <a:ea typeface="微软雅黑" panose="020B0503020204020204" pitchFamily="34" charset="-122"/>
              <a:sym typeface="+mn-ea"/>
            </a:endParaRPr>
          </a:p>
        </p:txBody>
      </p:sp>
      <p:sp>
        <p:nvSpPr>
          <p:cNvPr id="6" name="矩形 5"/>
          <p:cNvSpPr/>
          <p:nvPr/>
        </p:nvSpPr>
        <p:spPr>
          <a:xfrm>
            <a:off x="0" y="4398645"/>
            <a:ext cx="9144000"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days _ in _ month 属性用于提取该日期对应的月的总天数,如 2019 年 5 月 27 日,对应的5 月份共有 31 天,具体代码如下。</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89635" y="2970530"/>
            <a:ext cx="5040000" cy="1428303"/>
          </a:xfrm>
          <a:prstGeom prst="rect">
            <a:avLst/>
          </a:prstGeom>
        </p:spPr>
      </p:pic>
      <p:pic>
        <p:nvPicPr>
          <p:cNvPr id="8" name="图片 7"/>
          <p:cNvPicPr>
            <a:picLocks noChangeAspect="1"/>
          </p:cNvPicPr>
          <p:nvPr/>
        </p:nvPicPr>
        <p:blipFill>
          <a:blip r:embed="rId2"/>
          <a:stretch>
            <a:fillRect/>
          </a:stretch>
        </p:blipFill>
        <p:spPr>
          <a:xfrm>
            <a:off x="889635" y="5320665"/>
            <a:ext cx="5040000" cy="855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6.5.2   PeriodIndex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4000"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Pandas 的 daysinmonth 属性同 days _ in _ month 属性一样,具体代码如下。</a:t>
            </a:r>
            <a:endParaRPr lang="zh-CN" dirty="0">
              <a:latin typeface="微软雅黑" panose="020B0503020204020204" pitchFamily="34" charset="-122"/>
              <a:ea typeface="微软雅黑" panose="020B0503020204020204" pitchFamily="34" charset="-122"/>
              <a:sym typeface="+mn-ea"/>
            </a:endParaRPr>
          </a:p>
        </p:txBody>
      </p:sp>
      <p:sp>
        <p:nvSpPr>
          <p:cNvPr id="6" name="矩形 5"/>
          <p:cNvSpPr/>
          <p:nvPr/>
        </p:nvSpPr>
        <p:spPr>
          <a:xfrm>
            <a:off x="0" y="3234690"/>
            <a:ext cx="9144000" cy="133794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PeriodIndex 对象支持通过 freq 属性将对应的时间精度参数提取出来。 Pandas 允许在直接读取源参数的同时支持 freqstr 参数读取,freqstr 参数是 freq 参数的字符串形式,具体代码如下。</a:t>
            </a:r>
            <a:endParaRPr lang="zh-CN"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878205" y="2273935"/>
            <a:ext cx="5040000" cy="855162"/>
          </a:xfrm>
          <a:prstGeom prst="rect">
            <a:avLst/>
          </a:prstGeom>
        </p:spPr>
      </p:pic>
      <p:pic>
        <p:nvPicPr>
          <p:cNvPr id="7" name="图片 6"/>
          <p:cNvPicPr>
            <a:picLocks noChangeAspect="1"/>
          </p:cNvPicPr>
          <p:nvPr/>
        </p:nvPicPr>
        <p:blipFill>
          <a:blip r:embed="rId2"/>
          <a:stretch>
            <a:fillRect/>
          </a:stretch>
        </p:blipFill>
        <p:spPr>
          <a:xfrm>
            <a:off x="878205" y="4678680"/>
            <a:ext cx="5040000" cy="11371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6.5.2   PeriodIndex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4000"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sym typeface="+mn-ea"/>
              </a:rPr>
              <a:t>i</a:t>
            </a:r>
            <a:r>
              <a:rPr lang="zh-CN" dirty="0">
                <a:latin typeface="微软雅黑" panose="020B0503020204020204" pitchFamily="34" charset="-122"/>
                <a:ea typeface="微软雅黑" panose="020B0503020204020204" pitchFamily="34" charset="-122"/>
                <a:sym typeface="+mn-ea"/>
              </a:rPr>
              <a:t>s _ leap _ year 属性用来快速判断是不是闰年,返回的数据为 np.array 对象类型,具体代码如下。</a:t>
            </a:r>
            <a:endParaRPr lang="zh-CN" dirty="0">
              <a:latin typeface="微软雅黑" panose="020B0503020204020204" pitchFamily="34" charset="-122"/>
              <a:ea typeface="微软雅黑" panose="020B0503020204020204" pitchFamily="34" charset="-122"/>
              <a:sym typeface="+mn-ea"/>
            </a:endParaRPr>
          </a:p>
        </p:txBody>
      </p:sp>
      <p:sp>
        <p:nvSpPr>
          <p:cNvPr id="6" name="矩形 5"/>
          <p:cNvSpPr/>
          <p:nvPr/>
        </p:nvSpPr>
        <p:spPr>
          <a:xfrm>
            <a:off x="0" y="4031615"/>
            <a:ext cx="9144000"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Period 参数中有一个季节属性 quarter ,该属性用于判断当前日期为一年中的第几个季节,具体代码如下。</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55345" y="2781300"/>
            <a:ext cx="5040000" cy="1137184"/>
          </a:xfrm>
          <a:prstGeom prst="rect">
            <a:avLst/>
          </a:prstGeom>
        </p:spPr>
      </p:pic>
      <p:pic>
        <p:nvPicPr>
          <p:cNvPr id="8" name="图片 7"/>
          <p:cNvPicPr>
            <a:picLocks noChangeAspect="1"/>
          </p:cNvPicPr>
          <p:nvPr/>
        </p:nvPicPr>
        <p:blipFill>
          <a:blip r:embed="rId2"/>
          <a:stretch>
            <a:fillRect/>
          </a:stretch>
        </p:blipFill>
        <p:spPr>
          <a:xfrm>
            <a:off x="855345" y="5066665"/>
            <a:ext cx="5040000" cy="573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6.5.2   PeriodIndex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4000"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week 属性主要用于提取当前月份为整年中的第几周,开发者可以通过 week 或者weekofyear 属性提取周计数参数,具体代码如下。</a:t>
            </a:r>
            <a:endParaRPr dirty="0">
              <a:latin typeface="微软雅黑" panose="020B0503020204020204" pitchFamily="34" charset="-122"/>
              <a:ea typeface="微软雅黑" panose="020B0503020204020204" pitchFamily="34" charset="-122"/>
              <a:sym typeface="+mn-ea"/>
            </a:endParaRPr>
          </a:p>
        </p:txBody>
      </p:sp>
      <p:sp>
        <p:nvSpPr>
          <p:cNvPr id="6" name="矩形 5"/>
          <p:cNvSpPr/>
          <p:nvPr/>
        </p:nvSpPr>
        <p:spPr>
          <a:xfrm>
            <a:off x="0" y="4591685"/>
            <a:ext cx="9144000"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weekday 属性主要用于说明当前日期为一周中的第几天,如周一至周日对应数字为 0至 6 ,具体代码如下。</a:t>
            </a:r>
            <a:endParaRPr lang="zh-CN"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912495" y="2717800"/>
            <a:ext cx="5040000" cy="1710325"/>
          </a:xfrm>
          <a:prstGeom prst="rect">
            <a:avLst/>
          </a:prstGeom>
        </p:spPr>
      </p:pic>
      <p:pic>
        <p:nvPicPr>
          <p:cNvPr id="7" name="图片 6"/>
          <p:cNvPicPr>
            <a:picLocks noChangeAspect="1"/>
          </p:cNvPicPr>
          <p:nvPr/>
        </p:nvPicPr>
        <p:blipFill>
          <a:blip r:embed="rId2"/>
          <a:stretch>
            <a:fillRect/>
          </a:stretch>
        </p:blipFill>
        <p:spPr>
          <a:xfrm>
            <a:off x="912495" y="5669915"/>
            <a:ext cx="5040000" cy="573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6.5.3   PeriodIndex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对象的方法</a:t>
            </a:r>
            <a:endParaRPr 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358584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PeriodIndex 对象的基本方法只有 3 个,如表所示。</a:t>
            </a:r>
            <a:endParaRPr dirty="0">
              <a:latin typeface="微软雅黑" panose="020B0503020204020204" pitchFamily="34" charset="-122"/>
              <a:ea typeface="微软雅黑" panose="020B0503020204020204" pitchFamily="34" charset="-122"/>
              <a:sym typeface="+mn-ea"/>
            </a:endParaRPr>
          </a:p>
        </p:txBody>
      </p:sp>
      <p:sp>
        <p:nvSpPr>
          <p:cNvPr id="6" name="矩形 5"/>
          <p:cNvSpPr/>
          <p:nvPr/>
        </p:nvSpPr>
        <p:spPr>
          <a:xfrm>
            <a:off x="0" y="3952240"/>
            <a:ext cx="9144000"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下面将通过代码进行说明,使用 asfreq ()函数进行时间精度转换,具体代码如下。</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rcRect r="55116" b="15208"/>
          <a:stretch>
            <a:fillRect/>
          </a:stretch>
        </p:blipFill>
        <p:spPr>
          <a:xfrm>
            <a:off x="4418965" y="1632585"/>
            <a:ext cx="4453255" cy="2399665"/>
          </a:xfrm>
          <a:prstGeom prst="rect">
            <a:avLst/>
          </a:prstGeom>
        </p:spPr>
      </p:pic>
      <p:pic>
        <p:nvPicPr>
          <p:cNvPr id="8" name="图片 7"/>
          <p:cNvPicPr>
            <a:picLocks noChangeAspect="1"/>
          </p:cNvPicPr>
          <p:nvPr/>
        </p:nvPicPr>
        <p:blipFill>
          <a:blip r:embed="rId2"/>
          <a:stretch>
            <a:fillRect/>
          </a:stretch>
        </p:blipFill>
        <p:spPr>
          <a:xfrm>
            <a:off x="889000" y="4598670"/>
            <a:ext cx="5040000" cy="1710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6.5.3   PeriodIndex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对象的方法</a:t>
            </a:r>
            <a:endParaRPr 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463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PeriodIndex 对象还可以使用 strftime ()函数进行时间格式化输出,具体代码如下。</a:t>
            </a:r>
            <a:endParaRPr dirty="0">
              <a:latin typeface="微软雅黑" panose="020B0503020204020204" pitchFamily="34" charset="-122"/>
              <a:ea typeface="微软雅黑" panose="020B0503020204020204" pitchFamily="34" charset="-122"/>
              <a:sym typeface="+mn-ea"/>
            </a:endParaRPr>
          </a:p>
        </p:txBody>
      </p:sp>
      <p:sp>
        <p:nvSpPr>
          <p:cNvPr id="6" name="矩形 5"/>
          <p:cNvSpPr/>
          <p:nvPr/>
        </p:nvSpPr>
        <p:spPr>
          <a:xfrm>
            <a:off x="0" y="3023870"/>
            <a:ext cx="9144000"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o _ timestamp ()函数可以将 PeriodIndex 对象转换成时间戳使用,具体代码如下。</a:t>
            </a:r>
            <a:endParaRPr lang="zh-CN"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854075" y="2305050"/>
            <a:ext cx="5040000" cy="573141"/>
          </a:xfrm>
          <a:prstGeom prst="rect">
            <a:avLst/>
          </a:prstGeom>
        </p:spPr>
      </p:pic>
      <p:pic>
        <p:nvPicPr>
          <p:cNvPr id="7" name="图片 6"/>
          <p:cNvPicPr>
            <a:picLocks noChangeAspect="1"/>
          </p:cNvPicPr>
          <p:nvPr/>
        </p:nvPicPr>
        <p:blipFill>
          <a:blip r:embed="rId2"/>
          <a:stretch>
            <a:fillRect/>
          </a:stretch>
        </p:blipFill>
        <p:spPr>
          <a:xfrm>
            <a:off x="854075" y="3755390"/>
            <a:ext cx="5040000" cy="573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6.1.1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创建时间戳</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除上述参数外,Pandas 支持开发者配置 format 参数用于指定解析日期的格式,具体代码如下。</a:t>
            </a:r>
            <a:endParaRPr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1"/>
          <a:stretch>
            <a:fillRect/>
          </a:stretch>
        </p:blipFill>
        <p:spPr>
          <a:xfrm>
            <a:off x="861060" y="2545080"/>
            <a:ext cx="5040000" cy="573141"/>
          </a:xfrm>
          <a:prstGeom prst="rect">
            <a:avLst/>
          </a:prstGeom>
        </p:spPr>
      </p:pic>
      <p:sp>
        <p:nvSpPr>
          <p:cNvPr id="9" name="矩形 8"/>
          <p:cNvSpPr/>
          <p:nvPr/>
        </p:nvSpPr>
        <p:spPr>
          <a:xfrm>
            <a:off x="0" y="3117751"/>
            <a:ext cx="9115425" cy="223266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上述代码通过 to _ datetime ()函数进行数据的解析,并使用 format 参数指定了解析格式为“年 - 月 - 日”,返回值为时间点对象( Timestamp 对象)。</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Pandas 允许开发者通过 Timestamp 对象的 now ()函数进行 Timestamp 对象的创建,与 to _ datetime ()函数不同的是, now ()函数创建的时间能够精确到微秒级,具体代码如下。</a:t>
            </a:r>
            <a:endParaRPr dirty="0">
              <a:latin typeface="微软雅黑" panose="020B0503020204020204" pitchFamily="34" charset="-122"/>
              <a:ea typeface="微软雅黑" panose="020B0503020204020204" pitchFamily="34" charset="-122"/>
              <a:sym typeface="+mn-ea"/>
            </a:endParaRPr>
          </a:p>
        </p:txBody>
      </p:sp>
      <p:pic>
        <p:nvPicPr>
          <p:cNvPr id="10" name="图片 9"/>
          <p:cNvPicPr>
            <a:picLocks noChangeAspect="1"/>
          </p:cNvPicPr>
          <p:nvPr/>
        </p:nvPicPr>
        <p:blipFill>
          <a:blip r:embed="rId2"/>
          <a:stretch>
            <a:fillRect/>
          </a:stretch>
        </p:blipFill>
        <p:spPr>
          <a:xfrm>
            <a:off x="861060" y="5466080"/>
            <a:ext cx="5040000" cy="8551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569522" y="1169001"/>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47584" y="1398177"/>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172967" y="2838382"/>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340" y="1562735"/>
            <a:ext cx="58731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6.6  TimedeltaIndex</a:t>
            </a:r>
            <a:r>
              <a:rPr lang="zh-CN" altLang="en-US" sz="2800" b="1" dirty="0"/>
              <a:t>对象</a:t>
            </a:r>
            <a:endParaRPr lang="zh-CN" altLang="en-US" sz="2800" b="1" dirty="0">
              <a:latin typeface="微软雅黑" panose="020B0503020204020204" pitchFamily="34" charset="-122"/>
              <a:ea typeface="微软雅黑" panose="020B0503020204020204" pitchFamily="34" charset="-122"/>
              <a:sym typeface="+mn-ea"/>
            </a:endParaRPr>
          </a:p>
        </p:txBody>
      </p:sp>
      <p:sp>
        <p:nvSpPr>
          <p:cNvPr id="15" name="TextBox 163"/>
          <p:cNvSpPr txBox="1">
            <a:spLocks noChangeArrowheads="1"/>
          </p:cNvSpPr>
          <p:nvPr/>
        </p:nvSpPr>
        <p:spPr bwMode="auto">
          <a:xfrm>
            <a:off x="1151682" y="295687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6.6.1</a:t>
            </a:r>
            <a:endParaRPr lang="zh-CN" altLang="en-US" dirty="0"/>
          </a:p>
        </p:txBody>
      </p:sp>
      <p:sp>
        <p:nvSpPr>
          <p:cNvPr id="16" name="TextBox 168">
            <a:hlinkClick r:id="rId1" action="ppaction://hlinksldjump"/>
          </p:cNvPr>
          <p:cNvSpPr txBox="1">
            <a:spLocks noChangeArrowheads="1"/>
          </p:cNvSpPr>
          <p:nvPr/>
        </p:nvSpPr>
        <p:spPr bwMode="auto">
          <a:xfrm>
            <a:off x="3330575" y="2938780"/>
            <a:ext cx="400240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hlinkClick r:id="rId2" action="ppaction://hlinksldjump"/>
              </a:rPr>
              <a:t>TimedeltaIndex</a:t>
            </a:r>
            <a:r>
              <a:rPr lang="zh-CN" altLang="en-US" dirty="0">
                <a:latin typeface="微软雅黑" panose="020B0503020204020204" pitchFamily="34" charset="-122"/>
                <a:ea typeface="微软雅黑" panose="020B0503020204020204" pitchFamily="34" charset="-122"/>
                <a:hlinkClick r:id="rId2" action="ppaction://hlinksldjump"/>
              </a:rPr>
              <a:t>对象的创建</a:t>
            </a:r>
            <a:endParaRPr lang="zh-CN" altLang="en-US" dirty="0">
              <a:latin typeface="微软雅黑" panose="020B0503020204020204" pitchFamily="34" charset="-122"/>
              <a:ea typeface="微软雅黑" panose="020B0503020204020204" pitchFamily="34" charset="-122"/>
            </a:endParaRPr>
          </a:p>
        </p:txBody>
      </p:sp>
      <p:sp>
        <p:nvSpPr>
          <p:cNvPr id="17" name="AutoShape 864"/>
          <p:cNvSpPr>
            <a:spLocks noChangeArrowheads="1"/>
          </p:cNvSpPr>
          <p:nvPr/>
        </p:nvSpPr>
        <p:spPr bwMode="auto">
          <a:xfrm>
            <a:off x="630754" y="1936508"/>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 action="ppaction://noaction"/>
          </p:cNvPr>
          <p:cNvSpPr/>
          <p:nvPr/>
        </p:nvSpPr>
        <p:spPr bwMode="auto">
          <a:xfrm>
            <a:off x="1103791" y="1968242"/>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97016" y="1915278"/>
            <a:ext cx="376076" cy="374830"/>
          </a:xfrm>
          <a:prstGeom prst="rect">
            <a:avLst/>
          </a:prstGeom>
          <a:noFill/>
          <a:ln>
            <a:noFill/>
          </a:ln>
        </p:spPr>
      </p:pic>
      <p:grpSp>
        <p:nvGrpSpPr>
          <p:cNvPr id="20" name="组合 153"/>
          <p:cNvGrpSpPr/>
          <p:nvPr/>
        </p:nvGrpSpPr>
        <p:grpSpPr bwMode="auto">
          <a:xfrm>
            <a:off x="1172637" y="5246655"/>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124816" y="5364604"/>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6.6.3</a:t>
            </a:r>
            <a:endParaRPr lang="zh-CN" altLang="en-US" dirty="0"/>
          </a:p>
        </p:txBody>
      </p:sp>
      <p:sp>
        <p:nvSpPr>
          <p:cNvPr id="31" name="TextBox 168">
            <a:hlinkClick r:id="rId3" action="ppaction://hlinksldjump"/>
          </p:cNvPr>
          <p:cNvSpPr txBox="1">
            <a:spLocks noChangeArrowheads="1"/>
          </p:cNvSpPr>
          <p:nvPr/>
        </p:nvSpPr>
        <p:spPr bwMode="auto">
          <a:xfrm>
            <a:off x="3330244" y="5350052"/>
            <a:ext cx="400308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sym typeface="+mn-ea"/>
                <a:hlinkClick r:id="rId6" action="ppaction://hlinksldjump"/>
              </a:rPr>
              <a:t>TimedeltaIndex</a:t>
            </a:r>
            <a:r>
              <a:rPr lang="zh-CN" altLang="en-US" dirty="0">
                <a:latin typeface="微软雅黑" panose="020B0503020204020204" pitchFamily="34" charset="-122"/>
                <a:ea typeface="微软雅黑" panose="020B0503020204020204" pitchFamily="34" charset="-122"/>
                <a:sym typeface="+mn-ea"/>
                <a:hlinkClick r:id="rId6" action="ppaction://hlinksldjump"/>
              </a:rPr>
              <a:t>对象的方法</a:t>
            </a:r>
            <a:endParaRPr lang="zh-CN" altLang="en-US" dirty="0">
              <a:latin typeface="微软雅黑" panose="020B0503020204020204" pitchFamily="34" charset="-122"/>
              <a:ea typeface="微软雅黑" panose="020B0503020204020204" pitchFamily="34" charset="-122"/>
              <a:sym typeface="+mn-ea"/>
            </a:endParaRPr>
          </a:p>
        </p:txBody>
      </p:sp>
      <p:grpSp>
        <p:nvGrpSpPr>
          <p:cNvPr id="32" name="组合 153"/>
          <p:cNvGrpSpPr/>
          <p:nvPr/>
        </p:nvGrpSpPr>
        <p:grpSpPr bwMode="auto">
          <a:xfrm>
            <a:off x="1172967" y="4071552"/>
            <a:ext cx="6625480" cy="684212"/>
            <a:chOff x="1029300" y="5045322"/>
            <a:chExt cx="6624959" cy="683275"/>
          </a:xfrm>
        </p:grpSpPr>
        <p:grpSp>
          <p:nvGrpSpPr>
            <p:cNvPr id="33" name="组合 219"/>
            <p:cNvGrpSpPr/>
            <p:nvPr/>
          </p:nvGrpSpPr>
          <p:grpSpPr bwMode="auto">
            <a:xfrm>
              <a:off x="2521433" y="5045323"/>
              <a:ext cx="5132826" cy="683274"/>
              <a:chOff x="2521433" y="4924675"/>
              <a:chExt cx="5132826" cy="806497"/>
            </a:xfrm>
          </p:grpSpPr>
          <p:sp>
            <p:nvSpPr>
              <p:cNvPr id="34"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5"/>
              <p:cNvGrpSpPr/>
              <p:nvPr/>
            </p:nvGrpSpPr>
            <p:grpSpPr bwMode="auto">
              <a:xfrm>
                <a:off x="2521433" y="4924675"/>
                <a:ext cx="5043090" cy="664285"/>
                <a:chOff x="2521433" y="4868192"/>
                <a:chExt cx="5043090" cy="720768"/>
              </a:xfrm>
            </p:grpSpPr>
            <p:sp>
              <p:nvSpPr>
                <p:cNvPr id="36"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7"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8"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1"/>
            <p:cNvGrpSpPr/>
            <p:nvPr/>
          </p:nvGrpSpPr>
          <p:grpSpPr bwMode="auto">
            <a:xfrm>
              <a:off x="1029300" y="5045322"/>
              <a:ext cx="635025" cy="637257"/>
              <a:chOff x="1098627" y="4776118"/>
              <a:chExt cx="903287" cy="906462"/>
            </a:xfrm>
          </p:grpSpPr>
          <p:sp>
            <p:nvSpPr>
              <p:cNvPr id="40"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41"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p:cNvSpPr txBox="1">
            <a:spLocks noChangeArrowheads="1"/>
          </p:cNvSpPr>
          <p:nvPr/>
        </p:nvSpPr>
        <p:spPr bwMode="auto">
          <a:xfrm>
            <a:off x="1151682" y="419004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6.6.2</a:t>
            </a:r>
            <a:endParaRPr lang="zh-CN" altLang="en-US" dirty="0"/>
          </a:p>
        </p:txBody>
      </p:sp>
      <p:sp>
        <p:nvSpPr>
          <p:cNvPr id="43" name="TextBox 168">
            <a:hlinkClick r:id="rId1" action="ppaction://hlinksldjump"/>
          </p:cNvPr>
          <p:cNvSpPr txBox="1">
            <a:spLocks noChangeArrowheads="1"/>
          </p:cNvSpPr>
          <p:nvPr/>
        </p:nvSpPr>
        <p:spPr bwMode="auto">
          <a:xfrm>
            <a:off x="3330575" y="4171950"/>
            <a:ext cx="400240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sym typeface="+mn-ea"/>
                <a:hlinkClick r:id="rId7" action="ppaction://hlinksldjump"/>
              </a:rPr>
              <a:t>TimedeltaIndex</a:t>
            </a:r>
            <a:r>
              <a:rPr lang="zh-CN" altLang="en-US" dirty="0">
                <a:latin typeface="微软雅黑" panose="020B0503020204020204" pitchFamily="34" charset="-122"/>
                <a:ea typeface="微软雅黑" panose="020B0503020204020204" pitchFamily="34" charset="-122"/>
                <a:sym typeface="+mn-ea"/>
                <a:hlinkClick r:id="rId7" action="ppaction://hlinksldjump"/>
              </a:rPr>
              <a:t>对象的基本属性</a:t>
            </a:r>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6.6.1   TimedeltaIndex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对象的创建</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463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TimedeltaIndex 对象是时间序列的另外一种时间索引对象,该对象用于表示时间间隔,该对象的基本形式如下。</a:t>
            </a:r>
            <a:endParaRPr dirty="0">
              <a:latin typeface="微软雅黑" panose="020B0503020204020204" pitchFamily="34" charset="-122"/>
              <a:ea typeface="微软雅黑" panose="020B0503020204020204" pitchFamily="34" charset="-122"/>
              <a:sym typeface="+mn-ea"/>
            </a:endParaRPr>
          </a:p>
        </p:txBody>
      </p:sp>
      <p:sp>
        <p:nvSpPr>
          <p:cNvPr id="6" name="矩形 5"/>
          <p:cNvSpPr/>
          <p:nvPr/>
        </p:nvSpPr>
        <p:spPr>
          <a:xfrm>
            <a:off x="0" y="3046730"/>
            <a:ext cx="381825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TimedeltaIndex 对象的参数如表所示。</a:t>
            </a:r>
            <a:endParaRPr lang="zh-CN"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31215" y="2654935"/>
            <a:ext cx="5040000" cy="291119"/>
          </a:xfrm>
          <a:prstGeom prst="rect">
            <a:avLst/>
          </a:prstGeom>
        </p:spPr>
      </p:pic>
      <p:pic>
        <p:nvPicPr>
          <p:cNvPr id="8" name="图片 7"/>
          <p:cNvPicPr>
            <a:picLocks noChangeAspect="1"/>
          </p:cNvPicPr>
          <p:nvPr/>
        </p:nvPicPr>
        <p:blipFill>
          <a:blip r:embed="rId2"/>
          <a:srcRect r="36328" b="8262"/>
          <a:stretch>
            <a:fillRect/>
          </a:stretch>
        </p:blipFill>
        <p:spPr>
          <a:xfrm>
            <a:off x="3818255" y="3128010"/>
            <a:ext cx="3786505" cy="34143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6.6.1   TimedeltaIndex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对象的创建</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463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下面通过对 TimedeltaIndex 对象的基本使用,演示其基本操作,具体形式如下。通过字符串格式的数据列表进行数据的基本演示,具体代码如下。</a:t>
            </a:r>
            <a:endParaRPr dirty="0">
              <a:latin typeface="微软雅黑" panose="020B0503020204020204" pitchFamily="34" charset="-122"/>
              <a:ea typeface="微软雅黑" panose="020B0503020204020204" pitchFamily="34" charset="-122"/>
              <a:sym typeface="+mn-ea"/>
            </a:endParaRPr>
          </a:p>
        </p:txBody>
      </p:sp>
      <p:sp>
        <p:nvSpPr>
          <p:cNvPr id="6" name="矩形 5"/>
          <p:cNvSpPr/>
          <p:nvPr/>
        </p:nvSpPr>
        <p:spPr>
          <a:xfrm>
            <a:off x="0" y="4183380"/>
            <a:ext cx="914463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上述代码中使用“1days12 :12 :12 ”作为数据的输入,该字符串中 days 实际上是函数的基本单位</a:t>
            </a:r>
            <a:endParaRPr lang="zh-CN"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866140" y="2681605"/>
            <a:ext cx="5040000" cy="14283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6.6.2   TimedeltaIndex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对象的基本属性</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463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TimedeltaIndex 对象的属性与 PeriodIndex 对象的如出一辙,相对而言数量上会少一些, TimedeltaIndex 对象的属性具体如表所示。</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rcRect r="60154" b="12109"/>
          <a:stretch>
            <a:fillRect/>
          </a:stretch>
        </p:blipFill>
        <p:spPr>
          <a:xfrm>
            <a:off x="2256155" y="2642235"/>
            <a:ext cx="3659505" cy="36836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6.6.2   TimedeltaIndex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对象的基本属性</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463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通过代码演示说明,具体形式如下。</a:t>
            </a:r>
            <a:endParaRPr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854710" y="2280920"/>
            <a:ext cx="5040000" cy="34115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6.6.3   TimedeltaIndex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对象的方法</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463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TimedeltaIndex 对象的方法如表所示。</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rcRect r="23310" b="10833"/>
          <a:stretch>
            <a:fillRect/>
          </a:stretch>
        </p:blipFill>
        <p:spPr>
          <a:xfrm>
            <a:off x="1861820" y="2383155"/>
            <a:ext cx="5647055" cy="29286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6.6.3   TimedeltaIndex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对象的方法</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463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该对象可以通过 TimedeltaIndex 对象进行数据格式的转换,to _ pytimedelta ()函数可以将 TimedeltaIndex 对象转换成 Timedelta 对象进行说明,具体代码如下。</a:t>
            </a:r>
            <a:endParaRPr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877570" y="2657475"/>
            <a:ext cx="5040000" cy="28475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6.6.3   TimedeltaIndex</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对象的方法</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463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同样,该对象支持使用时间近似函数 ceil ()、floor ()、 round ()等基本函数,具体形式如下。</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54075" y="2754630"/>
            <a:ext cx="5040000" cy="1710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569522" y="1169001"/>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47584" y="1398177"/>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172967" y="2838382"/>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340" y="1562735"/>
            <a:ext cx="58731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6.7  </a:t>
            </a:r>
            <a:r>
              <a:rPr lang="zh-CN" altLang="en-US" sz="2800" b="1" dirty="0"/>
              <a:t>采样</a:t>
            </a:r>
            <a:endParaRPr lang="zh-CN" altLang="en-US" sz="2800" b="1" dirty="0">
              <a:latin typeface="微软雅黑" panose="020B0503020204020204" pitchFamily="34" charset="-122"/>
              <a:ea typeface="微软雅黑" panose="020B0503020204020204" pitchFamily="34" charset="-122"/>
              <a:sym typeface="+mn-ea"/>
            </a:endParaRPr>
          </a:p>
        </p:txBody>
      </p:sp>
      <p:sp>
        <p:nvSpPr>
          <p:cNvPr id="15" name="TextBox 163"/>
          <p:cNvSpPr txBox="1">
            <a:spLocks noChangeArrowheads="1"/>
          </p:cNvSpPr>
          <p:nvPr/>
        </p:nvSpPr>
        <p:spPr bwMode="auto">
          <a:xfrm>
            <a:off x="1151682" y="295687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6.7.1</a:t>
            </a:r>
            <a:endParaRPr lang="zh-CN" altLang="en-US" dirty="0"/>
          </a:p>
        </p:txBody>
      </p:sp>
      <p:sp>
        <p:nvSpPr>
          <p:cNvPr id="16" name="TextBox 168">
            <a:hlinkClick r:id="rId1" action="ppaction://hlinksldjump"/>
          </p:cNvPr>
          <p:cNvSpPr txBox="1">
            <a:spLocks noChangeArrowheads="1"/>
          </p:cNvSpPr>
          <p:nvPr/>
        </p:nvSpPr>
        <p:spPr bwMode="auto">
          <a:xfrm>
            <a:off x="3330575" y="2938780"/>
            <a:ext cx="400240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2" action="ppaction://hlinksldjump"/>
              </a:rPr>
              <a:t>采样的基本方法</a:t>
            </a:r>
            <a:endParaRPr lang="zh-CN" altLang="en-US" dirty="0">
              <a:latin typeface="微软雅黑" panose="020B0503020204020204" pitchFamily="34" charset="-122"/>
              <a:ea typeface="微软雅黑" panose="020B0503020204020204" pitchFamily="34" charset="-122"/>
            </a:endParaRPr>
          </a:p>
        </p:txBody>
      </p:sp>
      <p:sp>
        <p:nvSpPr>
          <p:cNvPr id="17" name="AutoShape 864"/>
          <p:cNvSpPr>
            <a:spLocks noChangeArrowheads="1"/>
          </p:cNvSpPr>
          <p:nvPr/>
        </p:nvSpPr>
        <p:spPr bwMode="auto">
          <a:xfrm>
            <a:off x="630754" y="1936508"/>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 action="ppaction://noaction"/>
          </p:cNvPr>
          <p:cNvSpPr/>
          <p:nvPr/>
        </p:nvSpPr>
        <p:spPr bwMode="auto">
          <a:xfrm>
            <a:off x="1103791" y="1968242"/>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97016" y="1915278"/>
            <a:ext cx="376076" cy="374830"/>
          </a:xfrm>
          <a:prstGeom prst="rect">
            <a:avLst/>
          </a:prstGeom>
          <a:noFill/>
          <a:ln>
            <a:noFill/>
          </a:ln>
        </p:spPr>
      </p:pic>
      <p:grpSp>
        <p:nvGrpSpPr>
          <p:cNvPr id="20" name="组合 153"/>
          <p:cNvGrpSpPr/>
          <p:nvPr/>
        </p:nvGrpSpPr>
        <p:grpSpPr bwMode="auto">
          <a:xfrm>
            <a:off x="1172637" y="5246655"/>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124816" y="5364604"/>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6.7.3</a:t>
            </a:r>
            <a:endParaRPr lang="zh-CN" altLang="en-US" dirty="0"/>
          </a:p>
        </p:txBody>
      </p:sp>
      <p:sp>
        <p:nvSpPr>
          <p:cNvPr id="31" name="TextBox 168">
            <a:hlinkClick r:id="rId3" action="ppaction://hlinksldjump"/>
          </p:cNvPr>
          <p:cNvSpPr txBox="1">
            <a:spLocks noChangeArrowheads="1"/>
          </p:cNvSpPr>
          <p:nvPr/>
        </p:nvSpPr>
        <p:spPr bwMode="auto">
          <a:xfrm>
            <a:off x="3330244" y="5350052"/>
            <a:ext cx="400308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6" action="ppaction://hlinksldjump"/>
              </a:rPr>
              <a:t>升采样</a:t>
            </a:r>
            <a:endParaRPr lang="zh-CN" altLang="en-US" dirty="0">
              <a:latin typeface="微软雅黑" panose="020B0503020204020204" pitchFamily="34" charset="-122"/>
              <a:ea typeface="微软雅黑" panose="020B0503020204020204" pitchFamily="34" charset="-122"/>
            </a:endParaRPr>
          </a:p>
        </p:txBody>
      </p:sp>
      <p:grpSp>
        <p:nvGrpSpPr>
          <p:cNvPr id="32" name="组合 153"/>
          <p:cNvGrpSpPr/>
          <p:nvPr/>
        </p:nvGrpSpPr>
        <p:grpSpPr bwMode="auto">
          <a:xfrm>
            <a:off x="1172967" y="4071552"/>
            <a:ext cx="6625480" cy="684212"/>
            <a:chOff x="1029300" y="5045322"/>
            <a:chExt cx="6624959" cy="683275"/>
          </a:xfrm>
        </p:grpSpPr>
        <p:grpSp>
          <p:nvGrpSpPr>
            <p:cNvPr id="33" name="组合 219"/>
            <p:cNvGrpSpPr/>
            <p:nvPr/>
          </p:nvGrpSpPr>
          <p:grpSpPr bwMode="auto">
            <a:xfrm>
              <a:off x="2521433" y="5045323"/>
              <a:ext cx="5132826" cy="683274"/>
              <a:chOff x="2521433" y="4924675"/>
              <a:chExt cx="5132826" cy="806497"/>
            </a:xfrm>
          </p:grpSpPr>
          <p:sp>
            <p:nvSpPr>
              <p:cNvPr id="34"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5"/>
              <p:cNvGrpSpPr/>
              <p:nvPr/>
            </p:nvGrpSpPr>
            <p:grpSpPr bwMode="auto">
              <a:xfrm>
                <a:off x="2521433" y="4924675"/>
                <a:ext cx="5043090" cy="664285"/>
                <a:chOff x="2521433" y="4868192"/>
                <a:chExt cx="5043090" cy="720768"/>
              </a:xfrm>
            </p:grpSpPr>
            <p:sp>
              <p:nvSpPr>
                <p:cNvPr id="36"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7"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8"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1"/>
            <p:cNvGrpSpPr/>
            <p:nvPr/>
          </p:nvGrpSpPr>
          <p:grpSpPr bwMode="auto">
            <a:xfrm>
              <a:off x="1029300" y="5045322"/>
              <a:ext cx="635025" cy="637257"/>
              <a:chOff x="1098627" y="4776118"/>
              <a:chExt cx="903287" cy="906462"/>
            </a:xfrm>
          </p:grpSpPr>
          <p:sp>
            <p:nvSpPr>
              <p:cNvPr id="40"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41"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p:cNvSpPr txBox="1">
            <a:spLocks noChangeArrowheads="1"/>
          </p:cNvSpPr>
          <p:nvPr/>
        </p:nvSpPr>
        <p:spPr bwMode="auto">
          <a:xfrm>
            <a:off x="1151682" y="419004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6.7.2</a:t>
            </a:r>
            <a:endParaRPr lang="zh-CN" altLang="en-US" dirty="0"/>
          </a:p>
        </p:txBody>
      </p:sp>
      <p:sp>
        <p:nvSpPr>
          <p:cNvPr id="43" name="TextBox 168">
            <a:hlinkClick r:id="rId1" action="ppaction://hlinksldjump"/>
          </p:cNvPr>
          <p:cNvSpPr txBox="1">
            <a:spLocks noChangeArrowheads="1"/>
          </p:cNvSpPr>
          <p:nvPr/>
        </p:nvSpPr>
        <p:spPr bwMode="auto">
          <a:xfrm>
            <a:off x="3330575" y="4171950"/>
            <a:ext cx="400240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7" action="ppaction://hlinksldjump"/>
              </a:rPr>
              <a:t>降采样</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6.7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采样</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4635" cy="175323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在数据处理的过程中经常会使用重采样对数据进行时序上的具体分析,重采样是将一个频率转换到另一个频率的处理过程。采样可以分为两类,一类是降采样,一类是升采样(注意:只有频率变换的采样才能称为降/升采样)。本节将主要介绍数据的采样、升采样与降采样。</a:t>
            </a:r>
            <a:endParaRPr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6.1.1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创建时间戳</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除上述方法外,开发者可以直接使用 Timestamp 类创建 Timestamp 对象数据,具体形式如下。</a:t>
            </a:r>
            <a:endParaRPr dirty="0">
              <a:latin typeface="微软雅黑" panose="020B0503020204020204" pitchFamily="34" charset="-122"/>
              <a:ea typeface="微软雅黑" panose="020B0503020204020204" pitchFamily="34" charset="-122"/>
              <a:sym typeface="+mn-ea"/>
            </a:endParaRPr>
          </a:p>
        </p:txBody>
      </p:sp>
      <p:sp>
        <p:nvSpPr>
          <p:cNvPr id="9" name="矩形 8"/>
          <p:cNvSpPr/>
          <p:nvPr/>
        </p:nvSpPr>
        <p:spPr>
          <a:xfrm>
            <a:off x="0" y="2773581"/>
            <a:ext cx="911542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相关参数如表</a:t>
            </a:r>
            <a:r>
              <a:rPr lang="zh-CN" dirty="0">
                <a:latin typeface="微软雅黑" panose="020B0503020204020204" pitchFamily="34" charset="-122"/>
                <a:ea typeface="微软雅黑" panose="020B0503020204020204" pitchFamily="34" charset="-122"/>
                <a:sym typeface="+mn-ea"/>
              </a:rPr>
              <a:t>所示</a:t>
            </a:r>
            <a:r>
              <a:rPr dirty="0">
                <a:latin typeface="微软雅黑" panose="020B0503020204020204" pitchFamily="34" charset="-122"/>
                <a:ea typeface="微软雅黑" panose="020B0503020204020204" pitchFamily="34" charset="-122"/>
                <a:sym typeface="+mn-ea"/>
              </a:rPr>
              <a:t> 。</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22325" y="2482850"/>
            <a:ext cx="5040000" cy="291119"/>
          </a:xfrm>
          <a:prstGeom prst="rect">
            <a:avLst/>
          </a:prstGeom>
        </p:spPr>
      </p:pic>
      <p:pic>
        <p:nvPicPr>
          <p:cNvPr id="5" name="图片 4"/>
          <p:cNvPicPr>
            <a:picLocks noChangeAspect="1"/>
          </p:cNvPicPr>
          <p:nvPr/>
        </p:nvPicPr>
        <p:blipFill>
          <a:blip r:embed="rId2"/>
          <a:srcRect r="25704" b="6442"/>
          <a:stretch>
            <a:fillRect/>
          </a:stretch>
        </p:blipFill>
        <p:spPr>
          <a:xfrm>
            <a:off x="2188210" y="3369945"/>
            <a:ext cx="4327525" cy="31762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6.7.1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采样的基本方法</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463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Pandas 允许开发者使用 resample ()函数进行基本的时间数据采样。该函数的基本使用形式如下。</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77570" y="2554605"/>
            <a:ext cx="5040000" cy="291119"/>
          </a:xfrm>
          <a:prstGeom prst="rect">
            <a:avLst/>
          </a:prstGeom>
        </p:spPr>
      </p:pic>
      <p:sp>
        <p:nvSpPr>
          <p:cNvPr id="4" name="矩形 3"/>
          <p:cNvSpPr/>
          <p:nvPr/>
        </p:nvSpPr>
        <p:spPr>
          <a:xfrm>
            <a:off x="-635" y="2845435"/>
            <a:ext cx="2612390" cy="133794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resample ()函数的方法具体如</a:t>
            </a:r>
            <a:r>
              <a:rPr lang="zh-CN" dirty="0">
                <a:latin typeface="微软雅黑" panose="020B0503020204020204" pitchFamily="34" charset="-122"/>
                <a:ea typeface="微软雅黑" panose="020B0503020204020204" pitchFamily="34" charset="-122"/>
                <a:sym typeface="+mn-ea"/>
              </a:rPr>
              <a:t>表</a:t>
            </a:r>
            <a:r>
              <a:rPr dirty="0">
                <a:latin typeface="微软雅黑" panose="020B0503020204020204" pitchFamily="34" charset="-122"/>
                <a:ea typeface="微软雅黑" panose="020B0503020204020204" pitchFamily="34" charset="-122"/>
                <a:sym typeface="+mn-ea"/>
              </a:rPr>
              <a:t>所示。</a:t>
            </a:r>
            <a:endParaRPr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2"/>
          <a:srcRect t="-162" r="19596" b="59009"/>
          <a:stretch>
            <a:fillRect/>
          </a:stretch>
        </p:blipFill>
        <p:spPr>
          <a:xfrm>
            <a:off x="2611755" y="2845435"/>
            <a:ext cx="5429885" cy="3559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6.7.1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采样的基本方法</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8" name="图片 7"/>
          <p:cNvPicPr>
            <a:picLocks noChangeAspect="1"/>
          </p:cNvPicPr>
          <p:nvPr/>
        </p:nvPicPr>
        <p:blipFill>
          <a:blip r:embed="rId1"/>
          <a:srcRect t="40470" r="17875"/>
          <a:stretch>
            <a:fillRect/>
          </a:stretch>
        </p:blipFill>
        <p:spPr>
          <a:xfrm>
            <a:off x="1983740" y="1282065"/>
            <a:ext cx="5546090" cy="51485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6.7.1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采样的基本方法</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463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在统计时可以使用 offset 参数,freq 常用的时间单位参数具体如表所示。</a:t>
            </a:r>
            <a:endParaRPr dirty="0">
              <a:latin typeface="微软雅黑" panose="020B0503020204020204" pitchFamily="34" charset="-122"/>
              <a:ea typeface="微软雅黑" panose="020B0503020204020204" pitchFamily="34" charset="-122"/>
              <a:sym typeface="+mn-ea"/>
            </a:endParaRPr>
          </a:p>
        </p:txBody>
      </p:sp>
      <p:pic>
        <p:nvPicPr>
          <p:cNvPr id="7" name="图片 6"/>
          <p:cNvPicPr>
            <a:picLocks noChangeAspect="1"/>
          </p:cNvPicPr>
          <p:nvPr/>
        </p:nvPicPr>
        <p:blipFill>
          <a:blip r:embed="rId1"/>
          <a:srcRect t="87" r="18524" b="41630"/>
          <a:stretch>
            <a:fillRect/>
          </a:stretch>
        </p:blipFill>
        <p:spPr>
          <a:xfrm>
            <a:off x="880745" y="2139315"/>
            <a:ext cx="5502275" cy="42468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6.7.1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采样的基本方法</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 name="图片 1"/>
          <p:cNvPicPr>
            <a:picLocks noChangeAspect="1"/>
          </p:cNvPicPr>
          <p:nvPr/>
        </p:nvPicPr>
        <p:blipFill>
          <a:blip r:embed="rId1"/>
          <a:srcRect t="57830" r="18900" b="3773"/>
          <a:stretch>
            <a:fillRect/>
          </a:stretch>
        </p:blipFill>
        <p:spPr>
          <a:xfrm>
            <a:off x="1310640" y="2277745"/>
            <a:ext cx="5476875" cy="27978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6.7.1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采样的基本方法</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463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下面将具体演示 resample ()函数的基本使用,具体代码如下。</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89000" y="2245360"/>
            <a:ext cx="5040000" cy="1137184"/>
          </a:xfrm>
          <a:prstGeom prst="rect">
            <a:avLst/>
          </a:prstGeom>
        </p:spPr>
      </p:pic>
      <p:sp>
        <p:nvSpPr>
          <p:cNvPr id="4" name="矩形 3"/>
          <p:cNvSpPr/>
          <p:nvPr/>
        </p:nvSpPr>
        <p:spPr>
          <a:xfrm>
            <a:off x="-635" y="3488690"/>
            <a:ext cx="914463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开发者可以使用 date _ range ()函数进行数据的创建,使用 periods 参数约束出现的个数,使用 freq 参数控制时间精度,具体代码如下。</a:t>
            </a:r>
            <a:endParaRPr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2"/>
          <a:srcRect b="56190"/>
          <a:stretch>
            <a:fillRect/>
          </a:stretch>
        </p:blipFill>
        <p:spPr>
          <a:xfrm>
            <a:off x="889000" y="4410710"/>
            <a:ext cx="5039995" cy="19926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6.7.1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采样的基本方法</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635" y="4568190"/>
            <a:ext cx="914463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上述代码中创建完时间数据后进行了时间序列的创建,将创建好的时间数据赋值给相应的 Series 对象,并创建时间索引。</a:t>
            </a:r>
            <a:endParaRPr dirty="0">
              <a:latin typeface="微软雅黑" panose="020B0503020204020204" pitchFamily="34" charset="-122"/>
              <a:ea typeface="微软雅黑" panose="020B0503020204020204" pitchFamily="34" charset="-122"/>
              <a:sym typeface="+mn-ea"/>
            </a:endParaRPr>
          </a:p>
        </p:txBody>
      </p:sp>
      <p:pic>
        <p:nvPicPr>
          <p:cNvPr id="7" name="图片 6"/>
          <p:cNvPicPr>
            <a:picLocks noChangeAspect="1"/>
          </p:cNvPicPr>
          <p:nvPr/>
        </p:nvPicPr>
        <p:blipFill>
          <a:blip r:embed="rId1"/>
          <a:srcRect t="43307"/>
          <a:stretch>
            <a:fillRect/>
          </a:stretch>
        </p:blipFill>
        <p:spPr>
          <a:xfrm>
            <a:off x="854075" y="1786890"/>
            <a:ext cx="5040000" cy="25788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6.7.1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采样的基本方法</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463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时间序列创建完成后需要使用 resample ()函数进行时间序列的基本采样,对数据中的每两天数据计算平均值,具体代码如下。</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42645" y="2644775"/>
            <a:ext cx="5040000" cy="22743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6.7.2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降</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采样</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463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通过对数据信息采集频率的降低进行采样的基本方法叫作降采样。如将原来的两天周期改为三天周期,具体代码如下。</a:t>
            </a:r>
            <a:endParaRPr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843280" y="2554605"/>
            <a:ext cx="5040000" cy="1992347"/>
          </a:xfrm>
          <a:prstGeom prst="rect">
            <a:avLst/>
          </a:prstGeom>
        </p:spPr>
      </p:pic>
      <p:sp>
        <p:nvSpPr>
          <p:cNvPr id="6" name="矩形 5"/>
          <p:cNvSpPr/>
          <p:nvPr/>
        </p:nvSpPr>
        <p:spPr>
          <a:xfrm>
            <a:off x="-635" y="4547235"/>
            <a:ext cx="914463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下面的代码是使用 closed ()函数将数据右侧指定为闭区间。</a:t>
            </a:r>
            <a:endParaRPr dirty="0">
              <a:latin typeface="微软雅黑" panose="020B0503020204020204" pitchFamily="34" charset="-122"/>
              <a:ea typeface="微软雅黑" panose="020B0503020204020204" pitchFamily="34" charset="-122"/>
              <a:sym typeface="+mn-ea"/>
            </a:endParaRPr>
          </a:p>
        </p:txBody>
      </p:sp>
      <p:pic>
        <p:nvPicPr>
          <p:cNvPr id="8" name="图片 7"/>
          <p:cNvPicPr>
            <a:picLocks noChangeAspect="1"/>
          </p:cNvPicPr>
          <p:nvPr/>
        </p:nvPicPr>
        <p:blipFill>
          <a:blip r:embed="rId2"/>
          <a:stretch>
            <a:fillRect/>
          </a:stretch>
        </p:blipFill>
        <p:spPr>
          <a:xfrm>
            <a:off x="843280" y="5053965"/>
            <a:ext cx="5040000" cy="13282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6.7.2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降</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采样</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463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下面的代码是使用 closed ()函数将数据左侧指定为闭区间。</a:t>
            </a:r>
            <a:endParaRPr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854710" y="2316480"/>
            <a:ext cx="5040000" cy="19923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6.7.3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升</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采样</a:t>
            </a:r>
            <a:endPar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463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升采样是将数据采集的频率进行提升,比如将原按天采样改为按秒采样,具体代码如下。</a:t>
            </a:r>
            <a:endParaRPr dirty="0">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1"/>
          <a:stretch>
            <a:fillRect/>
          </a:stretch>
        </p:blipFill>
        <p:spPr>
          <a:xfrm>
            <a:off x="901065" y="2749550"/>
            <a:ext cx="5040000" cy="22743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10915</Words>
  <Application>WPS 演示</Application>
  <PresentationFormat>全屏显示(4:3)</PresentationFormat>
  <Paragraphs>675</Paragraphs>
  <Slides>103</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103</vt:i4>
      </vt:variant>
    </vt:vector>
  </HeadingPairs>
  <TitlesOfParts>
    <vt:vector size="117" baseType="lpstr">
      <vt:lpstr>Arial</vt:lpstr>
      <vt:lpstr>宋体</vt:lpstr>
      <vt:lpstr>Wingdings</vt:lpstr>
      <vt:lpstr>微软雅黑</vt:lpstr>
      <vt:lpstr>Cambria Math</vt:lpstr>
      <vt:lpstr>汉仪综艺体简</vt:lpstr>
      <vt:lpstr>Times New Roman</vt:lpstr>
      <vt:lpstr>Calibri</vt:lpstr>
      <vt:lpstr>Gulim</vt:lpstr>
      <vt:lpstr>Arial Black</vt:lpstr>
      <vt:lpstr>Arial Unicode MS</vt:lpstr>
      <vt:lpstr>等线</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work</dc:creator>
  <cp:lastModifiedBy>WPS_1527997699</cp:lastModifiedBy>
  <cp:revision>286</cp:revision>
  <dcterms:created xsi:type="dcterms:W3CDTF">2017-01-05T09:54:00Z</dcterms:created>
  <dcterms:modified xsi:type="dcterms:W3CDTF">2020-11-19T06:58:26Z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