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emf" ContentType="image/x-em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</p:sldMasterIdLst>
  <p:notesMasterIdLst>
    <p:notesMasterId r:id="rId38"/>
  </p:notesMasterIdLst>
  <p:sldIdLst>
    <p:sldId id="256" r:id="rId4"/>
    <p:sldId id="997" r:id="rId5"/>
    <p:sldId id="259" r:id="rId6"/>
    <p:sldId id="261" r:id="rId7"/>
    <p:sldId id="998" r:id="rId8"/>
    <p:sldId id="551" r:id="rId9"/>
    <p:sldId id="1094" r:id="rId10"/>
    <p:sldId id="1095" r:id="rId11"/>
    <p:sldId id="1096" r:id="rId12"/>
    <p:sldId id="1097" r:id="rId13"/>
    <p:sldId id="1098" r:id="rId14"/>
    <p:sldId id="1099" r:id="rId15"/>
    <p:sldId id="1100" r:id="rId16"/>
    <p:sldId id="1101" r:id="rId17"/>
    <p:sldId id="1102" r:id="rId18"/>
    <p:sldId id="1103" r:id="rId19"/>
    <p:sldId id="1104" r:id="rId20"/>
    <p:sldId id="1105" r:id="rId21"/>
    <p:sldId id="1106" r:id="rId22"/>
    <p:sldId id="1107" r:id="rId23"/>
    <p:sldId id="1108" r:id="rId24"/>
    <p:sldId id="1109" r:id="rId25"/>
    <p:sldId id="1110" r:id="rId26"/>
    <p:sldId id="1111" r:id="rId27"/>
    <p:sldId id="1112" r:id="rId28"/>
    <p:sldId id="1113" r:id="rId29"/>
    <p:sldId id="1114" r:id="rId30"/>
    <p:sldId id="1115" r:id="rId31"/>
    <p:sldId id="1116" r:id="rId32"/>
    <p:sldId id="1117" r:id="rId33"/>
    <p:sldId id="1118" r:id="rId34"/>
    <p:sldId id="1119" r:id="rId35"/>
    <p:sldId id="879" r:id="rId36"/>
    <p:sldId id="920" r:id="rId37"/>
    <p:sldId id="1120" r:id="rId39"/>
    <p:sldId id="1121" r:id="rId40"/>
    <p:sldId id="1122" r:id="rId41"/>
    <p:sldId id="1123" r:id="rId42"/>
    <p:sldId id="1124" r:id="rId43"/>
    <p:sldId id="1125" r:id="rId44"/>
    <p:sldId id="1126" r:id="rId45"/>
    <p:sldId id="1127" r:id="rId46"/>
    <p:sldId id="1128" r:id="rId47"/>
    <p:sldId id="1129" r:id="rId48"/>
    <p:sldId id="1130" r:id="rId49"/>
    <p:sldId id="1131" r:id="rId50"/>
    <p:sldId id="1132" r:id="rId51"/>
    <p:sldId id="1133" r:id="rId52"/>
    <p:sldId id="1134" r:id="rId53"/>
    <p:sldId id="1135" r:id="rId54"/>
    <p:sldId id="1136" r:id="rId55"/>
    <p:sldId id="1137" r:id="rId56"/>
    <p:sldId id="1138" r:id="rId57"/>
    <p:sldId id="1139" r:id="rId58"/>
    <p:sldId id="1140" r:id="rId59"/>
    <p:sldId id="1141" r:id="rId60"/>
    <p:sldId id="1142" r:id="rId61"/>
    <p:sldId id="1143" r:id="rId62"/>
    <p:sldId id="1144" r:id="rId63"/>
    <p:sldId id="1145" r:id="rId64"/>
    <p:sldId id="1146" r:id="rId65"/>
    <p:sldId id="1000" r:id="rId66"/>
    <p:sldId id="1042" r:id="rId67"/>
    <p:sldId id="1147" r:id="rId68"/>
    <p:sldId id="1148" r:id="rId69"/>
    <p:sldId id="1149" r:id="rId70"/>
    <p:sldId id="1150" r:id="rId71"/>
    <p:sldId id="1151" r:id="rId72"/>
    <p:sldId id="1152" r:id="rId73"/>
    <p:sldId id="1153" r:id="rId74"/>
    <p:sldId id="1154" r:id="rId75"/>
    <p:sldId id="1155" r:id="rId76"/>
    <p:sldId id="1156" r:id="rId77"/>
    <p:sldId id="1157" r:id="rId78"/>
    <p:sldId id="1001" r:id="rId79"/>
    <p:sldId id="1091" r:id="rId80"/>
    <p:sldId id="1159" r:id="rId81"/>
    <p:sldId id="1158" r:id="rId82"/>
    <p:sldId id="1160" r:id="rId83"/>
    <p:sldId id="1161" r:id="rId84"/>
    <p:sldId id="1162" r:id="rId85"/>
    <p:sldId id="1163" r:id="rId86"/>
    <p:sldId id="1164" r:id="rId87"/>
    <p:sldId id="1165" r:id="rId88"/>
    <p:sldId id="1166" r:id="rId89"/>
    <p:sldId id="1167" r:id="rId90"/>
    <p:sldId id="1168" r:id="rId91"/>
    <p:sldId id="1169" r:id="rId92"/>
    <p:sldId id="1170" r:id="rId93"/>
    <p:sldId id="1171" r:id="rId94"/>
    <p:sldId id="1173" r:id="rId95"/>
    <p:sldId id="922" r:id="rId96"/>
    <p:sldId id="1174" r:id="rId97"/>
    <p:sldId id="831" r:id="rId9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921C56C-C475-4728-BC2B-5BA9EC2446C2}">
          <p14:sldIdLst>
            <p14:sldId id="256"/>
            <p14:sldId id="997"/>
            <p14:sldId id="259"/>
            <p14:sldId id="261"/>
          </p14:sldIdLst>
        </p14:section>
        <p14:section name="7.1" id="{363B489D-FF9E-45C9-87FB-577175253931}">
          <p14:sldIdLst>
            <p14:sldId id="998"/>
            <p14:sldId id="551"/>
            <p14:sldId id="1094"/>
            <p14:sldId id="1095"/>
            <p14:sldId id="1096"/>
            <p14:sldId id="1097"/>
            <p14:sldId id="1098"/>
            <p14:sldId id="1099"/>
            <p14:sldId id="1101"/>
            <p14:sldId id="1100"/>
            <p14:sldId id="1102"/>
            <p14:sldId id="1103"/>
            <p14:sldId id="1104"/>
            <p14:sldId id="1105"/>
            <p14:sldId id="1106"/>
            <p14:sldId id="1107"/>
            <p14:sldId id="1109"/>
            <p14:sldId id="1108"/>
            <p14:sldId id="1110"/>
            <p14:sldId id="1111"/>
            <p14:sldId id="1112"/>
            <p14:sldId id="1113"/>
            <p14:sldId id="1114"/>
            <p14:sldId id="1117"/>
            <p14:sldId id="1116"/>
            <p14:sldId id="1115"/>
            <p14:sldId id="1118"/>
            <p14:sldId id="1119"/>
          </p14:sldIdLst>
        </p14:section>
        <p14:section name="7.2" id="{b9fadced-4938-44e7-98e8-cc6cefb7f3d1}">
          <p14:sldIdLst>
            <p14:sldId id="879"/>
            <p14:sldId id="920"/>
            <p14:sldId id="1120"/>
            <p14:sldId id="1122"/>
            <p14:sldId id="1124"/>
            <p14:sldId id="1121"/>
            <p14:sldId id="1123"/>
            <p14:sldId id="1125"/>
            <p14:sldId id="1126"/>
            <p14:sldId id="1127"/>
            <p14:sldId id="1128"/>
            <p14:sldId id="1129"/>
            <p14:sldId id="1131"/>
            <p14:sldId id="1130"/>
            <p14:sldId id="1132"/>
            <p14:sldId id="1133"/>
            <p14:sldId id="1134"/>
            <p14:sldId id="1135"/>
            <p14:sldId id="1136"/>
            <p14:sldId id="1137"/>
            <p14:sldId id="1138"/>
            <p14:sldId id="1140"/>
            <p14:sldId id="1139"/>
            <p14:sldId id="1142"/>
            <p14:sldId id="1144"/>
            <p14:sldId id="1146"/>
            <p14:sldId id="1145"/>
            <p14:sldId id="1143"/>
            <p14:sldId id="1141"/>
          </p14:sldIdLst>
        </p14:section>
        <p14:section name="7.3" id="{dee25de9-24a5-4d6d-8016-61e06fd42dad}">
          <p14:sldIdLst>
            <p14:sldId id="1000"/>
            <p14:sldId id="1042"/>
            <p14:sldId id="1147"/>
            <p14:sldId id="1148"/>
            <p14:sldId id="1149"/>
            <p14:sldId id="1150"/>
            <p14:sldId id="1151"/>
            <p14:sldId id="1152"/>
            <p14:sldId id="1153"/>
            <p14:sldId id="1156"/>
            <p14:sldId id="1157"/>
            <p14:sldId id="1154"/>
            <p14:sldId id="1155"/>
          </p14:sldIdLst>
        </p14:section>
        <p14:section name="7.4" id="{9526b244-688c-4064-b7e1-6181dfdca5d0}">
          <p14:sldIdLst>
            <p14:sldId id="1001"/>
            <p14:sldId id="1158"/>
            <p14:sldId id="1160"/>
            <p14:sldId id="1159"/>
            <p14:sldId id="1091"/>
            <p14:sldId id="1161"/>
            <p14:sldId id="1162"/>
            <p14:sldId id="1163"/>
            <p14:sldId id="1164"/>
            <p14:sldId id="1165"/>
            <p14:sldId id="1166"/>
            <p14:sldId id="1167"/>
            <p14:sldId id="1168"/>
            <p14:sldId id="1173"/>
            <p14:sldId id="1170"/>
            <p14:sldId id="1171"/>
            <p14:sldId id="1169"/>
          </p14:sldIdLst>
        </p14:section>
        <p14:section name="小结" id="{B8AC71C6-BBCC-43CB-B24D-F8CA7D5862BB}">
          <p14:sldIdLst>
            <p14:sldId id="922"/>
            <p14:sldId id="831"/>
            <p14:sldId id="11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84C6"/>
    <a:srgbClr val="2383C6"/>
    <a:srgbClr val="AED6EE"/>
    <a:srgbClr val="62B3E0"/>
    <a:srgbClr val="45505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43"/>
  </p:normalViewPr>
  <p:slideViewPr>
    <p:cSldViewPr>
      <p:cViewPr varScale="1">
        <p:scale>
          <a:sx n="90" d="100"/>
          <a:sy n="90" d="100"/>
        </p:scale>
        <p:origin x="1176" y="90"/>
      </p:cViewPr>
      <p:guideLst>
        <p:guide orient="horz" pos="217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presProps" Target="presProps.xml"/><Relationship Id="rId98" Type="http://schemas.openxmlformats.org/officeDocument/2006/relationships/slide" Target="slides/slide94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6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5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1" Type="http://schemas.openxmlformats.org/officeDocument/2006/relationships/tableStyles" Target="tableStyles.xml"/><Relationship Id="rId100" Type="http://schemas.openxmlformats.org/officeDocument/2006/relationships/viewProps" Target="view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13083333439706"/>
          <c:y val="0"/>
          <c:w val="0.586916666560294"/>
          <c:h val="0.92940445813120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rgbClr val="AED6EE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rgbClr val="2484C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rgbClr val="AED6EE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rgbClr val="2383C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掌握知识</c:v>
                </c:pt>
                <c:pt idx="1">
                  <c:v>理解知识</c:v>
                </c:pt>
                <c:pt idx="2">
                  <c:v>熟悉知识</c:v>
                </c:pt>
                <c:pt idx="3">
                  <c:v>了解知识</c:v>
                </c:pt>
              </c:strCache>
            </c:strRef>
          </c:cat>
          <c:val>
            <c:numRef>
              <c:f>Sheet1!$B$2:$B$5</c:f>
              <c:numCache>
                <c:formatCode>g/"通""用""格""式"</c:formatCode>
                <c:ptCount val="4"/>
                <c:pt idx="0">
                  <c:v>2.5</c:v>
                </c:pt>
                <c:pt idx="1">
                  <c:v>2.5</c:v>
                </c:pt>
                <c:pt idx="2">
                  <c:v>2.5</c:v>
                </c:pt>
                <c:pt idx="3">
                  <c:v>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lt1"/>
    </cs:fontRef>
    <cs:defRPr sz="1195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C1225-7615-454C-9502-CA2C608313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6577A-CDAC-46EF-A095-B32E05E7038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" y="0"/>
            <a:ext cx="9058656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56B0-D9E9-4FFC-B50F-494BA0CB3E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3E29-8F0B-4753-A750-A1B5321555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56B0-D9E9-4FFC-B50F-494BA0CB3E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3E29-8F0B-4753-A750-A1B5321555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56B0-D9E9-4FFC-B50F-494BA0CB3E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3E29-8F0B-4753-A750-A1B5321555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56B0-D9E9-4FFC-B50F-494BA0CB3E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3E29-8F0B-4753-A750-A1B5321555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56B0-D9E9-4FFC-B50F-494BA0CB3E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3E29-8F0B-4753-A750-A1B5321555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56B0-D9E9-4FFC-B50F-494BA0CB3E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3E29-8F0B-4753-A750-A1B5321555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56B0-D9E9-4FFC-B50F-494BA0CB3E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3E29-8F0B-4753-A750-A1B5321555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56B0-D9E9-4FFC-B50F-494BA0CB3E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3E29-8F0B-4753-A750-A1B5321555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目录small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32865" y="295275"/>
            <a:ext cx="1788160" cy="5327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知识架构samll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64920" y="322580"/>
            <a:ext cx="2473325" cy="5187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7C9A9458-A01F-4F69-8319-255F668B23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13BD5A1E-4BC5-40E2-B826-5B7CAE38644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4"/>
            <a:ext cx="9144000" cy="68549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56B0-D9E9-4FFC-B50F-494BA0CB3E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3E29-8F0B-4753-A750-A1B5321555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56B0-D9E9-4FFC-B50F-494BA0CB3E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3E29-8F0B-4753-A750-A1B5321555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56B0-D9E9-4FFC-B50F-494BA0CB3E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3E29-8F0B-4753-A750-A1B5321555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" y="283"/>
            <a:ext cx="9143244" cy="6857433"/>
          </a:xfrm>
          <a:prstGeom prst="rect">
            <a:avLst/>
          </a:prstGeom>
        </p:spPr>
      </p:pic>
      <p:pic>
        <p:nvPicPr>
          <p:cNvPr id="2" name="图片 1" descr="图片22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D56B0-D9E9-4FFC-B50F-494BA0CB3E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53E29-8F0B-4753-A750-A1B5321555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75.xml"/><Relationship Id="rId4" Type="http://schemas.openxmlformats.org/officeDocument/2006/relationships/slide" Target="slide62.xml"/><Relationship Id="rId3" Type="http://schemas.openxmlformats.org/officeDocument/2006/relationships/slide" Target="slide33.xml"/><Relationship Id="rId2" Type="http://schemas.openxmlformats.org/officeDocument/2006/relationships/slide" Target="slide5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2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6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8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9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9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slide" Target="slide44.xml"/><Relationship Id="rId6" Type="http://schemas.openxmlformats.org/officeDocument/2006/relationships/slide" Target="slide56.xml"/><Relationship Id="rId5" Type="http://schemas.microsoft.com/office/2007/relationships/hdphoto" Target="../media/image9.wdp"/><Relationship Id="rId4" Type="http://schemas.openxmlformats.org/officeDocument/2006/relationships/image" Target="../media/image8.png"/><Relationship Id="rId3" Type="http://schemas.openxmlformats.org/officeDocument/2006/relationships/slide" Target="slide1.xml"/><Relationship Id="rId2" Type="http://schemas.openxmlformats.org/officeDocument/2006/relationships/slide" Target="slide35.xml"/><Relationship Id="rId1" Type="http://schemas.openxmlformats.org/officeDocument/2006/relationships/slide" Target="slide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0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1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2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3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7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7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8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9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0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" Target="slide27.xml"/><Relationship Id="rId8" Type="http://schemas.openxmlformats.org/officeDocument/2006/relationships/slide" Target="slide23.xml"/><Relationship Id="rId7" Type="http://schemas.openxmlformats.org/officeDocument/2006/relationships/slide" Target="slide16.xml"/><Relationship Id="rId6" Type="http://schemas.openxmlformats.org/officeDocument/2006/relationships/slide" Target="slide1.xml"/><Relationship Id="rId5" Type="http://schemas.microsoft.com/office/2007/relationships/hdphoto" Target="../media/image9.wdp"/><Relationship Id="rId4" Type="http://schemas.openxmlformats.org/officeDocument/2006/relationships/image" Target="../media/image8.png"/><Relationship Id="rId3" Type="http://schemas.openxmlformats.org/officeDocument/2006/relationships/slide" Target="slide2.xml"/><Relationship Id="rId2" Type="http://schemas.openxmlformats.org/officeDocument/2006/relationships/slide" Target="slide7.xml"/><Relationship Id="rId10" Type="http://schemas.openxmlformats.org/officeDocument/2006/relationships/slideLayout" Target="../slideLayouts/slideLayout3.xml"/><Relationship Id="rId1" Type="http://schemas.openxmlformats.org/officeDocument/2006/relationships/slide" Target="slide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2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3.emf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6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7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7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8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9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0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2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2.e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slide" Target="slide68.xml"/><Relationship Id="rId6" Type="http://schemas.openxmlformats.org/officeDocument/2006/relationships/slide" Target="slide71.xml"/><Relationship Id="rId5" Type="http://schemas.microsoft.com/office/2007/relationships/hdphoto" Target="../media/image9.wdp"/><Relationship Id="rId4" Type="http://schemas.openxmlformats.org/officeDocument/2006/relationships/image" Target="../media/image8.png"/><Relationship Id="rId3" Type="http://schemas.openxmlformats.org/officeDocument/2006/relationships/slide" Target="slide1.xml"/><Relationship Id="rId2" Type="http://schemas.openxmlformats.org/officeDocument/2006/relationships/slide" Target="slide64.xml"/><Relationship Id="rId1" Type="http://schemas.openxmlformats.org/officeDocument/2006/relationships/slide" Target="slide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4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5.e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6.png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8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0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1.emf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slide" Target="slide86.xml"/><Relationship Id="rId5" Type="http://schemas.microsoft.com/office/2007/relationships/hdphoto" Target="../media/image9.wdp"/><Relationship Id="rId4" Type="http://schemas.openxmlformats.org/officeDocument/2006/relationships/image" Target="../media/image8.png"/><Relationship Id="rId3" Type="http://schemas.openxmlformats.org/officeDocument/2006/relationships/slide" Target="slide1.xml"/><Relationship Id="rId2" Type="http://schemas.openxmlformats.org/officeDocument/2006/relationships/slide" Target="slide77.xml"/><Relationship Id="rId1" Type="http://schemas.openxmlformats.org/officeDocument/2006/relationships/slide" Target="slide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2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3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e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5.emf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8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9.e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0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1.emf"/></Relationships>
</file>

<file path=ppt/slides/_rels/slide8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4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5.e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emf"/></Relationships>
</file>

<file path=ppt/slides/_rels/slide9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9.emf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 txBox="1"/>
          <p:nvPr/>
        </p:nvSpPr>
        <p:spPr bwMode="auto">
          <a:xfrm>
            <a:off x="2195830" y="2406015"/>
            <a:ext cx="5147310" cy="42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b="1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数据处理的基本手段</a:t>
            </a:r>
            <a:endParaRPr lang="en-US" altLang="zh-CN" sz="2000" b="1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7"/>
          <p:cNvSpPr>
            <a:spLocks noChangeArrowheads="1"/>
          </p:cNvSpPr>
          <p:nvPr/>
        </p:nvSpPr>
        <p:spPr bwMode="auto">
          <a:xfrm>
            <a:off x="978535" y="4421505"/>
            <a:ext cx="409765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合并数据集</a:t>
            </a:r>
            <a:endParaRPr lang="zh-CN" altLang="en-US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数据清洗</a:t>
            </a:r>
            <a:endParaRPr lang="zh-CN" altLang="en-US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/>
        </p:nvSpPr>
        <p:spPr bwMode="auto">
          <a:xfrm>
            <a:off x="5076190" y="4421505"/>
            <a:ext cx="367982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数据标准化</a:t>
            </a:r>
            <a:endParaRPr lang="zh-CN" altLang="en-US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数据类型的转换</a:t>
            </a:r>
            <a:endParaRPr lang="zh-CN" altLang="en-US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7.1.1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主键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合并数据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424206"/>
            <a:ext cx="911542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查看定义好的测试数据结果如下。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075" y="2094865"/>
            <a:ext cx="5040000" cy="34115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7.1.1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主键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合并数据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424206"/>
            <a:ext cx="911542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pandas 提供的 merge ()函数进行直接合并,具体代码如下。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290" y="2051050"/>
            <a:ext cx="5040000" cy="255639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4728210"/>
            <a:ext cx="8645525" cy="1753235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通过上述过程可以看出, merge ()函数隐式地合并数据。若开发者想要显式地合并数据,需要使用参数 on 指定键名称。上述结果与在 merge ()函数中添加参数 on="teacher"的运行结果是一样的(因为两组数据具有相同的列名称 teacher )。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7.1.1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主键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合并数据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424206"/>
            <a:ext cx="911542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 同样支持根据不同列名称进行合并。开发者只需要使用 left _ on 、 right _ on 参数进行指定即可。上述代码中虽然课程的名字是相同的,但是 01 班的课程和 02 班的课程是不同的。不能直接使用 on 进行数据合并,如果想要使两者进行合并,需要使用 left _ on 参数和 right _ on 参数,具体形式如下。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065" y="3264535"/>
            <a:ext cx="5040000" cy="31295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7.1.1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主键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合并数据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424206"/>
            <a:ext cx="9115425" cy="306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上述代码中指定 df _ 1 数据中的“数据分析 01 班课程”列与 df _ 2 参数中的“数据分析 02班课程”进行数据合并。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 允许开发者使用 how 参数设置数据合并的基本方式。how 参数默认情况下使用的是 inner 连接方式,该参数还可以接受“left ”“ right ”“ outer ”值。通俗地讲, inner 方式就是高中数学中的交集的概念;outer 对应的就是并集的概念;left 被称为左连接,表示以左侧数据键为主;right 使用的是右连接,表示以右侧数据键为主,具体代码如下。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7.1.1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主键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合并数据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4015" y="1731010"/>
            <a:ext cx="5040000" cy="39755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7.1.1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主键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合并数据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424206"/>
            <a:ext cx="9115425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上述代码结果中,price 后默认添加了“_ x ”与“_ y ”后缀,这是为了区别该字段来源于同数据集中,Pandas 人性化地设置了 suffixes 参数,该参数用来设置对应的后缀,具体代码如下。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5554246"/>
            <a:ext cx="9115425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注意:suffiexs 的参数个数应该与合并参数个数相同。如若不同,将会提示“ toomanyvaluestounpack ”的错误。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0420" y="2762250"/>
            <a:ext cx="5040000" cy="28475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7.1.2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轴向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数据合并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424305"/>
            <a:ext cx="446214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轴向数据合并是数据处理中经常用到的另一种数据合并形式。该合并方式是数据沿指定数据轴堆叠数据的一种方式。具体如图所示。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9" name="图片 16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8838" y="1951355"/>
            <a:ext cx="3217545" cy="4164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7.1.2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轴向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数据合并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412875"/>
            <a:ext cx="914463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 中提供了 concat ()函数供开发者进行轴向数据合并操作,该函数具体如下。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7570" y="2041525"/>
            <a:ext cx="5040000" cy="85516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635" y="3002280"/>
            <a:ext cx="2484755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concat ()函数参数如表所示。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r="18251" b="6335"/>
          <a:stretch>
            <a:fillRect/>
          </a:stretch>
        </p:blipFill>
        <p:spPr>
          <a:xfrm>
            <a:off x="2795905" y="3002280"/>
            <a:ext cx="5520690" cy="3408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7.1.2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轴向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数据合并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412875"/>
            <a:ext cx="9144635" cy="986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下面通过代码进行基本说明。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首先,创建 3 个 Series 数据对象,具体代码如下。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635" y="3337560"/>
            <a:ext cx="9144635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通过使用 concat ()函数进行数据轴向合并,并查看结果,具体代码如下。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645" y="2482215"/>
            <a:ext cx="5040000" cy="8551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45" y="3844290"/>
            <a:ext cx="5040000" cy="2556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7.1.2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轴向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数据合并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35" y="1598930"/>
            <a:ext cx="914463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通过上述代码可以看出,concat ()函数使用十分简单。开发者可以设置 axis 参数,选择不同的轴以改变合并方向,具体代码如下。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860" y="2691765"/>
            <a:ext cx="5040000" cy="28475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 bwMode="auto">
          <a:xfrm>
            <a:off x="2727008" y="1545865"/>
            <a:ext cx="29464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ysDot"/>
            <a:headEnd type="oval" w="sm" len="sm"/>
            <a:tailEnd type="oval" w="sm" len="sm"/>
          </a:ln>
          <a:effectLst/>
        </p:spPr>
      </p:cxnSp>
      <p:sp>
        <p:nvSpPr>
          <p:cNvPr id="3" name="矩形 35"/>
          <p:cNvSpPr>
            <a:spLocks noChangeArrowheads="1"/>
          </p:cNvSpPr>
          <p:nvPr/>
        </p:nvSpPr>
        <p:spPr bwMode="auto">
          <a:xfrm>
            <a:off x="2617952" y="1177085"/>
            <a:ext cx="13258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合并数据集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195"/>
          <p:cNvGrpSpPr/>
          <p:nvPr/>
        </p:nvGrpSpPr>
        <p:grpSpPr bwMode="auto">
          <a:xfrm>
            <a:off x="1548161" y="2280323"/>
            <a:ext cx="4141720" cy="584665"/>
            <a:chOff x="1707622" y="1197695"/>
            <a:chExt cx="4045478" cy="656772"/>
          </a:xfrm>
        </p:grpSpPr>
        <p:sp>
          <p:nvSpPr>
            <p:cNvPr id="5" name="圆角矩形 5"/>
            <p:cNvSpPr/>
            <p:nvPr/>
          </p:nvSpPr>
          <p:spPr bwMode="auto">
            <a:xfrm rot="21587233">
              <a:off x="1707622" y="1535259"/>
              <a:ext cx="855938" cy="319208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 bwMode="auto">
            <a:xfrm>
              <a:off x="2810041" y="1570935"/>
              <a:ext cx="294305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7" name="矩形 35"/>
            <p:cNvSpPr>
              <a:spLocks noChangeArrowheads="1"/>
            </p:cNvSpPr>
            <p:nvPr/>
          </p:nvSpPr>
          <p:spPr bwMode="auto">
            <a:xfrm>
              <a:off x="2752767" y="1197695"/>
              <a:ext cx="1071782" cy="413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数据清洗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29"/>
          <p:cNvGrpSpPr/>
          <p:nvPr/>
        </p:nvGrpSpPr>
        <p:grpSpPr bwMode="auto">
          <a:xfrm rot="-12767">
            <a:off x="1537483" y="2271460"/>
            <a:ext cx="1005206" cy="547688"/>
            <a:chOff x="1931297" y="1272282"/>
            <a:chExt cx="1319337" cy="1728192"/>
          </a:xfrm>
        </p:grpSpPr>
        <p:grpSp>
          <p:nvGrpSpPr>
            <p:cNvPr id="18" name="组合 31"/>
            <p:cNvGrpSpPr/>
            <p:nvPr/>
          </p:nvGrpSpPr>
          <p:grpSpPr bwMode="auto">
            <a:xfrm>
              <a:off x="1954490" y="1272282"/>
              <a:ext cx="1296144" cy="1728192"/>
              <a:chOff x="1925574" y="1272282"/>
              <a:chExt cx="1296144" cy="1728192"/>
            </a:xfrm>
          </p:grpSpPr>
          <p:sp>
            <p:nvSpPr>
              <p:cNvPr id="20" name="圆角矩形 24"/>
              <p:cNvSpPr/>
              <p:nvPr/>
            </p:nvSpPr>
            <p:spPr>
              <a:xfrm>
                <a:off x="1925574" y="1272282"/>
                <a:ext cx="1296144" cy="1728192"/>
              </a:xfrm>
              <a:prstGeom prst="roundRect">
                <a:avLst/>
              </a:prstGeom>
              <a:solidFill>
                <a:srgbClr val="2484C6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7.2</a:t>
                </a:r>
                <a:endParaRPr lang="zh-CN" altLang="en-US" sz="32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21" name="圆角矩形 25"/>
              <p:cNvSpPr/>
              <p:nvPr/>
            </p:nvSpPr>
            <p:spPr>
              <a:xfrm>
                <a:off x="1961130" y="1350746"/>
                <a:ext cx="1189293" cy="1577911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9" name="圆角矩形 5"/>
            <p:cNvSpPr/>
            <p:nvPr/>
          </p:nvSpPr>
          <p:spPr>
            <a:xfrm>
              <a:off x="1931297" y="2067018"/>
              <a:ext cx="1293822" cy="931720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32" name="组合 29"/>
          <p:cNvGrpSpPr/>
          <p:nvPr/>
        </p:nvGrpSpPr>
        <p:grpSpPr bwMode="auto">
          <a:xfrm rot="-12767">
            <a:off x="1500029" y="1261565"/>
            <a:ext cx="1005156" cy="547688"/>
            <a:chOff x="1931297" y="1314359"/>
            <a:chExt cx="1319272" cy="1728192"/>
          </a:xfrm>
        </p:grpSpPr>
        <p:grpSp>
          <p:nvGrpSpPr>
            <p:cNvPr id="33" name="组合 31"/>
            <p:cNvGrpSpPr/>
            <p:nvPr/>
          </p:nvGrpSpPr>
          <p:grpSpPr bwMode="auto">
            <a:xfrm>
              <a:off x="1954425" y="1314359"/>
              <a:ext cx="1296144" cy="1728192"/>
              <a:chOff x="1925509" y="1314359"/>
              <a:chExt cx="1296144" cy="1728192"/>
            </a:xfrm>
          </p:grpSpPr>
          <p:sp>
            <p:nvSpPr>
              <p:cNvPr id="35" name="圆角矩形 24"/>
              <p:cNvSpPr/>
              <p:nvPr/>
            </p:nvSpPr>
            <p:spPr>
              <a:xfrm>
                <a:off x="1925509" y="1314359"/>
                <a:ext cx="1296144" cy="1728192"/>
              </a:xfrm>
              <a:prstGeom prst="roundRect">
                <a:avLst/>
              </a:prstGeom>
              <a:solidFill>
                <a:srgbClr val="2484C6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7.1</a:t>
                </a:r>
                <a:endParaRPr lang="zh-CN" altLang="en-US" sz="32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36" name="圆角矩形 25"/>
              <p:cNvSpPr/>
              <p:nvPr/>
            </p:nvSpPr>
            <p:spPr>
              <a:xfrm>
                <a:off x="1961130" y="1350746"/>
                <a:ext cx="1189293" cy="1577911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34" name="圆角矩形 5"/>
            <p:cNvSpPr/>
            <p:nvPr/>
          </p:nvSpPr>
          <p:spPr>
            <a:xfrm>
              <a:off x="1931297" y="2067018"/>
              <a:ext cx="1293822" cy="931720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16" name="TextBox 126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2727561" y="1545821"/>
            <a:ext cx="2346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tooltip="" action="ppaction://hlinksldjump"/>
              </a:rPr>
              <a:t>☞</a:t>
            </a:r>
            <a:r>
              <a:rPr lang="zh-CN" altLang="en-US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tooltip="" action="ppaction://hlinksldjump"/>
              </a:rPr>
              <a:t>点击查看本小节知识架构</a:t>
            </a:r>
            <a:endParaRPr lang="zh-CN" altLang="en-US" sz="1400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126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2699621" y="2649451"/>
            <a:ext cx="2346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tooltip="" action="ppaction://hlinksldjump"/>
              </a:rPr>
              <a:t>☞</a:t>
            </a:r>
            <a:r>
              <a:rPr lang="zh-CN" altLang="en-US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tooltip="" action="ppaction://hlinksldjump"/>
              </a:rPr>
              <a:t>点击查看本小节知识架构</a:t>
            </a:r>
            <a:endParaRPr lang="zh-CN" altLang="en-US" sz="1400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195"/>
          <p:cNvGrpSpPr/>
          <p:nvPr/>
        </p:nvGrpSpPr>
        <p:grpSpPr bwMode="auto">
          <a:xfrm>
            <a:off x="1559591" y="3302673"/>
            <a:ext cx="4141720" cy="584665"/>
            <a:chOff x="1707622" y="1197695"/>
            <a:chExt cx="4045478" cy="656772"/>
          </a:xfrm>
        </p:grpSpPr>
        <p:sp>
          <p:nvSpPr>
            <p:cNvPr id="10" name="圆角矩形 5"/>
            <p:cNvSpPr/>
            <p:nvPr/>
          </p:nvSpPr>
          <p:spPr bwMode="auto">
            <a:xfrm rot="21587233">
              <a:off x="1707622" y="1535259"/>
              <a:ext cx="855938" cy="319208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 bwMode="auto">
            <a:xfrm>
              <a:off x="2810041" y="1570935"/>
              <a:ext cx="294305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12" name="矩形 35"/>
            <p:cNvSpPr>
              <a:spLocks noChangeArrowheads="1"/>
            </p:cNvSpPr>
            <p:nvPr/>
          </p:nvSpPr>
          <p:spPr bwMode="auto">
            <a:xfrm>
              <a:off x="2752767" y="1197695"/>
              <a:ext cx="1295070" cy="413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数据标准化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29"/>
          <p:cNvGrpSpPr/>
          <p:nvPr/>
        </p:nvGrpSpPr>
        <p:grpSpPr bwMode="auto">
          <a:xfrm rot="-12767">
            <a:off x="1548963" y="3307145"/>
            <a:ext cx="1005156" cy="547688"/>
            <a:chOff x="1931297" y="1314359"/>
            <a:chExt cx="1319272" cy="1728192"/>
          </a:xfrm>
        </p:grpSpPr>
        <p:grpSp>
          <p:nvGrpSpPr>
            <p:cNvPr id="14" name="组合 31"/>
            <p:cNvGrpSpPr/>
            <p:nvPr/>
          </p:nvGrpSpPr>
          <p:grpSpPr bwMode="auto">
            <a:xfrm>
              <a:off x="1954425" y="1314359"/>
              <a:ext cx="1296144" cy="1728192"/>
              <a:chOff x="1925509" y="1314359"/>
              <a:chExt cx="1296144" cy="1728192"/>
            </a:xfrm>
          </p:grpSpPr>
          <p:sp>
            <p:nvSpPr>
              <p:cNvPr id="15" name="圆角矩形 24"/>
              <p:cNvSpPr/>
              <p:nvPr/>
            </p:nvSpPr>
            <p:spPr>
              <a:xfrm>
                <a:off x="1925509" y="1314359"/>
                <a:ext cx="1296144" cy="1728192"/>
              </a:xfrm>
              <a:prstGeom prst="roundRect">
                <a:avLst/>
              </a:prstGeom>
              <a:solidFill>
                <a:srgbClr val="2484C6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7.3</a:t>
                </a:r>
                <a:endParaRPr lang="zh-CN" altLang="en-US" sz="32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22" name="圆角矩形 25"/>
              <p:cNvSpPr/>
              <p:nvPr/>
            </p:nvSpPr>
            <p:spPr>
              <a:xfrm>
                <a:off x="1961130" y="1350746"/>
                <a:ext cx="1189293" cy="1577911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23" name="圆角矩形 5"/>
            <p:cNvSpPr/>
            <p:nvPr/>
          </p:nvSpPr>
          <p:spPr>
            <a:xfrm>
              <a:off x="1931297" y="2067018"/>
              <a:ext cx="1293822" cy="931720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24" name="TextBox 126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2601831" y="3615286"/>
            <a:ext cx="2346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tooltip="" action="ppaction://hlinksldjump"/>
              </a:rPr>
              <a:t>☞</a:t>
            </a:r>
            <a:r>
              <a:rPr lang="zh-CN" altLang="en-US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tooltip="" action="ppaction://hlinksldjump"/>
              </a:rPr>
              <a:t>点击查看本小节知识架构</a:t>
            </a:r>
            <a:endParaRPr lang="zh-CN" altLang="en-US" sz="1400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组合 195"/>
          <p:cNvGrpSpPr/>
          <p:nvPr/>
        </p:nvGrpSpPr>
        <p:grpSpPr bwMode="auto">
          <a:xfrm>
            <a:off x="1565306" y="4394238"/>
            <a:ext cx="4141720" cy="584665"/>
            <a:chOff x="1707622" y="1197695"/>
            <a:chExt cx="4045478" cy="656772"/>
          </a:xfrm>
        </p:grpSpPr>
        <p:sp>
          <p:nvSpPr>
            <p:cNvPr id="61" name="圆角矩形 5"/>
            <p:cNvSpPr/>
            <p:nvPr/>
          </p:nvSpPr>
          <p:spPr bwMode="auto">
            <a:xfrm rot="21587233">
              <a:off x="1707622" y="1535259"/>
              <a:ext cx="855938" cy="319208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 bwMode="auto">
            <a:xfrm>
              <a:off x="2810041" y="1570935"/>
              <a:ext cx="294305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63" name="矩形 35"/>
            <p:cNvSpPr>
              <a:spLocks noChangeArrowheads="1"/>
            </p:cNvSpPr>
            <p:nvPr/>
          </p:nvSpPr>
          <p:spPr bwMode="auto">
            <a:xfrm>
              <a:off x="2752767" y="1197695"/>
              <a:ext cx="1741646" cy="413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数据类型的转换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29"/>
          <p:cNvGrpSpPr/>
          <p:nvPr/>
        </p:nvGrpSpPr>
        <p:grpSpPr bwMode="auto">
          <a:xfrm rot="-12767">
            <a:off x="1554678" y="4398710"/>
            <a:ext cx="1005156" cy="547688"/>
            <a:chOff x="1931297" y="1314359"/>
            <a:chExt cx="1319272" cy="1728192"/>
          </a:xfrm>
        </p:grpSpPr>
        <p:grpSp>
          <p:nvGrpSpPr>
            <p:cNvPr id="65" name="组合 31"/>
            <p:cNvGrpSpPr/>
            <p:nvPr/>
          </p:nvGrpSpPr>
          <p:grpSpPr bwMode="auto">
            <a:xfrm>
              <a:off x="1954425" y="1314359"/>
              <a:ext cx="1296144" cy="1728192"/>
              <a:chOff x="1925509" y="1314359"/>
              <a:chExt cx="1296144" cy="1728192"/>
            </a:xfrm>
          </p:grpSpPr>
          <p:sp>
            <p:nvSpPr>
              <p:cNvPr id="66" name="圆角矩形 24"/>
              <p:cNvSpPr/>
              <p:nvPr/>
            </p:nvSpPr>
            <p:spPr>
              <a:xfrm>
                <a:off x="1925509" y="1314359"/>
                <a:ext cx="1296144" cy="1728192"/>
              </a:xfrm>
              <a:prstGeom prst="roundRect">
                <a:avLst/>
              </a:prstGeom>
              <a:solidFill>
                <a:srgbClr val="2484C6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7.4</a:t>
                </a:r>
                <a:endParaRPr lang="zh-CN" altLang="en-US" sz="32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67" name="圆角矩形 25"/>
              <p:cNvSpPr/>
              <p:nvPr/>
            </p:nvSpPr>
            <p:spPr>
              <a:xfrm>
                <a:off x="1961130" y="1350746"/>
                <a:ext cx="1189293" cy="1577911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68" name="圆角矩形 5"/>
            <p:cNvSpPr/>
            <p:nvPr/>
          </p:nvSpPr>
          <p:spPr>
            <a:xfrm>
              <a:off x="1931297" y="2067018"/>
              <a:ext cx="1293822" cy="931720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69" name="TextBox 126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2726291" y="4762731"/>
            <a:ext cx="2346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 tooltip="" action="ppaction://hlinksldjump"/>
              </a:rPr>
              <a:t>☞</a:t>
            </a:r>
            <a:r>
              <a:rPr lang="zh-CN" altLang="en-US" sz="1400" u="sng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 tooltip="" action="ppaction://hlinksldjump"/>
              </a:rPr>
              <a:t>点击查看本小节知识架构</a:t>
            </a:r>
            <a:endParaRPr lang="zh-CN" altLang="en-US" sz="1400" u="sng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8" grpId="0"/>
      <p:bldP spid="24" grpId="0"/>
      <p:bldP spid="6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7.1.2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轴向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数据合并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35" y="1598930"/>
            <a:ext cx="914463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上述代码中通过设置 axis 参数将数据沿 0 轴合并。如果开发者想要求得交集,需要设置 join 参数,该参数用于设置连接方式,具体代码如下。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580" y="2696210"/>
            <a:ext cx="5040000" cy="31295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7.1.2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轴向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数据合并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35" y="1598930"/>
            <a:ext cx="914463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 允许开发者设置 concat ()函数的 join _ axes 参数用于数据合并的自主选择,具体代码如下。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645" y="2714625"/>
            <a:ext cx="5040000" cy="142830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635" y="4302760"/>
            <a:ext cx="9144635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在实际的使用过程中,有时需要区分合并前的数据,使用 keys 参数对数据进行分组,具体代码如下。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7.1.2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轴向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数据合并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8015" y="1205230"/>
            <a:ext cx="5040000" cy="5112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7.1.3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重叠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数据的合并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35" y="1598930"/>
            <a:ext cx="9144635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重叠数据合并指将数据中相同数据的合并,该方法在数据合并过程中同样会经常使用。Pandas 为开发者提供了 combine _ first ()函数用于重叠数据的合并,具体形式如下。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635" y="3571875"/>
            <a:ext cx="9144635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combine _ first ()函数参数如表所示。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7570" y="3108960"/>
            <a:ext cx="5040000" cy="2911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r="34450" b="27605"/>
          <a:stretch>
            <a:fillRect/>
          </a:stretch>
        </p:blipFill>
        <p:spPr>
          <a:xfrm>
            <a:off x="1403350" y="4345940"/>
            <a:ext cx="6399530" cy="1209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7.1.3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重叠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数据的合并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35" y="1598930"/>
            <a:ext cx="9144635" cy="986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下面通过代码进行说明。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首先,创建测试需要的数据集 dict1 与 dict2 ,具体代码如下。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4244975"/>
            <a:ext cx="9144635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然后,查看创建的数据集,具体代码如下。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280" y="2681605"/>
            <a:ext cx="5040000" cy="14283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" y="4919980"/>
            <a:ext cx="5040000" cy="14283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7.1.3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重叠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数据的合并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35" y="1598930"/>
            <a:ext cx="914463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其次,将 df _ 2 数据合并到数据 df _ 1 ,具体代码如下。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785" y="2291715"/>
            <a:ext cx="5040000" cy="2274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7.1.3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重叠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数据的合并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35" y="1598930"/>
            <a:ext cx="914463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最后,通过数据的合并可以看出,df _ 1 数据和 df _ 2 数据合并是以 df _ 1 数据为主。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7570" y="2291715"/>
            <a:ext cx="5040000" cy="2274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7.1.4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索引键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的合并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35" y="1598930"/>
            <a:ext cx="9144635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索引键合并指的是通过指定索引进行连接。 Pandas 提供了 join ()函数供开发者实现索引键合并的需求,此种连接方式同样是数据分析过程中常用的。该函数的具体形式如下。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645" y="3055620"/>
            <a:ext cx="5040000" cy="29111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3420745"/>
            <a:ext cx="9144635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oin ()函数参数具体如表所示。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r="44242" b="12619"/>
          <a:stretch>
            <a:fillRect/>
          </a:stretch>
        </p:blipFill>
        <p:spPr>
          <a:xfrm>
            <a:off x="3941445" y="4032250"/>
            <a:ext cx="3816350" cy="2388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7.1.4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索引键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的合并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35" y="1598930"/>
            <a:ext cx="9144635" cy="986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下面通过代码进行说明。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首先,准备测试数据,具体代码如下。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710" y="2745105"/>
            <a:ext cx="5040000" cy="199234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4846955"/>
            <a:ext cx="9144635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然后,查看 df _ 5 和 df _ 6 的数据值,具体代码如下。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7.1.4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索引键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的合并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6435" y="1263650"/>
            <a:ext cx="5040000" cy="5112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1408013" y="165404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学习目标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aphicFrame>
        <p:nvGraphicFramePr>
          <p:cNvPr id="3" name="图表 2"/>
          <p:cNvGraphicFramePr/>
          <p:nvPr/>
        </p:nvGraphicFramePr>
        <p:xfrm>
          <a:off x="-396552" y="1795159"/>
          <a:ext cx="6984776" cy="3786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TextBox 130"/>
          <p:cNvSpPr txBox="1"/>
          <p:nvPr/>
        </p:nvSpPr>
        <p:spPr bwMode="auto">
          <a:xfrm rot="18760561">
            <a:off x="3196833" y="2412387"/>
            <a:ext cx="102144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26"/>
          <p:cNvSpPr txBox="1"/>
          <p:nvPr/>
        </p:nvSpPr>
        <p:spPr bwMode="auto">
          <a:xfrm rot="2839439" flipH="1">
            <a:off x="5091485" y="2603446"/>
            <a:ext cx="102144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27"/>
          <p:cNvSpPr txBox="1"/>
          <p:nvPr/>
        </p:nvSpPr>
        <p:spPr bwMode="auto">
          <a:xfrm rot="13580827" flipV="1">
            <a:off x="3210085" y="4331646"/>
            <a:ext cx="102144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126"/>
          <p:cNvSpPr txBox="1"/>
          <p:nvPr/>
        </p:nvSpPr>
        <p:spPr bwMode="auto">
          <a:xfrm rot="18947968" flipH="1">
            <a:off x="5082055" y="4033116"/>
            <a:ext cx="1067741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endParaRPr lang="zh-CN" altLang="en-US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18"/>
          <p:cNvGrpSpPr/>
          <p:nvPr/>
        </p:nvGrpSpPr>
        <p:grpSpPr bwMode="auto">
          <a:xfrm>
            <a:off x="504865" y="1386279"/>
            <a:ext cx="3020695" cy="1271295"/>
            <a:chOff x="547807" y="2226109"/>
            <a:chExt cx="3019794" cy="1271824"/>
          </a:xfrm>
        </p:grpSpPr>
        <p:sp>
          <p:nvSpPr>
            <p:cNvPr id="9" name="矩形 5"/>
            <p:cNvSpPr>
              <a:spLocks noChangeArrowheads="1"/>
            </p:cNvSpPr>
            <p:nvPr/>
          </p:nvSpPr>
          <p:spPr bwMode="auto">
            <a:xfrm>
              <a:off x="1022011" y="2226109"/>
              <a:ext cx="2545590" cy="1015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数据合并的方法</a:t>
              </a:r>
              <a:endPara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0" name="组合 16"/>
            <p:cNvGrpSpPr/>
            <p:nvPr/>
          </p:nvGrpSpPr>
          <p:grpSpPr bwMode="auto">
            <a:xfrm>
              <a:off x="860198" y="2845720"/>
              <a:ext cx="2178276" cy="652213"/>
              <a:chOff x="860198" y="2352244"/>
              <a:chExt cx="2178276" cy="652213"/>
            </a:xfrm>
          </p:grpSpPr>
          <p:cxnSp>
            <p:nvCxnSpPr>
              <p:cNvPr id="14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1" name="组合 15"/>
            <p:cNvGrpSpPr/>
            <p:nvPr/>
          </p:nvGrpSpPr>
          <p:grpSpPr bwMode="auto">
            <a:xfrm>
              <a:off x="547807" y="2345525"/>
              <a:ext cx="482428" cy="522503"/>
              <a:chOff x="1232465" y="3518931"/>
              <a:chExt cx="482428" cy="522503"/>
            </a:xfrm>
          </p:grpSpPr>
          <p:sp>
            <p:nvSpPr>
              <p:cNvPr id="12" name="椭圆 11"/>
              <p:cNvSpPr/>
              <p:nvPr/>
            </p:nvSpPr>
            <p:spPr bwMode="auto">
              <a:xfrm>
                <a:off x="1232465" y="3558042"/>
                <a:ext cx="474520" cy="474858"/>
              </a:xfrm>
              <a:prstGeom prst="ellipse">
                <a:avLst/>
              </a:prstGeom>
              <a:solidFill>
                <a:srgbClr val="2484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3" name="TextBox 94"/>
              <p:cNvSpPr txBox="1"/>
              <p:nvPr/>
            </p:nvSpPr>
            <p:spPr>
              <a:xfrm>
                <a:off x="1295918" y="3518931"/>
                <a:ext cx="418975" cy="522503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6" name="组合 17"/>
          <p:cNvGrpSpPr/>
          <p:nvPr/>
        </p:nvGrpSpPr>
        <p:grpSpPr bwMode="auto">
          <a:xfrm>
            <a:off x="681306" y="4708112"/>
            <a:ext cx="2750821" cy="1275080"/>
            <a:chOff x="547807" y="3950799"/>
            <a:chExt cx="2750347" cy="1274341"/>
          </a:xfrm>
        </p:grpSpPr>
        <p:sp>
          <p:nvSpPr>
            <p:cNvPr id="17" name="矩形 21"/>
            <p:cNvSpPr>
              <a:spLocks noChangeArrowheads="1"/>
            </p:cNvSpPr>
            <p:nvPr/>
          </p:nvSpPr>
          <p:spPr bwMode="auto">
            <a:xfrm>
              <a:off x="845571" y="4210998"/>
              <a:ext cx="2452583" cy="1014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ts val="3600"/>
                </a:lnSpc>
                <a:buClrTx/>
                <a:buSzTx/>
                <a:buFont typeface="Calibri" panose="020F0502020204030204" pitchFamily="34" charset="0"/>
                <a:buNone/>
              </a:pP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掌握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数据类型转换的方法</a:t>
              </a:r>
              <a:endPara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18" name="组合 26"/>
            <p:cNvGrpSpPr/>
            <p:nvPr/>
          </p:nvGrpSpPr>
          <p:grpSpPr bwMode="auto">
            <a:xfrm rot="10800000" flipH="1">
              <a:off x="860198" y="3950799"/>
              <a:ext cx="2178276" cy="652213"/>
              <a:chOff x="860198" y="2352244"/>
              <a:chExt cx="2178276" cy="652213"/>
            </a:xfrm>
          </p:grpSpPr>
          <p:cxnSp>
            <p:nvCxnSpPr>
              <p:cNvPr id="22" name="直接连接符 2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直接连接符 28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9" name="组合 29"/>
            <p:cNvGrpSpPr/>
            <p:nvPr/>
          </p:nvGrpSpPr>
          <p:grpSpPr bwMode="auto">
            <a:xfrm>
              <a:off x="547807" y="4523744"/>
              <a:ext cx="474580" cy="523571"/>
              <a:chOff x="1232465" y="3525955"/>
              <a:chExt cx="474580" cy="523571"/>
            </a:xfrm>
          </p:grpSpPr>
          <p:sp>
            <p:nvSpPr>
              <p:cNvPr id="20" name="椭圆 19"/>
              <p:cNvSpPr/>
              <p:nvPr/>
            </p:nvSpPr>
            <p:spPr bwMode="auto">
              <a:xfrm>
                <a:off x="1232465" y="3559083"/>
                <a:ext cx="474580" cy="474388"/>
              </a:xfrm>
              <a:prstGeom prst="ellipse">
                <a:avLst/>
              </a:prstGeom>
              <a:solidFill>
                <a:srgbClr val="2383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1" name="TextBox 102"/>
              <p:cNvSpPr txBox="1"/>
              <p:nvPr/>
            </p:nvSpPr>
            <p:spPr>
              <a:xfrm>
                <a:off x="1278361" y="3525955"/>
                <a:ext cx="334905" cy="52357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 bwMode="auto">
          <a:xfrm>
            <a:off x="5041590" y="1385941"/>
            <a:ext cx="3241107" cy="1206174"/>
            <a:chOff x="5455218" y="2003923"/>
            <a:chExt cx="3241107" cy="1206002"/>
          </a:xfrm>
        </p:grpSpPr>
        <p:grpSp>
          <p:nvGrpSpPr>
            <p:cNvPr id="25" name="组合 32"/>
            <p:cNvGrpSpPr/>
            <p:nvPr/>
          </p:nvGrpSpPr>
          <p:grpSpPr bwMode="auto">
            <a:xfrm flipH="1">
              <a:off x="6469063" y="2557463"/>
              <a:ext cx="1962150" cy="652462"/>
              <a:chOff x="860198" y="2352244"/>
              <a:chExt cx="1962354" cy="652213"/>
            </a:xfrm>
          </p:grpSpPr>
          <p:cxnSp>
            <p:nvCxnSpPr>
              <p:cNvPr id="3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8" y="3004457"/>
                <a:ext cx="1599614" cy="0"/>
              </a:xfrm>
              <a:prstGeom prst="line">
                <a:avLst/>
              </a:prstGeom>
              <a:noFill/>
              <a:ln w="28575" algn="ctr">
                <a:solidFill>
                  <a:srgbClr val="2484C6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6" name="组合 35"/>
            <p:cNvGrpSpPr/>
            <p:nvPr/>
          </p:nvGrpSpPr>
          <p:grpSpPr bwMode="auto">
            <a:xfrm>
              <a:off x="8223250" y="2094756"/>
              <a:ext cx="473075" cy="522212"/>
              <a:chOff x="1232465" y="3514976"/>
              <a:chExt cx="474415" cy="522667"/>
            </a:xfrm>
          </p:grpSpPr>
          <p:sp>
            <p:nvSpPr>
              <p:cNvPr id="28" name="椭圆 27"/>
              <p:cNvSpPr/>
              <p:nvPr/>
            </p:nvSpPr>
            <p:spPr bwMode="auto">
              <a:xfrm>
                <a:off x="1232465" y="3558773"/>
                <a:ext cx="474415" cy="475007"/>
              </a:xfrm>
              <a:prstGeom prst="ellipse">
                <a:avLst/>
              </a:prstGeom>
              <a:solidFill>
                <a:srgbClr val="2484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9" name="TextBox 110"/>
              <p:cNvSpPr txBox="1"/>
              <p:nvPr/>
            </p:nvSpPr>
            <p:spPr>
              <a:xfrm>
                <a:off x="1288136" y="3514976"/>
                <a:ext cx="335911" cy="522667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" name="矩形 46"/>
            <p:cNvSpPr>
              <a:spLocks noChangeArrowheads="1"/>
            </p:cNvSpPr>
            <p:nvPr/>
          </p:nvSpPr>
          <p:spPr bwMode="auto">
            <a:xfrm>
              <a:off x="5455218" y="2003923"/>
              <a:ext cx="2477770" cy="1014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ts val="3600"/>
                </a:lnSpc>
              </a:pP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数据清洗的方法</a:t>
              </a:r>
              <a:endPara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>
            <a:off x="5178075" y="4660870"/>
            <a:ext cx="3208087" cy="1322069"/>
            <a:chOff x="5510087" y="4225925"/>
            <a:chExt cx="3208087" cy="1322739"/>
          </a:xfrm>
        </p:grpSpPr>
        <p:grpSp>
          <p:nvGrpSpPr>
            <p:cNvPr id="33" name="组合 38"/>
            <p:cNvGrpSpPr/>
            <p:nvPr/>
          </p:nvGrpSpPr>
          <p:grpSpPr bwMode="auto">
            <a:xfrm rot="10800000">
              <a:off x="6268941" y="4225925"/>
              <a:ext cx="2162272" cy="652465"/>
              <a:chOff x="860198" y="2352242"/>
              <a:chExt cx="2162496" cy="652215"/>
            </a:xfrm>
          </p:grpSpPr>
          <p:cxnSp>
            <p:nvCxnSpPr>
              <p:cNvPr id="38" name="直接连接符 39"/>
              <p:cNvCxnSpPr>
                <a:cxnSpLocks noChangeShapeType="1"/>
              </p:cNvCxnSpPr>
              <p:nvPr/>
            </p:nvCxnSpPr>
            <p:spPr bwMode="auto">
              <a:xfrm>
                <a:off x="860198" y="2352242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2383C6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22937" y="3004455"/>
                <a:ext cx="1799757" cy="2"/>
              </a:xfrm>
              <a:prstGeom prst="line">
                <a:avLst/>
              </a:prstGeom>
              <a:noFill/>
              <a:ln w="28575" algn="ctr">
                <a:solidFill>
                  <a:srgbClr val="2484C6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4" name="组合 41"/>
            <p:cNvGrpSpPr/>
            <p:nvPr/>
          </p:nvGrpSpPr>
          <p:grpSpPr bwMode="auto">
            <a:xfrm flipH="1">
              <a:off x="8245099" y="4779187"/>
              <a:ext cx="473075" cy="524142"/>
              <a:chOff x="1210554" y="3505896"/>
              <a:chExt cx="474415" cy="523486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1210554" y="3548703"/>
                <a:ext cx="474415" cy="474310"/>
              </a:xfrm>
              <a:prstGeom prst="ellipse">
                <a:avLst/>
              </a:prstGeom>
              <a:solidFill>
                <a:srgbClr val="2383C6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7" name="TextBox 118"/>
              <p:cNvSpPr txBox="1"/>
              <p:nvPr/>
            </p:nvSpPr>
            <p:spPr>
              <a:xfrm>
                <a:off x="1278961" y="3505896"/>
                <a:ext cx="335911" cy="523486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5" name="矩形 51"/>
            <p:cNvSpPr>
              <a:spLocks noChangeArrowheads="1"/>
            </p:cNvSpPr>
            <p:nvPr/>
          </p:nvSpPr>
          <p:spPr bwMode="auto">
            <a:xfrm>
              <a:off x="5510087" y="4533420"/>
              <a:ext cx="2559050" cy="1015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掌握</a:t>
              </a:r>
              <a:r>
                <a:rPr lang="zh-CN" altLang="en-US" sz="2400" b="1" dirty="0">
                  <a:solidFill>
                    <a:srgbClr val="2383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数据标准化的流程</a:t>
              </a:r>
              <a:endParaRPr lang="zh-CN" altLang="en-US" sz="2400" b="1" dirty="0">
                <a:solidFill>
                  <a:srgbClr val="2383C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6 L -0.08177 -0.0958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97" y="-479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0.08264 -0.086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32" y="-435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0.07466 0.1032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3" y="516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81481E-6 L -0.07708 0.1016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4" y="5069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4" grpId="0"/>
      <p:bldP spid="4" grpId="1"/>
      <p:bldP spid="4" grpId="2"/>
      <p:bldP spid="5" grpId="0"/>
      <p:bldP spid="5" grpId="1"/>
      <p:bldP spid="5" grpId="2"/>
      <p:bldP spid="6" grpId="0"/>
      <p:bldP spid="6" grpId="1"/>
      <p:bldP spid="6" grpId="2"/>
      <p:bldP spid="7" grpId="0"/>
      <p:bldP spid="7" grpId="1"/>
      <p:bldP spid="7" grpId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7.1.4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索引键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的合并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35" y="1598930"/>
            <a:ext cx="914463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Pandas 允许开发者使用 lsuffix 、 rsuffix 参数对合并后的数据更改列名后缀,具体代码如下。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345430"/>
            <a:ext cx="8321040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通过上述过程可以看出,只有两个数据集中有相同的索引对象时,才能完全显示数据,否则使用 NaN 填充。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710" y="2684145"/>
            <a:ext cx="5040000" cy="2556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7.1.4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索引键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的合并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35" y="1611630"/>
            <a:ext cx="914463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开发者还可以通过设置 how 参数,指定数据的合并方式,具体代码如下。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-571" b="39075"/>
          <a:stretch>
            <a:fillRect/>
          </a:stretch>
        </p:blipFill>
        <p:spPr>
          <a:xfrm>
            <a:off x="784860" y="2118360"/>
            <a:ext cx="5039995" cy="4190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7.1.4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索引键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的合并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35" y="4627245"/>
            <a:ext cx="914463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通过上述代码可以看出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join ()函数为开发者提供了丰富的合并形式。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60685"/>
          <a:stretch>
            <a:fillRect/>
          </a:stretch>
        </p:blipFill>
        <p:spPr>
          <a:xfrm>
            <a:off x="1111250" y="1627505"/>
            <a:ext cx="5040000" cy="2678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32"/>
          <p:cNvSpPr>
            <a:spLocks noChangeArrowheads="1"/>
          </p:cNvSpPr>
          <p:nvPr/>
        </p:nvSpPr>
        <p:spPr bwMode="auto">
          <a:xfrm>
            <a:off x="569522" y="1169001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rgbClr val="AED6EE"/>
              </a:gs>
              <a:gs pos="100000">
                <a:srgbClr val="2383C6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wrap="none" anchor="ctr"/>
          <a:lstStyle/>
          <a:p>
            <a:pPr latinLnBrk="1">
              <a:defRPr/>
            </a:pPr>
            <a:endParaRPr kumimoji="1" lang="ko-KR" alt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847584" y="1398177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AED6EE"/>
          </a:solidFill>
          <a:ln w="19050" algn="ctr">
            <a:solidFill>
              <a:schemeClr val="bg1">
                <a:lumMod val="95000"/>
              </a:scheme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grpSp>
        <p:nvGrpSpPr>
          <p:cNvPr id="4" name="组合 153"/>
          <p:cNvGrpSpPr/>
          <p:nvPr/>
        </p:nvGrpSpPr>
        <p:grpSpPr bwMode="auto">
          <a:xfrm>
            <a:off x="1172967" y="2838382"/>
            <a:ext cx="6625480" cy="684212"/>
            <a:chOff x="1029300" y="5045322"/>
            <a:chExt cx="6624959" cy="683275"/>
          </a:xfrm>
        </p:grpSpPr>
        <p:grpSp>
          <p:nvGrpSpPr>
            <p:cNvPr id="5" name="组合 219"/>
            <p:cNvGrpSpPr/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10" name="AutoShape 218"/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grpSp>
            <p:nvGrpSpPr>
              <p:cNvPr id="11" name="组合 225"/>
              <p:cNvGrpSpPr/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12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13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  <p:sp>
          <p:nvSpPr>
            <p:cNvPr id="6" name="Line 188"/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grpSp>
          <p:nvGrpSpPr>
            <p:cNvPr id="7" name="组合 221"/>
            <p:cNvGrpSpPr/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8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9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</p:grpSp>
      <p:sp>
        <p:nvSpPr>
          <p:cNvPr id="14" name="TextBox 154"/>
          <p:cNvSpPr txBox="1">
            <a:spLocks noChangeArrowheads="1"/>
          </p:cNvSpPr>
          <p:nvPr/>
        </p:nvSpPr>
        <p:spPr bwMode="auto">
          <a:xfrm>
            <a:off x="2847340" y="1562735"/>
            <a:ext cx="587311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/>
              <a:t>7.2  </a:t>
            </a:r>
            <a:r>
              <a:rPr lang="zh-CN" altLang="en-US" sz="2800" b="1" dirty="0"/>
              <a:t>数据清洗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TextBox 163"/>
          <p:cNvSpPr txBox="1">
            <a:spLocks noChangeArrowheads="1"/>
          </p:cNvSpPr>
          <p:nvPr/>
        </p:nvSpPr>
        <p:spPr bwMode="auto">
          <a:xfrm>
            <a:off x="1151682" y="2956878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7.2.1</a:t>
            </a:r>
            <a:endParaRPr lang="zh-CN" altLang="en-US" dirty="0"/>
          </a:p>
        </p:txBody>
      </p:sp>
      <p:sp>
        <p:nvSpPr>
          <p:cNvPr id="16" name="TextBox 168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3330575" y="2938780"/>
            <a:ext cx="40024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 tooltip="" action="ppaction://hlinksldjump"/>
              </a:rPr>
              <a:t>重复值的处理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AutoShape 864"/>
          <p:cNvSpPr>
            <a:spLocks noChangeArrowheads="1"/>
          </p:cNvSpPr>
          <p:nvPr/>
        </p:nvSpPr>
        <p:spPr bwMode="auto">
          <a:xfrm>
            <a:off x="630754" y="1936508"/>
            <a:ext cx="1800957" cy="345806"/>
          </a:xfrm>
          <a:prstGeom prst="roundRect">
            <a:avLst>
              <a:gd name="adj" fmla="val 50000"/>
            </a:avLst>
          </a:prstGeom>
          <a:gradFill rotWithShape="1">
            <a:gsLst>
              <a:gs pos="1000">
                <a:srgbClr val="2383C6"/>
              </a:gs>
              <a:gs pos="60000">
                <a:srgbClr val="AED6EE"/>
              </a:gs>
            </a:gsLst>
            <a:lin ang="5400000" scaled="1"/>
          </a:gradFill>
          <a:ln w="19050" algn="ctr">
            <a:noFill/>
            <a:round/>
          </a:ln>
          <a:effectLst>
            <a:outerShdw blurRad="149987" dist="127000" dir="288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146050" h="139700"/>
          </a:sp3d>
        </p:spPr>
        <p:txBody>
          <a:bodyPr wrap="none" lIns="72000" tIns="0" rIns="72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 bwMode="auto">
          <a:xfrm>
            <a:off x="1103791" y="1968242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spc="3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返回目录</a:t>
            </a:r>
            <a:endParaRPr lang="zh-CN" altLang="en-US" sz="1600" b="1" spc="3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1">
            <a:hlinkClick r:id="" action="ppaction://noaction"/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  <a14:imgEffect>
                      <a14:saturation sat="66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16" y="1915278"/>
            <a:ext cx="376076" cy="3748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组合 153"/>
          <p:cNvGrpSpPr/>
          <p:nvPr/>
        </p:nvGrpSpPr>
        <p:grpSpPr bwMode="auto">
          <a:xfrm>
            <a:off x="1172637" y="5246655"/>
            <a:ext cx="6535740" cy="652952"/>
            <a:chOff x="1029300" y="5045322"/>
            <a:chExt cx="6535226" cy="652058"/>
          </a:xfrm>
        </p:grpSpPr>
        <p:grpSp>
          <p:nvGrpSpPr>
            <p:cNvPr id="21" name="组合 219"/>
            <p:cNvGrpSpPr/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26" name="AutoShape 218"/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grpSp>
            <p:nvGrpSpPr>
              <p:cNvPr id="27" name="组合 225"/>
              <p:cNvGrpSpPr/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28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29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  <p:sp>
          <p:nvSpPr>
            <p:cNvPr id="22" name="Line 188"/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grpSp>
          <p:nvGrpSpPr>
            <p:cNvPr id="23" name="组合 221"/>
            <p:cNvGrpSpPr/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24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25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</p:grpSp>
      <p:sp>
        <p:nvSpPr>
          <p:cNvPr id="30" name="TextBox 163"/>
          <p:cNvSpPr txBox="1">
            <a:spLocks noChangeArrowheads="1"/>
          </p:cNvSpPr>
          <p:nvPr/>
        </p:nvSpPr>
        <p:spPr bwMode="auto">
          <a:xfrm>
            <a:off x="1134976" y="5381749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7.2.3</a:t>
            </a:r>
            <a:endParaRPr lang="zh-CN" altLang="en-US" dirty="0"/>
          </a:p>
        </p:txBody>
      </p:sp>
      <p:sp>
        <p:nvSpPr>
          <p:cNvPr id="31" name="TextBox 16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330244" y="5350052"/>
            <a:ext cx="400308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6" tooltip="" action="ppaction://hlinksldjump"/>
              </a:rPr>
              <a:t>缺失值的处理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153"/>
          <p:cNvGrpSpPr/>
          <p:nvPr/>
        </p:nvGrpSpPr>
        <p:grpSpPr bwMode="auto">
          <a:xfrm>
            <a:off x="1172967" y="4071552"/>
            <a:ext cx="6625480" cy="684212"/>
            <a:chOff x="1029300" y="5045322"/>
            <a:chExt cx="6624959" cy="683275"/>
          </a:xfrm>
        </p:grpSpPr>
        <p:grpSp>
          <p:nvGrpSpPr>
            <p:cNvPr id="33" name="组合 219"/>
            <p:cNvGrpSpPr/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34" name="AutoShape 218"/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grpSp>
            <p:nvGrpSpPr>
              <p:cNvPr id="35" name="组合 225"/>
              <p:cNvGrpSpPr/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36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37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  <p:sp>
          <p:nvSpPr>
            <p:cNvPr id="38" name="Line 188"/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grpSp>
          <p:nvGrpSpPr>
            <p:cNvPr id="39" name="组合 221"/>
            <p:cNvGrpSpPr/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40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41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</p:grpSp>
      <p:sp>
        <p:nvSpPr>
          <p:cNvPr id="42" name="TextBox 163"/>
          <p:cNvSpPr txBox="1">
            <a:spLocks noChangeArrowheads="1"/>
          </p:cNvSpPr>
          <p:nvPr/>
        </p:nvSpPr>
        <p:spPr bwMode="auto">
          <a:xfrm>
            <a:off x="1151682" y="4190048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7.2.2</a:t>
            </a:r>
            <a:endParaRPr lang="zh-CN" altLang="en-US" dirty="0"/>
          </a:p>
        </p:txBody>
      </p:sp>
      <p:sp>
        <p:nvSpPr>
          <p:cNvPr id="43" name="TextBox 168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3330575" y="4171950"/>
            <a:ext cx="40024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7" tooltip="" action="ppaction://hlinksldjump"/>
              </a:rPr>
              <a:t>异常值的处理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数据清洗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3365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数据合并完成后,需要进行数据清洗。本节将对数据中的重复值处理、异常值处理、缺失值处理等方面进行数据清洗的基本介绍。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7.2.1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重复值的处理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3365" cy="1881505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在大量数据中,难免会遇到重复值的情况。开发者需要在处理过程中,将数据中的重复值剔除掉,有时可能也需要记录重复值。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1.记录重复值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重复值的记录需要使用 Python 的特性,下面通过简单示例进行基本演示。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645" y="3604895"/>
            <a:ext cx="5040000" cy="2656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7.2.1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重复值的处理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3365" cy="2296795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上述代码通过 for 循环进行重复值的存储,如果数据中出现大量的重复值,则需要使用set ()函数进行数据去重处理。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2.去除重复值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 本身没有去重的函数,去重需要使用 Python 内置 set ()函数进行处理,具体代码如下。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785" y="4051300"/>
            <a:ext cx="5040000" cy="1137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7.2.1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重复值的处理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3365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 允许开发者使用 duplicated ()函数对重复值进行标记,具体代码如下。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5505" y="2325370"/>
            <a:ext cx="5040000" cy="17103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4266565"/>
            <a:ext cx="9143365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标记重复值后,开发者可以使用 drop _ duplicated ()函数删除重复数据,具体代码如下。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7.2.1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重复值的处理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-398" b="38031"/>
          <a:stretch>
            <a:fillRect/>
          </a:stretch>
        </p:blipFill>
        <p:spPr>
          <a:xfrm>
            <a:off x="1692910" y="1520825"/>
            <a:ext cx="5039995" cy="436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7.2.1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重复值的处理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62513" b="274"/>
          <a:stretch>
            <a:fillRect/>
          </a:stretch>
        </p:blipFill>
        <p:spPr>
          <a:xfrm>
            <a:off x="915670" y="2214245"/>
            <a:ext cx="5039995" cy="26066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5113655"/>
            <a:ext cx="9143365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通过上述代码可以看出,使用 drop _ duplicates ()函数能够将重复的数据去除。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587421"/>
            <a:ext cx="9144000" cy="216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获取数据的最终目的是在数据中提取有效的信息,为管理者提供更好的决策数据。在世界 500 强企业中,如 IBM 、微软、谷歌等知名公司均设有独立的数据分析部门。自 2018 年起,国内各行业甚至政府部门都在完善数据的利用率,加速了数据分析与大数据的高速发展。本章将从数据的合并、清洗、标准化、类型转换等方面对数据分析的常用手段进行讲解。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7.2.1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重复值的处理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3365" cy="986155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3.特征重复值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 允许开发者使用 corr ()函数进行数据相关性检测,该函数的具体形式如下。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3045460"/>
            <a:ext cx="9143365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corr ()函数参数具体如表所示。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655" y="2754630"/>
            <a:ext cx="5040000" cy="2911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r="19201" b="8170"/>
          <a:stretch>
            <a:fillRect/>
          </a:stretch>
        </p:blipFill>
        <p:spPr>
          <a:xfrm>
            <a:off x="2564130" y="3552190"/>
            <a:ext cx="5456555" cy="3026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7.2.1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重复值的处理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3365" cy="1337945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相关系数是统计学中的概念,用于研究变量之间的相关程度。在数理统计中,有三大相关系数的算法,分别是 Pearson 相关性系数、 Spearman 相关性系数、 Kendall 相关性系数。相关系数具体公式如下。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I1W%@~SQXZ%AX`QDZZ%XP)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3147695"/>
            <a:ext cx="6086475" cy="5619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35" y="3802380"/>
            <a:ext cx="9143365" cy="2648585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通过上述公式可以看出,相关系数等于函数协方差除以各自标准差乘积。由于分母为标准差的积,默认不为 0 ,所以任何一个标准差不能为 0 。如果两个变量中的任何一个值相同,则 Pearson 相关系数不能计算出对应的值,这个是该方法的缺点。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当值为 0.8~1.0 时表示极强的相关性,为 0.6~0.8 时表示强相关性,为 0.4~0.6 时表示中等相关性,为 0.2~0.4 时表示弱相关性,为 0.0~0.2 时表示极弱相关性或者无相关性。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7.2.1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重复值的处理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3365" cy="140208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Spearman 相关系数和 Kendall 相关系数也是同样的道理,区别在于使用不同的参考值和计算方法。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具体请参考相似度矩阵,具体代码如下。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-160" b="61448"/>
          <a:stretch>
            <a:fillRect/>
          </a:stretch>
        </p:blipFill>
        <p:spPr>
          <a:xfrm>
            <a:off x="738505" y="3034665"/>
            <a:ext cx="5040000" cy="32259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7.2.1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重复值的处理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38311"/>
          <a:stretch>
            <a:fillRect/>
          </a:stretch>
        </p:blipFill>
        <p:spPr>
          <a:xfrm>
            <a:off x="1933575" y="1121410"/>
            <a:ext cx="5040000" cy="51406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7.2.2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异常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值的处理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3365" cy="271272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1.基于箱型图的异常值处理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在第 5 章中已经详细讲述了箱型图的基本绘制,本节将讲述箱型图在异常值处理方面的应用。箱型图进行异常值的判断可以不受数据的分布形式的限制,根据数据的分布客观地反映数据中的异常值。下面在讲述箱型图识别异常值前,先对箱型图做基本介绍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箱型图具体如图所示。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4886" r="36294"/>
          <a:stretch>
            <a:fillRect/>
          </a:stretch>
        </p:blipFill>
        <p:spPr>
          <a:xfrm>
            <a:off x="3705225" y="3692525"/>
            <a:ext cx="2694940" cy="2785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7.2.2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异常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值的处理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3365" cy="3063875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箱型图的关键点包括上界、下界、中位线、上四分线、下四分线。上界是所有观测数据中最大的值,下界是所有观测数据中最小的值,上四分线( QU )以上是所有观测数据排序后的前四分之一,下四分线( QL )以下表示所有观测数据排序后的末四分之一,两个四分线之间即数据的一半用四分位距(IQR )表示。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箱型图根据( QL-1.5IQR ,QU+1.5IQR )区间进行数据异常值的区分。数据中超出有效范围区间的被 Pandas 视为异常数据,同时会被标记,该标记动作由 Python 底层执行完成。下面将通过代码进行讲解,具体代码如下。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7.2.2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异常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值的处理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355" y="1543050"/>
            <a:ext cx="5040000" cy="360259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35" y="5145405"/>
            <a:ext cx="9143365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上述代码中创建了两组数据,分别为数据 A 和数据 B 。通过观察就可以看出, B 数据组中有一个数据较其他数据偏差很大,Pandas 判定该数据为异常值。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7.2.2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异常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值的处理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3365" cy="2905125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数据异常值检测完毕后,应进行相应的异常值处理,对应的处理方法通常有以下几种。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(1 )使用符合区间( QL-1.5IQR ,QU+1.5IQR )的值进行填充。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(2 )直接将值删除,不填充。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(3 )使用缺失值的处理方法进行处理。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(4 )使用数据的平均值进行代替。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将值进行替换后再次运行,具体代码如下。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7.2.2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异常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值的处理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928870"/>
            <a:ext cx="9143365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上述代码中将数据 B 组中的数据替换成 20 后再次进行图形绘制,发现箱型图恢复正常,以上方法更客观地反映了数据。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3455" y="1781175"/>
            <a:ext cx="5040000" cy="31477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7.2.2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异常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值的处理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3365" cy="312801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2.基于 3 σ 的异常值处理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3σ 方法是基于正态分布的数据的一种异常值检测方法,与箱型图的检测方法一样,超出一定数据范围的值被称为数据组的异常值。 3σ 方法又被称为拉依达准则,其检测原理是假设观测数据只含有随机误差,通过计算获取数据的标准差,使用概率划定数据区间,如果数据超过对应的区间,将该数据视为异常值(离群点)。需要注意的是,此种判断方法只适合正态分布的数据或者近似正态分布的数据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正态分布的公式如下。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V35TW{A1JS}YJEX2`XM5OY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7790" y="4958080"/>
            <a:ext cx="4183380" cy="1099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32"/>
          <p:cNvSpPr>
            <a:spLocks noChangeArrowheads="1"/>
          </p:cNvSpPr>
          <p:nvPr/>
        </p:nvSpPr>
        <p:spPr bwMode="auto">
          <a:xfrm>
            <a:off x="569522" y="1169001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rgbClr val="AED6EE"/>
              </a:gs>
              <a:gs pos="100000">
                <a:srgbClr val="2383C6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wrap="none" anchor="ctr"/>
          <a:lstStyle/>
          <a:p>
            <a:pPr latinLnBrk="1">
              <a:defRPr/>
            </a:pPr>
            <a:endParaRPr kumimoji="1" lang="ko-KR" alt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847584" y="1398177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AED6EE"/>
          </a:solidFill>
          <a:ln w="19050" algn="ctr">
            <a:solidFill>
              <a:schemeClr val="bg1">
                <a:lumMod val="95000"/>
              </a:scheme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grpSp>
        <p:nvGrpSpPr>
          <p:cNvPr id="4" name="组合 153"/>
          <p:cNvGrpSpPr/>
          <p:nvPr/>
        </p:nvGrpSpPr>
        <p:grpSpPr bwMode="auto">
          <a:xfrm>
            <a:off x="1189477" y="2603432"/>
            <a:ext cx="6625480" cy="684212"/>
            <a:chOff x="1029300" y="5045322"/>
            <a:chExt cx="6624959" cy="683275"/>
          </a:xfrm>
        </p:grpSpPr>
        <p:grpSp>
          <p:nvGrpSpPr>
            <p:cNvPr id="5" name="组合 219"/>
            <p:cNvGrpSpPr/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10" name="AutoShape 218"/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grpSp>
            <p:nvGrpSpPr>
              <p:cNvPr id="11" name="组合 225"/>
              <p:cNvGrpSpPr/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12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13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  <p:sp>
          <p:nvSpPr>
            <p:cNvPr id="6" name="Line 188"/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grpSp>
          <p:nvGrpSpPr>
            <p:cNvPr id="7" name="组合 221"/>
            <p:cNvGrpSpPr/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8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9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</p:grpSp>
      <p:sp>
        <p:nvSpPr>
          <p:cNvPr id="14" name="TextBox 154"/>
          <p:cNvSpPr txBox="1">
            <a:spLocks noChangeArrowheads="1"/>
          </p:cNvSpPr>
          <p:nvPr/>
        </p:nvSpPr>
        <p:spPr bwMode="auto">
          <a:xfrm>
            <a:off x="2847340" y="1562735"/>
            <a:ext cx="587311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/>
              <a:t>7.1  </a:t>
            </a:r>
            <a:r>
              <a:rPr lang="zh-CN" altLang="en-US" sz="2800" b="1" dirty="0"/>
              <a:t>合并数据集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63"/>
          <p:cNvSpPr txBox="1">
            <a:spLocks noChangeArrowheads="1"/>
          </p:cNvSpPr>
          <p:nvPr/>
        </p:nvSpPr>
        <p:spPr bwMode="auto">
          <a:xfrm>
            <a:off x="1168192" y="2721928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7.1.1</a:t>
            </a:r>
            <a:endParaRPr lang="zh-CN" altLang="en-US" dirty="0"/>
          </a:p>
        </p:txBody>
      </p:sp>
      <p:sp>
        <p:nvSpPr>
          <p:cNvPr id="16" name="TextBox 168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3347085" y="2703830"/>
            <a:ext cx="250634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 tooltip="" action="ppaction://hlinksldjump"/>
              </a:rPr>
              <a:t>主键合并数据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AutoShape 864"/>
          <p:cNvSpPr>
            <a:spLocks noChangeArrowheads="1"/>
          </p:cNvSpPr>
          <p:nvPr/>
        </p:nvSpPr>
        <p:spPr bwMode="auto">
          <a:xfrm>
            <a:off x="630754" y="1936508"/>
            <a:ext cx="1800957" cy="345806"/>
          </a:xfrm>
          <a:prstGeom prst="roundRect">
            <a:avLst>
              <a:gd name="adj" fmla="val 50000"/>
            </a:avLst>
          </a:prstGeom>
          <a:gradFill rotWithShape="1">
            <a:gsLst>
              <a:gs pos="1000">
                <a:srgbClr val="2383C6"/>
              </a:gs>
              <a:gs pos="60000">
                <a:srgbClr val="AED6EE"/>
              </a:gs>
            </a:gsLst>
            <a:lin ang="5400000" scaled="1"/>
          </a:gradFill>
          <a:ln w="19050" algn="ctr">
            <a:noFill/>
            <a:round/>
          </a:ln>
          <a:effectLst>
            <a:outerShdw blurRad="149987" dist="127000" dir="288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146050" h="139700"/>
          </a:sp3d>
        </p:spPr>
        <p:txBody>
          <a:bodyPr wrap="none" lIns="72000" tIns="0" rIns="72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 bwMode="auto">
          <a:xfrm>
            <a:off x="1103791" y="1968242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spc="3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返回目录</a:t>
            </a:r>
            <a:endParaRPr lang="zh-CN" altLang="en-US" sz="1600" b="1" spc="3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1">
            <a:hlinkClick r:id="" action="ppaction://noaction"/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  <a14:imgEffect>
                      <a14:saturation sat="66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16" y="1915278"/>
            <a:ext cx="376076" cy="3748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组合 153"/>
          <p:cNvGrpSpPr/>
          <p:nvPr/>
        </p:nvGrpSpPr>
        <p:grpSpPr bwMode="auto">
          <a:xfrm>
            <a:off x="1189147" y="3601370"/>
            <a:ext cx="6535740" cy="652952"/>
            <a:chOff x="1029300" y="5045322"/>
            <a:chExt cx="6535226" cy="652058"/>
          </a:xfrm>
        </p:grpSpPr>
        <p:grpSp>
          <p:nvGrpSpPr>
            <p:cNvPr id="21" name="组合 219"/>
            <p:cNvGrpSpPr/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26" name="AutoShape 218"/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grpSp>
            <p:nvGrpSpPr>
              <p:cNvPr id="27" name="组合 225"/>
              <p:cNvGrpSpPr/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28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29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  <p:sp>
          <p:nvSpPr>
            <p:cNvPr id="22" name="Line 188"/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grpSp>
          <p:nvGrpSpPr>
            <p:cNvPr id="23" name="组合 221"/>
            <p:cNvGrpSpPr/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24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25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</p:grpSp>
      <p:sp>
        <p:nvSpPr>
          <p:cNvPr id="30" name="TextBox 163"/>
          <p:cNvSpPr txBox="1">
            <a:spLocks noChangeArrowheads="1"/>
          </p:cNvSpPr>
          <p:nvPr/>
        </p:nvSpPr>
        <p:spPr bwMode="auto">
          <a:xfrm>
            <a:off x="1141326" y="3719319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7.1.2</a:t>
            </a:r>
            <a:endParaRPr lang="zh-CN" altLang="en-US" dirty="0"/>
          </a:p>
        </p:txBody>
      </p:sp>
      <p:sp>
        <p:nvSpPr>
          <p:cNvPr id="31" name="TextBox 168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3346754" y="3704767"/>
            <a:ext cx="400308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7" tooltip="" action="ppaction://hlinksldjump"/>
              </a:rPr>
              <a:t>轴向数据合并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0" name="组合 153"/>
          <p:cNvGrpSpPr/>
          <p:nvPr/>
        </p:nvGrpSpPr>
        <p:grpSpPr bwMode="auto">
          <a:xfrm>
            <a:off x="1189477" y="4577832"/>
            <a:ext cx="6625480" cy="684212"/>
            <a:chOff x="1029300" y="5045322"/>
            <a:chExt cx="6624959" cy="683275"/>
          </a:xfrm>
        </p:grpSpPr>
        <p:grpSp>
          <p:nvGrpSpPr>
            <p:cNvPr id="81" name="组合 219"/>
            <p:cNvGrpSpPr/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86" name="AutoShape 218"/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grpSp>
            <p:nvGrpSpPr>
              <p:cNvPr id="87" name="组合 225"/>
              <p:cNvGrpSpPr/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88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89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  <p:sp>
          <p:nvSpPr>
            <p:cNvPr id="82" name="Line 188"/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grpSp>
          <p:nvGrpSpPr>
            <p:cNvPr id="83" name="组合 221"/>
            <p:cNvGrpSpPr/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84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85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</p:grpSp>
      <p:sp>
        <p:nvSpPr>
          <p:cNvPr id="90" name="TextBox 163"/>
          <p:cNvSpPr txBox="1">
            <a:spLocks noChangeArrowheads="1"/>
          </p:cNvSpPr>
          <p:nvPr/>
        </p:nvSpPr>
        <p:spPr bwMode="auto">
          <a:xfrm>
            <a:off x="1152317" y="4712838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7.1.3</a:t>
            </a:r>
            <a:endParaRPr lang="zh-CN" altLang="en-US" dirty="0"/>
          </a:p>
        </p:txBody>
      </p:sp>
      <p:sp>
        <p:nvSpPr>
          <p:cNvPr id="91" name="TextBox 168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3347085" y="4678680"/>
            <a:ext cx="33153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8" tooltip="" action="ppaction://hlinksldjump"/>
              </a:rPr>
              <a:t>重叠数据的合并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153"/>
          <p:cNvGrpSpPr/>
          <p:nvPr/>
        </p:nvGrpSpPr>
        <p:grpSpPr bwMode="auto">
          <a:xfrm>
            <a:off x="1189477" y="5536682"/>
            <a:ext cx="6625480" cy="684212"/>
            <a:chOff x="1029300" y="5045322"/>
            <a:chExt cx="6624959" cy="683275"/>
          </a:xfrm>
        </p:grpSpPr>
        <p:grpSp>
          <p:nvGrpSpPr>
            <p:cNvPr id="33" name="组合 219"/>
            <p:cNvGrpSpPr/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34" name="AutoShape 218"/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grpSp>
            <p:nvGrpSpPr>
              <p:cNvPr id="35" name="组合 225"/>
              <p:cNvGrpSpPr/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36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37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  <p:sp>
          <p:nvSpPr>
            <p:cNvPr id="38" name="Line 188"/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grpSp>
          <p:nvGrpSpPr>
            <p:cNvPr id="39" name="组合 221"/>
            <p:cNvGrpSpPr/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40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41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</p:grpSp>
      <p:sp>
        <p:nvSpPr>
          <p:cNvPr id="42" name="TextBox 163"/>
          <p:cNvSpPr txBox="1">
            <a:spLocks noChangeArrowheads="1"/>
          </p:cNvSpPr>
          <p:nvPr/>
        </p:nvSpPr>
        <p:spPr bwMode="auto">
          <a:xfrm>
            <a:off x="1131997" y="5671688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7.1.</a:t>
            </a:r>
            <a:r>
              <a:rPr lang="en-US" dirty="0"/>
              <a:t>4</a:t>
            </a:r>
            <a:endParaRPr lang="en-US" dirty="0"/>
          </a:p>
        </p:txBody>
      </p:sp>
      <p:sp>
        <p:nvSpPr>
          <p:cNvPr id="43" name="TextBox 168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3347085" y="5637530"/>
            <a:ext cx="327469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9" tooltip="" action="ppaction://hlinksldjump"/>
              </a:rPr>
              <a:t>索引键的合并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7.2.2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异常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值的处理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3365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其中,σ 为标准差,μ 为均值。正态分布数据的 3σ 数据划分原则如表所示。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rcRect r="69483" b="15208"/>
          <a:stretch>
            <a:fillRect/>
          </a:stretch>
        </p:blipFill>
        <p:spPr>
          <a:xfrm>
            <a:off x="2682875" y="2567940"/>
            <a:ext cx="3776980" cy="2992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7.2.2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异常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值的处理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3365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通过表可以看出,数据主要集中在(μ -3σ , μ +3σ )区间,在区间外的数据会被认为是异常数据,正态分布图如图所示。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2880" y="2904490"/>
            <a:ext cx="3546475" cy="3000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7.2.2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异常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值的处理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3365" cy="986155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下面通过代码进行说明。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首先,根据 3σ 原则,定义一个返回异常值函数,具体代码如下。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280" y="2618740"/>
            <a:ext cx="5040000" cy="28475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5394960"/>
            <a:ext cx="9143365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然后,定义测试数据,具体代码如下。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" y="5901690"/>
            <a:ext cx="5040000" cy="5731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7.2.2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异常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值的处理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3365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其次,进行函数测试,具体代码如下。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0" y="2139315"/>
            <a:ext cx="5040000" cy="4357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7.2.2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异常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值的处理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3365" cy="140208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通过上述结果可以看出,函数将数据的有效范围划分为[ -679 ,813 ];数据中的“1000 ”超过该范围,因而被标记成了异常数据值。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最后,测试第二组数据,具体代码如下。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46279"/>
          <a:stretch>
            <a:fillRect/>
          </a:stretch>
        </p:blipFill>
        <p:spPr>
          <a:xfrm>
            <a:off x="772795" y="3034665"/>
            <a:ext cx="5040000" cy="33575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7.2.2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异常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值的处理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870450"/>
            <a:ext cx="9143365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本节主要讲述了箱型图法和 3σ 法进行数据的异常值的判断,通过相应的参数计算,进一步确认数据的实用价值。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53984"/>
          <a:stretch>
            <a:fillRect/>
          </a:stretch>
        </p:blipFill>
        <p:spPr>
          <a:xfrm>
            <a:off x="1017270" y="1751330"/>
            <a:ext cx="5040000" cy="2876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7.2.3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缺失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值的处理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3365" cy="140208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实际开发中,开发者还会遇到缺失值处理的问题。 Pandas 提供了 isnull ()、notnull ()函数用于检测缺失值。下面通过代码说明。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首先,创建测试数据,具体代码如下。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40" y="3150235"/>
            <a:ext cx="5040000" cy="27929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7.2.3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缺失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值的处理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3365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然后,使用 isnull ()、 notnull ()函数检测缺失值与非缺失值,并通过 sum ()函数对缺失值与非缺失值计数,具体代码如下。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280" y="2700020"/>
            <a:ext cx="5040000" cy="2656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7.2.3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缺失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值的处理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3365" cy="1337945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上述过程演示了缺失值的检测和计数,对于检测出来的数据还需要使用对应的处理方法。 Pandas 提供了 drpna ()函数用于删除缺失值,fillna ()函数用于替换缺失值,相关函数的具体操作如下。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645" y="3123565"/>
            <a:ext cx="5040000" cy="2465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7.2.3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缺失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值的处理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3365" cy="140208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除上述处理方法外,开发者还可以使用插值法对缺失值进行处理。一般来说,插值比开发者指定填充某值更加符合数据的随机规范。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插值法可以分为线性插值法、拉格朗日插值法、样条插值法,具体代码如下。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21" b="60107"/>
          <a:stretch>
            <a:fillRect/>
          </a:stretch>
        </p:blipFill>
        <p:spPr>
          <a:xfrm>
            <a:off x="819150" y="3034665"/>
            <a:ext cx="5039995" cy="3376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7.1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合并数据集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424206"/>
            <a:ext cx="9115425" cy="2648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在数据处理过程中,经常会对数据进行合并。将若干分散的同类型数据集进行合并处理,就像环卫工人将来自不同街区分类的垃圾进行集中加工,如 A 街区的可循环利用的垃圾与 B 街区可循环利用的垃圾进行合并处理, A 街区的不可循环利用的垃圾与 B 街区不可循环利用的垃圾进行合并处理。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 提供了一些常用方法,用于不同情况下数据集合并的处理。具体方法如表所示。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20684" b="19646"/>
          <a:stretch>
            <a:fillRect/>
          </a:stretch>
        </p:blipFill>
        <p:spPr>
          <a:xfrm>
            <a:off x="1588770" y="4309110"/>
            <a:ext cx="6330950" cy="1276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7.2.3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缺失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值的处理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t="4857" b="13981"/>
          <a:stretch>
            <a:fillRect/>
          </a:stretch>
        </p:blipFill>
        <p:spPr>
          <a:xfrm>
            <a:off x="1858645" y="1316355"/>
            <a:ext cx="5039995" cy="5072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7.2.3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缺失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值的处理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5" y="2980055"/>
            <a:ext cx="9143365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插值法使用的是 scipy 库,本书不过多讲解。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t="85765" b="-162"/>
          <a:stretch>
            <a:fillRect/>
          </a:stretch>
        </p:blipFill>
        <p:spPr>
          <a:xfrm>
            <a:off x="765175" y="1998980"/>
            <a:ext cx="5039995" cy="899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32"/>
          <p:cNvSpPr>
            <a:spLocks noChangeArrowheads="1"/>
          </p:cNvSpPr>
          <p:nvPr/>
        </p:nvSpPr>
        <p:spPr bwMode="auto">
          <a:xfrm>
            <a:off x="569522" y="1169001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rgbClr val="AED6EE"/>
              </a:gs>
              <a:gs pos="100000">
                <a:srgbClr val="2383C6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wrap="none" anchor="ctr"/>
          <a:lstStyle/>
          <a:p>
            <a:pPr latinLnBrk="1">
              <a:defRPr/>
            </a:pPr>
            <a:endParaRPr kumimoji="1" lang="ko-KR" alt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847584" y="1398177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AED6EE"/>
          </a:solidFill>
          <a:ln w="19050" algn="ctr">
            <a:solidFill>
              <a:schemeClr val="bg1">
                <a:lumMod val="95000"/>
              </a:scheme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grpSp>
        <p:nvGrpSpPr>
          <p:cNvPr id="4" name="组合 153"/>
          <p:cNvGrpSpPr/>
          <p:nvPr/>
        </p:nvGrpSpPr>
        <p:grpSpPr bwMode="auto">
          <a:xfrm>
            <a:off x="1172967" y="2838382"/>
            <a:ext cx="6625480" cy="684212"/>
            <a:chOff x="1029300" y="5045322"/>
            <a:chExt cx="6624959" cy="683275"/>
          </a:xfrm>
        </p:grpSpPr>
        <p:grpSp>
          <p:nvGrpSpPr>
            <p:cNvPr id="5" name="组合 219"/>
            <p:cNvGrpSpPr/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10" name="AutoShape 218"/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grpSp>
            <p:nvGrpSpPr>
              <p:cNvPr id="11" name="组合 225"/>
              <p:cNvGrpSpPr/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12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13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  <p:sp>
          <p:nvSpPr>
            <p:cNvPr id="6" name="Line 188"/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grpSp>
          <p:nvGrpSpPr>
            <p:cNvPr id="7" name="组合 221"/>
            <p:cNvGrpSpPr/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8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9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</p:grpSp>
      <p:sp>
        <p:nvSpPr>
          <p:cNvPr id="14" name="TextBox 154"/>
          <p:cNvSpPr txBox="1">
            <a:spLocks noChangeArrowheads="1"/>
          </p:cNvSpPr>
          <p:nvPr/>
        </p:nvSpPr>
        <p:spPr bwMode="auto">
          <a:xfrm>
            <a:off x="2847340" y="1562735"/>
            <a:ext cx="587311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/>
              <a:t>7.3  </a:t>
            </a:r>
            <a:r>
              <a:rPr lang="zh-CN" altLang="en-US" sz="2800" b="1" dirty="0"/>
              <a:t>数据标准化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TextBox 163"/>
          <p:cNvSpPr txBox="1">
            <a:spLocks noChangeArrowheads="1"/>
          </p:cNvSpPr>
          <p:nvPr/>
        </p:nvSpPr>
        <p:spPr bwMode="auto">
          <a:xfrm>
            <a:off x="1151682" y="2956878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7.3.1</a:t>
            </a:r>
            <a:endParaRPr lang="zh-CN" altLang="en-US" dirty="0"/>
          </a:p>
        </p:txBody>
      </p:sp>
      <p:sp>
        <p:nvSpPr>
          <p:cNvPr id="16" name="TextBox 168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3330575" y="2938780"/>
            <a:ext cx="40024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 tooltip="" action="ppaction://hlinksldjump"/>
              </a:rPr>
              <a:t>最小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 tooltip="" action="ppaction://hlinksldjump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 tooltip="" action="ppaction://hlinksldjump"/>
              </a:rPr>
              <a:t>最大标准化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AutoShape 864"/>
          <p:cNvSpPr>
            <a:spLocks noChangeArrowheads="1"/>
          </p:cNvSpPr>
          <p:nvPr/>
        </p:nvSpPr>
        <p:spPr bwMode="auto">
          <a:xfrm>
            <a:off x="630754" y="1936508"/>
            <a:ext cx="1800957" cy="345806"/>
          </a:xfrm>
          <a:prstGeom prst="roundRect">
            <a:avLst>
              <a:gd name="adj" fmla="val 50000"/>
            </a:avLst>
          </a:prstGeom>
          <a:gradFill rotWithShape="1">
            <a:gsLst>
              <a:gs pos="1000">
                <a:srgbClr val="2383C6"/>
              </a:gs>
              <a:gs pos="60000">
                <a:srgbClr val="AED6EE"/>
              </a:gs>
            </a:gsLst>
            <a:lin ang="5400000" scaled="1"/>
          </a:gradFill>
          <a:ln w="19050" algn="ctr">
            <a:noFill/>
            <a:round/>
          </a:ln>
          <a:effectLst>
            <a:outerShdw blurRad="149987" dist="127000" dir="288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146050" h="139700"/>
          </a:sp3d>
        </p:spPr>
        <p:txBody>
          <a:bodyPr wrap="none" lIns="72000" tIns="0" rIns="72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 bwMode="auto">
          <a:xfrm>
            <a:off x="1103791" y="1968242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spc="3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返回目录</a:t>
            </a:r>
            <a:endParaRPr lang="zh-CN" altLang="en-US" sz="1600" b="1" spc="3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1">
            <a:hlinkClick r:id="" action="ppaction://noaction"/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  <a14:imgEffect>
                      <a14:saturation sat="66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16" y="1915278"/>
            <a:ext cx="376076" cy="3748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组合 153"/>
          <p:cNvGrpSpPr/>
          <p:nvPr/>
        </p:nvGrpSpPr>
        <p:grpSpPr bwMode="auto">
          <a:xfrm>
            <a:off x="1172637" y="5246655"/>
            <a:ext cx="6535740" cy="652952"/>
            <a:chOff x="1029300" y="5045322"/>
            <a:chExt cx="6535226" cy="652058"/>
          </a:xfrm>
        </p:grpSpPr>
        <p:grpSp>
          <p:nvGrpSpPr>
            <p:cNvPr id="21" name="组合 219"/>
            <p:cNvGrpSpPr/>
            <p:nvPr/>
          </p:nvGrpSpPr>
          <p:grpSpPr bwMode="auto">
            <a:xfrm>
              <a:off x="2521434" y="5045322"/>
              <a:ext cx="5043092" cy="652058"/>
              <a:chOff x="2521434" y="4924675"/>
              <a:chExt cx="5043092" cy="769652"/>
            </a:xfrm>
          </p:grpSpPr>
          <p:sp>
            <p:nvSpPr>
              <p:cNvPr id="26" name="AutoShape 218"/>
              <p:cNvSpPr>
                <a:spLocks noChangeArrowheads="1"/>
              </p:cNvSpPr>
              <p:nvPr/>
            </p:nvSpPr>
            <p:spPr bwMode="auto">
              <a:xfrm>
                <a:off x="2721443" y="5394350"/>
                <a:ext cx="4843083" cy="2999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grpSp>
            <p:nvGrpSpPr>
              <p:cNvPr id="27" name="组合 225"/>
              <p:cNvGrpSpPr/>
              <p:nvPr/>
            </p:nvGrpSpPr>
            <p:grpSpPr bwMode="auto">
              <a:xfrm>
                <a:off x="2521434" y="4924675"/>
                <a:ext cx="5043091" cy="664285"/>
                <a:chOff x="2521434" y="4868192"/>
                <a:chExt cx="5043091" cy="720768"/>
              </a:xfrm>
            </p:grpSpPr>
            <p:sp>
              <p:nvSpPr>
                <p:cNvPr id="28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4" y="4868192"/>
                  <a:ext cx="5043091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29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7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  <p:sp>
          <p:nvSpPr>
            <p:cNvPr id="22" name="Line 188"/>
            <p:cNvSpPr>
              <a:spLocks noChangeShapeType="1"/>
            </p:cNvSpPr>
            <p:nvPr/>
          </p:nvSpPr>
          <p:spPr bwMode="auto">
            <a:xfrm flipH="1">
              <a:off x="1500750" y="5330681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grpSp>
          <p:nvGrpSpPr>
            <p:cNvPr id="23" name="组合 221"/>
            <p:cNvGrpSpPr/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24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25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</p:grpSp>
      <p:sp>
        <p:nvSpPr>
          <p:cNvPr id="30" name="TextBox 163"/>
          <p:cNvSpPr txBox="1">
            <a:spLocks noChangeArrowheads="1"/>
          </p:cNvSpPr>
          <p:nvPr/>
        </p:nvSpPr>
        <p:spPr bwMode="auto">
          <a:xfrm>
            <a:off x="1124816" y="5364604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7.3.3</a:t>
            </a:r>
            <a:endParaRPr lang="zh-CN" altLang="en-US" dirty="0"/>
          </a:p>
        </p:txBody>
      </p:sp>
      <p:sp>
        <p:nvSpPr>
          <p:cNvPr id="31" name="TextBox 16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330244" y="5350052"/>
            <a:ext cx="4003089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6" tooltip="" action="ppaction://hlinksldjump"/>
              </a:rPr>
              <a:t>按小数定标标准化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2" name="组合 153"/>
          <p:cNvGrpSpPr/>
          <p:nvPr/>
        </p:nvGrpSpPr>
        <p:grpSpPr bwMode="auto">
          <a:xfrm>
            <a:off x="1172967" y="4071552"/>
            <a:ext cx="6625480" cy="684212"/>
            <a:chOff x="1029300" y="5045322"/>
            <a:chExt cx="6624959" cy="683275"/>
          </a:xfrm>
        </p:grpSpPr>
        <p:grpSp>
          <p:nvGrpSpPr>
            <p:cNvPr id="33" name="组合 219"/>
            <p:cNvGrpSpPr/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34" name="AutoShape 218"/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grpSp>
            <p:nvGrpSpPr>
              <p:cNvPr id="35" name="组合 225"/>
              <p:cNvGrpSpPr/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36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37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  <p:sp>
          <p:nvSpPr>
            <p:cNvPr id="38" name="Line 188"/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grpSp>
          <p:nvGrpSpPr>
            <p:cNvPr id="39" name="组合 221"/>
            <p:cNvGrpSpPr/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40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41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</p:grpSp>
      <p:sp>
        <p:nvSpPr>
          <p:cNvPr id="42" name="TextBox 163"/>
          <p:cNvSpPr txBox="1">
            <a:spLocks noChangeArrowheads="1"/>
          </p:cNvSpPr>
          <p:nvPr/>
        </p:nvSpPr>
        <p:spPr bwMode="auto">
          <a:xfrm>
            <a:off x="1151682" y="4190048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7.3.2</a:t>
            </a:r>
            <a:endParaRPr lang="zh-CN" altLang="en-US" dirty="0"/>
          </a:p>
        </p:txBody>
      </p:sp>
      <p:sp>
        <p:nvSpPr>
          <p:cNvPr id="43" name="TextBox 168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3329940" y="4173220"/>
            <a:ext cx="40024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7" tooltip="" action="ppaction://hlinksldjump"/>
              </a:rPr>
              <a:t>Z-score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7" tooltip="" action="ppaction://hlinksldjump"/>
              </a:rPr>
              <a:t>标准化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7.3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数据标准化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3365" cy="1337945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数据处理之前需要进行数据标准化。数据标准化的常用方法有三种,分别是“最小 - 最大标准化”“Z-score 标准化”和“按小数定标标准化”,本节将对其分别进行讲述。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7.3.1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最小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最大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标准化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3365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 - 最大标准化方法,又被称为离差标准化数据法,具体公式如下。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$3EH8[X2{5PSA@4JB]8@CV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8070" y="2461895"/>
            <a:ext cx="3980815" cy="14579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4382770"/>
            <a:ext cx="9143365" cy="1337945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该方法能够有效地消除量纲,将数据有效地映射到[0 , 1 ]区间,能够实现不同数据之间的比较。该方法的缺点是:当数据明显集中到某个值上时,转换后的数据将会集中到 0 数据点,数据将无法用于后续比较。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  <p:bldP spid="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7.3.1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最小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最大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标准化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3365" cy="986155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下面通过代码说明。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首先,根据公式定义函数,同时定义测试数据,具体代码如下。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7570" y="2760980"/>
            <a:ext cx="5040000" cy="2274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7.3.1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最小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最大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标准化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319530"/>
            <a:ext cx="9143365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然后，将数据带入函数中并查看结果,具体代码如下。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5505" y="1895475"/>
            <a:ext cx="5040000" cy="45487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7.3.1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最小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最大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标准化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3365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通过上述代码可以看出,经过最小 - 最大标准化后,数据全部集中在[ 0 , 1 ]区间,且数据分布没有改变。数据间差值跨度为整个区间。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7.3.2   Z-score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标准化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3365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Z-score 方法又被称为标准差标准化方法或零均值标准化、 z 分数标准化方法,该方法使用较为简单,使用范围较最小 - 最大标准化更为广泛,具体公式如下。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SW~QW0{V5OLKH283Y3VNO)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5240" y="2849245"/>
            <a:ext cx="3523615" cy="116014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4394835"/>
            <a:ext cx="9143365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其中,x 表示数据, δ 表示标准差,x 表示均值。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  <p:bldP spid="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7.3.2   Z-score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标准化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3365" cy="986155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下面通过代码说明。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首先,根据公式定义函数,具体代码如下。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215" y="2729230"/>
            <a:ext cx="5040000" cy="113718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35" y="3866515"/>
            <a:ext cx="9143365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然后,将测试数据带入函数,具体代码如下。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b="57280"/>
          <a:stretch>
            <a:fillRect/>
          </a:stretch>
        </p:blipFill>
        <p:spPr>
          <a:xfrm>
            <a:off x="831215" y="4478020"/>
            <a:ext cx="5039995" cy="194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7.1.1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主键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合并数据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424206"/>
            <a:ext cx="9115425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根据主键合并数据是一种常见的数据合并形式,该合并方式将不同数据集中的数据项,根据相同或者不同的主键进行数据合并。 Pandas 提供了 merge ()函数用于数据合并,该函数的具体形式如下。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40" y="3001645"/>
            <a:ext cx="5040000" cy="855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7.3.2   Z-score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标准化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4498975"/>
            <a:ext cx="9143365" cy="1337945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从上述代码可以看出,数据的排列顺序依旧不变,但是数据的有效范围出现了负数且不在[0 , 1 ]范围内。数据值中出现负号,表示数据低于平均值,绝对值越大表示数据与平均值差距越大,可以理解成距离数据中心越远。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t="43487"/>
          <a:stretch>
            <a:fillRect/>
          </a:stretch>
        </p:blipFill>
        <p:spPr>
          <a:xfrm>
            <a:off x="817880" y="1788795"/>
            <a:ext cx="5039995" cy="2570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7.3.3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按小数定标标准化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3365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按小数定标标准化指通过移动数据的小数点,将数据映射到[0 , 1 ]区间内,该方法遵循公式如下。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5" y="4458335"/>
            <a:ext cx="9143365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其中，x 为数据值，j 为合适的指数参数(能够将 x 映射到[ 0 , 1 ]区间的指数参数)。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`O(VJC}%PIEI0(12QA(I[D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0660" y="2898775"/>
            <a:ext cx="3253740" cy="1338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  <p:bldP spid="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7.3.3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按小数定标标准化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3365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下面通过代码进行说明。首先,创建数据处理函数,j 参数需要根据源数据确定,此处使用参数为 1 ,具体代码如下。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075" y="2787650"/>
            <a:ext cx="5040000" cy="1137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7.3.3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按小数定标标准化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3365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然后,将测试数据带入函数,并查看结果,具体代码如下。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355" y="2139315"/>
            <a:ext cx="5040000" cy="4266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7.3.3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按小数定标标准化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3365" cy="1337945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通过上述代码可以看出,使用该方法需要配置 j 参数,能够在不扰动数据排序的情况下将数据映射到指定数据范围,如果开发者需要,可以调节 j 参数映射到[ -1 ,1 ]的范围中。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32"/>
          <p:cNvSpPr>
            <a:spLocks noChangeArrowheads="1"/>
          </p:cNvSpPr>
          <p:nvPr/>
        </p:nvSpPr>
        <p:spPr bwMode="auto">
          <a:xfrm>
            <a:off x="569522" y="1169001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rgbClr val="AED6EE"/>
              </a:gs>
              <a:gs pos="100000">
                <a:srgbClr val="2383C6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wrap="none" anchor="ctr"/>
          <a:lstStyle/>
          <a:p>
            <a:pPr latinLnBrk="1">
              <a:defRPr/>
            </a:pPr>
            <a:endParaRPr kumimoji="1" lang="ko-KR" alt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847584" y="1398177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AED6EE"/>
          </a:solidFill>
          <a:ln w="19050" algn="ctr">
            <a:solidFill>
              <a:schemeClr val="bg1">
                <a:lumMod val="95000"/>
              </a:schemeClr>
            </a:solidFill>
            <a:rou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grpSp>
        <p:nvGrpSpPr>
          <p:cNvPr id="4" name="组合 153"/>
          <p:cNvGrpSpPr/>
          <p:nvPr/>
        </p:nvGrpSpPr>
        <p:grpSpPr bwMode="auto">
          <a:xfrm>
            <a:off x="1172967" y="3252402"/>
            <a:ext cx="6625480" cy="684212"/>
            <a:chOff x="1029300" y="5045322"/>
            <a:chExt cx="6624959" cy="683275"/>
          </a:xfrm>
        </p:grpSpPr>
        <p:grpSp>
          <p:nvGrpSpPr>
            <p:cNvPr id="5" name="组合 219"/>
            <p:cNvGrpSpPr/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10" name="AutoShape 218"/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grpSp>
            <p:nvGrpSpPr>
              <p:cNvPr id="11" name="组合 225"/>
              <p:cNvGrpSpPr/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12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13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  <p:sp>
          <p:nvSpPr>
            <p:cNvPr id="6" name="Line 188"/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grpSp>
          <p:nvGrpSpPr>
            <p:cNvPr id="7" name="组合 221"/>
            <p:cNvGrpSpPr/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8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9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</p:grpSp>
      <p:sp>
        <p:nvSpPr>
          <p:cNvPr id="14" name="TextBox 154"/>
          <p:cNvSpPr txBox="1">
            <a:spLocks noChangeArrowheads="1"/>
          </p:cNvSpPr>
          <p:nvPr/>
        </p:nvSpPr>
        <p:spPr bwMode="auto">
          <a:xfrm>
            <a:off x="2847340" y="1562735"/>
            <a:ext cx="587311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dirty="0"/>
              <a:t>7.4  </a:t>
            </a:r>
            <a:r>
              <a:rPr lang="zh-CN" altLang="en-US" sz="2800" b="1" dirty="0"/>
              <a:t>数据类型的转换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TextBox 163"/>
          <p:cNvSpPr txBox="1">
            <a:spLocks noChangeArrowheads="1"/>
          </p:cNvSpPr>
          <p:nvPr/>
        </p:nvSpPr>
        <p:spPr bwMode="auto">
          <a:xfrm>
            <a:off x="1151682" y="3370898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7.4.1</a:t>
            </a:r>
            <a:endParaRPr lang="zh-CN" altLang="en-US" dirty="0"/>
          </a:p>
        </p:txBody>
      </p:sp>
      <p:sp>
        <p:nvSpPr>
          <p:cNvPr id="16" name="TextBox 168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3330575" y="3352800"/>
            <a:ext cx="40024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 tooltip="" action="ppaction://hlinksldjump"/>
              </a:rPr>
              <a:t>离散化连续数据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AutoShape 864"/>
          <p:cNvSpPr>
            <a:spLocks noChangeArrowheads="1"/>
          </p:cNvSpPr>
          <p:nvPr/>
        </p:nvSpPr>
        <p:spPr bwMode="auto">
          <a:xfrm>
            <a:off x="630754" y="1936508"/>
            <a:ext cx="1800957" cy="345806"/>
          </a:xfrm>
          <a:prstGeom prst="roundRect">
            <a:avLst>
              <a:gd name="adj" fmla="val 50000"/>
            </a:avLst>
          </a:prstGeom>
          <a:gradFill rotWithShape="1">
            <a:gsLst>
              <a:gs pos="1000">
                <a:srgbClr val="2383C6"/>
              </a:gs>
              <a:gs pos="60000">
                <a:srgbClr val="AED6EE"/>
              </a:gs>
            </a:gsLst>
            <a:lin ang="5400000" scaled="1"/>
          </a:gradFill>
          <a:ln w="19050" algn="ctr">
            <a:noFill/>
            <a:round/>
          </a:ln>
          <a:effectLst>
            <a:outerShdw blurRad="149987" dist="127000" dir="288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146050" h="139700"/>
          </a:sp3d>
        </p:spPr>
        <p:txBody>
          <a:bodyPr wrap="none" lIns="72000" tIns="0" rIns="7200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hlinkClick r:id="" action="ppaction://noaction"/>
          </p:cNvPr>
          <p:cNvSpPr/>
          <p:nvPr/>
        </p:nvSpPr>
        <p:spPr bwMode="auto">
          <a:xfrm>
            <a:off x="1103791" y="1968242"/>
            <a:ext cx="115887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b="1" spc="300" dirty="0">
                <a:solidFill>
                  <a:srgbClr val="455052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返回目录</a:t>
            </a:r>
            <a:endParaRPr lang="zh-CN" altLang="en-US" sz="1600" b="1" spc="300" dirty="0">
              <a:solidFill>
                <a:srgbClr val="4550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1">
            <a:hlinkClick r:id="" action="ppaction://noaction"/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  <a14:imgEffect>
                      <a14:saturation sat="66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16" y="1915278"/>
            <a:ext cx="376076" cy="3748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组合 153"/>
          <p:cNvGrpSpPr/>
          <p:nvPr/>
        </p:nvGrpSpPr>
        <p:grpSpPr bwMode="auto">
          <a:xfrm>
            <a:off x="1172967" y="4849427"/>
            <a:ext cx="6625480" cy="684212"/>
            <a:chOff x="1029300" y="5045322"/>
            <a:chExt cx="6624959" cy="683275"/>
          </a:xfrm>
        </p:grpSpPr>
        <p:grpSp>
          <p:nvGrpSpPr>
            <p:cNvPr id="33" name="组合 219"/>
            <p:cNvGrpSpPr/>
            <p:nvPr/>
          </p:nvGrpSpPr>
          <p:grpSpPr bwMode="auto">
            <a:xfrm>
              <a:off x="2521433" y="5045323"/>
              <a:ext cx="5132826" cy="683274"/>
              <a:chOff x="2521433" y="4924675"/>
              <a:chExt cx="5132826" cy="806497"/>
            </a:xfrm>
          </p:grpSpPr>
          <p:sp>
            <p:nvSpPr>
              <p:cNvPr id="34" name="AutoShape 218"/>
              <p:cNvSpPr>
                <a:spLocks noChangeArrowheads="1"/>
              </p:cNvSpPr>
              <p:nvPr/>
            </p:nvSpPr>
            <p:spPr bwMode="auto">
              <a:xfrm>
                <a:off x="2721442" y="5394350"/>
                <a:ext cx="4932817" cy="33682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000000">
                      <a:gamma/>
                      <a:tint val="57647"/>
                      <a:invGamma/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 algn="ctr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en-US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grpSp>
            <p:nvGrpSpPr>
              <p:cNvPr id="35" name="组合 225"/>
              <p:cNvGrpSpPr/>
              <p:nvPr/>
            </p:nvGrpSpPr>
            <p:grpSpPr bwMode="auto">
              <a:xfrm>
                <a:off x="2521433" y="4924675"/>
                <a:ext cx="5043090" cy="664285"/>
                <a:chOff x="2521433" y="4868192"/>
                <a:chExt cx="5043090" cy="720768"/>
              </a:xfrm>
            </p:grpSpPr>
            <p:sp>
              <p:nvSpPr>
                <p:cNvPr id="36" name="AutoShape 181"/>
                <p:cNvSpPr>
                  <a:spLocks noChangeArrowheads="1"/>
                </p:cNvSpPr>
                <p:nvPr/>
              </p:nvSpPr>
              <p:spPr bwMode="auto">
                <a:xfrm>
                  <a:off x="2521433" y="4868192"/>
                  <a:ext cx="5043090" cy="72076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5F4FF"/>
                </a:soli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  <p:sp>
              <p:nvSpPr>
                <p:cNvPr id="37" name="AutoShape 202"/>
                <p:cNvSpPr>
                  <a:spLocks noChangeArrowheads="1"/>
                </p:cNvSpPr>
                <p:nvPr/>
              </p:nvSpPr>
              <p:spPr bwMode="auto">
                <a:xfrm>
                  <a:off x="2762714" y="4983920"/>
                  <a:ext cx="4603536" cy="491341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27000">
                      <a:srgbClr val="2484C6"/>
                    </a:gs>
                    <a:gs pos="85000">
                      <a:srgbClr val="AED6EE"/>
                    </a:gs>
                  </a:gsLst>
                  <a:path path="circle">
                    <a:fillToRect l="50000" t="50000" r="50000" b="50000"/>
                  </a:path>
                </a:gradFill>
                <a:ln w="19050" algn="ctr">
                  <a:solidFill>
                    <a:srgbClr val="FFFFFF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fontAlgn="auto" latinLnBrk="1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1" lang="ko-KR" altLang="en-US" ker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ulim" panose="020B0600000101010101" pitchFamily="34" charset="-127"/>
                    <a:ea typeface="Gulim" panose="020B0600000101010101" pitchFamily="34" charset="-127"/>
                  </a:endParaRPr>
                </a:p>
              </p:txBody>
            </p:sp>
          </p:grpSp>
        </p:grpSp>
        <p:sp>
          <p:nvSpPr>
            <p:cNvPr id="38" name="Line 188"/>
            <p:cNvSpPr>
              <a:spLocks noChangeShapeType="1"/>
            </p:cNvSpPr>
            <p:nvPr/>
          </p:nvSpPr>
          <p:spPr bwMode="auto">
            <a:xfrm flipH="1">
              <a:off x="1500750" y="5330679"/>
              <a:ext cx="1498482" cy="0"/>
            </a:xfrm>
            <a:prstGeom prst="line">
              <a:avLst/>
            </a:prstGeom>
            <a:noFill/>
            <a:ln w="31750" cap="rnd">
              <a:solidFill>
                <a:schemeClr val="bg1">
                  <a:lumMod val="50000"/>
                </a:schemeClr>
              </a:solidFill>
              <a:prstDash val="sysDot"/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latinLnBrk="1">
                <a:defRPr/>
              </a:pPr>
              <a:endParaRPr kumimoji="1"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grpSp>
          <p:nvGrpSpPr>
            <p:cNvPr id="39" name="组合 221"/>
            <p:cNvGrpSpPr/>
            <p:nvPr/>
          </p:nvGrpSpPr>
          <p:grpSpPr bwMode="auto">
            <a:xfrm>
              <a:off x="1029300" y="5045322"/>
              <a:ext cx="635025" cy="637257"/>
              <a:chOff x="1098627" y="4776118"/>
              <a:chExt cx="903287" cy="906462"/>
            </a:xfrm>
          </p:grpSpPr>
          <p:sp>
            <p:nvSpPr>
              <p:cNvPr id="40" name="Oval 148"/>
              <p:cNvSpPr>
                <a:spLocks noChangeArrowheads="1"/>
              </p:cNvSpPr>
              <p:nvPr/>
            </p:nvSpPr>
            <p:spPr bwMode="auto">
              <a:xfrm>
                <a:off x="1098627" y="4776118"/>
                <a:ext cx="903180" cy="906526"/>
              </a:xfrm>
              <a:prstGeom prst="ellipse">
                <a:avLst/>
              </a:prstGeom>
              <a:gradFill flip="none" rotWithShape="1">
                <a:gsLst>
                  <a:gs pos="0">
                    <a:srgbClr val="2484C6"/>
                  </a:gs>
                  <a:gs pos="48000">
                    <a:srgbClr val="AED6EE"/>
                  </a:gs>
                  <a:gs pos="100000">
                    <a:srgbClr val="62B3E0"/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ea typeface="Gulim" panose="020B0600000101010101" pitchFamily="34" charset="-127"/>
                </a:endParaRPr>
              </a:p>
            </p:txBody>
          </p:sp>
          <p:sp>
            <p:nvSpPr>
              <p:cNvPr id="41" name="Oval 151"/>
              <p:cNvSpPr>
                <a:spLocks noChangeArrowheads="1"/>
              </p:cNvSpPr>
              <p:nvPr/>
            </p:nvSpPr>
            <p:spPr bwMode="auto">
              <a:xfrm>
                <a:off x="1414740" y="4803178"/>
                <a:ext cx="241600" cy="241289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5000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ker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</p:grpSp>
      <p:sp>
        <p:nvSpPr>
          <p:cNvPr id="42" name="TextBox 163"/>
          <p:cNvSpPr txBox="1">
            <a:spLocks noChangeArrowheads="1"/>
          </p:cNvSpPr>
          <p:nvPr/>
        </p:nvSpPr>
        <p:spPr bwMode="auto">
          <a:xfrm>
            <a:off x="1130727" y="4984433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7.4.2</a:t>
            </a:r>
            <a:endParaRPr lang="zh-CN" altLang="en-US" dirty="0"/>
          </a:p>
        </p:txBody>
      </p:sp>
      <p:sp>
        <p:nvSpPr>
          <p:cNvPr id="43" name="TextBox 168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3330575" y="4949825"/>
            <a:ext cx="40024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6" tooltip="" action="ppaction://hlinksldjump"/>
              </a:rPr>
              <a:t>哑变量处理类型数据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7.4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数据类型的转换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4000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数据清洗之后不能直接用来进行数据建模,需要通过数据转换后才能够进行下一步,常见的数据类型转换包含离散化连续的数据、哑变量处理,本节将进行简单的讲述。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7.4.1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离散化离散数据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4000" cy="181737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离散化是在数据范围内划分若干离散的划分点,将取值范围划分为一些离散的区间,然后使用不同的符号对数据进行标识。常见的数据离散化方法有等频法、等宽法、聚类分析法。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Pandas 提供了 cut ()函数为数据离散化提供接口,该函数的具体形式如下。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720" y="3674110"/>
            <a:ext cx="5040000" cy="5731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7.4.1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离散化离散数据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4000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cut ()函数的具体参数如表所示。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29721" b="7694"/>
          <a:stretch>
            <a:fillRect/>
          </a:stretch>
        </p:blipFill>
        <p:spPr>
          <a:xfrm>
            <a:off x="1760855" y="2373630"/>
            <a:ext cx="5008245" cy="3728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7.4.1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离散化离散数据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4000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下面通过代码说明。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635" y="2258060"/>
            <a:ext cx="5040000" cy="19923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7.1.1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主键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合并数据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424206"/>
            <a:ext cx="911542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merge ()函数参数如表所示。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19741" b="7084"/>
          <a:stretch>
            <a:fillRect/>
          </a:stretch>
        </p:blipFill>
        <p:spPr>
          <a:xfrm>
            <a:off x="1181100" y="2207895"/>
            <a:ext cx="4716780" cy="3389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7.4.1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离散化离散数据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4000" cy="1337945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上述代码中定义了一个数据源 data _ 1 ,同时定义一个划分区间 change ,通过 cut ()函数将数据进一步划分,返回结果为 Categories 对象。值得注意的是,因为“ 100 ”没有被标记在相应的范围内,导致最后一个值被标记为 NaN 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710" y="3183255"/>
            <a:ext cx="5040000" cy="1710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7.4.1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离散化离散数据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4000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Pandas 允许开发者控制区间闭合状态,通过指定 right 参数进行对应的限制。更改change 列表,重新将数据 data _ 1 进行划分切割,具体代码如下。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580" y="2574290"/>
            <a:ext cx="5040000" cy="17103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4284345"/>
            <a:ext cx="9144000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在数据量比较多的情况下,一般使用别名进行快捷读取。 Pandas 允许开发者使用labels 参数传递对应的参数用来进行别名限制。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" y="5279390"/>
            <a:ext cx="5040000" cy="855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  <p:bldP spid="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7.4.1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离散化离散数据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4000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Pandas 提供了 precision 参数用来对数据分割后的精度进行限制。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645" y="2403475"/>
            <a:ext cx="5040000" cy="113718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3698240"/>
            <a:ext cx="9144000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在进行数据的基本分割方式演示完成后,下面将介绍使用不同的方式进行数据处理。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  <p:bldP spid="8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7.4.1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离散化离散数据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388745"/>
            <a:ext cx="9144000" cy="140208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1.等频法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cut ()函数可以在对应的数据范围内限制切分的数据量。该函数不能够直接对数据的频率进行限制,需要开发者自定义等频处理函数,具体代码如下。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7570" y="2790825"/>
            <a:ext cx="5040000" cy="36935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7.4.1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离散化离散数据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4000" cy="4087495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上述代码中使用了 quantile ()函数对数据的等分线进行了计算,然后将源数据进行数据等分线的划分,通过定义 cut _ q ()函数实现了等频操作。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通过数据打印(“ Out [1 ]”)可以看出,数据在对应区间中个数一般为 2 ,只有最后一个行数据为 1 ,这是由于区间左侧为开区间,该方法之所以称为等频法是因为数据在相应区间中的数量为相同的。(注意:quantile ()函数默认使用的是 1+ (n-1 ) ×p ,其中, n 为数据个数,p 为等分值。)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2.等宽法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开发者可以使用 cut ()函数对数据进行等宽处理。开发者无须定义函数。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cut ()函数等宽切割数据,具体代码如下。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925" y="5847080"/>
            <a:ext cx="5040000" cy="2911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7.4.1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离散化离散数据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4000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查看具体数据。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173855"/>
            <a:ext cx="9144000" cy="1881505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上述代码在 cut ()函数的基本使用中已经讲解过,此处不重复讲解。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3.聚类分析法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聚类分析法是用于数据分类的算法。开发者可以使用 K-Means 算法进行数据聚类。相关内容将在 9.3 节进行讲述。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645" y="2266315"/>
            <a:ext cx="5040000" cy="1710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  <p:bldP spid="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7.4.2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哑变量处理类型数据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4000" cy="1337945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分析模型中相当一部分算法模型都要以输入的特征为数据值,但实际数据中特征的类型不一定只有数值,还会存在一部分类别型,这部分特征需要经过哑变量处理才能放到模型之中。哑变量处理的结果对比如图所示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13369" t="11183" r="61468"/>
          <a:stretch>
            <a:fillRect/>
          </a:stretch>
        </p:blipFill>
        <p:spPr>
          <a:xfrm>
            <a:off x="1223645" y="2970530"/>
            <a:ext cx="2186305" cy="3454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l="34205" t="12296" r="48911"/>
          <a:stretch>
            <a:fillRect/>
          </a:stretch>
        </p:blipFill>
        <p:spPr>
          <a:xfrm>
            <a:off x="4421505" y="3122930"/>
            <a:ext cx="2888615" cy="3150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7.4.2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哑变量处理类型数据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4000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 _ dummies()函数参数列表如表所示。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18561" b="6965"/>
          <a:stretch>
            <a:fillRect/>
          </a:stretch>
        </p:blipFill>
        <p:spPr>
          <a:xfrm>
            <a:off x="1195070" y="2378710"/>
            <a:ext cx="5499735" cy="3163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7.4.2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哑变量处理类型数据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4000" cy="986155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下面通过代码说明。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首先,创建数据 data _ before 并查看,具体代码如下。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215" y="2703830"/>
            <a:ext cx="5040000" cy="28475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7.4.2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哑变量处理类型数据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4000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然后,使用 get _ dummies ()函数进行数据的哑变量处理,具体代码如下。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860" y="2339340"/>
            <a:ext cx="5040000" cy="199234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441190"/>
            <a:ext cx="9144000" cy="1337945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上述代码已经完成基本的哑变量处理,但是在实际开发中,有时会遇到指定前缀的需求,这时需要使用 prefix ()函数进行设置。当未指定 prefix 时,将使用源数据的列名称作为前缀参数使用。这里指定前缀参数为“book ”。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7.1.1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主键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合并数据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424206"/>
            <a:ext cx="9115425" cy="1402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下面通过代码进行说明。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首先,导入使用的 pandas 库并为其起别名,然后定义两组测试数据 df _ 1 、 df _ 2 ,具体代码如下。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215" y="3058795"/>
            <a:ext cx="5040000" cy="19923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7.4.2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哑变量处理类型数据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4000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具体代码如下。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355" y="2139315"/>
            <a:ext cx="5040000" cy="17103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3849370"/>
            <a:ext cx="9144000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Pandas 给予开发者最大权限,允许开发者自定义连接符以替代原有连接符“_”,具体代码如下,使用“ + ”代替(一般不使用其他符号进行替换)。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55" y="4771390"/>
            <a:ext cx="5040000" cy="1710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  <p:bldP spid="7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403648" y="178777"/>
            <a:ext cx="511256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7.4.2   </a:t>
            </a:r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哑变量处理类型数据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632585"/>
            <a:ext cx="9144000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 get _ dummies ()函数参数列表中的 dummy _ na 参数,用于设置 NaN 列,以实现创建数据的特征列。关于 NaN 列的设置,具体代码如下。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205" y="2890520"/>
            <a:ext cx="5040000" cy="16102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118" y="1658417"/>
            <a:ext cx="9144118" cy="4374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本章主要讲述了数据处理的基本方法。数据处理为数据建模、业务分析做准备。通常使用的数据处理方法为数据合并、数据清洗、数据标准化、数据类型的转换。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数据合并的目的主要是将不同的数据集进行合并,具体包括依据不同数据集的主键进行数据合并、沿轴方向进行数据合并、将重叠数据进行合并、索引键的合并。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数据清洗对数据的错误进行纠正。主要包括检查数据的重复性、正确性、完整性。在对数据的完整性进行校验时,可以通过 list 等容器进行数据重复值的记录,同时可以通过集合容器进行数据去重。另外,Pandas 提供了数据去重功能,开发者只需要使用 corr ()函数进行数据去重,其实现依赖于底层算法的封装;在处理异常数据时,可以通过箱型图绘制进行直接筛选,箱型图可以直观地反映异常值的存在。开发者也可以通过 3σ 原则处理异常值,但该方法只能对具有正态分布的数据进行测试。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21698" y="230303"/>
            <a:ext cx="3649017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本章小结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bldLvl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118" y="1623492"/>
            <a:ext cx="9144118" cy="4853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在处理缺失值方面,主要使用 Pandas 提供的基本函数,如 isnull ()、 notnull ()函数。缺失值的处理方面,主要使用删除缺失值、替代失值、插入缺失值的处理方法。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数据标准化是数据建模前的关键一步,需要通过数据特定算法对数据进行有效的标准化,主要包括最小 - 最大值、 Z-score 、按小数定标标准化方法。数据标准化的目的是将数据源映射到[0 , 1 ]范围内,并且将源数据的量纲去除掉,以方便不同特征数据之间的比较。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数据离散化主要通过 Pandas 的 cut ()函数对数据进行切分,可以通过等宽法、等频法实现相关功能。数据建模会使用到一定量的特征值。模型不一定能识别处理数据的特征值,所以需要将数据处理为哑变量。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base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学完本章读者应具有数据处理的基本技能,并能通过大量实践熟练掌握数据处理的基本方法。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21698" y="230303"/>
            <a:ext cx="3649017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本章小结</a:t>
            </a:r>
            <a:endParaRPr lang="zh-CN" altLang="en-US" sz="20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bldLvl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9558</Words>
  <Application>WPS 演示</Application>
  <PresentationFormat>全屏显示(4:3)</PresentationFormat>
  <Paragraphs>541</Paragraphs>
  <Slides>94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94</vt:i4>
      </vt:variant>
    </vt:vector>
  </HeadingPairs>
  <TitlesOfParts>
    <vt:vector size="113" baseType="lpstr">
      <vt:lpstr>Arial</vt:lpstr>
      <vt:lpstr>宋体</vt:lpstr>
      <vt:lpstr>Wingdings</vt:lpstr>
      <vt:lpstr>微软雅黑</vt:lpstr>
      <vt:lpstr>Cambria Math</vt:lpstr>
      <vt:lpstr>汉仪综艺体简</vt:lpstr>
      <vt:lpstr>Times New Roman</vt:lpstr>
      <vt:lpstr>Calibri</vt:lpstr>
      <vt:lpstr>Gulim</vt:lpstr>
      <vt:lpstr>Arial Black</vt:lpstr>
      <vt:lpstr>Arial Unicode MS</vt:lpstr>
      <vt:lpstr>等线</vt:lpstr>
      <vt:lpstr>Heiti SC Medium</vt:lpstr>
      <vt:lpstr>楷体</vt:lpstr>
      <vt:lpstr>等线 Light</vt:lpstr>
      <vt:lpstr>黑体</vt:lpstr>
      <vt:lpstr>Courier New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</dc:creator>
  <cp:lastModifiedBy>WPS_1527997699</cp:lastModifiedBy>
  <cp:revision>291</cp:revision>
  <dcterms:created xsi:type="dcterms:W3CDTF">2017-01-05T09:54:00Z</dcterms:created>
  <dcterms:modified xsi:type="dcterms:W3CDTF">2020-11-06T07:31:01Z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