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28"/>
  </p:normalViewPr>
  <p:slideViewPr>
    <p:cSldViewPr snapToGrid="0" snapToObjects="1">
      <p:cViewPr varScale="1">
        <p:scale>
          <a:sx n="91" d="100"/>
          <a:sy n="91" d="100"/>
        </p:scale>
        <p:origin x="20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E319F-51E2-0045-B222-F90C4F659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3AC50A-E441-1046-A6FF-9CAE51D5F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489DF-5090-AE49-AE41-42088BD7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806A-FE2F-8F46-B31F-0BE34657B406}" type="datetimeFigureOut">
              <a:rPr kumimoji="1" lang="zh-CN" altLang="en-US" smtClean="0"/>
              <a:t>2021/3/10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01DCCA-C831-844C-8131-A46AA1313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7D7ED-7038-A044-AEC0-A1AFAEB9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A8B3-6779-244E-AF49-E2B8F508FA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459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E20A3-5FE9-1844-9D01-57316C7F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FA59EB-54CC-3243-AB99-7C81C46C7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666F8E-D013-3D44-92B6-2FCFD28C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806A-FE2F-8F46-B31F-0BE34657B406}" type="datetimeFigureOut">
              <a:rPr kumimoji="1" lang="zh-CN" altLang="en-US" smtClean="0"/>
              <a:t>2021/3/10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883B53-E077-E245-A741-76F4DBB6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224ECE-F86B-0247-B154-1D45EFED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A8B3-6779-244E-AF49-E2B8F508FA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084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C9A2F1-8E0E-2F49-99A7-392F136D8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6DA725-C020-0F49-97A9-0888D74C3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7C0C97-B473-F343-B64A-290969E9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806A-FE2F-8F46-B31F-0BE34657B406}" type="datetimeFigureOut">
              <a:rPr kumimoji="1" lang="zh-CN" altLang="en-US" smtClean="0"/>
              <a:t>2021/3/10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4AB3B-3F8A-0F49-968E-DAE07FE0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F9BF8-36C7-8947-A157-C5F5FE9B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A8B3-6779-244E-AF49-E2B8F508FA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66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1D710-B9E4-514A-BDE3-F2E9A4B9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B55B7-F6DF-374A-B792-F9F6DF60B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AE1855-9E0B-D844-B6F8-19601A42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806A-FE2F-8F46-B31F-0BE34657B406}" type="datetimeFigureOut">
              <a:rPr kumimoji="1" lang="zh-CN" altLang="en-US" smtClean="0"/>
              <a:t>2021/3/10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E619F-BBFE-D240-9052-38E80068F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FB48AE-71BB-BE4F-AA72-5577547E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A8B3-6779-244E-AF49-E2B8F508FA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53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77D1E-9634-7D4D-8F41-748E738F0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D65CD9-3F99-0C46-84C4-4B08DAA9F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D1A5AB-A488-7845-86AE-1AFEEAD8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806A-FE2F-8F46-B31F-0BE34657B406}" type="datetimeFigureOut">
              <a:rPr kumimoji="1" lang="zh-CN" altLang="en-US" smtClean="0"/>
              <a:t>2021/3/10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27828-59CA-B444-952C-C5F4CB10F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62949-CCA2-4F41-B961-AAB4C17F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A8B3-6779-244E-AF49-E2B8F508FA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323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E134-6457-4149-8370-FB86BFE7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4F1C2-9642-DE49-9F9D-4304DEAE4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D1A114-81B7-3146-861B-FB3B65471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BE2EF7-2A02-AF4F-AB39-F23410E8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806A-FE2F-8F46-B31F-0BE34657B406}" type="datetimeFigureOut">
              <a:rPr kumimoji="1" lang="zh-CN" altLang="en-US" smtClean="0"/>
              <a:t>2021/3/10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EBA8B8-296D-954C-B38D-0CAF0B202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486BC1-65BD-EA46-8BD8-D7C4CFEC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A8B3-6779-244E-AF49-E2B8F508FA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327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08238-F5B7-154B-928A-C9BBC0DF5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3DD06C-43D7-FF4D-B275-9D1736095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09703C-DE18-1F40-9101-3611C45F1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7DB7FB-51EE-C14C-88A9-FB68707ED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02E0F8-A565-AB4A-96B0-20A39A965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3427A4-7E4D-A344-9792-A4FD4CA3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806A-FE2F-8F46-B31F-0BE34657B406}" type="datetimeFigureOut">
              <a:rPr kumimoji="1" lang="zh-CN" altLang="en-US" smtClean="0"/>
              <a:t>2021/3/10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D9A000-46AC-7345-8507-6C057E88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30D55C-5B14-FC43-8D97-7E94F73E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A8B3-6779-244E-AF49-E2B8F508FA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263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5E36A-0AE4-7446-A712-3F10DAF5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616200-3500-8848-8B63-6C244071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806A-FE2F-8F46-B31F-0BE34657B406}" type="datetimeFigureOut">
              <a:rPr kumimoji="1" lang="zh-CN" altLang="en-US" smtClean="0"/>
              <a:t>2021/3/10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837DAF-CD38-B245-8A43-D54941A2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CFE70E-9F8D-0B47-BBF0-97DA5990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A8B3-6779-244E-AF49-E2B8F508FA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046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99A1E3-69B2-2140-AB13-21B461549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806A-FE2F-8F46-B31F-0BE34657B406}" type="datetimeFigureOut">
              <a:rPr kumimoji="1" lang="zh-CN" altLang="en-US" smtClean="0"/>
              <a:t>2021/3/10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D05448-23A0-AA44-BBF9-163FC9292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DEE26B-AB7A-4A4F-B254-82DD5004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A8B3-6779-244E-AF49-E2B8F508FA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41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10C64-B6EC-ED45-B794-2D32BD192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51485B-DA2B-4245-9859-1326AB5A4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78A815-35C6-A043-A91B-BC7C7E6A4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169391-BF60-484F-A882-340BB856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806A-FE2F-8F46-B31F-0BE34657B406}" type="datetimeFigureOut">
              <a:rPr kumimoji="1" lang="zh-CN" altLang="en-US" smtClean="0"/>
              <a:t>2021/3/10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B353B6-6FCD-6242-8340-DEB076AE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82F62F-23C8-BA4C-B9AD-F56916B6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A8B3-6779-244E-AF49-E2B8F508FA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596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BC98C-1731-9C43-B92D-9BF939CDD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A52891-9241-EA44-8857-FF46557CE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C93C2D-32B6-1744-9E45-2C2729749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66F390-E678-0C4A-81B2-90EA26FD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806A-FE2F-8F46-B31F-0BE34657B406}" type="datetimeFigureOut">
              <a:rPr kumimoji="1" lang="zh-CN" altLang="en-US" smtClean="0"/>
              <a:t>2021/3/10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52C5EE-215C-144B-80FB-DAC271BA8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07D96E-6F60-954D-9B76-BDB6117D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A8B3-6779-244E-AF49-E2B8F508FA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DC329A-6A4F-964B-BD26-9FF22F82F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3D03CD-5BAC-AF40-B8A8-34F3B2139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54DE6-BEF0-2844-BBA0-F6B938151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3806A-FE2F-8F46-B31F-0BE34657B406}" type="datetimeFigureOut">
              <a:rPr kumimoji="1" lang="zh-CN" altLang="en-US" smtClean="0"/>
              <a:t>2021/3/10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E7BFF3-7E7D-A34E-BA73-DD1A79FE7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02C6C2-0940-524E-B5C3-7FD714D30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DA8B3-6779-244E-AF49-E2B8F508FA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097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3B5F6-0AF4-2A44-8511-47F8B91FA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5378"/>
            <a:ext cx="9144000" cy="949643"/>
          </a:xfrm>
        </p:spPr>
        <p:txBody>
          <a:bodyPr/>
          <a:lstStyle/>
          <a:p>
            <a:r>
              <a:rPr kumimoji="1" lang="en-US" altLang="zh-CN" dirty="0"/>
              <a:t>REASEARCH PROPOSAL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DCB19D-6A45-5A41-A9DF-345A61CF3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152"/>
            <a:ext cx="9144000" cy="1068436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Jingyi (Jiri) Yu</a:t>
            </a:r>
          </a:p>
          <a:p>
            <a:r>
              <a:rPr kumimoji="1" lang="en-US" altLang="zh-CN" dirty="0"/>
              <a:t>Supervisor: Qiangsheng Hua</a:t>
            </a:r>
          </a:p>
          <a:p>
            <a:r>
              <a:rPr kumimoji="1" lang="en-US" altLang="zh-CN" dirty="0"/>
              <a:t>Huazhong University of Science and Technology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3BFAD55-B498-2241-B0B7-01E50F51918D}"/>
              </a:ext>
            </a:extLst>
          </p:cNvPr>
          <p:cNvSpPr/>
          <p:nvPr/>
        </p:nvSpPr>
        <p:spPr>
          <a:xfrm>
            <a:off x="286043" y="2912105"/>
            <a:ext cx="116199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 dirty="0"/>
              <a:t>Incremental Algorigthm for Maximal Biclique in Dynamic Graph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7382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3B5F6-0AF4-2A44-8511-47F8B91FA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5378"/>
            <a:ext cx="9144000" cy="949643"/>
          </a:xfrm>
        </p:spPr>
        <p:txBody>
          <a:bodyPr/>
          <a:lstStyle/>
          <a:p>
            <a:r>
              <a:rPr kumimoji="1" lang="en-US" altLang="zh-CN" dirty="0"/>
              <a:t>PRESENTATION OUTLINE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3BFAD55-B498-2241-B0B7-01E50F51918D}"/>
              </a:ext>
            </a:extLst>
          </p:cNvPr>
          <p:cNvSpPr/>
          <p:nvPr/>
        </p:nvSpPr>
        <p:spPr>
          <a:xfrm>
            <a:off x="286043" y="2377256"/>
            <a:ext cx="1161991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kumimoji="1" lang="en-US" altLang="zh-CN" sz="2800" dirty="0"/>
              <a:t>Introduction of the problem</a:t>
            </a:r>
          </a:p>
          <a:p>
            <a:pPr marL="971550" lvl="1" indent="-514350">
              <a:buAutoNum type="alphaLcPeriod"/>
            </a:pPr>
            <a:r>
              <a:rPr kumimoji="1" lang="en-US" altLang="zh-CN" sz="2800" dirty="0"/>
              <a:t>Significance of the study</a:t>
            </a:r>
          </a:p>
          <a:p>
            <a:pPr marL="971550" lvl="1" indent="-514350">
              <a:buAutoNum type="alphaLcPeriod"/>
            </a:pPr>
            <a:r>
              <a:rPr kumimoji="1" lang="en" altLang="zh-CN" sz="2800" dirty="0"/>
              <a:t>related research at home and abroad</a:t>
            </a:r>
            <a:endParaRPr kumimoji="1" lang="en-US" altLang="zh-CN" sz="2800" dirty="0"/>
          </a:p>
          <a:p>
            <a:pPr marL="971550" lvl="1" indent="-514350">
              <a:buAutoNum type="alphaLcPeriod"/>
            </a:pPr>
            <a:r>
              <a:rPr kumimoji="1" lang="en-US" altLang="zh-CN" sz="2800" dirty="0"/>
              <a:t>Statement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of the problem</a:t>
            </a:r>
          </a:p>
          <a:p>
            <a:pPr marL="971550" lvl="1" indent="-514350">
              <a:buAutoNum type="alphaLcPeriod"/>
            </a:pPr>
            <a:r>
              <a:rPr kumimoji="1" lang="en-US" altLang="zh-CN" sz="2800" dirty="0"/>
              <a:t>Objectives of the study</a:t>
            </a:r>
          </a:p>
          <a:p>
            <a:pPr marL="514350" indent="-514350">
              <a:buAutoNum type="arabicPeriod"/>
            </a:pPr>
            <a:r>
              <a:rPr kumimoji="1" lang="en-US" altLang="zh-CN" sz="2800" dirty="0"/>
              <a:t>Analysis of risk</a:t>
            </a:r>
          </a:p>
          <a:p>
            <a:pPr marL="514350" indent="-514350">
              <a:buAutoNum type="arabicPeriod"/>
            </a:pPr>
            <a:r>
              <a:rPr kumimoji="1" lang="en-US" altLang="zh-CN" sz="2800" dirty="0"/>
              <a:t>Methodology of the study</a:t>
            </a:r>
          </a:p>
          <a:p>
            <a:pPr marL="514350" indent="-514350">
              <a:buAutoNum type="arabicPeriod"/>
            </a:pPr>
            <a:r>
              <a:rPr kumimoji="1" lang="en-US" altLang="zh-CN" sz="2800" dirty="0"/>
              <a:t>References</a:t>
            </a:r>
          </a:p>
          <a:p>
            <a:pPr marL="971550" lvl="1" indent="-514350">
              <a:buAutoNum type="alphaLcPeriod"/>
            </a:pPr>
            <a:endParaRPr kumimoji="1" lang="en-US" altLang="zh-CN" sz="2800" dirty="0"/>
          </a:p>
          <a:p>
            <a:pPr marL="514350" indent="-514350">
              <a:buAutoNum type="arabicPeriod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332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3B5F6-0AF4-2A44-8511-47F8B91FA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045"/>
            <a:ext cx="9144000" cy="94964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Introduction of the problem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818AA4-05FC-0F44-BBAD-8A033CF72912}"/>
              </a:ext>
            </a:extLst>
          </p:cNvPr>
          <p:cNvSpPr/>
          <p:nvPr/>
        </p:nvSpPr>
        <p:spPr>
          <a:xfrm>
            <a:off x="286043" y="1308110"/>
            <a:ext cx="1161991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kumimoji="1" lang="en-US" altLang="zh-CN" sz="2800" dirty="0"/>
              <a:t>Significance of the study</a:t>
            </a:r>
          </a:p>
          <a:p>
            <a:pPr marL="971550" lvl="1" indent="-514350">
              <a:buFont typeface="+mj-lt"/>
              <a:buAutoNum type="alphaLcPeriod"/>
            </a:pPr>
            <a:r>
              <a:rPr kumimoji="1" lang="en-US" altLang="zh-CN" sz="2800" dirty="0"/>
              <a:t>Application</a:t>
            </a:r>
          </a:p>
          <a:p>
            <a:pPr marL="514350" indent="-514350">
              <a:buAutoNum type="arabicPeriod"/>
            </a:pPr>
            <a:r>
              <a:rPr kumimoji="1" lang="en" altLang="zh-CN" sz="2800" dirty="0"/>
              <a:t>related research at home and abroad</a:t>
            </a:r>
          </a:p>
          <a:p>
            <a:pPr marL="971550" lvl="1" indent="-514350">
              <a:buFont typeface="+mj-lt"/>
              <a:buAutoNum type="alphaLcPeriod"/>
            </a:pPr>
            <a:r>
              <a:rPr kumimoji="1" lang="en" altLang="zh-CN" sz="2800" dirty="0"/>
              <a:t>Static Graph</a:t>
            </a:r>
          </a:p>
          <a:p>
            <a:pPr marL="971550" lvl="1" indent="-514350">
              <a:buFont typeface="+mj-lt"/>
              <a:buAutoNum type="alphaLcPeriod"/>
            </a:pPr>
            <a:r>
              <a:rPr kumimoji="1" lang="en" altLang="zh-CN" sz="2800" dirty="0"/>
              <a:t>Other properties</a:t>
            </a:r>
            <a:endParaRPr kumimoji="1" lang="en-US" altLang="zh-CN" sz="2800" dirty="0"/>
          </a:p>
          <a:p>
            <a:pPr marL="514350" indent="-514350">
              <a:buAutoNum type="arabicPeriod"/>
            </a:pPr>
            <a:r>
              <a:rPr kumimoji="1" lang="en-US" altLang="zh-CN" sz="2800" dirty="0"/>
              <a:t>Statement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of the problem</a:t>
            </a:r>
          </a:p>
          <a:p>
            <a:pPr marL="971550" lvl="1" indent="-514350">
              <a:buFont typeface="+mj-lt"/>
              <a:buAutoNum type="alphaLcPeriod"/>
            </a:pPr>
            <a:r>
              <a:rPr kumimoji="1" lang="en-US" altLang="zh-CN" sz="2800" dirty="0"/>
              <a:t>Graph - Bipartite Graph - Dynamic Bipartite Graph</a:t>
            </a:r>
          </a:p>
          <a:p>
            <a:pPr marL="971550" lvl="1" indent="-514350">
              <a:buAutoNum type="alphaLcPeriod"/>
            </a:pPr>
            <a:r>
              <a:rPr kumimoji="1" lang="en-US" altLang="zh-CN" sz="2800" dirty="0"/>
              <a:t>Maximal Bicliques</a:t>
            </a:r>
          </a:p>
          <a:p>
            <a:pPr marL="514350" indent="-514350">
              <a:buAutoNum type="arabicPeriod"/>
            </a:pPr>
            <a:r>
              <a:rPr kumimoji="1" lang="en-US" altLang="zh-CN" sz="2800" dirty="0"/>
              <a:t>Objectives of the study</a:t>
            </a:r>
          </a:p>
          <a:p>
            <a:pPr marL="971550" lvl="1" indent="-514350">
              <a:buFont typeface="+mj-lt"/>
              <a:buAutoNum type="alphaLcPeriod"/>
            </a:pPr>
            <a:r>
              <a:rPr kumimoji="1" lang="en-US" altLang="zh-CN" sz="2800" dirty="0"/>
              <a:t>Efficient algorithm</a:t>
            </a:r>
          </a:p>
          <a:p>
            <a:pPr marL="971550" lvl="1" indent="-514350">
              <a:buFont typeface="+mj-lt"/>
              <a:buAutoNum type="alphaLcPeriod"/>
            </a:pPr>
            <a:r>
              <a:rPr kumimoji="1" lang="en-US" altLang="zh-CN" sz="2800" dirty="0"/>
              <a:t>Implementation</a:t>
            </a:r>
          </a:p>
          <a:p>
            <a:pPr marL="971550" lvl="1" indent="-514350">
              <a:buFont typeface="+mj-lt"/>
              <a:buAutoNum type="alphaLcPeriod"/>
            </a:pPr>
            <a:r>
              <a:rPr kumimoji="1" lang="en-US" altLang="zh-CN" sz="2800" dirty="0"/>
              <a:t>Improvement</a:t>
            </a:r>
          </a:p>
          <a:p>
            <a:pPr marL="514350" indent="-514350">
              <a:buAutoNum type="arabicPeriod"/>
            </a:pPr>
            <a:endParaRPr kumimoji="1" lang="en-US" altLang="zh-CN" sz="2800" dirty="0"/>
          </a:p>
          <a:p>
            <a:pPr marL="971550" lvl="1" indent="-514350">
              <a:buAutoNum type="alphaLcPeriod"/>
            </a:pPr>
            <a:endParaRPr kumimoji="1" lang="en-US" altLang="zh-CN" sz="2800" dirty="0"/>
          </a:p>
          <a:p>
            <a:pPr marL="514350" indent="-514350">
              <a:buAutoNum type="arabicPeriod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8054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3B5F6-0AF4-2A44-8511-47F8B91FA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045"/>
            <a:ext cx="9144000" cy="94964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Analysis of risk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818AA4-05FC-0F44-BBAD-8A033CF72912}"/>
              </a:ext>
            </a:extLst>
          </p:cNvPr>
          <p:cNvSpPr/>
          <p:nvPr/>
        </p:nvSpPr>
        <p:spPr>
          <a:xfrm>
            <a:off x="286043" y="2053698"/>
            <a:ext cx="116199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kumimoji="1" lang="en-US" altLang="zh-CN" sz="2800" dirty="0"/>
              <a:t>Lack of related knowledge</a:t>
            </a:r>
          </a:p>
          <a:p>
            <a:pPr marL="514350" indent="-514350">
              <a:buAutoNum type="arabicPeriod"/>
            </a:pPr>
            <a:endParaRPr kumimoji="1" lang="en-US" altLang="zh-CN" sz="2800" dirty="0"/>
          </a:p>
          <a:p>
            <a:pPr marL="514350" indent="-514350">
              <a:buAutoNum type="arabicPeriod"/>
            </a:pPr>
            <a:r>
              <a:rPr kumimoji="1" lang="en-US" altLang="zh-CN" sz="2800" dirty="0"/>
              <a:t>Lack of High-performance computing resource</a:t>
            </a:r>
          </a:p>
          <a:p>
            <a:pPr marL="514350" indent="-514350">
              <a:buAutoNum type="arabicPeriod"/>
            </a:pPr>
            <a:endParaRPr kumimoji="1" lang="en-US" altLang="zh-CN" sz="2800" dirty="0"/>
          </a:p>
          <a:p>
            <a:pPr marL="514350" indent="-514350">
              <a:buAutoNum type="arabicPeriod"/>
            </a:pPr>
            <a:r>
              <a:rPr kumimoji="1" lang="en-US" altLang="zh-CN" sz="2800" dirty="0"/>
              <a:t>Lack of experiment data</a:t>
            </a:r>
          </a:p>
          <a:p>
            <a:pPr marL="514350" indent="-514350">
              <a:buAutoNum type="arabicPeriod"/>
            </a:pPr>
            <a:endParaRPr kumimoji="1" lang="en-US" altLang="zh-CN" sz="2800" dirty="0"/>
          </a:p>
          <a:p>
            <a:pPr marL="514350" indent="-514350">
              <a:buAutoNum type="arabicPeriod"/>
            </a:pPr>
            <a:r>
              <a:rPr kumimoji="1" lang="en-US" altLang="zh-CN" sz="2800" dirty="0"/>
              <a:t>Uncertainty on progress</a:t>
            </a:r>
          </a:p>
          <a:p>
            <a:pPr marL="971550" lvl="1" indent="-514350">
              <a:buAutoNum type="alphaLcPeriod"/>
            </a:pPr>
            <a:endParaRPr kumimoji="1" lang="en-US" altLang="zh-CN" sz="2800" dirty="0"/>
          </a:p>
          <a:p>
            <a:pPr marL="514350" indent="-514350">
              <a:buAutoNum type="arabicPeriod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4905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3B5F6-0AF4-2A44-8511-47F8B91FA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045"/>
            <a:ext cx="9144000" cy="94964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Methodology of the study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818AA4-05FC-0F44-BBAD-8A033CF72912}"/>
              </a:ext>
            </a:extLst>
          </p:cNvPr>
          <p:cNvSpPr/>
          <p:nvPr/>
        </p:nvSpPr>
        <p:spPr>
          <a:xfrm>
            <a:off x="286043" y="2278781"/>
            <a:ext cx="1161991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kumimoji="1" lang="en-US" altLang="zh-CN" sz="2800" dirty="0"/>
              <a:t>Read related papers</a:t>
            </a:r>
          </a:p>
          <a:p>
            <a:pPr marL="514350" indent="-514350">
              <a:buAutoNum type="arabicPeriod"/>
            </a:pPr>
            <a:endParaRPr kumimoji="1" lang="en-US" altLang="zh-CN" sz="2800" dirty="0"/>
          </a:p>
          <a:p>
            <a:pPr marL="514350" indent="-514350">
              <a:buAutoNum type="arabicPeriod"/>
            </a:pPr>
            <a:r>
              <a:rPr kumimoji="1" lang="en-US" altLang="zh-CN" sz="2800" dirty="0"/>
              <a:t>Help from Prof. Hua</a:t>
            </a:r>
          </a:p>
          <a:p>
            <a:pPr marL="514350" indent="-514350">
              <a:buAutoNum type="arabicPeriod"/>
            </a:pPr>
            <a:endParaRPr kumimoji="1" lang="en-US" altLang="zh-CN" sz="2800" dirty="0"/>
          </a:p>
          <a:p>
            <a:pPr marL="514350" indent="-514350">
              <a:buAutoNum type="arabicPeriod"/>
            </a:pPr>
            <a:r>
              <a:rPr kumimoji="1" lang="en-US" altLang="zh-CN" sz="2800" dirty="0"/>
              <a:t>Inspired from my past experience</a:t>
            </a:r>
          </a:p>
          <a:p>
            <a:pPr marL="514350" indent="-514350">
              <a:buAutoNum type="arabicPeriod"/>
            </a:pPr>
            <a:endParaRPr kumimoji="1" lang="en-US" altLang="zh-CN" sz="2800" dirty="0"/>
          </a:p>
          <a:p>
            <a:pPr marL="971550" lvl="1" indent="-514350">
              <a:buAutoNum type="alphaLcPeriod"/>
            </a:pPr>
            <a:endParaRPr kumimoji="1" lang="en-US" altLang="zh-CN" sz="2800" dirty="0"/>
          </a:p>
          <a:p>
            <a:pPr marL="514350" indent="-514350">
              <a:buAutoNum type="arabicPeriod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41469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3B5F6-0AF4-2A44-8511-47F8B91FA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045"/>
            <a:ext cx="9144000" cy="94964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References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8F266B-8859-7244-8A22-07FB12EC1210}"/>
              </a:ext>
            </a:extLst>
          </p:cNvPr>
          <p:cNvSpPr/>
          <p:nvPr/>
        </p:nvSpPr>
        <p:spPr>
          <a:xfrm>
            <a:off x="553329" y="1174688"/>
            <a:ext cx="1108534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Times New Roman" panose="02020603050405020304" pitchFamily="18" charset="0"/>
              <a:buChar char="["/>
            </a:pPr>
            <a:r>
              <a:rPr lang="en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 G. </a:t>
            </a:r>
            <a:r>
              <a:rPr lang="en" altLang="zh-CN" kern="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Alexe</a:t>
            </a:r>
            <a:r>
              <a:rPr lang="en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, S. </a:t>
            </a:r>
            <a:r>
              <a:rPr lang="en" altLang="zh-CN" kern="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Alexe</a:t>
            </a:r>
            <a:r>
              <a:rPr lang="en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, Y. </a:t>
            </a:r>
            <a:r>
              <a:rPr lang="en" altLang="zh-CN" kern="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Crama</a:t>
            </a:r>
            <a:r>
              <a:rPr lang="en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, S. </a:t>
            </a:r>
            <a:r>
              <a:rPr lang="en" altLang="zh-CN" kern="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Foldes</a:t>
            </a:r>
            <a:r>
              <a:rPr lang="en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, P. L. Hammer, and B. Sime- one. Consensus algorithms for the generation of all maximal bicliques. Discrete Applied Mathematics, 145(1):11–21, 2004.</a:t>
            </a:r>
          </a:p>
          <a:p>
            <a:pPr algn="just">
              <a:buFont typeface="Times New Roman" panose="02020603050405020304" pitchFamily="18" charset="0"/>
              <a:buChar char="["/>
            </a:pPr>
            <a:endParaRPr lang="en" altLang="zh-CN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Font typeface="Times New Roman" panose="02020603050405020304" pitchFamily="18" charset="0"/>
              <a:buChar char="["/>
            </a:pPr>
            <a:r>
              <a:rPr lang="en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G. Liu, K. Sim, and J. Li. Efficient mining of large maximal bicliques. In Data warehousing and knowledge discovery, pages 437- 448. Springer, 2006. </a:t>
            </a:r>
          </a:p>
          <a:p>
            <a:pPr algn="just">
              <a:buFont typeface="Times New Roman" panose="02020603050405020304" pitchFamily="18" charset="0"/>
              <a:buChar char="["/>
            </a:pPr>
            <a:endParaRPr lang="en" altLang="zh-CN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Font typeface="Times New Roman" panose="02020603050405020304" pitchFamily="18" charset="0"/>
              <a:buChar char="["/>
            </a:pPr>
            <a:r>
              <a:rPr lang="en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 Y. Zhang, C. A. Phillips, G. L. Rogers, E. J. Baker, E. J. </a:t>
            </a:r>
            <a:r>
              <a:rPr lang="en" altLang="zh-CN" kern="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Chesler</a:t>
            </a:r>
            <a:r>
              <a:rPr lang="en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,</a:t>
            </a:r>
          </a:p>
          <a:p>
            <a:pPr algn="just"/>
            <a:r>
              <a:rPr lang="en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and M. A. Langston. On finding bicliques in bipartite graphs: a novel algorithm and its application to the integration of diverse biological data types. BMC bioinformatics, 15(1):1, 2014.</a:t>
            </a:r>
          </a:p>
          <a:p>
            <a:pPr algn="just"/>
            <a:endParaRPr lang="en" altLang="zh-CN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Font typeface="Times New Roman" panose="02020603050405020304" pitchFamily="18" charset="0"/>
              <a:buChar char="["/>
            </a:pPr>
            <a:r>
              <a:rPr lang="en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F. Chung. On the coverings of graphs. Discrete Applied Mathematics, 30(2):89–93, 1980.</a:t>
            </a:r>
          </a:p>
          <a:p>
            <a:pPr algn="just">
              <a:buFont typeface="Times New Roman" panose="02020603050405020304" pitchFamily="18" charset="0"/>
              <a:buChar char="["/>
            </a:pPr>
            <a:endParaRPr lang="en" altLang="zh-CN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Font typeface="Times New Roman" panose="02020603050405020304" pitchFamily="18" charset="0"/>
              <a:buChar char="["/>
            </a:pPr>
            <a:r>
              <a:rPr lang="en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R. Kumar, P. Raghavan, S. Rajagopalan, and A. Tomkins. Trawling the web for emerging cyber-communities. In Proceeding of the 8th international conference on World Wide Web, pages 1481–1493, 1999.</a:t>
            </a:r>
          </a:p>
          <a:p>
            <a:pPr algn="just">
              <a:buFont typeface="Times New Roman" panose="02020603050405020304" pitchFamily="18" charset="0"/>
              <a:buChar char="["/>
            </a:pPr>
            <a:endParaRPr lang="en" altLang="zh-CN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Font typeface="Times New Roman" panose="02020603050405020304" pitchFamily="18" charset="0"/>
              <a:buChar char="["/>
            </a:pPr>
            <a:r>
              <a:rPr lang="en-US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D. Bu, Y. Zhao, L. Cai, H. </a:t>
            </a:r>
            <a:r>
              <a:rPr lang="en-US" altLang="zh-CN" kern="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Xue</a:t>
            </a:r>
            <a:r>
              <a:rPr lang="en-US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, X. Zhu, H. Lu, J. Zhang, S. Sun, L. Ling, N. Zhang, G. Li, and R. Chen. Topological structure analysis of the protein protein interaction network in budding yeast. Nucleic Acids Research, 31(9):2443-2450, 2003. </a:t>
            </a:r>
          </a:p>
        </p:txBody>
      </p:sp>
    </p:spTree>
    <p:extLst>
      <p:ext uri="{BB962C8B-B14F-4D97-AF65-F5344CB8AC3E}">
        <p14:creationId xmlns:p14="http://schemas.microsoft.com/office/powerpoint/2010/main" val="292593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3B5F6-0AF4-2A44-8511-47F8B91FA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045"/>
            <a:ext cx="9144000" cy="94964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References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8F266B-8859-7244-8A22-07FB12EC1210}"/>
              </a:ext>
            </a:extLst>
          </p:cNvPr>
          <p:cNvSpPr/>
          <p:nvPr/>
        </p:nvSpPr>
        <p:spPr>
          <a:xfrm>
            <a:off x="384517" y="1308295"/>
            <a:ext cx="11422966" cy="4843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Times New Roman" panose="02020603050405020304" pitchFamily="18" charset="0"/>
              <a:buChar char="["/>
            </a:pPr>
            <a:r>
              <a:rPr lang="en-US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A. Das and S. </a:t>
            </a:r>
            <a:r>
              <a:rPr lang="en-US" altLang="zh-CN" kern="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Tirthapura</a:t>
            </a:r>
            <a:r>
              <a:rPr lang="en-US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, "Incremental Maintenance of Maximal Bicliques in a Dynamic Bipartite Graph," in IEEE Transactions on Multi-Scale Computing Systems, vol. 4, no. 3, pp. 231-242, 1 July-Sept. 2018, </a:t>
            </a:r>
            <a:r>
              <a:rPr lang="en-US" altLang="zh-CN" kern="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doi</a:t>
            </a:r>
            <a:r>
              <a:rPr lang="en-US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: 10.1109/TMSCS.2018.2802920.</a:t>
            </a:r>
          </a:p>
          <a:p>
            <a:pPr algn="just">
              <a:buFont typeface="Times New Roman" panose="02020603050405020304" pitchFamily="18" charset="0"/>
              <a:buChar char="["/>
            </a:pPr>
            <a:endParaRPr lang="en-US" altLang="zh-CN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Font typeface="Times New Roman" panose="02020603050405020304" pitchFamily="18" charset="0"/>
              <a:buChar char="["/>
            </a:pPr>
            <a:r>
              <a:rPr lang="en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J. Wang, J. Pei, and J. Han. Closet+: Searching for the best strategies for mining frequent closed </a:t>
            </a:r>
            <a:r>
              <a:rPr lang="en" altLang="zh-CN" kern="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itemsets</a:t>
            </a:r>
            <a:r>
              <a:rPr lang="en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. In Proc. of the 9th ACM SIGKDD Conference, pages </a:t>
            </a:r>
          </a:p>
          <a:p>
            <a:pPr algn="just"/>
            <a:r>
              <a:rPr lang="en-US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236–245, 2003. </a:t>
            </a:r>
          </a:p>
          <a:p>
            <a:pPr algn="just"/>
            <a:endParaRPr lang="en-US" altLang="zh-CN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Font typeface="Times New Roman" panose="02020603050405020304" pitchFamily="18" charset="0"/>
              <a:buChar char="["/>
            </a:pPr>
            <a:r>
              <a:rPr lang="en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M. J. </a:t>
            </a:r>
            <a:r>
              <a:rPr lang="en" altLang="zh-CN" kern="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Zaki</a:t>
            </a:r>
            <a:r>
              <a:rPr lang="en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 and C.-J. Hsiao. Charm: An efficient algorithm for closed itemset mining. </a:t>
            </a:r>
          </a:p>
          <a:p>
            <a:pPr algn="just"/>
            <a:r>
              <a:rPr lang="en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In Proc. of SIAM International Conference on Data Mining, pages 398–416, 2002. </a:t>
            </a:r>
          </a:p>
          <a:p>
            <a:pPr algn="just"/>
            <a:endParaRPr lang="en" altLang="zh-CN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Font typeface="Times New Roman" panose="02020603050405020304" pitchFamily="18" charset="0"/>
              <a:buChar char="["/>
            </a:pPr>
            <a:r>
              <a:rPr lang="en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G. Liu, H. Lu, W. Lou, and J. X. Yu. On computing, storing and querying frequent patterns. In Proc. of the 9th ACM SIGKDD Conference, pages 607–612, 2003.</a:t>
            </a:r>
          </a:p>
          <a:p>
            <a:pPr algn="just">
              <a:buFont typeface="Times New Roman" panose="02020603050405020304" pitchFamily="18" charset="0"/>
              <a:buChar char="["/>
            </a:pPr>
            <a:endParaRPr lang="en" altLang="zh-CN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Font typeface="Times New Roman" panose="02020603050405020304" pitchFamily="18" charset="0"/>
              <a:buChar char="["/>
            </a:pPr>
            <a:r>
              <a:rPr lang="en-US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 T. Uno, M. Kiyomi, and H. </a:t>
            </a:r>
            <a:r>
              <a:rPr lang="en-US" altLang="zh-CN" kern="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Arimura</a:t>
            </a:r>
            <a:r>
              <a:rPr lang="en-US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. Lcm ver. 2: Efficient mining algorithms</a:t>
            </a:r>
          </a:p>
          <a:p>
            <a:pPr algn="just"/>
            <a:r>
              <a:rPr lang="en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for frequent/closed/maximal </a:t>
            </a:r>
            <a:r>
              <a:rPr lang="en" altLang="zh-CN" kern="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itemsets</a:t>
            </a:r>
            <a:r>
              <a:rPr lang="en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. In Proc. of the ICDM 2004 Workshop on</a:t>
            </a:r>
          </a:p>
          <a:p>
            <a:pPr algn="just"/>
            <a:r>
              <a:rPr lang="en-US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Frequent Itemset Mining Implementations, 2004.</a:t>
            </a:r>
          </a:p>
        </p:txBody>
      </p:sp>
    </p:spTree>
    <p:extLst>
      <p:ext uri="{BB962C8B-B14F-4D97-AF65-F5344CB8AC3E}">
        <p14:creationId xmlns:p14="http://schemas.microsoft.com/office/powerpoint/2010/main" val="136898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3B5F6-0AF4-2A44-8511-47F8B91FA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526" y="2855704"/>
            <a:ext cx="9144000" cy="94964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6931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642</Words>
  <Application>Microsoft Macintosh PowerPoint</Application>
  <PresentationFormat>宽屏</PresentationFormat>
  <Paragraphs>71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Times New Roman</vt:lpstr>
      <vt:lpstr>Office 主题​​</vt:lpstr>
      <vt:lpstr>REASEARCH PROPOSAL</vt:lpstr>
      <vt:lpstr>PRESENTATION OUTLINE</vt:lpstr>
      <vt:lpstr>Introduction of the problem</vt:lpstr>
      <vt:lpstr>Analysis of risk</vt:lpstr>
      <vt:lpstr>Methodology of the study</vt:lpstr>
      <vt:lpstr>References</vt:lpstr>
      <vt:lpstr>References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Undergraduate Thesis</dc:title>
  <dc:creator>往 往</dc:creator>
  <cp:lastModifiedBy>往 往</cp:lastModifiedBy>
  <cp:revision>39</cp:revision>
  <dcterms:created xsi:type="dcterms:W3CDTF">2021-03-10T14:09:36Z</dcterms:created>
  <dcterms:modified xsi:type="dcterms:W3CDTF">2021-03-10T14:36:11Z</dcterms:modified>
</cp:coreProperties>
</file>