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5" r:id="rId5"/>
    <p:sldId id="267" r:id="rId6"/>
    <p:sldId id="266" r:id="rId7"/>
    <p:sldId id="269" r:id="rId8"/>
    <p:sldId id="270" r:id="rId9"/>
    <p:sldId id="273" r:id="rId10"/>
    <p:sldId id="271" r:id="rId11"/>
    <p:sldId id="272" r:id="rId12"/>
    <p:sldId id="268" r:id="rId13"/>
    <p:sldId id="259" r:id="rId14"/>
    <p:sldId id="260" r:id="rId15"/>
    <p:sldId id="261" r:id="rId16"/>
    <p:sldId id="262" r:id="rId17"/>
    <p:sldId id="263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94628"/>
  </p:normalViewPr>
  <p:slideViewPr>
    <p:cSldViewPr snapToGrid="0" snapToObjects="1">
      <p:cViewPr varScale="1">
        <p:scale>
          <a:sx n="91" d="100"/>
          <a:sy n="91" d="100"/>
        </p:scale>
        <p:origin x="208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7E319F-51E2-0045-B222-F90C4F659C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73AC50A-E441-1046-A6FF-9CAE51D5FB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2489DF-5090-AE49-AE41-42088BD77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3806A-FE2F-8F46-B31F-0BE34657B406}" type="datetimeFigureOut">
              <a:rPr kumimoji="1" lang="zh-CN" altLang="en-US" smtClean="0"/>
              <a:t>2021/3/11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01DCCA-C831-844C-8131-A46AA1313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37D7ED-7038-A044-AEC0-A1AFAEB90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DA8B3-6779-244E-AF49-E2B8F508FA2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54592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6E20A3-5FE9-1844-9D01-57316C7F3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BFA59EB-54CC-3243-AB99-7C81C46C72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666F8E-D013-3D44-92B6-2FCFD28C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3806A-FE2F-8F46-B31F-0BE34657B406}" type="datetimeFigureOut">
              <a:rPr kumimoji="1" lang="zh-CN" altLang="en-US" smtClean="0"/>
              <a:t>2021/3/11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883B53-E077-E245-A741-76F4DBB6C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224ECE-F86B-0247-B154-1D45EFED3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DA8B3-6779-244E-AF49-E2B8F508FA2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0841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7C9A2F1-8E0E-2F49-99A7-392F136D8B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26DA725-C020-0F49-97A9-0888D74C39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7C0C97-B473-F343-B64A-290969E9E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3806A-FE2F-8F46-B31F-0BE34657B406}" type="datetimeFigureOut">
              <a:rPr kumimoji="1" lang="zh-CN" altLang="en-US" smtClean="0"/>
              <a:t>2021/3/11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B4AB3B-3F8A-0F49-968E-DAE07FE04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3F9BF8-36C7-8947-A157-C5F5FE9B6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DA8B3-6779-244E-AF49-E2B8F508FA2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96640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A1D710-B9E4-514A-BDE3-F2E9A4B9F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8B55B7-F6DF-374A-B792-F9F6DF60B9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AE1855-9E0B-D844-B6F8-19601A42E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3806A-FE2F-8F46-B31F-0BE34657B406}" type="datetimeFigureOut">
              <a:rPr kumimoji="1" lang="zh-CN" altLang="en-US" smtClean="0"/>
              <a:t>2021/3/11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CE619F-BBFE-D240-9052-38E80068F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FB48AE-71BB-BE4F-AA72-5577547E7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DA8B3-6779-244E-AF49-E2B8F508FA2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76538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577D1E-9634-7D4D-8F41-748E738F0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2D65CD9-3F99-0C46-84C4-4B08DAA9F1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D1A5AB-A488-7845-86AE-1AFEEAD80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3806A-FE2F-8F46-B31F-0BE34657B406}" type="datetimeFigureOut">
              <a:rPr kumimoji="1" lang="zh-CN" altLang="en-US" smtClean="0"/>
              <a:t>2021/3/11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727828-59CA-B444-952C-C5F4CB10F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E62949-CCA2-4F41-B961-AAB4C17F3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DA8B3-6779-244E-AF49-E2B8F508FA2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33233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DEE134-6457-4149-8370-FB86BFE75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94F1C2-9642-DE49-9F9D-4304DEAE4F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FD1A114-81B7-3146-861B-FB3B65471B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1BE2EF7-2A02-AF4F-AB39-F23410E8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3806A-FE2F-8F46-B31F-0BE34657B406}" type="datetimeFigureOut">
              <a:rPr kumimoji="1" lang="zh-CN" altLang="en-US" smtClean="0"/>
              <a:t>2021/3/11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9EBA8B8-296D-954C-B38D-0CAF0B202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D486BC1-65BD-EA46-8BD8-D7C4CFEC8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DA8B3-6779-244E-AF49-E2B8F508FA2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43274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D08238-F5B7-154B-928A-C9BBC0DF5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53DD06C-43D7-FF4D-B275-9D17360959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409703C-DE18-1F40-9101-3611C45F10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A7DB7FB-51EE-C14C-88A9-FB68707EDA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502E0F8-A565-AB4A-96B0-20A39A965E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B3427A4-7E4D-A344-9792-A4FD4CA39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3806A-FE2F-8F46-B31F-0BE34657B406}" type="datetimeFigureOut">
              <a:rPr kumimoji="1" lang="zh-CN" altLang="en-US" smtClean="0"/>
              <a:t>2021/3/11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5D9A000-46AC-7345-8507-6C057E888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030D55C-5B14-FC43-8D97-7E94F73E6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DA8B3-6779-244E-AF49-E2B8F508FA2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2636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95E36A-0AE4-7446-A712-3F10DAF52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F616200-3500-8848-8B63-6C2440712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3806A-FE2F-8F46-B31F-0BE34657B406}" type="datetimeFigureOut">
              <a:rPr kumimoji="1" lang="zh-CN" altLang="en-US" smtClean="0"/>
              <a:t>2021/3/11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A837DAF-CD38-B245-8A43-D54941A2B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5CFE70E-9F8D-0B47-BBF0-97DA59907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DA8B3-6779-244E-AF49-E2B8F508FA2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90461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499A1E3-69B2-2140-AB13-21B461549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3806A-FE2F-8F46-B31F-0BE34657B406}" type="datetimeFigureOut">
              <a:rPr kumimoji="1" lang="zh-CN" altLang="en-US" smtClean="0"/>
              <a:t>2021/3/11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6D05448-23A0-AA44-BBF9-163FC9292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DDEE26B-AB7A-4A4F-B254-82DD5004A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DA8B3-6779-244E-AF49-E2B8F508FA2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20410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510C64-B6EC-ED45-B794-2D32BD192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51485B-DA2B-4245-9859-1326AB5A4A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A78A815-35C6-A043-A91B-BC7C7E6A44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E169391-BF60-484F-A882-340BB8569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3806A-FE2F-8F46-B31F-0BE34657B406}" type="datetimeFigureOut">
              <a:rPr kumimoji="1" lang="zh-CN" altLang="en-US" smtClean="0"/>
              <a:t>2021/3/11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8B353B6-6FCD-6242-8340-DEB076AE5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582F62F-23C8-BA4C-B9AD-F56916B66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DA8B3-6779-244E-AF49-E2B8F508FA2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5961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EBC98C-1731-9C43-B92D-9BF939CDD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8A52891-9241-EA44-8857-FF46557CEB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9C93C2D-32B6-1744-9E45-2C2729749D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F66F390-E678-0C4A-81B2-90EA26FD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3806A-FE2F-8F46-B31F-0BE34657B406}" type="datetimeFigureOut">
              <a:rPr kumimoji="1" lang="zh-CN" altLang="en-US" smtClean="0"/>
              <a:t>2021/3/11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452C5EE-215C-144B-80FB-DAC271BA8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C07D96E-6F60-954D-9B76-BDB6117D5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DA8B3-6779-244E-AF49-E2B8F508FA2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74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6DC329A-6A4F-964B-BD26-9FF22F82F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3D03CD-5BAC-AF40-B8A8-34F3B2139E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854DE6-BEF0-2844-BBA0-F6B9381510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C3806A-FE2F-8F46-B31F-0BE34657B406}" type="datetimeFigureOut">
              <a:rPr kumimoji="1" lang="zh-CN" altLang="en-US" smtClean="0"/>
              <a:t>2021/3/11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E7BFF3-7E7D-A34E-BA73-DD1A79FE79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02C6C2-0940-524E-B5C3-7FD714D30B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3DA8B3-6779-244E-AF49-E2B8F508FA2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70974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13B5F6-0AF4-2A44-8511-47F8B91FAC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5378"/>
            <a:ext cx="9144000" cy="949643"/>
          </a:xfrm>
        </p:spPr>
        <p:txBody>
          <a:bodyPr/>
          <a:lstStyle/>
          <a:p>
            <a:r>
              <a:rPr kumimoji="1" lang="zh-CN" altLang="en-US" dirty="0"/>
              <a:t>开题报告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DDCB19D-6A45-5A41-A9DF-345A61CF32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49152"/>
            <a:ext cx="9144000" cy="1068436"/>
          </a:xfrm>
        </p:spPr>
        <p:txBody>
          <a:bodyPr>
            <a:normAutofit fontScale="92500" lnSpcReduction="20000"/>
          </a:bodyPr>
          <a:lstStyle/>
          <a:p>
            <a:r>
              <a:rPr kumimoji="1" lang="zh-CN" altLang="en-US" dirty="0"/>
              <a:t>俞景昳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导师</a:t>
            </a:r>
            <a:r>
              <a:rPr kumimoji="1" lang="en-US" altLang="zh-CN" dirty="0"/>
              <a:t>: </a:t>
            </a:r>
            <a:r>
              <a:rPr kumimoji="1" lang="zh-CN" altLang="en-US" dirty="0"/>
              <a:t>华强胜</a:t>
            </a:r>
            <a:endParaRPr kumimoji="1" lang="en-US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3BFAD55-B498-2241-B0B7-01E50F51918D}"/>
              </a:ext>
            </a:extLst>
          </p:cNvPr>
          <p:cNvSpPr/>
          <p:nvPr/>
        </p:nvSpPr>
        <p:spPr>
          <a:xfrm>
            <a:off x="286043" y="2912105"/>
            <a:ext cx="1161991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2800" dirty="0"/>
              <a:t>动态二部图上高效极大二分团枚举算法研究及实现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5738269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13B5F6-0AF4-2A44-8511-47F8B91FAC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5045"/>
            <a:ext cx="9144000" cy="949643"/>
          </a:xfrm>
        </p:spPr>
        <p:txBody>
          <a:bodyPr>
            <a:normAutofit/>
          </a:bodyPr>
          <a:lstStyle/>
          <a:p>
            <a:r>
              <a:rPr kumimoji="1" lang="zh-CN" altLang="en-US" dirty="0"/>
              <a:t>问题介绍</a:t>
            </a:r>
            <a:endParaRPr kumimoji="1" lang="en-US" altLang="zh-CN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7818AA4-05FC-0F44-BBAD-8A033CF72912}"/>
              </a:ext>
            </a:extLst>
          </p:cNvPr>
          <p:cNvSpPr/>
          <p:nvPr/>
        </p:nvSpPr>
        <p:spPr>
          <a:xfrm>
            <a:off x="286043" y="1174688"/>
            <a:ext cx="11619914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2800" dirty="0"/>
              <a:t>研究原始算法（</a:t>
            </a:r>
            <a:r>
              <a:rPr kumimoji="1" lang="en-US" altLang="zh-CN" sz="2800" dirty="0"/>
              <a:t>base</a:t>
            </a:r>
            <a:r>
              <a:rPr kumimoji="1" lang="zh-CN" altLang="en-US" sz="2800" dirty="0"/>
              <a:t>）：</a:t>
            </a:r>
            <a:endParaRPr kumimoji="1" lang="en-US" altLang="zh-CN" sz="2800" dirty="0"/>
          </a:p>
          <a:p>
            <a:r>
              <a:rPr kumimoji="1" lang="en-US" altLang="zh-CN" sz="2800" dirty="0"/>
              <a:t>	</a:t>
            </a:r>
            <a:r>
              <a:rPr kumimoji="1" lang="zh-CN" altLang="en-US" sz="2800" dirty="0"/>
              <a:t>其思想很简单，</a:t>
            </a:r>
            <a:r>
              <a:rPr kumimoji="1" lang="en-US" altLang="zh-CN" sz="2800" dirty="0" err="1"/>
              <a:t>NewBC</a:t>
            </a:r>
            <a:r>
              <a:rPr kumimoji="1" lang="zh-CN" altLang="en-US" sz="2800" dirty="0"/>
              <a:t>来枚举新生成的极大二分团，</a:t>
            </a:r>
            <a:r>
              <a:rPr kumimoji="1" lang="en-US" altLang="zh-CN" sz="2800" dirty="0" err="1"/>
              <a:t>SubBC</a:t>
            </a:r>
            <a:r>
              <a:rPr kumimoji="1" lang="zh-CN" altLang="en-US" sz="2800" dirty="0"/>
              <a:t>来枚举被吸纳的二分团。</a:t>
            </a:r>
            <a:endParaRPr kumimoji="1" lang="en-US" altLang="zh-CN" sz="2800" dirty="0"/>
          </a:p>
          <a:p>
            <a:endParaRPr kumimoji="1" lang="en-US" altLang="zh-CN" sz="2800" dirty="0"/>
          </a:p>
          <a:p>
            <a:r>
              <a:rPr kumimoji="1" lang="en-US" altLang="zh-CN" sz="2800" dirty="0" err="1"/>
              <a:t>NewBC</a:t>
            </a:r>
            <a:r>
              <a:rPr kumimoji="1" lang="zh-CN" altLang="en-US" sz="2800" dirty="0"/>
              <a:t>：使用了</a:t>
            </a:r>
            <a:r>
              <a:rPr kumimoji="1" lang="en-US" altLang="zh-CN" sz="2800" dirty="0" err="1"/>
              <a:t>MineLMBC</a:t>
            </a:r>
            <a:r>
              <a:rPr kumimoji="1" lang="zh-CN" altLang="en-US" sz="2800" dirty="0"/>
              <a:t>算法作为新生成的算法，同时构造了一个生成子图（论文中证明了生成子图的极大二分团和新图的极大二分团等价），将目光集中在发生变化的子图上，从而减小了开销</a:t>
            </a:r>
            <a:endParaRPr kumimoji="1" lang="en-US" altLang="zh-CN" sz="2800" dirty="0"/>
          </a:p>
          <a:p>
            <a:endParaRPr kumimoji="1" lang="en-US" altLang="zh-CN" sz="2800" dirty="0"/>
          </a:p>
          <a:p>
            <a:r>
              <a:rPr kumimoji="1" lang="en-US" altLang="zh-CN" sz="2800" dirty="0" err="1"/>
              <a:t>SubBC</a:t>
            </a:r>
            <a:r>
              <a:rPr kumimoji="1" lang="zh-CN" altLang="en-US" sz="2800" dirty="0"/>
              <a:t>：</a:t>
            </a:r>
            <a:r>
              <a:rPr kumimoji="1" lang="en-US" altLang="zh-CN" sz="2800" dirty="0" err="1"/>
              <a:t>NewBC</a:t>
            </a:r>
            <a:r>
              <a:rPr kumimoji="1" lang="zh-CN" altLang="en-US" sz="2800" dirty="0"/>
              <a:t>中生成的新的极大二分团作为输入，遍历，然后利用新增边的信息去枚举所有的可能的被吸纳的二分团。所获得的可能集合与原图的极大二分团比对，若相同，则这就是一个被吸纳的二分团。（原文中使用了哈希方式去存储二分团的特征）</a:t>
            </a:r>
            <a:endParaRPr kumimoji="1" lang="en" altLang="zh-CN" sz="2800" dirty="0"/>
          </a:p>
          <a:p>
            <a:pPr marL="971550" lvl="1" indent="-514350">
              <a:buFont typeface="+mj-lt"/>
              <a:buAutoNum type="alphaLcPeriod"/>
            </a:pPr>
            <a:endParaRPr kumimoji="1" lang="en-US" altLang="zh-CN" sz="2800" dirty="0"/>
          </a:p>
          <a:p>
            <a:pPr marL="971550" lvl="1" indent="-514350">
              <a:buAutoNum type="alphaLcPeriod"/>
            </a:pPr>
            <a:endParaRPr kumimoji="1" lang="en-US" altLang="zh-CN" sz="2800" dirty="0"/>
          </a:p>
          <a:p>
            <a:pPr marL="514350" indent="-514350">
              <a:buAutoNum type="arabicPeriod"/>
            </a:pP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6516242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13B5F6-0AF4-2A44-8511-47F8B91FAC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5045"/>
            <a:ext cx="9144000" cy="949643"/>
          </a:xfrm>
        </p:spPr>
        <p:txBody>
          <a:bodyPr>
            <a:normAutofit/>
          </a:bodyPr>
          <a:lstStyle/>
          <a:p>
            <a:r>
              <a:rPr kumimoji="1" lang="zh-CN" altLang="en-US" dirty="0"/>
              <a:t>问题介绍</a:t>
            </a:r>
            <a:endParaRPr kumimoji="1" lang="en-US" altLang="zh-CN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7818AA4-05FC-0F44-BBAD-8A033CF72912}"/>
              </a:ext>
            </a:extLst>
          </p:cNvPr>
          <p:cNvSpPr/>
          <p:nvPr/>
        </p:nvSpPr>
        <p:spPr>
          <a:xfrm>
            <a:off x="286043" y="1174688"/>
            <a:ext cx="1161991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2800" dirty="0"/>
              <a:t>研究原始算法（</a:t>
            </a:r>
            <a:r>
              <a:rPr kumimoji="1" lang="en-US" altLang="zh-CN" sz="2800" dirty="0"/>
              <a:t>base</a:t>
            </a:r>
            <a:r>
              <a:rPr kumimoji="1" lang="zh-CN" altLang="en-US" sz="2800" dirty="0"/>
              <a:t>）：</a:t>
            </a:r>
            <a:endParaRPr kumimoji="1" lang="en-US" altLang="zh-CN" sz="2800" dirty="0"/>
          </a:p>
          <a:p>
            <a:r>
              <a:rPr kumimoji="1" lang="en-US" altLang="zh-CN" sz="2800" dirty="0"/>
              <a:t>	</a:t>
            </a:r>
            <a:r>
              <a:rPr kumimoji="1" lang="en-US" altLang="zh-CN" sz="2800" dirty="0" err="1"/>
              <a:t>SubBC</a:t>
            </a:r>
            <a:r>
              <a:rPr kumimoji="1" lang="zh-CN" altLang="en-US" sz="2800" dirty="0"/>
              <a:t>生成子图的证明</a:t>
            </a:r>
            <a:endParaRPr kumimoji="1" lang="en-US" altLang="zh-CN" sz="2800" dirty="0"/>
          </a:p>
          <a:p>
            <a:pPr marL="971550" lvl="1" indent="-514350">
              <a:buAutoNum type="alphaLcPeriod"/>
            </a:pPr>
            <a:endParaRPr kumimoji="1" lang="en-US" altLang="zh-CN" sz="2800" dirty="0"/>
          </a:p>
          <a:p>
            <a:pPr marL="514350" indent="-514350">
              <a:buAutoNum type="arabicPeriod"/>
            </a:pPr>
            <a:endParaRPr lang="zh-CN" altLang="en-US" sz="28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4B6D3DF-084F-BA45-BFEA-214633415F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4959" y="2475913"/>
            <a:ext cx="3958785" cy="437505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DC3278C-0C14-5D47-A019-F7E53CA435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2660" y="2409091"/>
            <a:ext cx="4699131" cy="4375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1467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13B5F6-0AF4-2A44-8511-47F8B91FAC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5045"/>
            <a:ext cx="9144000" cy="949643"/>
          </a:xfrm>
        </p:spPr>
        <p:txBody>
          <a:bodyPr>
            <a:normAutofit/>
          </a:bodyPr>
          <a:lstStyle/>
          <a:p>
            <a:r>
              <a:rPr kumimoji="1" lang="zh-CN" altLang="en-US" dirty="0"/>
              <a:t>问题介绍</a:t>
            </a:r>
            <a:endParaRPr kumimoji="1" lang="en-US" altLang="zh-CN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7818AA4-05FC-0F44-BBAD-8A033CF72912}"/>
              </a:ext>
            </a:extLst>
          </p:cNvPr>
          <p:cNvSpPr/>
          <p:nvPr/>
        </p:nvSpPr>
        <p:spPr>
          <a:xfrm>
            <a:off x="286043" y="1308111"/>
            <a:ext cx="11619914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2800" dirty="0"/>
              <a:t>研究目标（入手点）</a:t>
            </a:r>
            <a:endParaRPr kumimoji="1" lang="en" altLang="zh-CN" sz="2800" dirty="0"/>
          </a:p>
          <a:p>
            <a:pPr marL="971550" lvl="1" indent="-514350">
              <a:buFont typeface="+mj-lt"/>
              <a:buAutoNum type="alphaLcPeriod"/>
            </a:pPr>
            <a:r>
              <a:rPr kumimoji="1" lang="zh-CN" altLang="en-US" sz="2800" dirty="0"/>
              <a:t>原文中并没有给出相关的实现代码，代码实现可以做出改善</a:t>
            </a:r>
            <a:endParaRPr kumimoji="1" lang="en-US" altLang="zh-CN" sz="2800" dirty="0"/>
          </a:p>
          <a:p>
            <a:pPr marL="971550" lvl="1" indent="-514350">
              <a:buFont typeface="+mj-lt"/>
              <a:buAutoNum type="alphaLcPeriod"/>
            </a:pPr>
            <a:endParaRPr kumimoji="1" lang="en" altLang="zh-CN" sz="2800" dirty="0"/>
          </a:p>
          <a:p>
            <a:pPr marL="971550" lvl="1" indent="-514350">
              <a:buFont typeface="+mj-lt"/>
              <a:buAutoNum type="alphaLcPeriod"/>
            </a:pPr>
            <a:r>
              <a:rPr kumimoji="1" lang="zh-CN" altLang="en-US" sz="2800" dirty="0"/>
              <a:t>原论文中给出的代码实际上是基于一个标准静态图算法的，但其算法并没有针对二部图进行过优化，我们可以期望于寻找一个优化的算法来替换它，以此获得一个更好的性能。</a:t>
            </a:r>
            <a:br>
              <a:rPr kumimoji="1" lang="en-US" altLang="zh-CN" sz="2800" dirty="0"/>
            </a:br>
            <a:endParaRPr kumimoji="1" lang="en-US" altLang="zh-CN" sz="2800" dirty="0"/>
          </a:p>
          <a:p>
            <a:pPr marL="971550" lvl="1" indent="-514350">
              <a:buFont typeface="+mj-lt"/>
              <a:buAutoNum type="alphaLcPeriod"/>
            </a:pPr>
            <a:r>
              <a:rPr kumimoji="1" lang="zh-CN" altLang="en-US" sz="2800" dirty="0"/>
              <a:t>论文作者很自然的想到用哈希作为存储的方式，但这个是存在哈希碰撞的，论文中特意强调了这是一个小概率事件。</a:t>
            </a:r>
            <a:endParaRPr kumimoji="1" lang="en-US" altLang="zh-CN" sz="2800" dirty="0"/>
          </a:p>
          <a:p>
            <a:endParaRPr kumimoji="1" lang="en-US" altLang="zh-CN" sz="2800" dirty="0"/>
          </a:p>
          <a:p>
            <a:pPr marL="971550" lvl="1" indent="-514350">
              <a:buAutoNum type="alphaLcPeriod"/>
            </a:pPr>
            <a:endParaRPr kumimoji="1" lang="en-US" altLang="zh-CN" sz="2800" dirty="0"/>
          </a:p>
          <a:p>
            <a:pPr marL="514350" indent="-514350">
              <a:buAutoNum type="arabicPeriod"/>
            </a:pP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2310081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13B5F6-0AF4-2A44-8511-47F8B91FAC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5045"/>
            <a:ext cx="9144000" cy="949643"/>
          </a:xfrm>
        </p:spPr>
        <p:txBody>
          <a:bodyPr>
            <a:normAutofit/>
          </a:bodyPr>
          <a:lstStyle/>
          <a:p>
            <a:r>
              <a:rPr kumimoji="1" lang="zh-CN" altLang="en-US" dirty="0"/>
              <a:t>风险分析</a:t>
            </a:r>
            <a:endParaRPr kumimoji="1" lang="en-US" altLang="zh-CN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7818AA4-05FC-0F44-BBAD-8A033CF72912}"/>
              </a:ext>
            </a:extLst>
          </p:cNvPr>
          <p:cNvSpPr/>
          <p:nvPr/>
        </p:nvSpPr>
        <p:spPr>
          <a:xfrm>
            <a:off x="286043" y="2053698"/>
            <a:ext cx="11619914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kumimoji="1" lang="zh-CN" altLang="en-US" sz="2800" dirty="0"/>
              <a:t>缺乏相关的背景知识</a:t>
            </a:r>
            <a:endParaRPr kumimoji="1" lang="en-US" altLang="zh-CN" sz="2800" dirty="0"/>
          </a:p>
          <a:p>
            <a:pPr marL="514350" indent="-514350">
              <a:buAutoNum type="arabicPeriod"/>
            </a:pPr>
            <a:endParaRPr kumimoji="1" lang="en-US" altLang="zh-CN" sz="2800" dirty="0"/>
          </a:p>
          <a:p>
            <a:pPr marL="514350" indent="-514350">
              <a:buAutoNum type="arabicPeriod"/>
            </a:pPr>
            <a:r>
              <a:rPr kumimoji="1" lang="zh-CN" altLang="en-US" sz="2800" dirty="0"/>
              <a:t>可能会缺乏高性能的计算资源</a:t>
            </a:r>
            <a:endParaRPr kumimoji="1" lang="en-US" altLang="zh-CN" sz="2800" dirty="0"/>
          </a:p>
          <a:p>
            <a:pPr marL="514350" indent="-514350">
              <a:buAutoNum type="arabicPeriod"/>
            </a:pPr>
            <a:endParaRPr kumimoji="1" lang="en-US" altLang="zh-CN" sz="2800" dirty="0"/>
          </a:p>
          <a:p>
            <a:pPr marL="514350" indent="-514350">
              <a:buAutoNum type="arabicPeriod"/>
            </a:pPr>
            <a:r>
              <a:rPr kumimoji="1" lang="zh-CN" altLang="en-US" sz="2800" dirty="0"/>
              <a:t>可能会缺乏一定的实验数据</a:t>
            </a:r>
            <a:endParaRPr kumimoji="1" lang="en-US" altLang="zh-CN" sz="2800" dirty="0"/>
          </a:p>
          <a:p>
            <a:pPr marL="514350" indent="-514350">
              <a:buAutoNum type="arabicPeriod"/>
            </a:pPr>
            <a:endParaRPr kumimoji="1" lang="en-US" altLang="zh-CN" sz="2800" dirty="0"/>
          </a:p>
          <a:p>
            <a:pPr marL="514350" indent="-514350">
              <a:buAutoNum type="arabicPeriod"/>
            </a:pPr>
            <a:r>
              <a:rPr kumimoji="1" lang="zh-CN" altLang="en-US" sz="2800" dirty="0"/>
              <a:t>由于是一个研究课题，进度会不太确定</a:t>
            </a:r>
            <a:endParaRPr kumimoji="1" lang="en-US" altLang="zh-CN" sz="2800" dirty="0"/>
          </a:p>
          <a:p>
            <a:pPr marL="514350" indent="-514350">
              <a:buAutoNum type="arabicPeriod"/>
            </a:pP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5490591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13B5F6-0AF4-2A44-8511-47F8B91FAC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5045"/>
            <a:ext cx="9144000" cy="949643"/>
          </a:xfrm>
        </p:spPr>
        <p:txBody>
          <a:bodyPr>
            <a:normAutofit/>
          </a:bodyPr>
          <a:lstStyle/>
          <a:p>
            <a:r>
              <a:rPr kumimoji="1" lang="zh-CN" altLang="en-US" dirty="0"/>
              <a:t>研究方法</a:t>
            </a:r>
            <a:endParaRPr kumimoji="1" lang="en-US" altLang="zh-CN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7818AA4-05FC-0F44-BBAD-8A033CF72912}"/>
              </a:ext>
            </a:extLst>
          </p:cNvPr>
          <p:cNvSpPr/>
          <p:nvPr/>
        </p:nvSpPr>
        <p:spPr>
          <a:xfrm>
            <a:off x="286043" y="2278781"/>
            <a:ext cx="11619914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kumimoji="1" lang="zh-CN" altLang="en-US" sz="2800" dirty="0"/>
              <a:t>阅读相关的论文（静态图中的最大二分团的算法，获取一个更好的性能优化；动态图的架构设计参考）</a:t>
            </a:r>
            <a:endParaRPr kumimoji="1" lang="en-US" altLang="zh-CN" sz="2800" dirty="0"/>
          </a:p>
          <a:p>
            <a:pPr marL="514350" indent="-514350">
              <a:buAutoNum type="arabicPeriod"/>
            </a:pPr>
            <a:endParaRPr kumimoji="1" lang="en-US" altLang="zh-CN" sz="2800" dirty="0"/>
          </a:p>
          <a:p>
            <a:pPr marL="514350" indent="-514350">
              <a:buAutoNum type="arabicPeriod"/>
            </a:pPr>
            <a:r>
              <a:rPr kumimoji="1" lang="zh-CN" altLang="en-US" sz="2800" dirty="0"/>
              <a:t>及时和华老师沟通获得帮助</a:t>
            </a:r>
            <a:endParaRPr kumimoji="1" lang="en-US" altLang="zh-CN" sz="2800" dirty="0"/>
          </a:p>
          <a:p>
            <a:pPr marL="514350" indent="-514350">
              <a:buAutoNum type="arabicPeriod"/>
            </a:pPr>
            <a:endParaRPr kumimoji="1" lang="en-US" altLang="zh-CN" sz="2800" dirty="0"/>
          </a:p>
          <a:p>
            <a:pPr marL="514350" indent="-514350">
              <a:buAutoNum type="arabicPeriod"/>
            </a:pPr>
            <a:r>
              <a:rPr kumimoji="1" lang="zh-CN" altLang="en-US" sz="2800" dirty="0"/>
              <a:t>从我过去的工程项目中获得经验</a:t>
            </a:r>
            <a:endParaRPr kumimoji="1" lang="en-US" altLang="zh-CN" sz="2800" dirty="0"/>
          </a:p>
          <a:p>
            <a:pPr marL="971550" lvl="1" indent="-514350">
              <a:buAutoNum type="alphaLcPeriod"/>
            </a:pPr>
            <a:endParaRPr kumimoji="1" lang="en-US" altLang="zh-CN" sz="2800" dirty="0"/>
          </a:p>
          <a:p>
            <a:pPr marL="514350" indent="-514350">
              <a:buAutoNum type="arabicPeriod"/>
            </a:pP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3414694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13B5F6-0AF4-2A44-8511-47F8B91FAC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5045"/>
            <a:ext cx="9144000" cy="949643"/>
          </a:xfrm>
        </p:spPr>
        <p:txBody>
          <a:bodyPr>
            <a:normAutofit/>
          </a:bodyPr>
          <a:lstStyle/>
          <a:p>
            <a:r>
              <a:rPr kumimoji="1" lang="zh-CN" altLang="en-US" dirty="0"/>
              <a:t>论文参考</a:t>
            </a:r>
            <a:endParaRPr kumimoji="1" lang="en-US" altLang="zh-CN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48F266B-8859-7244-8A22-07FB12EC1210}"/>
              </a:ext>
            </a:extLst>
          </p:cNvPr>
          <p:cNvSpPr/>
          <p:nvPr/>
        </p:nvSpPr>
        <p:spPr>
          <a:xfrm>
            <a:off x="553329" y="1174688"/>
            <a:ext cx="1108534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Times New Roman" panose="02020603050405020304" pitchFamily="18" charset="0"/>
              <a:buChar char="["/>
            </a:pPr>
            <a:r>
              <a:rPr lang="en" altLang="zh-CN" kern="100" dirty="0">
                <a:latin typeface="Times New Roman" panose="02020603050405020304" pitchFamily="18" charset="0"/>
                <a:ea typeface="SimSun" panose="02010600030101010101" pitchFamily="2" charset="-122"/>
              </a:rPr>
              <a:t> G. </a:t>
            </a:r>
            <a:r>
              <a:rPr lang="en" altLang="zh-CN" kern="1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Alexe</a:t>
            </a:r>
            <a:r>
              <a:rPr lang="en" altLang="zh-CN" kern="100" dirty="0">
                <a:latin typeface="Times New Roman" panose="02020603050405020304" pitchFamily="18" charset="0"/>
                <a:ea typeface="SimSun" panose="02010600030101010101" pitchFamily="2" charset="-122"/>
              </a:rPr>
              <a:t>, S. </a:t>
            </a:r>
            <a:r>
              <a:rPr lang="en" altLang="zh-CN" kern="1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Alexe</a:t>
            </a:r>
            <a:r>
              <a:rPr lang="en" altLang="zh-CN" kern="100" dirty="0">
                <a:latin typeface="Times New Roman" panose="02020603050405020304" pitchFamily="18" charset="0"/>
                <a:ea typeface="SimSun" panose="02010600030101010101" pitchFamily="2" charset="-122"/>
              </a:rPr>
              <a:t>, Y. </a:t>
            </a:r>
            <a:r>
              <a:rPr lang="en" altLang="zh-CN" kern="1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Crama</a:t>
            </a:r>
            <a:r>
              <a:rPr lang="en" altLang="zh-CN" kern="100" dirty="0">
                <a:latin typeface="Times New Roman" panose="02020603050405020304" pitchFamily="18" charset="0"/>
                <a:ea typeface="SimSun" panose="02010600030101010101" pitchFamily="2" charset="-122"/>
              </a:rPr>
              <a:t>, S. </a:t>
            </a:r>
            <a:r>
              <a:rPr lang="en" altLang="zh-CN" kern="1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Foldes</a:t>
            </a:r>
            <a:r>
              <a:rPr lang="en" altLang="zh-CN" kern="100" dirty="0">
                <a:latin typeface="Times New Roman" panose="02020603050405020304" pitchFamily="18" charset="0"/>
                <a:ea typeface="SimSun" panose="02010600030101010101" pitchFamily="2" charset="-122"/>
              </a:rPr>
              <a:t>, P. L. Hammer, and B. Sime- one. Consensus algorithms for the generation of all maximal bicliques. Discrete Applied Mathematics, 145(1):11–21, 2004.</a:t>
            </a:r>
          </a:p>
          <a:p>
            <a:pPr algn="just">
              <a:buFont typeface="Times New Roman" panose="02020603050405020304" pitchFamily="18" charset="0"/>
              <a:buChar char="["/>
            </a:pPr>
            <a:endParaRPr lang="en" altLang="zh-CN" kern="1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algn="just">
              <a:buFont typeface="Times New Roman" panose="02020603050405020304" pitchFamily="18" charset="0"/>
              <a:buChar char="["/>
            </a:pPr>
            <a:r>
              <a:rPr lang="en" altLang="zh-CN" kern="100" dirty="0">
                <a:latin typeface="Times New Roman" panose="02020603050405020304" pitchFamily="18" charset="0"/>
                <a:ea typeface="SimSun" panose="02010600030101010101" pitchFamily="2" charset="-122"/>
              </a:rPr>
              <a:t>G. Liu, K. Sim, and J. Li. Efficient mining of large maximal bicliques. In Data warehousing and knowledge discovery, pages 437- 448. Springer, 2006. </a:t>
            </a:r>
          </a:p>
          <a:p>
            <a:pPr algn="just">
              <a:buFont typeface="Times New Roman" panose="02020603050405020304" pitchFamily="18" charset="0"/>
              <a:buChar char="["/>
            </a:pPr>
            <a:endParaRPr lang="en" altLang="zh-CN" kern="1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algn="just">
              <a:buFont typeface="Times New Roman" panose="02020603050405020304" pitchFamily="18" charset="0"/>
              <a:buChar char="["/>
            </a:pPr>
            <a:r>
              <a:rPr lang="en" altLang="zh-CN" kern="100" dirty="0">
                <a:latin typeface="Times New Roman" panose="02020603050405020304" pitchFamily="18" charset="0"/>
                <a:ea typeface="SimSun" panose="02010600030101010101" pitchFamily="2" charset="-122"/>
              </a:rPr>
              <a:t> Y. Zhang, C. A. Phillips, G. L. Rogers, E. J. Baker, E. J. </a:t>
            </a:r>
            <a:r>
              <a:rPr lang="en" altLang="zh-CN" kern="1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Chesler</a:t>
            </a:r>
            <a:r>
              <a:rPr lang="en" altLang="zh-CN" kern="100" dirty="0">
                <a:latin typeface="Times New Roman" panose="02020603050405020304" pitchFamily="18" charset="0"/>
                <a:ea typeface="SimSun" panose="02010600030101010101" pitchFamily="2" charset="-122"/>
              </a:rPr>
              <a:t>,</a:t>
            </a:r>
          </a:p>
          <a:p>
            <a:pPr algn="just"/>
            <a:r>
              <a:rPr lang="en" altLang="zh-CN" kern="100" dirty="0">
                <a:latin typeface="Times New Roman" panose="02020603050405020304" pitchFamily="18" charset="0"/>
                <a:ea typeface="SimSun" panose="02010600030101010101" pitchFamily="2" charset="-122"/>
              </a:rPr>
              <a:t>and M. A. Langston. On finding bicliques in bipartite graphs: a novel algorithm and its application to the integration of diverse biological data types. BMC bioinformatics, 15(1):1, 2014.</a:t>
            </a:r>
          </a:p>
          <a:p>
            <a:pPr algn="just"/>
            <a:endParaRPr lang="en" altLang="zh-CN" kern="1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algn="just">
              <a:buFont typeface="Times New Roman" panose="02020603050405020304" pitchFamily="18" charset="0"/>
              <a:buChar char="["/>
            </a:pPr>
            <a:r>
              <a:rPr lang="en" altLang="zh-CN" kern="100" dirty="0">
                <a:latin typeface="Times New Roman" panose="02020603050405020304" pitchFamily="18" charset="0"/>
                <a:ea typeface="SimSun" panose="02010600030101010101" pitchFamily="2" charset="-122"/>
              </a:rPr>
              <a:t>F. Chung. On the coverings of graphs. Discrete Applied Mathematics, 30(2):89–93, 1980.</a:t>
            </a:r>
          </a:p>
          <a:p>
            <a:pPr algn="just">
              <a:buFont typeface="Times New Roman" panose="02020603050405020304" pitchFamily="18" charset="0"/>
              <a:buChar char="["/>
            </a:pPr>
            <a:endParaRPr lang="en" altLang="zh-CN" kern="1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algn="just">
              <a:buFont typeface="Times New Roman" panose="02020603050405020304" pitchFamily="18" charset="0"/>
              <a:buChar char="["/>
            </a:pPr>
            <a:r>
              <a:rPr lang="en" altLang="zh-CN" kern="100" dirty="0">
                <a:latin typeface="Times New Roman" panose="02020603050405020304" pitchFamily="18" charset="0"/>
                <a:ea typeface="SimSun" panose="02010600030101010101" pitchFamily="2" charset="-122"/>
              </a:rPr>
              <a:t>R. Kumar, P. Raghavan, S. Rajagopalan, and A. Tomkins. Trawling the web for emerging cyber-communities. In Proceeding of the 8th international conference on World Wide Web, pages 1481–1493, 1999.</a:t>
            </a:r>
          </a:p>
          <a:p>
            <a:pPr algn="just">
              <a:buFont typeface="Times New Roman" panose="02020603050405020304" pitchFamily="18" charset="0"/>
              <a:buChar char="["/>
            </a:pPr>
            <a:endParaRPr lang="en" altLang="zh-CN" kern="1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algn="just">
              <a:buFont typeface="Times New Roman" panose="02020603050405020304" pitchFamily="18" charset="0"/>
              <a:buChar char="["/>
            </a:pPr>
            <a:r>
              <a:rPr lang="en-US" altLang="zh-CN" kern="100" dirty="0">
                <a:latin typeface="Times New Roman" panose="02020603050405020304" pitchFamily="18" charset="0"/>
                <a:ea typeface="SimSun" panose="02010600030101010101" pitchFamily="2" charset="-122"/>
              </a:rPr>
              <a:t>D. Bu, Y. Zhao, L. Cai, H. </a:t>
            </a:r>
            <a:r>
              <a:rPr lang="en-US" altLang="zh-CN" kern="1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Xue</a:t>
            </a:r>
            <a:r>
              <a:rPr lang="en-US" altLang="zh-CN" kern="100" dirty="0">
                <a:latin typeface="Times New Roman" panose="02020603050405020304" pitchFamily="18" charset="0"/>
                <a:ea typeface="SimSun" panose="02010600030101010101" pitchFamily="2" charset="-122"/>
              </a:rPr>
              <a:t>, X. Zhu, H. Lu, J. Zhang, S. Sun, L. Ling, N. Zhang, G. Li, and R. Chen. Topological structure analysis of the protein protein interaction network in budding yeast. Nucleic Acids Research, 31(9):2443-2450, 2003. </a:t>
            </a:r>
          </a:p>
        </p:txBody>
      </p:sp>
    </p:spTree>
    <p:extLst>
      <p:ext uri="{BB962C8B-B14F-4D97-AF65-F5344CB8AC3E}">
        <p14:creationId xmlns:p14="http://schemas.microsoft.com/office/powerpoint/2010/main" val="29259397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13B5F6-0AF4-2A44-8511-47F8B91FAC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5045"/>
            <a:ext cx="9144000" cy="949643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References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48F266B-8859-7244-8A22-07FB12EC1210}"/>
              </a:ext>
            </a:extLst>
          </p:cNvPr>
          <p:cNvSpPr/>
          <p:nvPr/>
        </p:nvSpPr>
        <p:spPr>
          <a:xfrm>
            <a:off x="384517" y="1308295"/>
            <a:ext cx="11422966" cy="48435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Times New Roman" panose="02020603050405020304" pitchFamily="18" charset="0"/>
              <a:buChar char="["/>
            </a:pPr>
            <a:r>
              <a:rPr lang="en-US" altLang="zh-CN" kern="100" dirty="0">
                <a:latin typeface="Times New Roman" panose="02020603050405020304" pitchFamily="18" charset="0"/>
                <a:ea typeface="SimSun" panose="02010600030101010101" pitchFamily="2" charset="-122"/>
              </a:rPr>
              <a:t>A. Das and S. </a:t>
            </a:r>
            <a:r>
              <a:rPr lang="en-US" altLang="zh-CN" kern="1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Tirthapura</a:t>
            </a:r>
            <a:r>
              <a:rPr lang="en-US" altLang="zh-CN" kern="100" dirty="0">
                <a:latin typeface="Times New Roman" panose="02020603050405020304" pitchFamily="18" charset="0"/>
                <a:ea typeface="SimSun" panose="02010600030101010101" pitchFamily="2" charset="-122"/>
              </a:rPr>
              <a:t>, "Incremental Maintenance of Maximal Bicliques in a Dynamic Bipartite Graph," in IEEE Transactions on Multi-Scale Computing Systems, vol. 4, no. 3, pp. 231-242, 1 July-Sept. 2018, </a:t>
            </a:r>
            <a:r>
              <a:rPr lang="en-US" altLang="zh-CN" kern="1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doi</a:t>
            </a:r>
            <a:r>
              <a:rPr lang="en-US" altLang="zh-CN" kern="100" dirty="0">
                <a:latin typeface="Times New Roman" panose="02020603050405020304" pitchFamily="18" charset="0"/>
                <a:ea typeface="SimSun" panose="02010600030101010101" pitchFamily="2" charset="-122"/>
              </a:rPr>
              <a:t>: 10.1109/TMSCS.2018.2802920.</a:t>
            </a:r>
          </a:p>
          <a:p>
            <a:pPr algn="just">
              <a:buFont typeface="Times New Roman" panose="02020603050405020304" pitchFamily="18" charset="0"/>
              <a:buChar char="["/>
            </a:pPr>
            <a:endParaRPr lang="en-US" altLang="zh-CN" kern="1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algn="just">
              <a:buFont typeface="Times New Roman" panose="02020603050405020304" pitchFamily="18" charset="0"/>
              <a:buChar char="["/>
            </a:pPr>
            <a:r>
              <a:rPr lang="en" altLang="zh-CN" kern="100" dirty="0">
                <a:latin typeface="Times New Roman" panose="02020603050405020304" pitchFamily="18" charset="0"/>
                <a:ea typeface="SimSun" panose="02010600030101010101" pitchFamily="2" charset="-122"/>
              </a:rPr>
              <a:t>J. Wang, J. Pei, and J. Han. Closet+: Searching for the best strategies for mining frequent closed </a:t>
            </a:r>
            <a:r>
              <a:rPr lang="en" altLang="zh-CN" kern="1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itemsets</a:t>
            </a:r>
            <a:r>
              <a:rPr lang="en" altLang="zh-CN" kern="100" dirty="0">
                <a:latin typeface="Times New Roman" panose="02020603050405020304" pitchFamily="18" charset="0"/>
                <a:ea typeface="SimSun" panose="02010600030101010101" pitchFamily="2" charset="-122"/>
              </a:rPr>
              <a:t>. In Proc. of the 9th ACM SIGKDD Conference, pages </a:t>
            </a:r>
          </a:p>
          <a:p>
            <a:pPr algn="just"/>
            <a:r>
              <a:rPr lang="en-US" altLang="zh-CN" kern="100" dirty="0">
                <a:latin typeface="Times New Roman" panose="02020603050405020304" pitchFamily="18" charset="0"/>
                <a:ea typeface="SimSun" panose="02010600030101010101" pitchFamily="2" charset="-122"/>
              </a:rPr>
              <a:t>236–245, 2003. </a:t>
            </a:r>
          </a:p>
          <a:p>
            <a:pPr algn="just"/>
            <a:endParaRPr lang="en-US" altLang="zh-CN" kern="1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algn="just">
              <a:buFont typeface="Times New Roman" panose="02020603050405020304" pitchFamily="18" charset="0"/>
              <a:buChar char="["/>
            </a:pPr>
            <a:r>
              <a:rPr lang="en" altLang="zh-CN" kern="100" dirty="0">
                <a:latin typeface="Times New Roman" panose="02020603050405020304" pitchFamily="18" charset="0"/>
                <a:ea typeface="SimSun" panose="02010600030101010101" pitchFamily="2" charset="-122"/>
              </a:rPr>
              <a:t>M. J. </a:t>
            </a:r>
            <a:r>
              <a:rPr lang="en" altLang="zh-CN" kern="1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Zaki</a:t>
            </a:r>
            <a:r>
              <a:rPr lang="en" altLang="zh-CN" kern="100" dirty="0">
                <a:latin typeface="Times New Roman" panose="02020603050405020304" pitchFamily="18" charset="0"/>
                <a:ea typeface="SimSun" panose="02010600030101010101" pitchFamily="2" charset="-122"/>
              </a:rPr>
              <a:t> and C.-J. Hsiao. Charm: An efficient algorithm for closed itemset mining. </a:t>
            </a:r>
          </a:p>
          <a:p>
            <a:pPr algn="just"/>
            <a:r>
              <a:rPr lang="en" altLang="zh-CN" kern="100" dirty="0">
                <a:latin typeface="Times New Roman" panose="02020603050405020304" pitchFamily="18" charset="0"/>
                <a:ea typeface="SimSun" panose="02010600030101010101" pitchFamily="2" charset="-122"/>
              </a:rPr>
              <a:t>In Proc. of SIAM International Conference on Data Mining, pages 398–416, 2002. </a:t>
            </a:r>
          </a:p>
          <a:p>
            <a:pPr algn="just"/>
            <a:endParaRPr lang="en" altLang="zh-CN" kern="1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algn="just">
              <a:buFont typeface="Times New Roman" panose="02020603050405020304" pitchFamily="18" charset="0"/>
              <a:buChar char="["/>
            </a:pPr>
            <a:r>
              <a:rPr lang="en" altLang="zh-CN" kern="100" dirty="0">
                <a:latin typeface="Times New Roman" panose="02020603050405020304" pitchFamily="18" charset="0"/>
                <a:ea typeface="SimSun" panose="02010600030101010101" pitchFamily="2" charset="-122"/>
              </a:rPr>
              <a:t>G. Liu, H. Lu, W. Lou, and J. X. Yu. On computing, storing and querying frequent patterns. In Proc. of the 9th ACM SIGKDD Conference, pages 607–612, 2003.</a:t>
            </a:r>
          </a:p>
          <a:p>
            <a:pPr algn="just">
              <a:buFont typeface="Times New Roman" panose="02020603050405020304" pitchFamily="18" charset="0"/>
              <a:buChar char="["/>
            </a:pPr>
            <a:endParaRPr lang="en" altLang="zh-CN" kern="1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algn="just">
              <a:buFont typeface="Times New Roman" panose="02020603050405020304" pitchFamily="18" charset="0"/>
              <a:buChar char="["/>
            </a:pPr>
            <a:r>
              <a:rPr lang="en-US" altLang="zh-CN" kern="100" dirty="0">
                <a:latin typeface="Times New Roman" panose="02020603050405020304" pitchFamily="18" charset="0"/>
                <a:ea typeface="SimSun" panose="02010600030101010101" pitchFamily="2" charset="-122"/>
              </a:rPr>
              <a:t> T. Uno, M. Kiyomi, and H. </a:t>
            </a:r>
            <a:r>
              <a:rPr lang="en-US" altLang="zh-CN" kern="1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Arimura</a:t>
            </a:r>
            <a:r>
              <a:rPr lang="en-US" altLang="zh-CN" kern="100" dirty="0">
                <a:latin typeface="Times New Roman" panose="02020603050405020304" pitchFamily="18" charset="0"/>
                <a:ea typeface="SimSun" panose="02010600030101010101" pitchFamily="2" charset="-122"/>
              </a:rPr>
              <a:t>. Lcm ver. 2: Efficient mining algorithms</a:t>
            </a:r>
          </a:p>
          <a:p>
            <a:pPr algn="just"/>
            <a:r>
              <a:rPr lang="en" altLang="zh-CN" kern="100" dirty="0">
                <a:latin typeface="Times New Roman" panose="02020603050405020304" pitchFamily="18" charset="0"/>
                <a:ea typeface="SimSun" panose="02010600030101010101" pitchFamily="2" charset="-122"/>
              </a:rPr>
              <a:t>for frequent/closed/maximal </a:t>
            </a:r>
            <a:r>
              <a:rPr lang="en" altLang="zh-CN" kern="1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itemsets</a:t>
            </a:r>
            <a:r>
              <a:rPr lang="en" altLang="zh-CN" kern="100" dirty="0">
                <a:latin typeface="Times New Roman" panose="02020603050405020304" pitchFamily="18" charset="0"/>
                <a:ea typeface="SimSun" panose="02010600030101010101" pitchFamily="2" charset="-122"/>
              </a:rPr>
              <a:t>. In Proc. of the ICDM 2004 Workshop on</a:t>
            </a:r>
          </a:p>
          <a:p>
            <a:pPr algn="just"/>
            <a:r>
              <a:rPr lang="en-US" altLang="zh-CN" kern="100" dirty="0">
                <a:latin typeface="Times New Roman" panose="02020603050405020304" pitchFamily="18" charset="0"/>
                <a:ea typeface="SimSun" panose="02010600030101010101" pitchFamily="2" charset="-122"/>
              </a:rPr>
              <a:t>Frequent Itemset Mining Implementations, 2004.</a:t>
            </a:r>
          </a:p>
        </p:txBody>
      </p:sp>
    </p:spTree>
    <p:extLst>
      <p:ext uri="{BB962C8B-B14F-4D97-AF65-F5344CB8AC3E}">
        <p14:creationId xmlns:p14="http://schemas.microsoft.com/office/powerpoint/2010/main" val="13689894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13B5F6-0AF4-2A44-8511-47F8B91FAC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5526" y="2855704"/>
            <a:ext cx="9144000" cy="949643"/>
          </a:xfrm>
        </p:spPr>
        <p:txBody>
          <a:bodyPr>
            <a:normAutofit/>
          </a:bodyPr>
          <a:lstStyle/>
          <a:p>
            <a:r>
              <a:rPr kumimoji="1" lang="zh-CN" altLang="en-US" dirty="0"/>
              <a:t>谢谢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69313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13B5F6-0AF4-2A44-8511-47F8B91FAC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5378"/>
            <a:ext cx="9144000" cy="949643"/>
          </a:xfrm>
        </p:spPr>
        <p:txBody>
          <a:bodyPr/>
          <a:lstStyle/>
          <a:p>
            <a:r>
              <a:rPr kumimoji="1" lang="zh-CN" altLang="en-US" dirty="0"/>
              <a:t>提纲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3BFAD55-B498-2241-B0B7-01E50F51918D}"/>
              </a:ext>
            </a:extLst>
          </p:cNvPr>
          <p:cNvSpPr/>
          <p:nvPr/>
        </p:nvSpPr>
        <p:spPr>
          <a:xfrm>
            <a:off x="286043" y="2377256"/>
            <a:ext cx="11619914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kumimoji="1" lang="zh-CN" altLang="en-US" sz="2800" dirty="0"/>
              <a:t>问题介绍</a:t>
            </a:r>
            <a:endParaRPr kumimoji="1" lang="en-US" altLang="zh-CN" sz="2800" dirty="0"/>
          </a:p>
          <a:p>
            <a:pPr marL="971550" lvl="1" indent="-514350">
              <a:buAutoNum type="alphaLcPeriod"/>
            </a:pPr>
            <a:r>
              <a:rPr kumimoji="1" lang="zh-CN" altLang="en-US" sz="2800" dirty="0"/>
              <a:t>国内外相关的研究</a:t>
            </a:r>
            <a:endParaRPr kumimoji="1" lang="en-US" altLang="zh-CN" sz="2800" dirty="0"/>
          </a:p>
          <a:p>
            <a:pPr marL="971550" lvl="1" indent="-514350">
              <a:buAutoNum type="alphaLcPeriod"/>
            </a:pPr>
            <a:r>
              <a:rPr kumimoji="1" lang="zh-CN" altLang="en-US" sz="2800" dirty="0"/>
              <a:t>问题说明</a:t>
            </a:r>
            <a:endParaRPr kumimoji="1" lang="en-US" altLang="zh-CN" sz="2800" dirty="0"/>
          </a:p>
          <a:p>
            <a:pPr marL="971550" lvl="1" indent="-514350">
              <a:buAutoNum type="alphaLcPeriod"/>
            </a:pPr>
            <a:r>
              <a:rPr kumimoji="1" lang="zh-CN" altLang="en-US" sz="2800" dirty="0"/>
              <a:t>研究目标</a:t>
            </a:r>
            <a:endParaRPr kumimoji="1" lang="en-US" altLang="zh-CN" sz="2800" dirty="0"/>
          </a:p>
          <a:p>
            <a:pPr marL="514350" indent="-514350">
              <a:buAutoNum type="arabicPeriod"/>
            </a:pPr>
            <a:r>
              <a:rPr kumimoji="1" lang="zh-CN" altLang="en-US" sz="2800" dirty="0"/>
              <a:t>风险分析</a:t>
            </a:r>
            <a:endParaRPr kumimoji="1" lang="en-US" altLang="zh-CN" sz="2800" dirty="0"/>
          </a:p>
          <a:p>
            <a:pPr marL="514350" indent="-514350">
              <a:buAutoNum type="arabicPeriod"/>
            </a:pPr>
            <a:r>
              <a:rPr kumimoji="1" lang="zh-CN" altLang="en-US" sz="2800" dirty="0"/>
              <a:t>研究方法</a:t>
            </a:r>
            <a:endParaRPr kumimoji="1" lang="en-US" altLang="zh-CN" sz="2800" dirty="0"/>
          </a:p>
          <a:p>
            <a:pPr marL="514350" indent="-514350">
              <a:buAutoNum type="arabicPeriod"/>
            </a:pPr>
            <a:r>
              <a:rPr kumimoji="1" lang="zh-CN" altLang="en-US" sz="2800" dirty="0"/>
              <a:t>参考文献</a:t>
            </a:r>
            <a:endParaRPr kumimoji="1" lang="en-US" altLang="zh-CN" sz="2800" dirty="0"/>
          </a:p>
          <a:p>
            <a:pPr marL="514350" indent="-514350">
              <a:buAutoNum type="arabicPeriod"/>
            </a:pP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603328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13B5F6-0AF4-2A44-8511-47F8B91FAC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5045"/>
            <a:ext cx="9144000" cy="949643"/>
          </a:xfrm>
        </p:spPr>
        <p:txBody>
          <a:bodyPr>
            <a:normAutofit/>
          </a:bodyPr>
          <a:lstStyle/>
          <a:p>
            <a:r>
              <a:rPr kumimoji="1" lang="zh-CN" altLang="en-US" dirty="0"/>
              <a:t>问题介绍</a:t>
            </a:r>
            <a:endParaRPr kumimoji="1" lang="en-US" altLang="zh-CN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7818AA4-05FC-0F44-BBAD-8A033CF72912}"/>
              </a:ext>
            </a:extLst>
          </p:cNvPr>
          <p:cNvSpPr/>
          <p:nvPr/>
        </p:nvSpPr>
        <p:spPr>
          <a:xfrm>
            <a:off x="286043" y="1308111"/>
            <a:ext cx="11619914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kumimoji="1" lang="zh-CN" altLang="en-US" sz="2800" dirty="0"/>
              <a:t>研究意义</a:t>
            </a:r>
            <a:endParaRPr kumimoji="1" lang="en-US" altLang="zh-CN" sz="2800" dirty="0"/>
          </a:p>
          <a:p>
            <a:pPr marL="971550" lvl="1" indent="-514350">
              <a:buFont typeface="+mj-lt"/>
              <a:buAutoNum type="alphaLcPeriod"/>
            </a:pPr>
            <a:r>
              <a:rPr kumimoji="1" lang="zh-CN" altLang="en-US" sz="2800" dirty="0"/>
              <a:t>应用场景</a:t>
            </a:r>
            <a:endParaRPr kumimoji="1" lang="en-US" altLang="zh-CN" sz="2800" dirty="0"/>
          </a:p>
          <a:p>
            <a:pPr marL="514350" indent="-514350">
              <a:buAutoNum type="arabicPeriod"/>
            </a:pPr>
            <a:r>
              <a:rPr kumimoji="1" lang="zh-CN" altLang="en" sz="2800" dirty="0"/>
              <a:t>国内外</a:t>
            </a:r>
            <a:r>
              <a:rPr kumimoji="1" lang="zh-CN" altLang="en-US" sz="2800" dirty="0"/>
              <a:t>相关研究</a:t>
            </a:r>
            <a:endParaRPr kumimoji="1" lang="en" altLang="zh-CN" sz="2800" dirty="0"/>
          </a:p>
          <a:p>
            <a:pPr marL="971550" lvl="1" indent="-514350">
              <a:buFont typeface="+mj-lt"/>
              <a:buAutoNum type="alphaLcPeriod"/>
            </a:pPr>
            <a:r>
              <a:rPr kumimoji="1" lang="zh-CN" altLang="en" sz="2800" dirty="0"/>
              <a:t>静态图</a:t>
            </a:r>
            <a:r>
              <a:rPr kumimoji="1" lang="zh-CN" altLang="en-US" sz="2800" dirty="0"/>
              <a:t>上的算法</a:t>
            </a:r>
            <a:endParaRPr kumimoji="1" lang="en" altLang="zh-CN" sz="2800" dirty="0"/>
          </a:p>
          <a:p>
            <a:pPr marL="971550" lvl="1" indent="-514350">
              <a:buFont typeface="+mj-lt"/>
              <a:buAutoNum type="alphaLcPeriod"/>
            </a:pPr>
            <a:r>
              <a:rPr kumimoji="1" lang="zh-CN" altLang="en-US" sz="2800" dirty="0"/>
              <a:t>其他性质（比如最大匹配、单源最短路径等）</a:t>
            </a:r>
            <a:endParaRPr kumimoji="1" lang="en-US" altLang="zh-CN" sz="2800" dirty="0"/>
          </a:p>
          <a:p>
            <a:pPr marL="514350" indent="-514350">
              <a:buAutoNum type="arabicPeriod"/>
            </a:pPr>
            <a:r>
              <a:rPr kumimoji="1" lang="zh-CN" altLang="en-US" sz="2800" dirty="0"/>
              <a:t>问题说明</a:t>
            </a:r>
            <a:endParaRPr kumimoji="1" lang="en-US" altLang="zh-CN" sz="2800" dirty="0"/>
          </a:p>
          <a:p>
            <a:pPr marL="971550" lvl="1" indent="-514350">
              <a:buFont typeface="+mj-lt"/>
              <a:buAutoNum type="alphaLcPeriod"/>
            </a:pPr>
            <a:r>
              <a:rPr kumimoji="1" lang="zh-CN" altLang="en-US" sz="2800" dirty="0"/>
              <a:t>图</a:t>
            </a:r>
            <a:r>
              <a:rPr kumimoji="1" lang="en-US" altLang="zh-CN" sz="2800" dirty="0"/>
              <a:t>-</a:t>
            </a:r>
            <a:r>
              <a:rPr kumimoji="1" lang="zh-CN" altLang="en-US" sz="2800" dirty="0"/>
              <a:t>二部图</a:t>
            </a:r>
            <a:r>
              <a:rPr kumimoji="1" lang="en-US" altLang="zh-CN" sz="2800" dirty="0"/>
              <a:t>-</a:t>
            </a:r>
            <a:r>
              <a:rPr kumimoji="1" lang="zh-CN" altLang="en-US" sz="2800" dirty="0"/>
              <a:t>动态二部图</a:t>
            </a:r>
            <a:endParaRPr kumimoji="1" lang="en-US" altLang="zh-CN" sz="2800" dirty="0"/>
          </a:p>
          <a:p>
            <a:pPr marL="971550" lvl="1" indent="-514350">
              <a:buAutoNum type="alphaLcPeriod"/>
            </a:pPr>
            <a:r>
              <a:rPr kumimoji="1" lang="zh-CN" altLang="en-US" sz="2800" dirty="0"/>
              <a:t>最大二分团</a:t>
            </a:r>
            <a:endParaRPr kumimoji="1" lang="en-US" altLang="zh-CN" sz="2800" dirty="0"/>
          </a:p>
          <a:p>
            <a:pPr marL="514350" indent="-514350">
              <a:buAutoNum type="arabicPeriod"/>
            </a:pPr>
            <a:r>
              <a:rPr kumimoji="1" lang="zh-CN" altLang="en-US" sz="2800" dirty="0"/>
              <a:t>研究目标</a:t>
            </a:r>
            <a:endParaRPr kumimoji="1" lang="en-US" altLang="zh-CN" sz="2800" dirty="0"/>
          </a:p>
          <a:p>
            <a:pPr marL="971550" lvl="1" indent="-514350">
              <a:buFont typeface="+mj-lt"/>
              <a:buAutoNum type="alphaLcPeriod"/>
            </a:pPr>
            <a:r>
              <a:rPr kumimoji="1" lang="zh-CN" altLang="en-US" sz="2800" dirty="0"/>
              <a:t>复现和实现原来的论文中的算法</a:t>
            </a:r>
            <a:endParaRPr kumimoji="1" lang="en-US" altLang="zh-CN" sz="2800" dirty="0"/>
          </a:p>
          <a:p>
            <a:pPr marL="971550" lvl="1" indent="-514350">
              <a:buFont typeface="+mj-lt"/>
              <a:buAutoNum type="alphaLcPeriod"/>
            </a:pPr>
            <a:r>
              <a:rPr kumimoji="1" lang="zh-CN" altLang="en-US" sz="2800" dirty="0"/>
              <a:t>改进论文中的算法，在测试集中获得更好的表现</a:t>
            </a:r>
            <a:endParaRPr kumimoji="1" lang="en-US" altLang="zh-CN" sz="2800" dirty="0"/>
          </a:p>
          <a:p>
            <a:pPr marL="971550" lvl="1" indent="-514350">
              <a:buFont typeface="+mj-lt"/>
              <a:buAutoNum type="alphaLcPeriod"/>
            </a:pPr>
            <a:r>
              <a:rPr kumimoji="1" lang="zh-CN" altLang="en-US" sz="2800" dirty="0"/>
              <a:t>探寻一个更高效的算法</a:t>
            </a:r>
            <a:endParaRPr kumimoji="1" lang="en-US" altLang="zh-CN" sz="2800" dirty="0"/>
          </a:p>
          <a:p>
            <a:pPr marL="514350" indent="-514350">
              <a:buAutoNum type="arabicPeriod"/>
            </a:pPr>
            <a:endParaRPr kumimoji="1" lang="en-US" altLang="zh-CN" sz="2800" dirty="0"/>
          </a:p>
          <a:p>
            <a:pPr marL="971550" lvl="1" indent="-514350">
              <a:buAutoNum type="alphaLcPeriod"/>
            </a:pPr>
            <a:endParaRPr kumimoji="1" lang="en-US" altLang="zh-CN" sz="2800" dirty="0"/>
          </a:p>
          <a:p>
            <a:pPr marL="514350" indent="-514350">
              <a:buAutoNum type="arabicPeriod"/>
            </a:pP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980541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13B5F6-0AF4-2A44-8511-47F8B91FAC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5045"/>
            <a:ext cx="9144000" cy="949643"/>
          </a:xfrm>
        </p:spPr>
        <p:txBody>
          <a:bodyPr>
            <a:normAutofit/>
          </a:bodyPr>
          <a:lstStyle/>
          <a:p>
            <a:r>
              <a:rPr kumimoji="1" lang="zh-CN" altLang="en-US" dirty="0"/>
              <a:t>问题介绍</a:t>
            </a:r>
            <a:endParaRPr kumimoji="1" lang="en-US" altLang="zh-CN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7818AA4-05FC-0F44-BBAD-8A033CF72912}"/>
              </a:ext>
            </a:extLst>
          </p:cNvPr>
          <p:cNvSpPr/>
          <p:nvPr/>
        </p:nvSpPr>
        <p:spPr>
          <a:xfrm>
            <a:off x="286043" y="1308111"/>
            <a:ext cx="11619914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2800" dirty="0"/>
              <a:t>研究意义</a:t>
            </a:r>
            <a:endParaRPr kumimoji="1" lang="en-US" altLang="zh-CN" sz="2800" dirty="0"/>
          </a:p>
          <a:p>
            <a:pPr lvl="1"/>
            <a:r>
              <a:rPr kumimoji="1" lang="zh-CN" altLang="en-US" sz="2800" dirty="0"/>
              <a:t>应用场景：</a:t>
            </a:r>
            <a:r>
              <a:rPr lang="zh-CN" altLang="zh-CN" dirty="0"/>
              <a:t>最大二分团因为其已经被应用去解决</a:t>
            </a:r>
            <a:r>
              <a:rPr lang="en-US" altLang="zh-CN" dirty="0"/>
              <a:t>Edge Covering</a:t>
            </a:r>
            <a:r>
              <a:rPr lang="zh-CN" altLang="zh-CN" dirty="0"/>
              <a:t>问题，并且成功地应用在了许多热门的领域中，比如网络社区发现、蛋白质</a:t>
            </a:r>
            <a:r>
              <a:rPr lang="en-US" altLang="zh-CN" dirty="0"/>
              <a:t>-</a:t>
            </a:r>
            <a:r>
              <a:rPr lang="zh-CN" altLang="zh-CN" dirty="0"/>
              <a:t>蛋白质交互网络中的拓扑结构发现、最大级联系统发育数据集发现</a:t>
            </a:r>
            <a:r>
              <a:rPr lang="zh-CN" altLang="en-US" dirty="0"/>
              <a:t>、事务型数据库闭项集求解中</a:t>
            </a:r>
            <a:r>
              <a:rPr lang="zh-CN" altLang="zh-CN" dirty="0"/>
              <a:t>，因此显得尤为重要，也很好地说明了研究它的意义。</a:t>
            </a:r>
          </a:p>
          <a:p>
            <a:pPr lvl="1"/>
            <a:endParaRPr kumimoji="1" lang="en-US" altLang="zh-CN" sz="2800" dirty="0"/>
          </a:p>
          <a:p>
            <a:pPr marL="514350" indent="-514350">
              <a:buAutoNum type="arabicPeriod"/>
            </a:pPr>
            <a:endParaRPr kumimoji="1" lang="en-US" altLang="zh-CN" sz="2800" dirty="0"/>
          </a:p>
          <a:p>
            <a:pPr marL="971550" lvl="1" indent="-514350">
              <a:buAutoNum type="alphaLcPeriod"/>
            </a:pPr>
            <a:endParaRPr kumimoji="1" lang="en-US" altLang="zh-CN" sz="2800" dirty="0"/>
          </a:p>
          <a:p>
            <a:pPr marL="514350" indent="-514350">
              <a:buAutoNum type="arabicPeriod"/>
            </a:pP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333423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13B5F6-0AF4-2A44-8511-47F8B91FAC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5045"/>
            <a:ext cx="9144000" cy="949643"/>
          </a:xfrm>
        </p:spPr>
        <p:txBody>
          <a:bodyPr>
            <a:normAutofit/>
          </a:bodyPr>
          <a:lstStyle/>
          <a:p>
            <a:r>
              <a:rPr kumimoji="1" lang="zh-CN" altLang="en-US" dirty="0"/>
              <a:t>问题介绍</a:t>
            </a:r>
            <a:endParaRPr kumimoji="1" lang="en-US" altLang="zh-CN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7818AA4-05FC-0F44-BBAD-8A033CF72912}"/>
              </a:ext>
            </a:extLst>
          </p:cNvPr>
          <p:cNvSpPr/>
          <p:nvPr/>
        </p:nvSpPr>
        <p:spPr>
          <a:xfrm>
            <a:off x="286043" y="1308111"/>
            <a:ext cx="11619914" cy="4955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" sz="2800" dirty="0"/>
              <a:t>国内外</a:t>
            </a:r>
            <a:r>
              <a:rPr kumimoji="1" lang="zh-CN" altLang="en-US" sz="2800" dirty="0"/>
              <a:t>相关研究</a:t>
            </a:r>
            <a:endParaRPr kumimoji="1" lang="en" altLang="zh-CN" sz="2800" dirty="0"/>
          </a:p>
          <a:p>
            <a:pPr marL="971550" lvl="1" indent="-514350">
              <a:buFont typeface="+mj-lt"/>
              <a:buAutoNum type="alphaLcPeriod"/>
            </a:pPr>
            <a:r>
              <a:rPr kumimoji="1" lang="zh-CN" altLang="en" sz="2800" dirty="0"/>
              <a:t>静态图</a:t>
            </a:r>
            <a:r>
              <a:rPr kumimoji="1" lang="zh-CN" altLang="en-US" sz="2800" dirty="0"/>
              <a:t>上的算法</a:t>
            </a:r>
            <a:endParaRPr kumimoji="1" lang="en-US" altLang="zh-CN" sz="2800" dirty="0"/>
          </a:p>
          <a:p>
            <a:pPr marL="971550" lvl="1" indent="-514350">
              <a:buFont typeface="+mj-lt"/>
              <a:buAutoNum type="alphaLcPeriod"/>
            </a:pPr>
            <a:endParaRPr kumimoji="1" lang="en-US" altLang="zh-CN" sz="2800" dirty="0"/>
          </a:p>
          <a:p>
            <a:pPr lvl="1"/>
            <a:r>
              <a:rPr lang="en-US" altLang="zh-CN" dirty="0"/>
              <a:t>	</a:t>
            </a:r>
            <a:r>
              <a:rPr lang="zh-CN" altLang="zh-CN" dirty="0"/>
              <a:t>其有几个研究</a:t>
            </a:r>
            <a:r>
              <a:rPr lang="en-US" altLang="zh-CN" dirty="0"/>
              <a:t>G. </a:t>
            </a:r>
            <a:r>
              <a:rPr lang="en-US" altLang="zh-CN" dirty="0" err="1"/>
              <a:t>Alexe</a:t>
            </a:r>
            <a:r>
              <a:rPr lang="zh-CN" altLang="zh-CN" dirty="0"/>
              <a:t>等人</a:t>
            </a:r>
            <a:r>
              <a:rPr lang="en-US" altLang="zh-CN" dirty="0"/>
              <a:t>[1]</a:t>
            </a:r>
            <a:r>
              <a:rPr lang="zh-CN" altLang="zh-CN" dirty="0"/>
              <a:t>，</a:t>
            </a:r>
            <a:r>
              <a:rPr lang="en-US" altLang="zh-CN" dirty="0" err="1"/>
              <a:t>Y.Zhang</a:t>
            </a:r>
            <a:r>
              <a:rPr lang="zh-CN" altLang="zh-CN" dirty="0"/>
              <a:t>等人</a:t>
            </a:r>
            <a:r>
              <a:rPr lang="en-US" altLang="zh-CN" dirty="0"/>
              <a:t>[2]</a:t>
            </a:r>
            <a:r>
              <a:rPr lang="zh-CN" altLang="zh-CN" dirty="0"/>
              <a:t>，</a:t>
            </a:r>
            <a:r>
              <a:rPr lang="en-US" altLang="zh-CN" dirty="0" err="1"/>
              <a:t>G.liu</a:t>
            </a:r>
            <a:r>
              <a:rPr lang="zh-CN" altLang="zh-CN" dirty="0"/>
              <a:t>等人</a:t>
            </a:r>
            <a:r>
              <a:rPr lang="en-US" altLang="zh-CN" dirty="0"/>
              <a:t>[3]</a:t>
            </a:r>
            <a:r>
              <a:rPr lang="zh-CN" altLang="zh-CN" dirty="0"/>
              <a:t>针对静态图已经提出过相关的枚举最大二分团的算法。</a:t>
            </a:r>
            <a:r>
              <a:rPr lang="en-US" altLang="zh-CN" dirty="0" err="1"/>
              <a:t>G.liu</a:t>
            </a:r>
            <a:r>
              <a:rPr lang="zh-CN" altLang="zh-CN" dirty="0"/>
              <a:t>提供了当前最佳的时间复杂度。</a:t>
            </a:r>
            <a:r>
              <a:rPr lang="zh-CN" altLang="zh-CN" sz="2800" dirty="0"/>
              <a:t> </a:t>
            </a:r>
            <a:endParaRPr lang="en-US" altLang="zh-CN" sz="2800" dirty="0"/>
          </a:p>
          <a:p>
            <a:pPr lvl="1"/>
            <a:endParaRPr kumimoji="1" lang="en" altLang="zh-CN" sz="2800" dirty="0"/>
          </a:p>
          <a:p>
            <a:pPr marL="971550" lvl="1" indent="-514350">
              <a:buFont typeface="+mj-lt"/>
              <a:buAutoNum type="alphaLcPeriod"/>
            </a:pPr>
            <a:r>
              <a:rPr kumimoji="1" lang="zh-CN" altLang="en-US" sz="2800" dirty="0"/>
              <a:t>其他性质（比如最大匹配、单源最短路径等）</a:t>
            </a:r>
            <a:endParaRPr kumimoji="1" lang="en-US" altLang="zh-CN" sz="2800" dirty="0"/>
          </a:p>
          <a:p>
            <a:pPr marL="971550" lvl="1" indent="-514350">
              <a:buFont typeface="+mj-lt"/>
              <a:buAutoNum type="alphaLcPeriod"/>
            </a:pPr>
            <a:endParaRPr kumimoji="1" lang="en-US" altLang="zh-CN" sz="2800" dirty="0"/>
          </a:p>
          <a:p>
            <a:pPr lvl="2"/>
            <a:r>
              <a:rPr lang="zh-CN" altLang="en-US" dirty="0"/>
              <a:t>一些其他的论文给出了关于图的别的性质的动态图算法。</a:t>
            </a:r>
            <a:endParaRPr lang="en-US" altLang="zh-CN" dirty="0"/>
          </a:p>
          <a:p>
            <a:endParaRPr kumimoji="1" lang="en-US" altLang="zh-CN" sz="2800" dirty="0"/>
          </a:p>
          <a:p>
            <a:pPr marL="971550" lvl="1" indent="-514350">
              <a:buAutoNum type="alphaLcPeriod"/>
            </a:pPr>
            <a:endParaRPr kumimoji="1" lang="en-US" altLang="zh-CN" sz="2800" dirty="0"/>
          </a:p>
          <a:p>
            <a:pPr marL="514350" indent="-514350">
              <a:buAutoNum type="arabicPeriod"/>
            </a:pP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527672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13B5F6-0AF4-2A44-8511-47F8B91FAC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5045"/>
            <a:ext cx="9144000" cy="949643"/>
          </a:xfrm>
        </p:spPr>
        <p:txBody>
          <a:bodyPr>
            <a:normAutofit/>
          </a:bodyPr>
          <a:lstStyle/>
          <a:p>
            <a:r>
              <a:rPr kumimoji="1" lang="zh-CN" altLang="en-US" dirty="0"/>
              <a:t>问题介绍</a:t>
            </a:r>
            <a:endParaRPr kumimoji="1" lang="en-US" altLang="zh-C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97818AA4-05FC-0F44-BBAD-8A033CF72912}"/>
                  </a:ext>
                </a:extLst>
              </p:cNvPr>
              <p:cNvSpPr/>
              <p:nvPr/>
            </p:nvSpPr>
            <p:spPr>
              <a:xfrm>
                <a:off x="286043" y="1308111"/>
                <a:ext cx="11619914" cy="547842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kumimoji="1" lang="zh-CN" altLang="en-US" sz="2800" dirty="0"/>
                  <a:t>问题说明：图</a:t>
                </a:r>
                <a:r>
                  <a:rPr kumimoji="1" lang="en-US" altLang="zh-CN" sz="2800" dirty="0"/>
                  <a:t>-</a:t>
                </a:r>
                <a:r>
                  <a:rPr kumimoji="1" lang="zh-CN" altLang="en-US" sz="2800" dirty="0"/>
                  <a:t>二部图</a:t>
                </a:r>
                <a:r>
                  <a:rPr kumimoji="1" lang="en-US" altLang="zh-CN" sz="2800" dirty="0"/>
                  <a:t>-</a:t>
                </a:r>
                <a:r>
                  <a:rPr kumimoji="1" lang="zh-CN" altLang="en-US" sz="2800" dirty="0"/>
                  <a:t>动态二部图与最大二分团</a:t>
                </a:r>
                <a:endParaRPr kumimoji="1" lang="en-US" altLang="zh-CN" sz="2800" dirty="0"/>
              </a:p>
              <a:p>
                <a:endParaRPr kumimoji="1" lang="en-US" altLang="zh-CN" sz="2800" dirty="0"/>
              </a:p>
              <a:p>
                <a:pPr lvl="1"/>
                <a:r>
                  <a:rPr lang="zh-CN" altLang="en-US" b="1" dirty="0"/>
                  <a:t>二部图</a:t>
                </a:r>
                <a:r>
                  <a:rPr lang="zh-CN" altLang="en-US" dirty="0"/>
                  <a:t>：一个图为二部图，当且仅当这个图的顶点可以被划分为两个集合，且每个集合中的点互不相连。</a:t>
                </a:r>
                <a:endParaRPr lang="en-US" altLang="zh-CN" b="1" dirty="0"/>
              </a:p>
              <a:p>
                <a:pPr lvl="1"/>
                <a:r>
                  <a:rPr lang="zh-CN" altLang="en-US" b="1" dirty="0"/>
                  <a:t>二分团</a:t>
                </a:r>
                <a:r>
                  <a:rPr lang="zh-CN" altLang="en-US" dirty="0"/>
                  <a:t>：一个二部图被称作二分团，当且仅当其任意顶点被另一个部分的所有顶点相连接。</a:t>
                </a:r>
                <a:endParaRPr lang="en-US" altLang="zh-CN" dirty="0"/>
              </a:p>
              <a:p>
                <a:pPr lvl="1"/>
                <a:r>
                  <a:rPr lang="zh-CN" altLang="en-US" b="1"/>
                  <a:t>极大二分</a:t>
                </a:r>
                <a:r>
                  <a:rPr lang="zh-CN" altLang="en-US" b="1" dirty="0"/>
                  <a:t>团</a:t>
                </a:r>
                <a:r>
                  <a:rPr lang="zh-CN" altLang="en-US" dirty="0"/>
                  <a:t>：</a:t>
                </a:r>
                <a:r>
                  <a:rPr lang="zh-CN" altLang="zh-CN" dirty="0"/>
                  <a:t>设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G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 = (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L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zh-CN" dirty="0"/>
                  <a:t>为一个简单的无向二部图，其顶点集划分为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L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zh-CN" altLang="zh-CN" dirty="0"/>
                  <a:t>，和边集合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 ×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zh-CN" altLang="zh-CN" dirty="0"/>
                  <a:t>。一个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G</m:t>
                    </m:r>
                  </m:oMath>
                </a14:m>
                <a:r>
                  <a:rPr lang="zh-CN" altLang="zh-CN" dirty="0"/>
                  <a:t>中的二部图是一个二分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zh-CN" altLang="zh-CN" dirty="0"/>
                  <a:t>，当</a:t>
                </a:r>
                <a:r>
                  <a:rPr lang="en-US" altLang="zh-CN" dirty="0"/>
                  <a:t>X</a:t>
                </a:r>
                <a:r>
                  <a:rPr lang="zh-CN" altLang="zh-CN" dirty="0"/>
                  <a:t>中的每一个顶点连接到</a:t>
                </a:r>
                <a:r>
                  <a:rPr lang="en-US" altLang="zh-CN" dirty="0"/>
                  <a:t>Y</a:t>
                </a:r>
                <a:r>
                  <a:rPr lang="zh-CN" altLang="zh-CN" dirty="0"/>
                  <a:t>中的的每一个顶点。一个二分</a:t>
                </a:r>
                <a:r>
                  <a:rPr lang="en-US" altLang="zh-CN" dirty="0"/>
                  <a:t>B</a:t>
                </a:r>
                <a:r>
                  <a:rPr lang="zh-CN" altLang="zh-CN" dirty="0"/>
                  <a:t>被称作最大二分团，如果不存在一个二分团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zh-CN" altLang="zh-CN" dirty="0"/>
                  <a:t>，使得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zh-CN" altLang="zh-CN" dirty="0"/>
                  <a:t>是其真子集。我们让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BC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zh-CN" dirty="0"/>
                  <a:t>表示</a:t>
                </a:r>
                <a:r>
                  <a:rPr lang="en-US" altLang="zh-CN" dirty="0"/>
                  <a:t>G</a:t>
                </a:r>
                <a:r>
                  <a:rPr lang="zh-CN" altLang="zh-CN" dirty="0"/>
                  <a:t>中的最大二分团集合。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被吸纳的二分团</a:t>
                </a:r>
                <a:r>
                  <a:rPr lang="en-US" altLang="zh-CN" dirty="0"/>
                  <a:t>(subsumed maximal bicliques)</a:t>
                </a:r>
                <a:r>
                  <a:rPr lang="zh-CN" altLang="en-US" dirty="0"/>
                  <a:t>：在原图中出现的最大二分团，却在新图中不再出现的二分团的集合</a:t>
                </a:r>
                <a:endParaRPr lang="en-US" altLang="zh-CN" dirty="0"/>
              </a:p>
              <a:p>
                <a:pPr lvl="1"/>
                <a:r>
                  <a:rPr lang="zh-CN" altLang="en-US" b="1" dirty="0"/>
                  <a:t>动态图</a:t>
                </a:r>
                <a:r>
                  <a:rPr lang="zh-CN" altLang="en-US" dirty="0"/>
                  <a:t>：对于一张给定的图</a:t>
                </a:r>
                <a:r>
                  <a:rPr lang="en-US" altLang="zh-CN" dirty="0"/>
                  <a:t>G</a:t>
                </a:r>
                <a:r>
                  <a:rPr lang="zh-CN" altLang="en-US" dirty="0"/>
                  <a:t>，和一个给定的新增边集合</a:t>
                </a:r>
                <a:r>
                  <a:rPr lang="en-US" altLang="zh-CN" dirty="0"/>
                  <a:t>H</a:t>
                </a:r>
                <a:r>
                  <a:rPr lang="zh-CN" altLang="en-US" dirty="0"/>
                  <a:t>，图</a:t>
                </a:r>
                <a:r>
                  <a:rPr lang="en-US" altLang="zh-CN" dirty="0"/>
                  <a:t>G</a:t>
                </a:r>
                <a:r>
                  <a:rPr lang="zh-CN" altLang="en-US" dirty="0"/>
                  <a:t>会不断地因为新增边集合</a:t>
                </a:r>
                <a:r>
                  <a:rPr lang="en-US" altLang="zh-CN" dirty="0"/>
                  <a:t>H</a:t>
                </a:r>
                <a:r>
                  <a:rPr lang="zh-CN" altLang="en-US" dirty="0"/>
                  <a:t>加入而改变，这就称之为动态图</a:t>
                </a:r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r>
                  <a:rPr kumimoji="1" lang="en-US" altLang="zh-CN" dirty="0"/>
                  <a:t>(</a:t>
                </a:r>
                <a:r>
                  <a:rPr kumimoji="1" lang="zh-CN" altLang="en-US" dirty="0"/>
                  <a:t>为什么要二部图？为什么</a:t>
                </a:r>
                <a:r>
                  <a:rPr kumimoji="1" lang="en-US" altLang="zh-CN" dirty="0"/>
                  <a:t>change</a:t>
                </a:r>
                <a:r>
                  <a:rPr kumimoji="1" lang="zh-CN" altLang="en-US" dirty="0"/>
                  <a:t>为</a:t>
                </a:r>
                <a:r>
                  <a:rPr kumimoji="1" lang="en-US" altLang="zh-CN" dirty="0"/>
                  <a:t>H</a:t>
                </a:r>
                <a:r>
                  <a:rPr kumimoji="1" lang="zh-CN" altLang="en-US" dirty="0"/>
                  <a:t>？） </a:t>
                </a:r>
                <a:r>
                  <a:rPr kumimoji="1" lang="en-US" altLang="zh-CN" dirty="0"/>
                  <a:t>-</a:t>
                </a:r>
                <a:r>
                  <a:rPr kumimoji="1" lang="zh-CN" altLang="en-US" dirty="0"/>
                  <a:t> </a:t>
                </a:r>
                <a:endParaRPr kumimoji="1" lang="en-US" altLang="zh-CN" dirty="0"/>
              </a:p>
              <a:p>
                <a:pPr lvl="1"/>
                <a:r>
                  <a:rPr kumimoji="1" lang="zh-CN" altLang="en-US" dirty="0"/>
                  <a:t>交互建模 </a:t>
                </a:r>
                <a:r>
                  <a:rPr kumimoji="1" lang="en-US" altLang="zh-CN" dirty="0"/>
                  <a:t>/</a:t>
                </a:r>
                <a:r>
                  <a:rPr kumimoji="1" lang="zh-CN" altLang="en-US" dirty="0"/>
                  <a:t> 节点恒定</a:t>
                </a:r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endParaRPr lang="en-US" altLang="zh-CN" b="1" dirty="0"/>
              </a:p>
              <a:p>
                <a:pPr lvl="1"/>
                <a:r>
                  <a:rPr lang="en-US" altLang="zh-CN" sz="1400" dirty="0"/>
                  <a:t>	</a:t>
                </a:r>
                <a:endParaRPr lang="zh-CN" altLang="zh-CN" sz="1400" dirty="0"/>
              </a:p>
              <a:p>
                <a:pPr lvl="1"/>
                <a:endParaRPr kumimoji="1" lang="en-US" altLang="zh-CN" sz="2800" dirty="0"/>
              </a:p>
            </p:txBody>
          </p:sp>
        </mc:Choice>
        <mc:Fallback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97818AA4-05FC-0F44-BBAD-8A033CF729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043" y="1308111"/>
                <a:ext cx="11619914" cy="5478423"/>
              </a:xfrm>
              <a:prstGeom prst="rect">
                <a:avLst/>
              </a:prstGeom>
              <a:blipFill>
                <a:blip r:embed="rId2"/>
                <a:stretch>
                  <a:fillRect l="-1093" t="-1157" r="-3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4039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13B5F6-0AF4-2A44-8511-47F8B91FAC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5045"/>
            <a:ext cx="9144000" cy="949643"/>
          </a:xfrm>
        </p:spPr>
        <p:txBody>
          <a:bodyPr>
            <a:normAutofit/>
          </a:bodyPr>
          <a:lstStyle/>
          <a:p>
            <a:r>
              <a:rPr kumimoji="1" lang="zh-CN" altLang="en-US" dirty="0"/>
              <a:t>问题介绍</a:t>
            </a:r>
            <a:endParaRPr kumimoji="1" lang="en-US" altLang="zh-CN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7818AA4-05FC-0F44-BBAD-8A033CF72912}"/>
              </a:ext>
            </a:extLst>
          </p:cNvPr>
          <p:cNvSpPr/>
          <p:nvPr/>
        </p:nvSpPr>
        <p:spPr>
          <a:xfrm>
            <a:off x="286043" y="1308111"/>
            <a:ext cx="11619914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2800" dirty="0"/>
              <a:t>研究原始算法（</a:t>
            </a:r>
            <a:r>
              <a:rPr kumimoji="1" lang="en-US" altLang="zh-CN" sz="2800" dirty="0"/>
              <a:t>base</a:t>
            </a:r>
            <a:r>
              <a:rPr kumimoji="1" lang="zh-CN" altLang="en-US" sz="2800" dirty="0"/>
              <a:t>）：</a:t>
            </a:r>
            <a:endParaRPr kumimoji="1" lang="en-US" altLang="zh-CN" sz="2800" dirty="0"/>
          </a:p>
          <a:p>
            <a:r>
              <a:rPr kumimoji="1" lang="en-US" altLang="zh-CN" sz="2800" dirty="0"/>
              <a:t>	</a:t>
            </a:r>
            <a:r>
              <a:rPr kumimoji="1" lang="zh-CN" altLang="en-US" sz="2800" dirty="0"/>
              <a:t>我从</a:t>
            </a:r>
            <a:r>
              <a:rPr kumimoji="1" lang="en-US" altLang="zh-CN" sz="2800" dirty="0" err="1"/>
              <a:t>Apurba</a:t>
            </a:r>
            <a:r>
              <a:rPr kumimoji="1" lang="zh-CN" altLang="en-US" sz="2800" dirty="0"/>
              <a:t>等人的论文获取了灵感，产生了这个课题。先来介绍一下该论文的算法。</a:t>
            </a:r>
            <a:endParaRPr kumimoji="1" lang="en-US" altLang="zh-CN" sz="2800" dirty="0"/>
          </a:p>
          <a:p>
            <a:endParaRPr kumimoji="1" lang="en" altLang="zh-CN" sz="2800" dirty="0"/>
          </a:p>
          <a:p>
            <a:pPr marL="971550" lvl="1" indent="-514350">
              <a:buFont typeface="+mj-lt"/>
              <a:buAutoNum type="alphaLcPeriod"/>
            </a:pPr>
            <a:endParaRPr kumimoji="1" lang="en-US" altLang="zh-CN" sz="2800" dirty="0"/>
          </a:p>
          <a:p>
            <a:pPr marL="971550" lvl="1" indent="-514350">
              <a:buAutoNum type="alphaLcPeriod"/>
            </a:pPr>
            <a:endParaRPr kumimoji="1" lang="en-US" altLang="zh-CN" sz="2800" dirty="0"/>
          </a:p>
          <a:p>
            <a:pPr marL="514350" indent="-514350">
              <a:buAutoNum type="arabicPeriod"/>
            </a:pPr>
            <a:endParaRPr lang="zh-CN" altLang="en-US" sz="28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44397A1-12A3-E94F-A431-A57FBCA388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9900" y="2899004"/>
            <a:ext cx="6172200" cy="303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856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13B5F6-0AF4-2A44-8511-47F8B91FAC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5045"/>
            <a:ext cx="9144000" cy="949643"/>
          </a:xfrm>
        </p:spPr>
        <p:txBody>
          <a:bodyPr>
            <a:normAutofit/>
          </a:bodyPr>
          <a:lstStyle/>
          <a:p>
            <a:r>
              <a:rPr kumimoji="1" lang="zh-CN" altLang="en-US" dirty="0"/>
              <a:t>问题介绍</a:t>
            </a:r>
            <a:endParaRPr kumimoji="1" lang="en-US" altLang="zh-CN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7818AA4-05FC-0F44-BBAD-8A033CF72912}"/>
              </a:ext>
            </a:extLst>
          </p:cNvPr>
          <p:cNvSpPr/>
          <p:nvPr/>
        </p:nvSpPr>
        <p:spPr>
          <a:xfrm>
            <a:off x="286043" y="1174688"/>
            <a:ext cx="11619914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2800" dirty="0"/>
              <a:t>研究原始算法（</a:t>
            </a:r>
            <a:r>
              <a:rPr kumimoji="1" lang="en-US" altLang="zh-CN" sz="2800" dirty="0"/>
              <a:t>base</a:t>
            </a:r>
            <a:r>
              <a:rPr kumimoji="1" lang="zh-CN" altLang="en-US" sz="2800" dirty="0"/>
              <a:t>）：</a:t>
            </a:r>
            <a:endParaRPr kumimoji="1" lang="en-US" altLang="zh-CN" sz="2800" dirty="0"/>
          </a:p>
          <a:p>
            <a:r>
              <a:rPr kumimoji="1" lang="en-US" altLang="zh-CN" sz="2800" dirty="0"/>
              <a:t>	</a:t>
            </a:r>
            <a:r>
              <a:rPr kumimoji="1" lang="zh-CN" altLang="en-US" sz="2800" dirty="0"/>
              <a:t>我从</a:t>
            </a:r>
            <a:r>
              <a:rPr kumimoji="1" lang="en-US" altLang="zh-CN" sz="2800" dirty="0" err="1"/>
              <a:t>Apurba</a:t>
            </a:r>
            <a:r>
              <a:rPr kumimoji="1" lang="zh-CN" altLang="en-US" sz="2800" dirty="0"/>
              <a:t>等人的论文获取了灵感，产生了这个课题。先来介绍一下该论文的算法。</a:t>
            </a:r>
            <a:endParaRPr kumimoji="1" lang="en-US" altLang="zh-CN" sz="2800" dirty="0"/>
          </a:p>
          <a:p>
            <a:endParaRPr kumimoji="1" lang="en" altLang="zh-CN" sz="2800" dirty="0"/>
          </a:p>
          <a:p>
            <a:pPr marL="971550" lvl="1" indent="-514350">
              <a:buFont typeface="+mj-lt"/>
              <a:buAutoNum type="alphaLcPeriod"/>
            </a:pPr>
            <a:endParaRPr kumimoji="1" lang="en-US" altLang="zh-CN" sz="2800" dirty="0"/>
          </a:p>
          <a:p>
            <a:pPr marL="971550" lvl="1" indent="-514350">
              <a:buAutoNum type="alphaLcPeriod"/>
            </a:pPr>
            <a:endParaRPr kumimoji="1" lang="en-US" altLang="zh-CN" sz="2800" dirty="0"/>
          </a:p>
          <a:p>
            <a:pPr marL="514350" indent="-514350">
              <a:buAutoNum type="arabicPeriod"/>
            </a:pPr>
            <a:endParaRPr lang="zh-CN" altLang="en-US" sz="28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BF5942B-55F0-9945-AEAD-BB69E5E723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6281" y="2124331"/>
            <a:ext cx="3471719" cy="490081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26D9954-4309-0645-AFD8-3071917B1F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3031" y="2728959"/>
            <a:ext cx="4855293" cy="4096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6527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13B5F6-0AF4-2A44-8511-47F8B91FAC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5045"/>
            <a:ext cx="9144000" cy="949643"/>
          </a:xfrm>
        </p:spPr>
        <p:txBody>
          <a:bodyPr>
            <a:normAutofit/>
          </a:bodyPr>
          <a:lstStyle/>
          <a:p>
            <a:r>
              <a:rPr kumimoji="1" lang="zh-CN" altLang="en-US" dirty="0"/>
              <a:t>问题介绍</a:t>
            </a:r>
            <a:endParaRPr kumimoji="1" lang="en-US" altLang="zh-CN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7818AA4-05FC-0F44-BBAD-8A033CF72912}"/>
              </a:ext>
            </a:extLst>
          </p:cNvPr>
          <p:cNvSpPr/>
          <p:nvPr/>
        </p:nvSpPr>
        <p:spPr>
          <a:xfrm>
            <a:off x="286043" y="1174688"/>
            <a:ext cx="11619914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2800" dirty="0"/>
              <a:t>研究原始算法（</a:t>
            </a:r>
            <a:r>
              <a:rPr kumimoji="1" lang="en-US" altLang="zh-CN" sz="2800" dirty="0"/>
              <a:t>base</a:t>
            </a:r>
            <a:r>
              <a:rPr kumimoji="1" lang="zh-CN" altLang="en-US" sz="2800" dirty="0"/>
              <a:t>）：</a:t>
            </a:r>
            <a:endParaRPr kumimoji="1" lang="en-US" altLang="zh-CN" sz="2800" dirty="0"/>
          </a:p>
          <a:p>
            <a:r>
              <a:rPr kumimoji="1" lang="en-US" altLang="zh-CN" sz="2800" dirty="0"/>
              <a:t>	</a:t>
            </a:r>
            <a:r>
              <a:rPr kumimoji="1" lang="zh-CN" altLang="en-US" sz="2800" dirty="0"/>
              <a:t>其思想很简单，</a:t>
            </a:r>
            <a:r>
              <a:rPr kumimoji="1" lang="en-US" altLang="zh-CN" sz="2800" dirty="0" err="1"/>
              <a:t>NewBC</a:t>
            </a:r>
            <a:r>
              <a:rPr kumimoji="1" lang="zh-CN" altLang="en-US" sz="2800" dirty="0"/>
              <a:t>来枚举新生成的极大二分团，</a:t>
            </a:r>
            <a:r>
              <a:rPr kumimoji="1" lang="en-US" altLang="zh-CN" sz="2800" dirty="0" err="1"/>
              <a:t>SubBC</a:t>
            </a:r>
            <a:r>
              <a:rPr kumimoji="1" lang="zh-CN" altLang="en-US" sz="2800" dirty="0"/>
              <a:t>来枚举被吸纳的二分团。</a:t>
            </a:r>
            <a:endParaRPr kumimoji="1" lang="en-US" altLang="zh-CN" sz="2800" dirty="0"/>
          </a:p>
          <a:p>
            <a:endParaRPr kumimoji="1" lang="en-US" altLang="zh-CN" sz="2800" dirty="0"/>
          </a:p>
          <a:p>
            <a:r>
              <a:rPr kumimoji="1" lang="en-US" altLang="zh-CN" sz="2800" dirty="0" err="1"/>
              <a:t>NewBC</a:t>
            </a:r>
            <a:r>
              <a:rPr kumimoji="1" lang="zh-CN" altLang="en-US" sz="2800" dirty="0"/>
              <a:t>：使用了</a:t>
            </a:r>
            <a:r>
              <a:rPr kumimoji="1" lang="en-US" altLang="zh-CN" sz="2800" dirty="0" err="1"/>
              <a:t>MineLMBC</a:t>
            </a:r>
            <a:r>
              <a:rPr kumimoji="1" lang="zh-CN" altLang="en-US" sz="2800" dirty="0"/>
              <a:t>算法作为新生成的算法，同时构造了一个生成子图（论文中证明了生成子图的极大二分团和新图的极大二分团等价），将目光集中在发生变化的子图上，从而减小了开销</a:t>
            </a:r>
            <a:endParaRPr kumimoji="1" lang="en-US" altLang="zh-CN" sz="2800" dirty="0"/>
          </a:p>
          <a:p>
            <a:endParaRPr kumimoji="1" lang="en-US" altLang="zh-CN" sz="2800" dirty="0"/>
          </a:p>
          <a:p>
            <a:pPr marL="971550" lvl="1" indent="-514350">
              <a:buFont typeface="+mj-lt"/>
              <a:buAutoNum type="alphaLcPeriod"/>
            </a:pPr>
            <a:endParaRPr kumimoji="1" lang="en-US" altLang="zh-CN" sz="2800" dirty="0"/>
          </a:p>
          <a:p>
            <a:pPr marL="971550" lvl="1" indent="-514350">
              <a:buAutoNum type="alphaLcPeriod"/>
            </a:pPr>
            <a:endParaRPr kumimoji="1" lang="en-US" altLang="zh-CN" sz="2800" dirty="0"/>
          </a:p>
          <a:p>
            <a:pPr marL="514350" indent="-514350">
              <a:buAutoNum type="arabicPeriod"/>
            </a:pP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6782954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1244</Words>
  <Application>Microsoft Macintosh PowerPoint</Application>
  <PresentationFormat>宽屏</PresentationFormat>
  <Paragraphs>133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3" baseType="lpstr">
      <vt:lpstr>等线</vt:lpstr>
      <vt:lpstr>等线 Light</vt:lpstr>
      <vt:lpstr>Arial</vt:lpstr>
      <vt:lpstr>Cambria Math</vt:lpstr>
      <vt:lpstr>Times New Roman</vt:lpstr>
      <vt:lpstr>Office 主题​​</vt:lpstr>
      <vt:lpstr>开题报告</vt:lpstr>
      <vt:lpstr>提纲</vt:lpstr>
      <vt:lpstr>问题介绍</vt:lpstr>
      <vt:lpstr>问题介绍</vt:lpstr>
      <vt:lpstr>问题介绍</vt:lpstr>
      <vt:lpstr>问题介绍</vt:lpstr>
      <vt:lpstr>问题介绍</vt:lpstr>
      <vt:lpstr>问题介绍</vt:lpstr>
      <vt:lpstr>问题介绍</vt:lpstr>
      <vt:lpstr>问题介绍</vt:lpstr>
      <vt:lpstr>问题介绍</vt:lpstr>
      <vt:lpstr>问题介绍</vt:lpstr>
      <vt:lpstr>风险分析</vt:lpstr>
      <vt:lpstr>研究方法</vt:lpstr>
      <vt:lpstr>论文参考</vt:lpstr>
      <vt:lpstr>References</vt:lpstr>
      <vt:lpstr>谢谢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Undergraduate Thesis</dc:title>
  <dc:creator>往 往</dc:creator>
  <cp:lastModifiedBy>往 往</cp:lastModifiedBy>
  <cp:revision>100</cp:revision>
  <dcterms:created xsi:type="dcterms:W3CDTF">2021-03-10T14:09:36Z</dcterms:created>
  <dcterms:modified xsi:type="dcterms:W3CDTF">2021-03-11T02:58:57Z</dcterms:modified>
</cp:coreProperties>
</file>