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6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5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8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4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5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3B00-D5EC-4EDF-A412-EBA25A78B984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7D2-DF04-49E2-B99D-0FA154177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2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4419582" y="4656520"/>
            <a:ext cx="44513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GB" sz="2000" dirty="0">
                <a:latin typeface="+mn-ea"/>
                <a:cs typeface="Times New Roman" panose="02020603050405020304" pitchFamily="18" charset="0"/>
              </a:rPr>
              <a:t>表示第一种传输模型下的光程有效系数，表达式如下</a:t>
            </a:r>
            <a:r>
              <a:rPr lang="zh-CN" altLang="en-GB" sz="2400" dirty="0" smtClean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9" name="图片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1" y="1426154"/>
            <a:ext cx="3888857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2"/>
          <p:cNvSpPr>
            <a:spLocks noChangeArrowheads="1"/>
          </p:cNvSpPr>
          <p:nvPr/>
        </p:nvSpPr>
        <p:spPr bwMode="auto">
          <a:xfrm>
            <a:off x="559564" y="4704411"/>
            <a:ext cx="3315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306388">
              <a:defRPr/>
            </a:pPr>
            <a:r>
              <a:rPr lang="zh-CN" altLang="en-GB" sz="2000" dirty="0" smtClean="0">
                <a:latin typeface="+mn-ea"/>
                <a:ea typeface="+mn-ea"/>
                <a:cs typeface="Times New Roman" panose="02020603050405020304" pitchFamily="18" charset="0"/>
              </a:rPr>
              <a:t>物理光程为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2∂R</a:t>
            </a:r>
          </a:p>
          <a:p>
            <a:pPr indent="306388">
              <a:defRPr/>
            </a:pPr>
            <a:r>
              <a:rPr lang="zh-CN" altLang="en-GB" sz="2000" dirty="0" smtClean="0">
                <a:latin typeface="+mn-ea"/>
                <a:ea typeface="+mn-ea"/>
                <a:cs typeface="Times New Roman" panose="02020603050405020304" pitchFamily="18" charset="0"/>
              </a:rPr>
              <a:t>有效光程为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2(R+2T)sin∂</a:t>
            </a:r>
          </a:p>
          <a:p>
            <a:pPr indent="306388">
              <a:defRPr/>
            </a:pPr>
            <a:r>
              <a:rPr lang="zh-CN" altLang="en-GB" sz="2000" dirty="0" smtClean="0">
                <a:latin typeface="+mn-ea"/>
                <a:ea typeface="+mn-ea"/>
                <a:cs typeface="Times New Roman" panose="02020603050405020304" pitchFamily="18" charset="0"/>
              </a:rPr>
              <a:t>有效吸收可以表示如下：</a:t>
            </a:r>
            <a:endParaRPr lang="zh-CN" altLang="en-GB" sz="2000" dirty="0" smtClean="0"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∂ 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θ </a:t>
            </a:r>
          </a:p>
        </p:txBody>
      </p:sp>
      <p:graphicFrame>
        <p:nvGraphicFramePr>
          <p:cNvPr id="111" name="对象 2"/>
          <p:cNvGraphicFramePr>
            <a:graphicFrameLocks noChangeAspect="1"/>
          </p:cNvGraphicFramePr>
          <p:nvPr>
            <p:extLst/>
          </p:nvPr>
        </p:nvGraphicFramePr>
        <p:xfrm>
          <a:off x="611633" y="6066106"/>
          <a:ext cx="32115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968480" imgH="482400" progId="Equation.DSMT4">
                  <p:embed/>
                </p:oleObj>
              </mc:Choice>
              <mc:Fallback>
                <p:oleObj name="Equation" r:id="rId4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33" y="6066106"/>
                        <a:ext cx="32115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" name="图片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88" y="1426154"/>
            <a:ext cx="444993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3" name="对象 3"/>
          <p:cNvGraphicFramePr>
            <a:graphicFrameLocks noChangeAspect="1"/>
          </p:cNvGraphicFramePr>
          <p:nvPr>
            <p:extLst/>
          </p:nvPr>
        </p:nvGraphicFramePr>
        <p:xfrm>
          <a:off x="4872020" y="5416327"/>
          <a:ext cx="3546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1358640" imgH="393480" progId="Equation.DSMT4">
                  <p:embed/>
                </p:oleObj>
              </mc:Choice>
              <mc:Fallback>
                <p:oleObj name="Equation" r:id="rId7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20" y="5416327"/>
                        <a:ext cx="35464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641849"/>
              </p:ext>
            </p:extLst>
          </p:nvPr>
        </p:nvGraphicFramePr>
        <p:xfrm>
          <a:off x="5191107" y="5979782"/>
          <a:ext cx="29083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1612800" imgH="622080" progId="Equation.DSMT4">
                  <p:embed/>
                </p:oleObj>
              </mc:Choice>
              <mc:Fallback>
                <p:oleObj name="Equation" r:id="rId9" imgW="16128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07" y="5979782"/>
                        <a:ext cx="29083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70873" y="864677"/>
            <a:ext cx="36022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b="1" dirty="0">
                <a:latin typeface="+mj-ea"/>
                <a:ea typeface="+mj-ea"/>
              </a:rPr>
              <a:t>第一</a:t>
            </a:r>
            <a:r>
              <a:rPr lang="zh-CN" altLang="en-US" sz="2800" b="1" dirty="0" smtClean="0">
                <a:latin typeface="+mj-ea"/>
                <a:ea typeface="+mj-ea"/>
              </a:rPr>
              <a:t>种传输模型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117" name="灯片编号占位符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1</a:t>
            </a:fld>
            <a:endParaRPr lang="zh-HK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122062"/>
            <a:ext cx="8149239" cy="720000"/>
            <a:chOff x="0" y="174039"/>
            <a:chExt cx="8149239" cy="792000"/>
          </a:xfrm>
        </p:grpSpPr>
        <p:sp>
          <p:nvSpPr>
            <p:cNvPr id="16" name="文本框 15"/>
            <p:cNvSpPr txBox="1"/>
            <p:nvPr/>
          </p:nvSpPr>
          <p:spPr>
            <a:xfrm>
              <a:off x="229239" y="248416"/>
              <a:ext cx="7920000" cy="643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附录</a:t>
              </a:r>
              <a:r>
                <a:rPr lang="en-US" altLang="zh-CN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:</a:t>
              </a:r>
              <a:r>
                <a:rPr lang="zh-CN" altLang="en-US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弯曲波导式吸收腔的有效光程率</a:t>
              </a:r>
              <a:endParaRPr lang="zh-HK" altLang="en-US" sz="32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74039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2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770873" y="903551"/>
            <a:ext cx="36022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b="1" dirty="0" smtClean="0">
                <a:latin typeface="+mj-ea"/>
                <a:ea typeface="+mj-ea"/>
              </a:rPr>
              <a:t>第</a:t>
            </a:r>
            <a:r>
              <a:rPr lang="zh-CN" altLang="en-US" sz="2800" b="1" dirty="0">
                <a:latin typeface="+mj-ea"/>
                <a:ea typeface="+mj-ea"/>
              </a:rPr>
              <a:t>二</a:t>
            </a:r>
            <a:r>
              <a:rPr lang="zh-CN" altLang="en-US" sz="2800" b="1" dirty="0" smtClean="0">
                <a:latin typeface="+mj-ea"/>
                <a:ea typeface="+mj-ea"/>
              </a:rPr>
              <a:t>种传输模型</a:t>
            </a:r>
            <a:endParaRPr lang="zh-CN" altLang="en-US" sz="2800" b="1" dirty="0">
              <a:latin typeface="+mj-ea"/>
              <a:ea typeface="+mj-ea"/>
            </a:endParaRPr>
          </a:p>
        </p:txBody>
      </p:sp>
      <p:pic>
        <p:nvPicPr>
          <p:cNvPr id="31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69" y="1482885"/>
            <a:ext cx="3830777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523744" y="5554250"/>
            <a:ext cx="17652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物理光程为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有效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光程为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3" name="对象 2"/>
          <p:cNvGraphicFramePr>
            <a:graphicFrameLocks noChangeAspect="1"/>
          </p:cNvGraphicFramePr>
          <p:nvPr>
            <p:extLst/>
          </p:nvPr>
        </p:nvGraphicFramePr>
        <p:xfrm>
          <a:off x="121945" y="6318250"/>
          <a:ext cx="4568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336760" imgH="279360" progId="Equation.DSMT4">
                  <p:embed/>
                </p:oleObj>
              </mc:Choice>
              <mc:Fallback>
                <p:oleObj name="Equation" r:id="rId4" imgW="2336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45" y="6318250"/>
                        <a:ext cx="45688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5"/>
          <p:cNvGraphicFramePr>
            <a:graphicFrameLocks noChangeAspect="1"/>
          </p:cNvGraphicFramePr>
          <p:nvPr>
            <p:extLst/>
          </p:nvPr>
        </p:nvGraphicFramePr>
        <p:xfrm>
          <a:off x="588670" y="4778999"/>
          <a:ext cx="36353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1968480" imgH="393480" progId="Equation.DSMT4">
                  <p:embed/>
                </p:oleObj>
              </mc:Choice>
              <mc:Fallback>
                <p:oleObj name="Equation" r:id="rId6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70" y="4778999"/>
                        <a:ext cx="36353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图片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36" y="1482885"/>
            <a:ext cx="3334203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对象 1"/>
          <p:cNvGraphicFramePr>
            <a:graphicFrameLocks noChangeAspect="1"/>
          </p:cNvGraphicFramePr>
          <p:nvPr>
            <p:extLst/>
          </p:nvPr>
        </p:nvGraphicFramePr>
        <p:xfrm>
          <a:off x="5674494" y="5301699"/>
          <a:ext cx="25034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9" imgW="1384200" imgH="393480" progId="Equation.DSMT4">
                  <p:embed/>
                </p:oleObj>
              </mc:Choice>
              <mc:Fallback>
                <p:oleObj name="Equation" r:id="rId9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494" y="5301699"/>
                        <a:ext cx="25034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2"/>
          <p:cNvGraphicFramePr>
            <a:graphicFrameLocks noChangeAspect="1"/>
          </p:cNvGraphicFramePr>
          <p:nvPr>
            <p:extLst/>
          </p:nvPr>
        </p:nvGraphicFramePr>
        <p:xfrm>
          <a:off x="5051400" y="5957888"/>
          <a:ext cx="37496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1" imgW="2857320" imgH="685800" progId="Equation.DSMT4">
                  <p:embed/>
                </p:oleObj>
              </mc:Choice>
              <mc:Fallback>
                <p:oleObj name="Equation" r:id="rId11" imgW="28573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00" y="5957888"/>
                        <a:ext cx="37496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4804010" y="4658349"/>
            <a:ext cx="42444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GB" sz="2000" dirty="0">
                <a:latin typeface="+mn-ea"/>
                <a:cs typeface="Times New Roman" panose="02020603050405020304" pitchFamily="18" charset="0"/>
              </a:rPr>
              <a:t>表示第二种传输模型下的光程有效系数，表达式如下</a:t>
            </a:r>
            <a:r>
              <a:rPr lang="zh-CN" altLang="en-GB" sz="20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85752" y="6356351"/>
            <a:ext cx="2057400" cy="365125"/>
          </a:xfrm>
        </p:spPr>
        <p:txBody>
          <a:bodyPr/>
          <a:lstStyle/>
          <a:p>
            <a:fld id="{9E45C72C-05F9-42DA-A32C-E89F323A6F21}" type="slidenum">
              <a:rPr lang="zh-HK" altLang="en-US" smtClean="0"/>
              <a:t>2</a:t>
            </a:fld>
            <a:endParaRPr lang="zh-HK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122062"/>
            <a:ext cx="8149239" cy="720000"/>
            <a:chOff x="0" y="174039"/>
            <a:chExt cx="8149239" cy="792000"/>
          </a:xfrm>
        </p:grpSpPr>
        <p:sp>
          <p:nvSpPr>
            <p:cNvPr id="19" name="文本框 18"/>
            <p:cNvSpPr txBox="1"/>
            <p:nvPr/>
          </p:nvSpPr>
          <p:spPr>
            <a:xfrm>
              <a:off x="229239" y="248416"/>
              <a:ext cx="7920000" cy="643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附录</a:t>
              </a:r>
              <a:r>
                <a:rPr lang="en-US" altLang="zh-CN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:</a:t>
              </a:r>
              <a:r>
                <a:rPr lang="zh-CN" altLang="en-US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弯曲波导式吸收腔的有效光程率</a:t>
              </a:r>
              <a:endParaRPr lang="zh-HK" altLang="en-US" sz="32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74039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1014368"/>
            <a:ext cx="5419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306388">
              <a:defRPr/>
            </a:pPr>
            <a:r>
              <a:rPr lang="zh-CN" altLang="en-GB" sz="2400" dirty="0">
                <a:latin typeface="+mn-ea"/>
                <a:cs typeface="Times New Roman" panose="02020603050405020304" pitchFamily="18" charset="0"/>
              </a:rPr>
              <a:t>第一种传输模型下，损耗系数如下：</a:t>
            </a:r>
            <a:endParaRPr lang="zh-CN" altLang="en-GB" sz="2400" dirty="0">
              <a:latin typeface="+mn-ea"/>
            </a:endParaRPr>
          </a:p>
        </p:txBody>
      </p:sp>
      <p:graphicFrame>
        <p:nvGraphicFramePr>
          <p:cNvPr id="13" name="对象 2"/>
          <p:cNvGraphicFramePr>
            <a:graphicFrameLocks noChangeAspect="1"/>
          </p:cNvGraphicFramePr>
          <p:nvPr>
            <p:extLst/>
          </p:nvPr>
        </p:nvGraphicFramePr>
        <p:xfrm>
          <a:off x="3404394" y="1646457"/>
          <a:ext cx="2335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269449" imgH="393529" progId="Equation.DSMT4">
                  <p:embed/>
                </p:oleObj>
              </mc:Choice>
              <mc:Fallback>
                <p:oleObj name="Equation" r:id="rId3" imgW="126944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394" y="1646457"/>
                        <a:ext cx="23352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"/>
          <p:cNvGraphicFramePr>
            <a:graphicFrameLocks noChangeAspect="1"/>
          </p:cNvGraphicFramePr>
          <p:nvPr>
            <p:extLst/>
          </p:nvPr>
        </p:nvGraphicFramePr>
        <p:xfrm>
          <a:off x="2859881" y="3056686"/>
          <a:ext cx="34242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854200" imgH="393700" progId="Equation.DSMT4">
                  <p:embed/>
                </p:oleObj>
              </mc:Choice>
              <mc:Fallback>
                <p:oleObj name="Equation" r:id="rId5" imgW="1854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881" y="3056686"/>
                        <a:ext cx="34242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4"/>
          <p:cNvGraphicFramePr>
            <a:graphicFrameLocks noChangeAspect="1"/>
          </p:cNvGraphicFramePr>
          <p:nvPr>
            <p:extLst/>
          </p:nvPr>
        </p:nvGraphicFramePr>
        <p:xfrm>
          <a:off x="3378200" y="3947538"/>
          <a:ext cx="2387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1295400" imgH="393700" progId="Equation.DSMT4">
                  <p:embed/>
                </p:oleObj>
              </mc:Choice>
              <mc:Fallback>
                <p:oleObj name="Equation" r:id="rId7" imgW="1295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947538"/>
                        <a:ext cx="23876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9"/>
          <p:cNvGraphicFramePr>
            <a:graphicFrameLocks noChangeAspect="1"/>
          </p:cNvGraphicFramePr>
          <p:nvPr>
            <p:extLst/>
          </p:nvPr>
        </p:nvGraphicFramePr>
        <p:xfrm>
          <a:off x="1846263" y="4838390"/>
          <a:ext cx="54514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9" imgW="3035300" imgH="596900" progId="Equation.DSMT4">
                  <p:embed/>
                </p:oleObj>
              </mc:Choice>
              <mc:Fallback>
                <p:oleObj name="Equation" r:id="rId9" imgW="3035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838390"/>
                        <a:ext cx="54514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0" y="2537309"/>
            <a:ext cx="5418138" cy="3492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indent="306070">
              <a:lnSpc>
                <a:spcPts val="2000"/>
              </a:lnSpc>
              <a:spcAft>
                <a:spcPts val="0"/>
              </a:spcAft>
              <a:defRPr/>
            </a:pP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第二种传输模型下，损耗系数如下：</a:t>
            </a:r>
          </a:p>
        </p:txBody>
      </p:sp>
      <p:graphicFrame>
        <p:nvGraphicFramePr>
          <p:cNvPr id="18" name="对象 19"/>
          <p:cNvGraphicFramePr>
            <a:graphicFrameLocks noChangeAspect="1"/>
          </p:cNvGraphicFramePr>
          <p:nvPr>
            <p:extLst/>
          </p:nvPr>
        </p:nvGraphicFramePr>
        <p:xfrm>
          <a:off x="3614738" y="6088018"/>
          <a:ext cx="19145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1" imgW="1193800" imgH="444500" progId="Equation.DSMT4">
                  <p:embed/>
                </p:oleObj>
              </mc:Choice>
              <mc:Fallback>
                <p:oleObj name="Equation" r:id="rId11" imgW="1193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6088018"/>
                        <a:ext cx="19145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21"/>
          <p:cNvSpPr txBox="1">
            <a:spLocks noChangeArrowheads="1"/>
          </p:cNvSpPr>
          <p:nvPr/>
        </p:nvSpPr>
        <p:spPr bwMode="auto">
          <a:xfrm>
            <a:off x="1844675" y="6216605"/>
            <a:ext cx="1728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对比：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3</a:t>
            </a:fld>
            <a:endParaRPr lang="zh-HK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109183"/>
            <a:ext cx="8187876" cy="720000"/>
            <a:chOff x="0" y="174039"/>
            <a:chExt cx="8187876" cy="792000"/>
          </a:xfrm>
        </p:grpSpPr>
        <p:sp>
          <p:nvSpPr>
            <p:cNvPr id="22" name="文本框 21"/>
            <p:cNvSpPr txBox="1"/>
            <p:nvPr/>
          </p:nvSpPr>
          <p:spPr>
            <a:xfrm>
              <a:off x="267876" y="248414"/>
              <a:ext cx="7920000" cy="643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附录：空芯光纤的弯曲损耗</a:t>
              </a:r>
              <a:endParaRPr lang="zh-HK" altLang="en-US" sz="32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174039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1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对象 1"/>
          <p:cNvGraphicFramePr>
            <a:graphicFrameLocks noChangeAspect="1"/>
          </p:cNvGraphicFramePr>
          <p:nvPr>
            <p:extLst/>
          </p:nvPr>
        </p:nvGraphicFramePr>
        <p:xfrm>
          <a:off x="1930401" y="1539800"/>
          <a:ext cx="23002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663560" imgH="393480" progId="Equation.DSMT4">
                  <p:embed/>
                </p:oleObj>
              </mc:Choice>
              <mc:Fallback>
                <p:oleObj name="Equation" r:id="rId3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1" y="1539800"/>
                        <a:ext cx="23002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对象 2"/>
          <p:cNvGraphicFramePr>
            <a:graphicFrameLocks noChangeAspect="1"/>
          </p:cNvGraphicFramePr>
          <p:nvPr>
            <p:extLst/>
          </p:nvPr>
        </p:nvGraphicFramePr>
        <p:xfrm>
          <a:off x="1897063" y="2612979"/>
          <a:ext cx="2366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1701720" imgH="393480" progId="Equation.DSMT4">
                  <p:embed/>
                </p:oleObj>
              </mc:Choice>
              <mc:Fallback>
                <p:oleObj name="Equation" r:id="rId5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612979"/>
                        <a:ext cx="23669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Rectangle 14"/>
          <p:cNvSpPr>
            <a:spLocks noChangeArrowheads="1"/>
          </p:cNvSpPr>
          <p:nvPr/>
        </p:nvSpPr>
        <p:spPr bwMode="auto">
          <a:xfrm>
            <a:off x="0" y="1042898"/>
            <a:ext cx="2649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306388">
              <a:defRPr/>
            </a:pPr>
            <a:r>
              <a:rPr lang="zh-CN" altLang="en-GB" sz="24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第一种传输模型</a:t>
            </a:r>
            <a:endParaRPr lang="zh-CN" altLang="en-GB" sz="2400" dirty="0" smtClean="0">
              <a:latin typeface="宋体" panose="02010600030101010101" pitchFamily="2" charset="-122"/>
            </a:endParaRPr>
          </a:p>
        </p:txBody>
      </p:sp>
      <p:sp>
        <p:nvSpPr>
          <p:cNvPr id="208" name="Rectangle 15"/>
          <p:cNvSpPr>
            <a:spLocks noChangeArrowheads="1"/>
          </p:cNvSpPr>
          <p:nvPr/>
        </p:nvSpPr>
        <p:spPr bwMode="auto">
          <a:xfrm>
            <a:off x="0" y="2116077"/>
            <a:ext cx="2647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GB" sz="24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第二种传输</a:t>
            </a:r>
            <a:r>
              <a:rPr lang="zh-CN" altLang="en-US" sz="24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zh-CN" altLang="en-GB" sz="24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型</a:t>
            </a:r>
            <a:endParaRPr lang="zh-CN" altLang="en-GB" sz="24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209" name="对象 6"/>
          <p:cNvGraphicFramePr>
            <a:graphicFrameLocks noChangeAspect="1"/>
          </p:cNvGraphicFramePr>
          <p:nvPr>
            <p:extLst/>
          </p:nvPr>
        </p:nvGraphicFramePr>
        <p:xfrm>
          <a:off x="5276850" y="1525498"/>
          <a:ext cx="24399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1079032" imgH="241195" progId="Equation.DSMT4">
                  <p:embed/>
                </p:oleObj>
              </mc:Choice>
              <mc:Fallback>
                <p:oleObj name="Equation" r:id="rId7" imgW="107903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525498"/>
                        <a:ext cx="24399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7"/>
          <p:cNvGraphicFramePr>
            <a:graphicFrameLocks noChangeAspect="1"/>
          </p:cNvGraphicFramePr>
          <p:nvPr>
            <p:extLst/>
          </p:nvPr>
        </p:nvGraphicFramePr>
        <p:xfrm>
          <a:off x="5276850" y="2560638"/>
          <a:ext cx="2354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9" imgW="1040948" imgH="241195" progId="Equation.DSMT4">
                  <p:embed/>
                </p:oleObj>
              </mc:Choice>
              <mc:Fallback>
                <p:oleObj name="Equation" r:id="rId9" imgW="104094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560638"/>
                        <a:ext cx="23542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11"/>
          <p:cNvGraphicFramePr>
            <a:graphicFrameLocks noChangeAspect="1"/>
          </p:cNvGraphicFramePr>
          <p:nvPr>
            <p:extLst/>
          </p:nvPr>
        </p:nvGraphicFramePr>
        <p:xfrm>
          <a:off x="562769" y="3187669"/>
          <a:ext cx="2111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1" imgW="1257300" imgH="431800" progId="Equation.DSMT4">
                  <p:embed/>
                </p:oleObj>
              </mc:Choice>
              <mc:Fallback>
                <p:oleObj name="Equation" r:id="rId11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9" y="3187669"/>
                        <a:ext cx="21113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对象 12"/>
          <p:cNvGraphicFramePr>
            <a:graphicFrameLocks noChangeAspect="1"/>
          </p:cNvGraphicFramePr>
          <p:nvPr>
            <p:extLst/>
          </p:nvPr>
        </p:nvGraphicFramePr>
        <p:xfrm>
          <a:off x="562769" y="3943334"/>
          <a:ext cx="80184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13" imgW="4419600" imgH="1193800" progId="Equation.DSMT4">
                  <p:embed/>
                </p:oleObj>
              </mc:Choice>
              <mc:Fallback>
                <p:oleObj name="Equation" r:id="rId13" imgW="44196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9" y="3943334"/>
                        <a:ext cx="8018462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对象 16"/>
          <p:cNvGraphicFramePr>
            <a:graphicFrameLocks noChangeAspect="1"/>
          </p:cNvGraphicFramePr>
          <p:nvPr>
            <p:extLst/>
          </p:nvPr>
        </p:nvGraphicFramePr>
        <p:xfrm>
          <a:off x="5072063" y="6138862"/>
          <a:ext cx="25590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5" imgW="1524000" imgH="431800" progId="Equation.DSMT4">
                  <p:embed/>
                </p:oleObj>
              </mc:Choice>
              <mc:Fallback>
                <p:oleObj name="Equation" r:id="rId15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6138862"/>
                        <a:ext cx="25590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矩形 213"/>
          <p:cNvSpPr/>
          <p:nvPr/>
        </p:nvSpPr>
        <p:spPr>
          <a:xfrm>
            <a:off x="1897063" y="626759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defRPr/>
            </a:pPr>
            <a:r>
              <a:rPr lang="zh-CN" altLang="en-US" sz="2400" dirty="0" smtClean="0">
                <a:latin typeface="+mn-ea"/>
              </a:rPr>
              <a:t>考虑系统信噪比</a:t>
            </a:r>
            <a:r>
              <a:rPr lang="zh-CN" altLang="en-US" sz="2400" dirty="0">
                <a:latin typeface="+mn-ea"/>
              </a:rPr>
              <a:t>：</a:t>
            </a:r>
            <a:endParaRPr lang="zh-CN" altLang="en-GB" sz="2400" dirty="0">
              <a:latin typeface="+mn-ea"/>
            </a:endParaRPr>
          </a:p>
        </p:txBody>
      </p:sp>
      <p:sp>
        <p:nvSpPr>
          <p:cNvPr id="352" name="灯片编号占位符 3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4</a:t>
            </a:fld>
            <a:endParaRPr lang="zh-HK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109183"/>
            <a:ext cx="8187876" cy="720000"/>
            <a:chOff x="0" y="174039"/>
            <a:chExt cx="8187876" cy="792000"/>
          </a:xfrm>
        </p:grpSpPr>
        <p:sp>
          <p:nvSpPr>
            <p:cNvPr id="16" name="文本框 15"/>
            <p:cNvSpPr txBox="1"/>
            <p:nvPr/>
          </p:nvSpPr>
          <p:spPr>
            <a:xfrm>
              <a:off x="267876" y="248414"/>
              <a:ext cx="7920000" cy="643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2E75B6"/>
                  </a:solidFill>
                  <a:latin typeface="+mj-ea"/>
                  <a:ea typeface="+mj-ea"/>
                </a:rPr>
                <a:t>附录：弯曲空芯光纤作为波导式吸收腔</a:t>
              </a:r>
              <a:endParaRPr lang="zh-HK" altLang="en-US" sz="32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74039"/>
              <a:ext cx="216000" cy="79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2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5</a:t>
            </a:fld>
            <a:endParaRPr lang="zh-HK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337"/>
            <a:ext cx="6720000" cy="5040000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732000" y="1947543"/>
            <a:ext cx="2412000" cy="4319588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360000" tIns="-18000" rIns="90000" bIns="-18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6000" indent="-216000" eaLnBrk="1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随着膜厚的增大，有效光程率减</a:t>
            </a:r>
            <a:r>
              <a:rPr lang="zh-CN" altLang="en-US" sz="2400" dirty="0" smtClean="0">
                <a:latin typeface="+mn-ea"/>
                <a:ea typeface="+mn-ea"/>
              </a:rPr>
              <a:t>小</a:t>
            </a:r>
            <a:endParaRPr lang="en-US" altLang="zh-CN" sz="2400" dirty="0" smtClean="0">
              <a:latin typeface="+mn-ea"/>
              <a:ea typeface="+mn-ea"/>
            </a:endParaRPr>
          </a:p>
          <a:p>
            <a:pPr eaLnBrk="1">
              <a:lnSpc>
                <a:spcPct val="93000"/>
              </a:lnSpc>
              <a:buSzPct val="100000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216000" indent="-216000" eaLnBrk="1">
              <a:lnSpc>
                <a:spcPct val="93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+mn-ea"/>
                <a:ea typeface="+mn-ea"/>
                <a:cs typeface="Arial" panose="020B0604020202020204" pitchFamily="34" charset="0"/>
              </a:rPr>
              <a:t>从数量级上看，影响不大</a:t>
            </a:r>
            <a:endParaRPr lang="en-US" altLang="zh-CN" sz="240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-141669" y="743845"/>
            <a:ext cx="8748712" cy="59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>
              <a:lnSpc>
                <a:spcPct val="118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800" b="1" dirty="0"/>
              <a:t>膜厚</a:t>
            </a:r>
            <a:r>
              <a:rPr lang="zh-CN" altLang="zh-CN" sz="2800" b="1" dirty="0"/>
              <a:t>与弯曲波导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EPLR</a:t>
            </a:r>
            <a:r>
              <a:rPr lang="zh-CN" altLang="zh-CN" sz="2800" b="1" dirty="0"/>
              <a:t>的关系</a:t>
            </a:r>
            <a:endParaRPr lang="en-US" altLang="zh-CN" sz="2800" b="1" dirty="0">
              <a:solidFill>
                <a:srgbClr val="133563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84464"/>
            <a:ext cx="3444158" cy="1284720"/>
            <a:chOff x="0" y="146847"/>
            <a:chExt cx="3444158" cy="1413192"/>
          </a:xfrm>
        </p:grpSpPr>
        <p:sp>
          <p:nvSpPr>
            <p:cNvPr id="9" name="文本框 8"/>
            <p:cNvSpPr txBox="1"/>
            <p:nvPr/>
          </p:nvSpPr>
          <p:spPr>
            <a:xfrm>
              <a:off x="267877" y="146847"/>
              <a:ext cx="3176281" cy="8463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4400" b="1" dirty="0">
                  <a:solidFill>
                    <a:srgbClr val="2E75B6"/>
                  </a:solidFill>
                  <a:latin typeface="+mj-ea"/>
                  <a:ea typeface="+mj-ea"/>
                </a:rPr>
                <a:t>附录</a:t>
              </a:r>
              <a:endParaRPr lang="zh-HK" altLang="en-US" sz="44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74039"/>
              <a:ext cx="216000" cy="138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2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6</a:t>
            </a:fld>
            <a:endParaRPr lang="zh-HK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978"/>
            <a:ext cx="6720000" cy="5040000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732000" y="1961185"/>
            <a:ext cx="2412000" cy="4319587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360000" tIns="-18000" rIns="90000" bIns="-18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6000" indent="-216000"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zh-CN" sz="2400" dirty="0" smtClean="0">
                <a:latin typeface="+mn-ea"/>
                <a:ea typeface="+mn-ea"/>
              </a:rPr>
              <a:t>随着内壁折射率的增大，有效光程率也随之增大</a:t>
            </a:r>
            <a:endParaRPr lang="en-US" altLang="zh-CN" sz="2400" dirty="0" smtClean="0">
              <a:latin typeface="+mn-ea"/>
              <a:ea typeface="+mn-ea"/>
            </a:endParaRPr>
          </a:p>
          <a:p>
            <a:pPr eaLnBrk="1">
              <a:buSzPct val="100000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216000" indent="-216000" eaLnBrk="1"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+mn-ea"/>
                <a:ea typeface="+mn-ea"/>
                <a:cs typeface="Arial" panose="020B0604020202020204" pitchFamily="34" charset="0"/>
              </a:rPr>
              <a:t>从数量级上看，影响不大</a:t>
            </a:r>
            <a:endParaRPr lang="en-US" altLang="zh-CN" sz="240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-167427" y="724910"/>
            <a:ext cx="8748712" cy="59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>
              <a:lnSpc>
                <a:spcPct val="118000"/>
              </a:lnSpc>
              <a:buSzPct val="100000"/>
              <a:buFont typeface="Times New Roman" panose="02020603050405020304" pitchFamily="18" charset="0"/>
              <a:buNone/>
            </a:pPr>
            <a:r>
              <a:rPr lang="zh-CN" altLang="en-US" sz="2800" b="1" dirty="0" smtClean="0"/>
              <a:t>内壁折射率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弯曲波导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EPLR</a:t>
            </a:r>
            <a:r>
              <a:rPr lang="zh-CN" altLang="zh-CN" sz="2800" b="1" dirty="0"/>
              <a:t>的关系</a:t>
            </a:r>
            <a:endParaRPr lang="en-US" altLang="zh-CN" sz="2800" b="1" dirty="0">
              <a:solidFill>
                <a:srgbClr val="133563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84464"/>
            <a:ext cx="3444158" cy="1176720"/>
            <a:chOff x="0" y="146847"/>
            <a:chExt cx="3444158" cy="1294392"/>
          </a:xfrm>
        </p:grpSpPr>
        <p:sp>
          <p:nvSpPr>
            <p:cNvPr id="12" name="文本框 11"/>
            <p:cNvSpPr txBox="1"/>
            <p:nvPr/>
          </p:nvSpPr>
          <p:spPr>
            <a:xfrm>
              <a:off x="267877" y="146847"/>
              <a:ext cx="3176281" cy="8463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4400" b="1" dirty="0">
                  <a:solidFill>
                    <a:srgbClr val="2E75B6"/>
                  </a:solidFill>
                  <a:latin typeface="+mj-ea"/>
                  <a:ea typeface="+mj-ea"/>
                </a:rPr>
                <a:t>附录</a:t>
              </a:r>
              <a:endParaRPr lang="zh-HK" altLang="en-US" sz="44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74039"/>
              <a:ext cx="216000" cy="126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-141669" y="729597"/>
            <a:ext cx="8748713" cy="5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/>
            <a:r>
              <a:rPr lang="zh-CN" altLang="en-US" sz="2800" b="1" dirty="0" smtClean="0">
                <a:latin typeface="宋体" panose="02010600030101010101" pitchFamily="2" charset="-122"/>
              </a:rPr>
              <a:t>弯曲圈数</a:t>
            </a:r>
            <a:r>
              <a:rPr lang="zh-CN" altLang="zh-CN" sz="2800" b="1" dirty="0" smtClean="0">
                <a:latin typeface="宋体" panose="02010600030101010101" pitchFamily="2" charset="-122"/>
              </a:rPr>
              <a:t>与</a:t>
            </a:r>
            <a:r>
              <a:rPr lang="zh-CN" altLang="zh-CN" sz="2800" b="1" dirty="0">
                <a:latin typeface="宋体" panose="02010600030101010101" pitchFamily="2" charset="-122"/>
              </a:rPr>
              <a:t>气体吸收强度的关系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732000" y="1996011"/>
            <a:ext cx="2412000" cy="4319588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>
              <a:buSzPct val="100000"/>
            </a:pPr>
            <a:r>
              <a:rPr lang="zh-CN" altLang="en-US" sz="2400" dirty="0" smtClean="0"/>
              <a:t>随着圈数的增大，气体吸收强度增大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805"/>
            <a:ext cx="6720000" cy="504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7</a:t>
            </a:fld>
            <a:endParaRPr lang="zh-HK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84464"/>
            <a:ext cx="3444158" cy="1176720"/>
            <a:chOff x="0" y="146847"/>
            <a:chExt cx="3444158" cy="1294392"/>
          </a:xfrm>
        </p:grpSpPr>
        <p:sp>
          <p:nvSpPr>
            <p:cNvPr id="11" name="文本框 10"/>
            <p:cNvSpPr txBox="1"/>
            <p:nvPr/>
          </p:nvSpPr>
          <p:spPr>
            <a:xfrm>
              <a:off x="267877" y="146847"/>
              <a:ext cx="3176281" cy="8463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4400" b="1" dirty="0">
                  <a:solidFill>
                    <a:srgbClr val="2E75B6"/>
                  </a:solidFill>
                  <a:latin typeface="+mj-ea"/>
                  <a:ea typeface="+mj-ea"/>
                </a:rPr>
                <a:t>附录</a:t>
              </a:r>
              <a:endParaRPr lang="zh-HK" altLang="en-US" sz="44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74039"/>
              <a:ext cx="216000" cy="126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4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-154548" y="710200"/>
            <a:ext cx="8748713" cy="5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/>
            <a:r>
              <a:rPr lang="zh-CN" altLang="en-US" sz="2800" b="1" dirty="0" smtClean="0"/>
              <a:t>弯曲半径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气体吸收强度的关系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732000" y="1931459"/>
            <a:ext cx="2412000" cy="4319588"/>
          </a:xfrm>
          <a:prstGeom prst="roundRect">
            <a:avLst>
              <a:gd name="adj" fmla="val 81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360000" tIns="-18000" rIns="90000" bIns="-18000" anchor="ctr"/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随着弯曲半径的增大，气体吸收强度增大</a:t>
            </a:r>
            <a:endParaRPr lang="en-US" altLang="zh-CN" sz="2400" dirty="0"/>
          </a:p>
          <a:p>
            <a:pPr marL="0" indent="0" eaLnBrk="1">
              <a:buSzPct val="100000"/>
            </a:pPr>
            <a:endParaRPr lang="en-US" altLang="zh-CN" sz="2400" dirty="0" smtClean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随着圈数的增大，气体吸收强度</a:t>
            </a:r>
            <a:r>
              <a:rPr lang="zh-CN" altLang="en-US" sz="2400" dirty="0" smtClean="0"/>
              <a:t>增大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253"/>
            <a:ext cx="6720000" cy="5040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8</a:t>
            </a:fld>
            <a:endParaRPr lang="zh-HK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84464"/>
            <a:ext cx="3444158" cy="1176720"/>
            <a:chOff x="0" y="146847"/>
            <a:chExt cx="3444158" cy="1294392"/>
          </a:xfrm>
        </p:grpSpPr>
        <p:sp>
          <p:nvSpPr>
            <p:cNvPr id="11" name="文本框 10"/>
            <p:cNvSpPr txBox="1"/>
            <p:nvPr/>
          </p:nvSpPr>
          <p:spPr>
            <a:xfrm>
              <a:off x="267877" y="146847"/>
              <a:ext cx="3176281" cy="8463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4400" b="1" dirty="0">
                  <a:solidFill>
                    <a:srgbClr val="2E75B6"/>
                  </a:solidFill>
                  <a:latin typeface="+mj-ea"/>
                  <a:ea typeface="+mj-ea"/>
                </a:rPr>
                <a:t>附录</a:t>
              </a:r>
              <a:endParaRPr lang="zh-HK" altLang="en-US" sz="4400" b="1" dirty="0">
                <a:solidFill>
                  <a:srgbClr val="2E75B6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74039"/>
              <a:ext cx="216000" cy="126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243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新細明體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</cp:revision>
  <dcterms:created xsi:type="dcterms:W3CDTF">2015-06-17T08:21:43Z</dcterms:created>
  <dcterms:modified xsi:type="dcterms:W3CDTF">2015-06-18T08:25:32Z</dcterms:modified>
</cp:coreProperties>
</file>