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77" r:id="rId2"/>
    <p:sldId id="292" r:id="rId3"/>
    <p:sldId id="363" r:id="rId4"/>
    <p:sldId id="272" r:id="rId5"/>
    <p:sldId id="358" r:id="rId6"/>
    <p:sldId id="364" r:id="rId7"/>
    <p:sldId id="268" r:id="rId8"/>
    <p:sldId id="362" r:id="rId9"/>
    <p:sldId id="273" r:id="rId10"/>
    <p:sldId id="285" r:id="rId11"/>
    <p:sldId id="340" r:id="rId12"/>
    <p:sldId id="365" r:id="rId13"/>
    <p:sldId id="274" r:id="rId14"/>
    <p:sldId id="299" r:id="rId15"/>
    <p:sldId id="366" r:id="rId16"/>
    <p:sldId id="302" r:id="rId17"/>
    <p:sldId id="301" r:id="rId18"/>
    <p:sldId id="341" r:id="rId19"/>
    <p:sldId id="342" r:id="rId20"/>
    <p:sldId id="343" r:id="rId21"/>
    <p:sldId id="368" r:id="rId22"/>
    <p:sldId id="282" r:id="rId23"/>
    <p:sldId id="369" r:id="rId24"/>
    <p:sldId id="330" r:id="rId2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pos="46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70" y="66"/>
      </p:cViewPr>
      <p:guideLst>
        <p:guide orient="horz" pos="3929"/>
        <p:guide pos="5091"/>
        <p:guide pos="464"/>
        <p:guide orient="horz" pos="1638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C678-EC9E-4218-8B69-BD43C415182B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950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C678-EC9E-4218-8B69-BD43C415182B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417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C678-EC9E-4218-8B69-BD43C415182B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788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C678-EC9E-4218-8B69-BD43C415182B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770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8278-3CEE-4EB9-AAD2-DD8750F9595E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485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8D5E-BC6E-4877-A72A-E0FB7BB7C012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25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89F-DA11-4C25-A9F3-B1705CE89BAD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07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3" y="6282000"/>
            <a:ext cx="599917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9B4-D044-4F1F-98A0-C20A295372B3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86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3D82-4B8E-45F6-8B38-A1255F3ECA49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442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73C8-2088-4DB6-98F8-2C6815A92635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47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ED98-986D-4858-AD0F-1569CB74712E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94" y="6210000"/>
            <a:ext cx="674906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9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F26D-444D-47DB-B5B5-F821B92608A1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723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13F6-C606-4AE4-8DF9-55D16D89C914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03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5C4-24FB-48D1-9465-33BFB6FA1460}" type="datetime1">
              <a:rPr lang="zh-HK" altLang="en-US" smtClean="0"/>
              <a:t>18/6/2015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10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8363-189A-4485-9CDE-11CD4F8E8F39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18/6/2015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wmf"/><Relationship Id="rId3" Type="http://schemas.openxmlformats.org/officeDocument/2006/relationships/tags" Target="../tags/tag3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2000" y="1882393"/>
            <a:ext cx="6120000" cy="25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弯曲空芯光纤作为波导式吸收腔的优化设计</a:t>
            </a:r>
            <a:endParaRPr lang="zh-HK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0401" y="4683457"/>
            <a:ext cx="4003198" cy="11520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答辩人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：  魏静怡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指导教师：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石艺尉 教授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信息学院  通信工程系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1</a:t>
            </a:fld>
            <a:endParaRPr lang="zh-HK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91756" y="1747939"/>
            <a:ext cx="360000" cy="360000"/>
            <a:chOff x="5498667" y="1031375"/>
            <a:chExt cx="214313" cy="2143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498667" y="1039501"/>
              <a:ext cx="2143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>
              <a:off x="5597699" y="1138532"/>
              <a:ext cx="2143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 flipV="1">
            <a:off x="1388629" y="4165028"/>
            <a:ext cx="360000" cy="360000"/>
            <a:chOff x="5486400" y="1031375"/>
            <a:chExt cx="214313" cy="2143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86400" y="1042988"/>
              <a:ext cx="2143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>
              <a:off x="5581448" y="1138532"/>
              <a:ext cx="2143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857"/>
            <a:ext cx="6720000" cy="5040000"/>
          </a:xfrm>
          <a:prstGeom prst="rect">
            <a:avLst/>
          </a:prstGeom>
        </p:spPr>
      </p:pic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6732000" y="1796063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随着入射光发散角的增大，有效光程率增大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 eaLnBrk="1">
              <a:buSzPct val="100000"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EPLR</a:t>
            </a:r>
            <a:r>
              <a:rPr lang="zh-CN" altLang="en-US" sz="2400" dirty="0" smtClean="0">
                <a:latin typeface="+mn-ea"/>
                <a:ea typeface="+mn-ea"/>
              </a:rPr>
              <a:t>曲线开始时增长较快，达到某值后，增长缓慢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10</a:t>
            </a:fld>
            <a:endParaRPr lang="zh-HK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95536"/>
            <a:ext cx="7496747" cy="1080000"/>
            <a:chOff x="159653" y="12673"/>
            <a:chExt cx="7496747" cy="1080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弯曲波导式吸收腔的</a:t>
                </a:r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有效光程率</a:t>
                </a:r>
                <a:endParaRPr lang="zh-HK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2560" y="524819"/>
                <a:ext cx="70540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>
                    <a:latin typeface="+mj-ea"/>
                  </a:rPr>
                  <a:t>入射光发散角</a:t>
                </a:r>
                <a:r>
                  <a:rPr lang="zh-CN" altLang="zh-CN" sz="2800" b="1" dirty="0">
                    <a:latin typeface="+mj-ea"/>
                  </a:rPr>
                  <a:t>与弯曲波导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EPLR</a:t>
                </a:r>
                <a:r>
                  <a:rPr lang="zh-CN" altLang="zh-CN" sz="2800" b="1" dirty="0">
                    <a:latin typeface="+mj-ea"/>
                  </a:rPr>
                  <a:t>的</a:t>
                </a:r>
                <a:r>
                  <a:rPr lang="zh-CN" altLang="zh-CN" sz="2800" b="1" dirty="0" smtClean="0">
                    <a:latin typeface="+mj-ea"/>
                  </a:rPr>
                  <a:t>关系</a:t>
                </a:r>
                <a:endParaRPr lang="en-US" altLang="zh-CN" sz="2800" b="1" dirty="0">
                  <a:solidFill>
                    <a:srgbClr val="133563"/>
                  </a:solidFill>
                  <a:latin typeface="+mj-ea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6732000" y="1643152"/>
            <a:ext cx="2412000" cy="4680000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+mn-ea"/>
                <a:ea typeface="+mn-ea"/>
              </a:rPr>
              <a:t>随着</a:t>
            </a:r>
            <a:r>
              <a:rPr lang="zh-CN" altLang="en-US" sz="2000" dirty="0" smtClean="0">
                <a:latin typeface="+mn-ea"/>
                <a:ea typeface="+mn-ea"/>
              </a:rPr>
              <a:t>弯曲半</a:t>
            </a:r>
            <a:r>
              <a:rPr lang="zh-CN" altLang="zh-CN" sz="2000" dirty="0" smtClean="0">
                <a:latin typeface="+mn-ea"/>
                <a:ea typeface="+mn-ea"/>
              </a:rPr>
              <a:t>径</a:t>
            </a:r>
            <a:r>
              <a:rPr lang="zh-CN" altLang="zh-CN" sz="2000" dirty="0">
                <a:latin typeface="+mn-ea"/>
                <a:ea typeface="+mn-ea"/>
              </a:rPr>
              <a:t>的增大，有效光程</a:t>
            </a:r>
            <a:r>
              <a:rPr lang="zh-CN" altLang="zh-CN" sz="2000" dirty="0" smtClean="0">
                <a:latin typeface="+mn-ea"/>
                <a:ea typeface="+mn-ea"/>
              </a:rPr>
              <a:t>率</a:t>
            </a:r>
            <a:r>
              <a:rPr lang="zh-CN" altLang="en-US" sz="2000" dirty="0" smtClean="0">
                <a:latin typeface="+mn-ea"/>
                <a:ea typeface="+mn-ea"/>
              </a:rPr>
              <a:t>减小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 eaLnBrk="1">
              <a:buSzPct val="100000"/>
            </a:pPr>
            <a:endParaRPr lang="en-US" altLang="zh-CN" sz="2000" dirty="0">
              <a:latin typeface="+mn-ea"/>
              <a:ea typeface="+mn-ea"/>
            </a:endParaRPr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弯曲半径</a:t>
            </a:r>
            <a:r>
              <a:rPr lang="zh-CN" altLang="zh-CN" sz="2000" dirty="0" smtClean="0">
                <a:latin typeface="+mn-ea"/>
                <a:ea typeface="+mn-ea"/>
              </a:rPr>
              <a:t>较小</a:t>
            </a:r>
            <a:r>
              <a:rPr lang="zh-CN" altLang="zh-CN" sz="2000" dirty="0">
                <a:latin typeface="+mn-ea"/>
                <a:ea typeface="+mn-ea"/>
              </a:rPr>
              <a:t>时，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EPLR</a:t>
            </a:r>
            <a:r>
              <a:rPr lang="zh-CN" altLang="en-US" sz="2000" dirty="0" smtClean="0">
                <a:latin typeface="+mn-ea"/>
                <a:ea typeface="+mn-ea"/>
              </a:rPr>
              <a:t>随弯曲半径增大剧烈减小，弯曲半径达到某值后，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EPLR</a:t>
            </a:r>
            <a:r>
              <a:rPr lang="zh-CN" altLang="en-US" sz="2000" dirty="0" smtClean="0">
                <a:latin typeface="+mn-ea"/>
                <a:ea typeface="+mn-ea"/>
              </a:rPr>
              <a:t>基本保持不变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  <a:ea typeface="+mn-ea"/>
            </a:endParaRPr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光源发散角较小时，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EPLR</a:t>
            </a:r>
            <a:r>
              <a:rPr lang="zh-CN" altLang="en-US" sz="2000" dirty="0" smtClean="0">
                <a:latin typeface="+mn-ea"/>
                <a:ea typeface="+mn-ea"/>
              </a:rPr>
              <a:t>减小更明显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152"/>
            <a:ext cx="6720000" cy="5040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11</a:t>
            </a:fld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109184"/>
            <a:ext cx="7496747" cy="1080000"/>
            <a:chOff x="159653" y="12673"/>
            <a:chExt cx="7496747" cy="1080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弯曲波导式吸收腔的</a:t>
                </a:r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有效光程率</a:t>
                </a:r>
                <a:endParaRPr lang="zh-HK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2560" y="524819"/>
                <a:ext cx="70540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>
                    <a:latin typeface="+mj-ea"/>
                  </a:rPr>
                  <a:t>弯曲半径</a:t>
                </a:r>
                <a:r>
                  <a:rPr lang="zh-CN" altLang="zh-CN" sz="2800" b="1" dirty="0">
                    <a:latin typeface="+mj-ea"/>
                  </a:rPr>
                  <a:t>与弯曲波导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EPLR</a:t>
                </a:r>
                <a:r>
                  <a:rPr lang="zh-CN" altLang="zh-CN" sz="2800" b="1" dirty="0">
                    <a:latin typeface="+mj-ea"/>
                  </a:rPr>
                  <a:t>的</a:t>
                </a:r>
                <a:r>
                  <a:rPr lang="zh-CN" altLang="zh-CN" sz="2800" b="1" dirty="0" smtClean="0">
                    <a:latin typeface="+mj-ea"/>
                  </a:rPr>
                  <a:t>关系</a:t>
                </a:r>
                <a:endParaRPr lang="en-US" altLang="zh-CN" sz="2800" b="1" dirty="0">
                  <a:solidFill>
                    <a:srgbClr val="133563"/>
                  </a:solidFill>
                  <a:latin typeface="+mj-ea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弯曲波导式吸收腔的有效光程率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空芯光纤的弯曲损耗</a:t>
              </a:r>
              <a:endParaRPr lang="zh-HK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弯曲空芯光纤作为波导式吸收腔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总结与展望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研究背景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43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13</a:t>
            </a:fld>
            <a:endParaRPr lang="zh-HK" altLang="en-US"/>
          </a:p>
        </p:txBody>
      </p:sp>
      <p:sp>
        <p:nvSpPr>
          <p:cNvPr id="2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68239"/>
            <a:ext cx="6706932" cy="720000"/>
            <a:chOff x="0" y="174038"/>
            <a:chExt cx="6706932" cy="792000"/>
          </a:xfrm>
        </p:grpSpPr>
        <p:sp>
          <p:nvSpPr>
            <p:cNvPr id="25" name="文本框 24"/>
            <p:cNvSpPr txBox="1"/>
            <p:nvPr/>
          </p:nvSpPr>
          <p:spPr>
            <a:xfrm>
              <a:off x="226932" y="214557"/>
              <a:ext cx="6480000" cy="7109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600" b="1" dirty="0">
                  <a:solidFill>
                    <a:srgbClr val="2E75B6"/>
                  </a:solidFill>
                  <a:latin typeface="+mj-ea"/>
                  <a:ea typeface="+mj-ea"/>
                </a:rPr>
                <a:t>空</a:t>
              </a:r>
              <a:r>
                <a:rPr lang="zh-CN" altLang="en-US" sz="36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芯光纤的弯曲损耗</a:t>
              </a:r>
              <a:endParaRPr lang="zh-HK" altLang="en-US" sz="36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174038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612000" y="936765"/>
            <a:ext cx="7920000" cy="115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anchor="t"/>
          <a:lstStyle/>
          <a:p>
            <a:pPr indent="457200" eaLnBrk="0" fontAlgn="base" hangingPunct="0">
              <a:spcBef>
                <a:spcPts val="100"/>
              </a:spcBef>
              <a:spcAft>
                <a:spcPts val="100"/>
              </a:spcAft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射线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模型下，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直线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状态空芯光纤的传输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损耗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系数</a:t>
            </a:r>
            <a:endParaRPr lang="zh-CN" altLang="en-GB" sz="2000" dirty="0">
              <a:latin typeface="+mn-ea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12000" y="3872459"/>
            <a:ext cx="7920000" cy="133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square" lIns="72000" tIns="72000" rIns="72000" bIns="72000" anchor="t"/>
          <a:lstStyle/>
          <a:p>
            <a:pPr indent="457200">
              <a:defRPr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射线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模型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下，空芯光纤的弯曲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损耗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比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12000" y="2404613"/>
            <a:ext cx="7920000" cy="115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square" lIns="72000" tIns="72000" rIns="72000" bIns="72000" anchor="t"/>
          <a:lstStyle/>
          <a:p>
            <a:pPr indent="457200">
              <a:spcAft>
                <a:spcPts val="0"/>
              </a:spcAft>
              <a:defRPr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射线模型下，弯曲</a:t>
            </a:r>
            <a:r>
              <a:rPr lang="zh-CN" altLang="en-US" sz="2000" kern="100" dirty="0" smtClean="0">
                <a:latin typeface="+mn-ea"/>
                <a:cs typeface="Times New Roman" panose="02020603050405020304" pitchFamily="18" charset="0"/>
              </a:rPr>
              <a:t>状态空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芯</a:t>
            </a:r>
            <a:r>
              <a:rPr lang="zh-CN" altLang="en-US" sz="2000" kern="100" dirty="0" smtClean="0">
                <a:latin typeface="+mn-ea"/>
                <a:cs typeface="Times New Roman" panose="02020603050405020304" pitchFamily="18" charset="0"/>
              </a:rPr>
              <a:t>光纤的传输损耗系数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43326"/>
              </p:ext>
            </p:extLst>
          </p:nvPr>
        </p:nvGraphicFramePr>
        <p:xfrm>
          <a:off x="3230448" y="1334086"/>
          <a:ext cx="268310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6" imgW="1562100" imgH="431800" progId="Equation.DSMT4">
                  <p:embed/>
                </p:oleObj>
              </mc:Choice>
              <mc:Fallback>
                <p:oleObj name="Equation" r:id="rId6" imgW="1562100" imgH="4318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48" y="1334086"/>
                        <a:ext cx="2683104" cy="79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424047" y="2758233"/>
            <a:ext cx="6295906" cy="815227"/>
            <a:chOff x="1021440" y="3031193"/>
            <a:chExt cx="6295906" cy="815227"/>
          </a:xfrm>
        </p:grpSpPr>
        <p:graphicFrame>
          <p:nvGraphicFramePr>
            <p:cNvPr id="1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961262"/>
                </p:ext>
              </p:extLst>
            </p:nvPr>
          </p:nvGraphicFramePr>
          <p:xfrm>
            <a:off x="1021440" y="3054420"/>
            <a:ext cx="2566148" cy="79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" name="Equation" r:id="rId8" imgW="1269720" imgH="393480" progId="Equation.DSMT4">
                    <p:embed/>
                  </p:oleObj>
                </mc:Choice>
                <mc:Fallback>
                  <p:oleObj name="Equation" r:id="rId8" imgW="12697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440" y="3054420"/>
                          <a:ext cx="2566148" cy="79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654631"/>
                </p:ext>
              </p:extLst>
            </p:nvPr>
          </p:nvGraphicFramePr>
          <p:xfrm>
            <a:off x="4693626" y="3031193"/>
            <a:ext cx="2623720" cy="79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" name="Equation" r:id="rId10" imgW="1295280" imgH="393480" progId="Equation.DSMT4">
                    <p:embed/>
                  </p:oleObj>
                </mc:Choice>
                <mc:Fallback>
                  <p:oleObj name="Equation" r:id="rId10" imgW="1295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626" y="3031193"/>
                          <a:ext cx="2623720" cy="79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456851"/>
              </p:ext>
            </p:extLst>
          </p:nvPr>
        </p:nvGraphicFramePr>
        <p:xfrm>
          <a:off x="1902698" y="4160595"/>
          <a:ext cx="533860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12" imgW="3035300" imgH="596900" progId="Equation.DSMT4">
                  <p:embed/>
                </p:oleObj>
              </mc:Choice>
              <mc:Fallback>
                <p:oleObj name="Equation" r:id="rId12" imgW="3035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698" y="4160595"/>
                        <a:ext cx="5338604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612000" y="2138689"/>
            <a:ext cx="7920000" cy="216000"/>
          </a:xfrm>
          <a:prstGeom prst="triangle">
            <a:avLst>
              <a:gd name="adj" fmla="val 49995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 anchorCtr="1"/>
          <a:lstStyle/>
          <a:p>
            <a:pPr eaLnBrk="0" hangingPunct="0"/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V="1">
            <a:off x="612000" y="3606537"/>
            <a:ext cx="7920000" cy="216000"/>
          </a:xfrm>
          <a:prstGeom prst="triangle">
            <a:avLst>
              <a:gd name="adj" fmla="val 49995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 anchorCtr="1"/>
          <a:lstStyle/>
          <a:p>
            <a:pPr eaLnBrk="0" hangingPunct="0"/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00" y="5429046"/>
            <a:ext cx="7920000" cy="8640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2000" dirty="0" smtClean="0">
                <a:solidFill>
                  <a:schemeClr val="tx1"/>
                </a:solidFill>
              </a:rPr>
              <a:t>对比传输线模型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8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56865"/>
              </p:ext>
            </p:extLst>
          </p:nvPr>
        </p:nvGraphicFramePr>
        <p:xfrm>
          <a:off x="3414713" y="5429250"/>
          <a:ext cx="23129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14" imgW="1269720" imgH="469800" progId="Equation.DSMT4">
                  <p:embed/>
                </p:oleObj>
              </mc:Choice>
              <mc:Fallback>
                <p:oleObj name="Equation" r:id="rId14" imgW="1269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429250"/>
                        <a:ext cx="23129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1" y="5055253"/>
            <a:ext cx="5580000" cy="180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278939" y="2115168"/>
            <a:ext cx="2520000" cy="4320000"/>
          </a:xfrm>
          <a:prstGeom prst="roundRect">
            <a:avLst>
              <a:gd name="adj" fmla="val 117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与弯曲半径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+mn-ea"/>
                <a:ea typeface="+mn-ea"/>
              </a:rPr>
              <a:t>近似成反比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16000" indent="-216000" eaLnBrk="1">
              <a:buSzPct val="100000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216000" indent="-216000" eaLnBrk="1">
              <a:buSzPct val="100000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16000" indent="-216000" eaLnBrk="1">
              <a:buSzPct val="100000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216000" indent="-216000" eaLnBrk="1">
              <a:buSzPct val="100000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16000" indent="-216000"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n-ea"/>
                <a:ea typeface="+mn-ea"/>
              </a:rPr>
              <a:t>拟合曲线满足</a:t>
            </a:r>
            <a:r>
              <a:rPr lang="zh-CN" altLang="en-US" sz="2400" dirty="0" smtClean="0">
                <a:latin typeface="+mn-ea"/>
                <a:ea typeface="+mn-ea"/>
              </a:rPr>
              <a:t>线性关系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14</a:t>
            </a:fld>
            <a:endParaRPr lang="zh-HK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" y="829246"/>
            <a:ext cx="5580000" cy="41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1254" y="3884040"/>
            <a:ext cx="1228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latin typeface="+mn-ea"/>
              </a:rPr>
              <a:t>模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8239"/>
            <a:ext cx="6706932" cy="720000"/>
            <a:chOff x="0" y="174038"/>
            <a:chExt cx="6706932" cy="792000"/>
          </a:xfrm>
        </p:grpSpPr>
        <p:sp>
          <p:nvSpPr>
            <p:cNvPr id="13" name="文本框 12"/>
            <p:cNvSpPr txBox="1"/>
            <p:nvPr/>
          </p:nvSpPr>
          <p:spPr>
            <a:xfrm>
              <a:off x="226932" y="214557"/>
              <a:ext cx="6480000" cy="7109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600" b="1" dirty="0">
                  <a:solidFill>
                    <a:srgbClr val="2E75B6"/>
                  </a:solidFill>
                  <a:latin typeface="+mj-ea"/>
                  <a:ea typeface="+mj-ea"/>
                </a:rPr>
                <a:t>空</a:t>
              </a:r>
              <a:r>
                <a:rPr lang="zh-CN" altLang="en-US" sz="36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芯光纤的弯曲损耗</a:t>
              </a:r>
              <a:endParaRPr lang="zh-HK" altLang="en-US" sz="36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174038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弯曲波导式吸收腔的有效光程率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空芯光纤的弯曲损耗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弯曲空芯光纤作为波导式吸收腔</a:t>
              </a:r>
              <a:endParaRPr lang="zh-HK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总结与展望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研究背景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68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318943" y="1105464"/>
            <a:ext cx="259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</a:rPr>
              <a:t>考虑系统噪声：</a:t>
            </a:r>
            <a:endParaRPr lang="zh-CN" altLang="en-GB" sz="20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9599" y="1105464"/>
            <a:ext cx="259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txBody>
          <a:bodyPr wrap="square" rtlCol="0">
            <a:no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通有背景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气体的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输出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能量和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通有待测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气体的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输出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能量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比较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55" y="1105464"/>
            <a:ext cx="259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txBody>
          <a:bodyPr wrap="square" rtlCol="0">
            <a:no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通有待测气体时，损耗系数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修正</a:t>
            </a:r>
          </a:p>
        </p:txBody>
      </p:sp>
      <p:graphicFrame>
        <p:nvGraphicFramePr>
          <p:cNvPr id="20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662530"/>
              </p:ext>
            </p:extLst>
          </p:nvPr>
        </p:nvGraphicFramePr>
        <p:xfrm>
          <a:off x="300255" y="2916302"/>
          <a:ext cx="2520000" cy="4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4" imgW="1015920" imgH="203040" progId="Equation.DSMT4">
                  <p:embed/>
                </p:oleObj>
              </mc:Choice>
              <mc:Fallback>
                <p:oleObj name="Equation" r:id="rId4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5" y="2916302"/>
                        <a:ext cx="2520000" cy="499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10406"/>
              </p:ext>
            </p:extLst>
          </p:nvPr>
        </p:nvGraphicFramePr>
        <p:xfrm>
          <a:off x="3309599" y="2475359"/>
          <a:ext cx="2520000" cy="86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6" imgW="1257300" imgH="431800" progId="Equation.DSMT4">
                  <p:embed/>
                </p:oleObj>
              </mc:Choice>
              <mc:Fallback>
                <p:oleObj name="Equation" r:id="rId6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599" y="2475359"/>
                        <a:ext cx="2520000" cy="860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85174"/>
              </p:ext>
            </p:extLst>
          </p:nvPr>
        </p:nvGraphicFramePr>
        <p:xfrm>
          <a:off x="6318943" y="2475359"/>
          <a:ext cx="2520000" cy="70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8" imgW="1524000" imgH="431800" progId="Equation.DSMT4">
                  <p:embed/>
                </p:oleObj>
              </mc:Choice>
              <mc:Fallback>
                <p:oleObj name="Equation" r:id="rId8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943" y="2475359"/>
                        <a:ext cx="2520000" cy="708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" name="灯片编号占位符 3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16</a:t>
            </a:fld>
            <a:endParaRPr lang="zh-HK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08974"/>
              </p:ext>
            </p:extLst>
          </p:nvPr>
        </p:nvGraphicFramePr>
        <p:xfrm>
          <a:off x="300255" y="2294521"/>
          <a:ext cx="2520000" cy="58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10" imgW="1574640" imgH="393480" progId="Equation.DSMT4">
                  <p:embed/>
                </p:oleObj>
              </mc:Choice>
              <mc:Fallback>
                <p:oleObj name="Equation" r:id="rId10" imgW="1574640" imgH="39348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5" y="2294521"/>
                        <a:ext cx="2520000" cy="581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7"/>
          <p:cNvSpPr>
            <a:spLocks noChangeArrowheads="1"/>
          </p:cNvSpPr>
          <p:nvPr/>
        </p:nvSpPr>
        <p:spPr bwMode="auto">
          <a:xfrm>
            <a:off x="2774951" y="25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8"/>
          <p:cNvSpPr>
            <a:spLocks noChangeArrowheads="1"/>
          </p:cNvSpPr>
          <p:nvPr/>
        </p:nvSpPr>
        <p:spPr bwMode="auto">
          <a:xfrm>
            <a:off x="3034730" y="3081726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9"/>
          <p:cNvSpPr>
            <a:spLocks noChangeArrowheads="1"/>
          </p:cNvSpPr>
          <p:nvPr/>
        </p:nvSpPr>
        <p:spPr bwMode="auto">
          <a:xfrm>
            <a:off x="3034730" y="3643701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8240"/>
            <a:ext cx="7697336" cy="720000"/>
            <a:chOff x="0" y="174038"/>
            <a:chExt cx="7697336" cy="792000"/>
          </a:xfrm>
        </p:grpSpPr>
        <p:sp>
          <p:nvSpPr>
            <p:cNvPr id="17" name="文本框 16"/>
            <p:cNvSpPr txBox="1"/>
            <p:nvPr/>
          </p:nvSpPr>
          <p:spPr>
            <a:xfrm>
              <a:off x="226931" y="214557"/>
              <a:ext cx="7470405" cy="7109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弯曲空芯光纤作为波导式吸收</a:t>
              </a:r>
              <a:r>
                <a:rPr lang="zh-CN" altLang="en-US" sz="3600" b="1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腔</a:t>
              </a:r>
              <a:endParaRPr lang="zh-CN" altLang="en-US" sz="3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74038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22" name="AutoShape 4"/>
          <p:cNvSpPr>
            <a:spLocks noChangeArrowheads="1"/>
          </p:cNvSpPr>
          <p:nvPr/>
        </p:nvSpPr>
        <p:spPr bwMode="auto">
          <a:xfrm rot="5400000" flipH="1">
            <a:off x="2020927" y="2401464"/>
            <a:ext cx="2160000" cy="288000"/>
          </a:xfrm>
          <a:prstGeom prst="triangle">
            <a:avLst>
              <a:gd name="adj" fmla="val 49995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72000" tIns="72000" rIns="72000" bIns="72000"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 rot="5400000" flipH="1">
            <a:off x="5030271" y="2401464"/>
            <a:ext cx="2160000" cy="288000"/>
          </a:xfrm>
          <a:prstGeom prst="triangle">
            <a:avLst>
              <a:gd name="adj" fmla="val 49995"/>
            </a:avLst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72000" tIns="72000" rIns="72000" bIns="72000"/>
          <a:lstStyle/>
          <a:p>
            <a:endParaRPr lang="en-US"/>
          </a:p>
        </p:txBody>
      </p:sp>
      <p:graphicFrame>
        <p:nvGraphicFramePr>
          <p:cNvPr id="24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11566"/>
              </p:ext>
            </p:extLst>
          </p:nvPr>
        </p:nvGraphicFramePr>
        <p:xfrm>
          <a:off x="72000" y="4620506"/>
          <a:ext cx="9000000" cy="214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12" imgW="5003640" imgH="1193760" progId="Equation.DSMT4">
                  <p:embed/>
                </p:oleObj>
              </mc:Choice>
              <mc:Fallback>
                <p:oleObj name="Equation" r:id="rId12" imgW="50036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" y="4620506"/>
                        <a:ext cx="9000000" cy="2141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4248000" y="4094327"/>
            <a:ext cx="648000" cy="72000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760"/>
            <a:ext cx="6720000" cy="5040000"/>
          </a:xfrm>
          <a:prstGeom prst="rect">
            <a:avLst/>
          </a:prstGeom>
        </p:spPr>
      </p:pic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732000" y="1841966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随着</a:t>
            </a:r>
            <a:r>
              <a:rPr lang="zh-CN" altLang="en-US" sz="2400" dirty="0" smtClean="0"/>
              <a:t>入射光发散角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增大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气体吸收强度减小</a:t>
            </a:r>
            <a:endParaRPr lang="en-US" altLang="zh-CN" sz="2400" dirty="0" smtClean="0"/>
          </a:p>
          <a:p>
            <a:pPr marL="288000" indent="-288000" eaLnBrk="1">
              <a:buSzPct val="100000"/>
            </a:pPr>
            <a:endParaRPr lang="en-US" altLang="zh-CN" sz="2400" dirty="0" smtClean="0"/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较大</a:t>
            </a:r>
            <a:r>
              <a:rPr lang="zh-CN" altLang="en-US" sz="2400" dirty="0" smtClean="0"/>
              <a:t>的系统信噪比能较好抵抗波导损耗的影响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17</a:t>
            </a:fld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109184"/>
            <a:ext cx="7496747" cy="1080000"/>
            <a:chOff x="159653" y="12673"/>
            <a:chExt cx="7496747" cy="1080000"/>
          </a:xfrm>
        </p:grpSpPr>
        <p:grpSp>
          <p:nvGrpSpPr>
            <p:cNvPr id="9" name="组合 8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</a:rPr>
                  <a:t>弯曲空芯光纤作为波导式吸收腔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2560" y="524819"/>
                <a:ext cx="60257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zh-CN" sz="2800" b="1" dirty="0"/>
                  <a:t>入射光发散角与气体吸收强度的</a:t>
                </a:r>
                <a:r>
                  <a:rPr lang="zh-CN" altLang="zh-CN" sz="2800" b="1" dirty="0" smtClean="0"/>
                  <a:t>关系</a:t>
                </a:r>
                <a:endParaRPr lang="zh-CN" altLang="zh-CN" sz="2800" b="1" dirty="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3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732000" y="1869055"/>
            <a:ext cx="2412000" cy="4320000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随着</a:t>
            </a:r>
            <a:r>
              <a:rPr lang="en-US" altLang="zh-CN" sz="2000" dirty="0" smtClean="0"/>
              <a:t>SNR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增大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气体吸收强度</a:t>
            </a:r>
            <a:r>
              <a:rPr lang="zh-CN" altLang="zh-CN" sz="2000" dirty="0" smtClean="0"/>
              <a:t>增大</a:t>
            </a:r>
            <a:endParaRPr lang="en-US" altLang="zh-CN" sz="2000" dirty="0" smtClean="0"/>
          </a:p>
          <a:p>
            <a:pPr marL="288000" indent="-288000" eaLnBrk="1">
              <a:buSzPct val="100000"/>
            </a:pPr>
            <a:endParaRPr lang="en-US" altLang="zh-CN" sz="2000" dirty="0" smtClean="0"/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SNR</a:t>
            </a:r>
            <a:r>
              <a:rPr lang="zh-CN" altLang="en-US" sz="2000" dirty="0" smtClean="0"/>
              <a:t>小于有效点时，增大明显，大于有效点时，没有明显变化</a:t>
            </a:r>
            <a:endParaRPr lang="en-US" altLang="zh-CN" sz="2000" dirty="0" smtClean="0"/>
          </a:p>
          <a:p>
            <a:pPr marL="288000" indent="-288000" eaLnBrk="1">
              <a:buSzPct val="100000"/>
            </a:pPr>
            <a:endParaRPr lang="en-US" altLang="zh-CN" sz="2000" dirty="0" smtClean="0"/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根据波导长度选取合适的</a:t>
            </a:r>
            <a:r>
              <a:rPr lang="en-US" altLang="zh-CN" sz="2000" dirty="0" smtClean="0"/>
              <a:t>SNR</a:t>
            </a:r>
            <a:r>
              <a:rPr lang="zh-CN" altLang="en-US" sz="2000" dirty="0" smtClean="0"/>
              <a:t>值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055"/>
            <a:ext cx="6720000" cy="50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18</a:t>
            </a:fld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109184"/>
            <a:ext cx="7496747" cy="1080000"/>
            <a:chOff x="159653" y="12673"/>
            <a:chExt cx="7496747" cy="1080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</a:rPr>
                  <a:t>弯曲空芯光纤作为波导式吸收腔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2560" y="524819"/>
                <a:ext cx="60257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/>
                  <a:t>系统信噪比</a:t>
                </a:r>
                <a:r>
                  <a:rPr lang="zh-CN" altLang="zh-CN" sz="2800" b="1" dirty="0"/>
                  <a:t>与气体吸收强度的</a:t>
                </a:r>
                <a:r>
                  <a:rPr lang="zh-CN" altLang="zh-CN" sz="2800" b="1" dirty="0" smtClean="0"/>
                  <a:t>关系</a:t>
                </a:r>
                <a:endParaRPr lang="zh-CN" altLang="zh-CN" sz="2800" b="1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7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732000" y="1837011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zh-CN" sz="2400" dirty="0"/>
              <a:t>随着空芯光纤</a:t>
            </a:r>
            <a:r>
              <a:rPr lang="zh-CN" altLang="zh-CN" sz="2400" dirty="0" smtClean="0"/>
              <a:t>内</a:t>
            </a:r>
            <a:r>
              <a:rPr lang="zh-CN" altLang="en-US" sz="2400" dirty="0"/>
              <a:t>半</a:t>
            </a:r>
            <a:r>
              <a:rPr lang="zh-CN" altLang="zh-CN" sz="2400" dirty="0" smtClean="0"/>
              <a:t>径</a:t>
            </a:r>
            <a:r>
              <a:rPr lang="zh-CN" altLang="zh-CN" sz="2400" dirty="0"/>
              <a:t>的增大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气体吸收强度先减小后增大</a:t>
            </a:r>
            <a:endParaRPr lang="en-US" altLang="zh-CN" sz="2400" dirty="0" smtClean="0"/>
          </a:p>
          <a:p>
            <a:pPr marL="288000" indent="-288000" eaLnBrk="1">
              <a:buSzPct val="100000"/>
            </a:pPr>
            <a:endParaRPr lang="en-US" altLang="zh-CN" sz="2400" dirty="0" smtClean="0"/>
          </a:p>
          <a:p>
            <a:pPr marL="288000" indent="-288000"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不要选择气体吸收强度的最低点对应的内半径值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805"/>
            <a:ext cx="6720000" cy="50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19</a:t>
            </a:fld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109184"/>
            <a:ext cx="7496747" cy="1080000"/>
            <a:chOff x="159653" y="12673"/>
            <a:chExt cx="7496747" cy="1080000"/>
          </a:xfrm>
        </p:grpSpPr>
        <p:grpSp>
          <p:nvGrpSpPr>
            <p:cNvPr id="9" name="组合 8"/>
            <p:cNvGrpSpPr/>
            <p:nvPr/>
          </p:nvGrpSpPr>
          <p:grpSpPr>
            <a:xfrm>
              <a:off x="352559" y="28654"/>
              <a:ext cx="7303841" cy="1048039"/>
              <a:chOff x="352559" y="0"/>
              <a:chExt cx="7303841" cy="104803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</a:rPr>
                  <a:t>弯曲空芯光纤作为波导式吸收腔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2559" y="524819"/>
                <a:ext cx="652709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 smtClean="0">
                    <a:latin typeface="+mn-ea"/>
                  </a:rPr>
                  <a:t>空芯光纤</a:t>
                </a:r>
                <a:r>
                  <a:rPr lang="zh-CN" altLang="en-US" sz="2800" b="1" dirty="0">
                    <a:latin typeface="+mn-ea"/>
                  </a:rPr>
                  <a:t>内半径</a:t>
                </a:r>
                <a:r>
                  <a:rPr lang="zh-CN" altLang="zh-CN" sz="2800" b="1" dirty="0">
                    <a:latin typeface="+mn-ea"/>
                  </a:rPr>
                  <a:t>与气体吸收强度的</a:t>
                </a:r>
                <a:r>
                  <a:rPr lang="zh-CN" altLang="zh-CN" sz="2800" b="1" dirty="0" smtClean="0">
                    <a:latin typeface="+mn-ea"/>
                  </a:rPr>
                  <a:t>关系</a:t>
                </a:r>
                <a:endParaRPr lang="zh-CN" altLang="zh-CN" sz="2800" b="1" dirty="0">
                  <a:latin typeface="+mn-ea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2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弯曲波导式吸收腔的有效光程率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空芯光纤的弯曲损耗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弯曲空芯光纤作为波导式吸收腔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总结与展望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研究背景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4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821"/>
            <a:ext cx="4500000" cy="337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1325821"/>
            <a:ext cx="4500000" cy="33750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52000" y="5112142"/>
            <a:ext cx="8640000" cy="1656000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2857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被测气体浓度较高时，气体吸收强度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随被</a:t>
            </a: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测气体浓度变化呈现出非线性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变化</a:t>
            </a:r>
            <a:endParaRPr lang="en-US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cs typeface="Times New Roman" panose="02020603050405020304" pitchFamily="18" charset="0"/>
              </a:rPr>
              <a:t>系统信噪比减小，非线性更加明显，系统测量的灵敏度</a:t>
            </a:r>
            <a:r>
              <a:rPr lang="zh-CN" altLang="en-US" sz="2000" dirty="0" smtClean="0">
                <a:latin typeface="+mn-ea"/>
                <a:ea typeface="+mn-ea"/>
                <a:cs typeface="Times New Roman" panose="02020603050405020304" pitchFamily="18" charset="0"/>
              </a:rPr>
              <a:t>下降</a:t>
            </a:r>
            <a:endParaRPr lang="en-US" altLang="zh-CN" sz="20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空芯光纤的长度增加时，气体吸收强度的非线性会更加明显，此时对系统信噪比的要求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提高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20</a:t>
            </a:fld>
            <a:endParaRPr lang="zh-HK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90947" y="4708167"/>
            <a:ext cx="2918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06388">
              <a:defRPr/>
            </a:pPr>
            <a:r>
              <a:rPr lang="zh-CN" altLang="en-GB" dirty="0" smtClean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GB" dirty="0" smtClean="0">
                <a:latin typeface="+mn-ea"/>
                <a:ea typeface="+mn-ea"/>
                <a:cs typeface="Times New Roman" panose="02020603050405020304" pitchFamily="18" charset="0"/>
              </a:rPr>
              <a:t>）空芯光纤长度为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1m</a:t>
            </a:r>
            <a:endParaRPr lang="en-GB" altLang="zh-CN" dirty="0" smtClean="0"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35909" y="4708167"/>
            <a:ext cx="2916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04800" algn="ctr">
              <a:defRPr/>
            </a:pPr>
            <a:r>
              <a:rPr lang="zh-CN" altLang="en-GB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GB" dirty="0" smtClean="0">
                <a:latin typeface="+mn-ea"/>
                <a:cs typeface="Times New Roman" panose="02020603050405020304" pitchFamily="18" charset="0"/>
              </a:rPr>
              <a:t>）空</a:t>
            </a:r>
            <a:r>
              <a:rPr lang="zh-CN" altLang="en-GB" dirty="0">
                <a:latin typeface="+mn-ea"/>
                <a:cs typeface="Times New Roman" panose="02020603050405020304" pitchFamily="18" charset="0"/>
              </a:rPr>
              <a:t>芯光纤长度为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2m</a:t>
            </a:r>
            <a:endParaRPr lang="en-US" altLang="zh-CN" dirty="0"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109184"/>
            <a:ext cx="7496747" cy="1080000"/>
            <a:chOff x="159653" y="12673"/>
            <a:chExt cx="7496747" cy="1080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352559" y="28654"/>
              <a:ext cx="7303841" cy="1048039"/>
              <a:chOff x="352559" y="0"/>
              <a:chExt cx="7303841" cy="104803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</a:rPr>
                  <a:t>弯曲空芯光纤作为波导式吸收腔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2559" y="524819"/>
                <a:ext cx="652709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/>
                  <a:t>气体浓度</a:t>
                </a:r>
                <a:r>
                  <a:rPr lang="zh-CN" altLang="zh-CN" sz="2800" b="1" dirty="0"/>
                  <a:t>与气体吸收强度的</a:t>
                </a:r>
                <a:r>
                  <a:rPr lang="zh-CN" altLang="zh-CN" sz="2800" b="1" dirty="0" smtClean="0"/>
                  <a:t>关系</a:t>
                </a:r>
                <a:endParaRPr lang="zh-CN" altLang="zh-CN" sz="2800" b="1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弯曲波导式吸收腔的有效光程率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空芯光纤的弯曲损耗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弯曲空芯光纤作为波导式吸收腔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总结与展望</a:t>
              </a:r>
              <a:endParaRPr lang="zh-HK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研究背景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21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93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22</a:t>
            </a:fld>
            <a:endParaRPr lang="zh-HK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704904" y="1437727"/>
            <a:ext cx="6120000" cy="468000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EEECE1"/>
            </a:solidFill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344488" marR="0" lvl="0" algn="ctr" defTabSz="914400" eaLnBrk="0" fontAlgn="base" latinLnBrk="0" hangingPunct="0">
              <a:lnSpc>
                <a:spcPct val="200000"/>
              </a:lnSpc>
              <a:spcBef>
                <a:spcPts val="100"/>
              </a:spcBef>
              <a:spcAft>
                <a:spcPts val="100"/>
              </a:spcAft>
              <a:buSzTx/>
              <a:tabLst/>
              <a:defRPr/>
            </a:pPr>
            <a:r>
              <a:rPr lang="zh-CN" altLang="en-US" sz="2800" b="1" kern="0" dirty="0" smtClean="0">
                <a:solidFill>
                  <a:prstClr val="black"/>
                </a:solidFill>
                <a:latin typeface="+mn-ea"/>
                <a:cs typeface="Arial" charset="0"/>
              </a:rPr>
              <a:t>系统性能优化</a:t>
            </a:r>
            <a:endParaRPr lang="en-US" altLang="zh-CN" sz="2800" b="1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选择发散角较小的光源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提高系统信噪比对气体吸收强度的影响有限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根据波导长度选取合适的系统信噪比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+mn-ea"/>
                <a:cs typeface="Arial" charset="0"/>
              </a:rPr>
              <a:t>空</a:t>
            </a: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芯光纤内径不要选择气体吸收强度的最低点，根据系统参数进行仿真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高浓度时系统应进行误差补偿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较小的弯曲半径能增加有效光程率，但弯曲损耗增大，应根据实际系统要求选择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+mn-ea"/>
                <a:cs typeface="Arial" charset="0"/>
              </a:rPr>
              <a:t>增加圈数可以增大光程，增加气体吸收强度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  <a:p>
            <a:pPr marL="687388" marR="0" lvl="0" indent="-3429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+mn-ea"/>
                <a:cs typeface="Arial" charset="0"/>
              </a:rPr>
              <a:t>……</a:t>
            </a:r>
            <a:endParaRPr lang="en-US" altLang="zh-CN" sz="2000" kern="0" dirty="0" smtClean="0">
              <a:solidFill>
                <a:prstClr val="black"/>
              </a:solidFill>
              <a:latin typeface="+mn-ea"/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630" y="2117835"/>
            <a:ext cx="2880000" cy="3319785"/>
            <a:chOff x="201630" y="2130490"/>
            <a:chExt cx="2880000" cy="3319785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201630" y="2130490"/>
              <a:ext cx="2880000" cy="792000"/>
            </a:xfrm>
            <a:prstGeom prst="homePlate">
              <a:avLst>
                <a:gd name="adj" fmla="val 48434"/>
              </a:avLst>
            </a:prstGeom>
            <a:solidFill>
              <a:srgbClr val="00BBEE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108000" rIns="4572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 smtClean="0">
                  <a:solidFill>
                    <a:prstClr val="white"/>
                  </a:solidFill>
                  <a:latin typeface="+mn-ea"/>
                  <a:cs typeface="Times New Roman" panose="02020603050405020304" pitchFamily="18" charset="0"/>
                </a:rPr>
                <a:t>有效光程率</a:t>
              </a:r>
              <a:endPara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01630" y="3394382"/>
              <a:ext cx="2880000" cy="792000"/>
            </a:xfrm>
            <a:prstGeom prst="homePlate">
              <a:avLst>
                <a:gd name="adj" fmla="val 48434"/>
              </a:avLst>
            </a:prstGeom>
            <a:solidFill>
              <a:srgbClr val="00BBEE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108000" rIns="4572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 smtClean="0">
                  <a:solidFill>
                    <a:prstClr val="white"/>
                  </a:solidFill>
                  <a:latin typeface="+mn-ea"/>
                  <a:cs typeface="Times New Roman" panose="02020603050405020304" pitchFamily="18" charset="0"/>
                </a:rPr>
                <a:t>弯曲损耗</a:t>
              </a:r>
              <a:endPara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201630" y="4658275"/>
              <a:ext cx="2880000" cy="792000"/>
            </a:xfrm>
            <a:prstGeom prst="homePlate">
              <a:avLst>
                <a:gd name="adj" fmla="val 48637"/>
              </a:avLst>
            </a:prstGeom>
            <a:solidFill>
              <a:srgbClr val="00BBEE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108000" rIns="4572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 smtClean="0">
                  <a:solidFill>
                    <a:prstClr val="white"/>
                  </a:solidFill>
                  <a:latin typeface="+mn-ea"/>
                  <a:cs typeface="Times New Roman" panose="02020603050405020304" pitchFamily="18" charset="0"/>
                </a:rPr>
                <a:t>系统信噪比</a:t>
              </a:r>
              <a:endPara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109184"/>
            <a:ext cx="7496746" cy="1080000"/>
            <a:chOff x="159653" y="12673"/>
            <a:chExt cx="7496746" cy="1080000"/>
          </a:xfrm>
        </p:grpSpPr>
        <p:grpSp>
          <p:nvGrpSpPr>
            <p:cNvPr id="13" name="组合 12"/>
            <p:cNvGrpSpPr/>
            <p:nvPr/>
          </p:nvGrpSpPr>
          <p:grpSpPr>
            <a:xfrm>
              <a:off x="352559" y="28654"/>
              <a:ext cx="7303840" cy="1048039"/>
              <a:chOff x="352559" y="0"/>
              <a:chExt cx="7303840" cy="1048039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352559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总结与展望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52559" y="524819"/>
                <a:ext cx="652709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 smtClean="0">
                    <a:latin typeface="+mj-ea"/>
                    <a:ea typeface="+mj-ea"/>
                  </a:rPr>
                  <a:t>总结</a:t>
                </a:r>
                <a:endParaRPr lang="zh-CN" altLang="zh-CN" sz="2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23</a:t>
            </a:fld>
            <a:endParaRPr lang="zh-HK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109184"/>
            <a:ext cx="7496746" cy="1080000"/>
            <a:chOff x="159653" y="12673"/>
            <a:chExt cx="7496746" cy="1080000"/>
          </a:xfrm>
        </p:grpSpPr>
        <p:grpSp>
          <p:nvGrpSpPr>
            <p:cNvPr id="4" name="组合 3"/>
            <p:cNvGrpSpPr/>
            <p:nvPr/>
          </p:nvGrpSpPr>
          <p:grpSpPr>
            <a:xfrm>
              <a:off x="352559" y="28654"/>
              <a:ext cx="7303840" cy="1048039"/>
              <a:chOff x="352559" y="0"/>
              <a:chExt cx="7303840" cy="104803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52559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总结与展望</a:t>
                </a:r>
                <a:endParaRPr lang="zh-CN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52559" y="524819"/>
                <a:ext cx="652709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展望</a:t>
                </a:r>
                <a:endParaRPr lang="zh-CN" altLang="zh-CN" sz="2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2768934" y="1478674"/>
            <a:ext cx="5400000" cy="144000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EEECE1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744537" marR="0" lvl="0" indent="-28575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dirty="0" smtClean="0">
                <a:latin typeface="+mn-ea"/>
              </a:rPr>
              <a:t>空</a:t>
            </a:r>
            <a:r>
              <a:rPr lang="zh-CN" altLang="zh-CN" dirty="0">
                <a:latin typeface="+mn-ea"/>
              </a:rPr>
              <a:t>芯光纤表面的粗糙度对传输损耗</a:t>
            </a:r>
            <a:r>
              <a:rPr lang="zh-CN" altLang="en-US" dirty="0">
                <a:latin typeface="+mn-ea"/>
              </a:rPr>
              <a:t>有</a:t>
            </a:r>
            <a:r>
              <a:rPr lang="zh-CN" altLang="en-US" dirty="0" smtClean="0">
                <a:latin typeface="+mn-ea"/>
              </a:rPr>
              <a:t>影响</a:t>
            </a:r>
            <a:endParaRPr lang="en-US" altLang="zh-CN" dirty="0" smtClean="0">
              <a:latin typeface="+mn-ea"/>
            </a:endParaRPr>
          </a:p>
          <a:p>
            <a:pPr marL="744537" marR="0" lvl="0" indent="-28575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+mn-ea"/>
              </a:rPr>
              <a:t>理论模型</a:t>
            </a:r>
            <a:r>
              <a:rPr lang="zh-CN" altLang="en-US" dirty="0">
                <a:latin typeface="+mn-ea"/>
              </a:rPr>
              <a:t>需要被</a:t>
            </a:r>
            <a:r>
              <a:rPr lang="zh-CN" altLang="en-US" dirty="0" smtClean="0">
                <a:latin typeface="+mn-ea"/>
              </a:rPr>
              <a:t>修正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050874" y="1478674"/>
            <a:ext cx="2160000" cy="1440000"/>
          </a:xfrm>
          <a:prstGeom prst="homePlate">
            <a:avLst>
              <a:gd name="adj" fmla="val 27116"/>
            </a:avLst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考虑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表面粗糙度</a:t>
            </a:r>
            <a:endParaRPr lang="en-GB" altLang="zh-CN" sz="20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>
            <a:off x="2768934" y="3080803"/>
            <a:ext cx="5400000" cy="144000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EEECE1"/>
            </a:solidFill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745200" indent="-28575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系统</a:t>
            </a:r>
            <a:r>
              <a:rPr lang="zh-CN" altLang="zh-CN" dirty="0">
                <a:latin typeface="+mn-ea"/>
              </a:rPr>
              <a:t>的灵敏度定义为气体吸收强度对待测</a:t>
            </a:r>
            <a:r>
              <a:rPr lang="zh-CN" altLang="zh-CN" dirty="0" smtClean="0">
                <a:latin typeface="+mn-ea"/>
              </a:rPr>
              <a:t>气体</a:t>
            </a:r>
            <a:r>
              <a:rPr lang="zh-CN" altLang="zh-CN" dirty="0">
                <a:latin typeface="+mn-ea"/>
              </a:rPr>
              <a:t>浓度的导数</a:t>
            </a:r>
            <a:endParaRPr lang="en-US" altLang="zh-CN" dirty="0">
              <a:latin typeface="+mn-ea"/>
            </a:endParaRPr>
          </a:p>
          <a:p>
            <a:pPr marL="745200" indent="-28575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+mn-ea"/>
              </a:rPr>
              <a:t>进行进一步的理论分析，得到各个参数对</a:t>
            </a:r>
            <a:r>
              <a:rPr lang="zh-CN" altLang="zh-CN" dirty="0" smtClean="0">
                <a:latin typeface="+mn-ea"/>
              </a:rPr>
              <a:t>系统灵敏度</a:t>
            </a:r>
            <a:r>
              <a:rPr lang="zh-CN" altLang="zh-CN" dirty="0">
                <a:latin typeface="+mn-ea"/>
              </a:rPr>
              <a:t>的影响</a:t>
            </a:r>
            <a:endParaRPr lang="en-GB" altLang="zh-CN" dirty="0">
              <a:latin typeface="+mn-ea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2768934" y="4682933"/>
            <a:ext cx="5400000" cy="144000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EEECE1"/>
            </a:solidFill>
            <a:miter lim="800000"/>
            <a:headEnd/>
            <a:tailEnd/>
          </a:ln>
          <a:effectLst/>
        </p:spPr>
        <p:txBody>
          <a:bodyPr wrap="square" lIns="45720" rIns="45720" anchor="ctr"/>
          <a:lstStyle/>
          <a:p>
            <a:pPr marL="745200" marR="0" lvl="0" indent="-2844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dirty="0" smtClean="0">
                <a:latin typeface="+mn-ea"/>
              </a:rPr>
              <a:t>在</a:t>
            </a:r>
            <a:r>
              <a:rPr lang="zh-CN" altLang="zh-CN" dirty="0">
                <a:latin typeface="+mn-ea"/>
              </a:rPr>
              <a:t>实验室环境中搭建弯曲空芯光纤气体</a:t>
            </a:r>
            <a:r>
              <a:rPr lang="zh-CN" altLang="zh-CN" dirty="0" smtClean="0">
                <a:latin typeface="+mn-ea"/>
              </a:rPr>
              <a:t>传感系统</a:t>
            </a:r>
            <a:r>
              <a:rPr lang="zh-CN" altLang="zh-CN" dirty="0">
                <a:latin typeface="+mn-ea"/>
              </a:rPr>
              <a:t>，对气体进行</a:t>
            </a:r>
            <a:r>
              <a:rPr lang="zh-CN" altLang="zh-CN" dirty="0" smtClean="0">
                <a:latin typeface="+mn-ea"/>
              </a:rPr>
              <a:t>光谱测量</a:t>
            </a:r>
            <a:endParaRPr lang="en-US" altLang="zh-CN" dirty="0" smtClean="0">
              <a:latin typeface="+mn-ea"/>
            </a:endParaRPr>
          </a:p>
          <a:p>
            <a:pPr marL="745200" marR="0" lvl="0" indent="-284400" defTabSz="91440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dirty="0" smtClean="0">
                <a:latin typeface="+mn-ea"/>
              </a:rPr>
              <a:t>验证</a:t>
            </a:r>
            <a:r>
              <a:rPr lang="zh-CN" altLang="zh-CN" dirty="0">
                <a:latin typeface="+mn-ea"/>
              </a:rPr>
              <a:t>实际气体传感系统的特性与理论</a:t>
            </a:r>
            <a:r>
              <a:rPr lang="zh-CN" altLang="zh-CN" dirty="0" smtClean="0">
                <a:latin typeface="+mn-ea"/>
              </a:rPr>
              <a:t>仿真结果</a:t>
            </a:r>
            <a:r>
              <a:rPr lang="zh-CN" altLang="zh-CN" dirty="0">
                <a:latin typeface="+mn-ea"/>
              </a:rPr>
              <a:t>是否相符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050874" y="3080803"/>
            <a:ext cx="2160000" cy="1440000"/>
          </a:xfrm>
          <a:prstGeom prst="homePlate">
            <a:avLst>
              <a:gd name="adj" fmla="val 27116"/>
            </a:avLst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系统灵敏度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量化</a:t>
            </a:r>
            <a:endParaRPr lang="en-GB" altLang="zh-CN" sz="20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1050874" y="4682933"/>
            <a:ext cx="2160000" cy="1440000"/>
          </a:xfrm>
          <a:prstGeom prst="homePlate">
            <a:avLst>
              <a:gd name="adj" fmla="val 27116"/>
            </a:avLst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实验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测试</a:t>
            </a:r>
            <a:endParaRPr lang="en-GB" altLang="zh-CN" sz="20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chemeClr val="accent1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2412000" y="3590242"/>
            <a:ext cx="432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300" dirty="0">
                <a:latin typeface="+mj-ea"/>
                <a:ea typeface="+mj-ea"/>
              </a:rPr>
              <a:t>谢谢</a:t>
            </a:r>
            <a:endParaRPr lang="zh-HK" altLang="en-US" sz="5400" b="1" spc="3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68300" y="4846997"/>
            <a:ext cx="1663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魏静怡</a:t>
            </a:r>
            <a:endParaRPr lang="zh-HK" altLang="en-US" sz="32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73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弯曲波导式吸收腔的有效光程率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空芯光纤的弯曲损耗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弯曲空芯光纤作为波导式吸收腔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总结与展望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研究背景</a:t>
              </a:r>
              <a:endParaRPr lang="zh-HK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8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327540" y="2076554"/>
            <a:ext cx="2016000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环境污染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检测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油田、矿井安全保护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医疗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过程气体分析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475540" y="2076554"/>
            <a:ext cx="2016000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容易受到其他气体的干扰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响应速度较慢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可重复利用率低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使用寿命较短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难以实现实时连续监测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23540" y="2076554"/>
            <a:ext cx="2016000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灵敏度高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气体针对性强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响应速度快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无损检测</a:t>
            </a:r>
            <a:endParaRPr lang="zh-HK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771540" y="2076554"/>
            <a:ext cx="2016000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传输波段宽，传输损耗低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可同时作为波导与吸收腔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柔韧性好，可以被弯曲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4</a:t>
            </a:fld>
            <a:endParaRPr lang="zh-HK" altLang="en-US"/>
          </a:p>
        </p:txBody>
      </p:sp>
      <p:sp>
        <p:nvSpPr>
          <p:cNvPr id="20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327540" y="4850354"/>
            <a:ext cx="8460000" cy="360000"/>
          </a:xfrm>
          <a:prstGeom prst="triangle">
            <a:avLst>
              <a:gd name="adj" fmla="val 49995"/>
            </a:avLst>
          </a:prstGeom>
          <a:solidFill>
            <a:schemeClr val="bg2">
              <a:lumMod val="90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 anchorCtr="1"/>
          <a:lstStyle/>
          <a:p>
            <a:pPr eaLnBrk="0" hangingPunct="0"/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42000" y="5284154"/>
            <a:ext cx="8460000" cy="6480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选择空芯光纤作为波导式吸收腔</a:t>
            </a:r>
            <a:endParaRPr lang="en-GB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27540" y="1349779"/>
            <a:ext cx="2016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36000"/>
            <a:r>
              <a:rPr lang="zh-CN" altLang="zh-CN" b="1" dirty="0">
                <a:solidFill>
                  <a:schemeClr val="bg1"/>
                </a:solidFill>
                <a:latin typeface="+mn-ea"/>
              </a:rPr>
              <a:t>气体传感</a:t>
            </a:r>
            <a:r>
              <a:rPr lang="zh-CN" altLang="zh-CN" b="1" dirty="0" smtClean="0">
                <a:solidFill>
                  <a:schemeClr val="bg1"/>
                </a:solidFill>
                <a:latin typeface="+mn-ea"/>
              </a:rPr>
              <a:t>技术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应用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marL="36000"/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广泛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623540" y="1349779"/>
            <a:ext cx="2016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36000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光谱吸收法有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很多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marL="36000"/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优点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475540" y="1349779"/>
            <a:ext cx="2016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36000"/>
            <a:r>
              <a:rPr lang="zh-CN" altLang="zh-CN" b="1" dirty="0">
                <a:solidFill>
                  <a:schemeClr val="bg1"/>
                </a:solidFill>
                <a:latin typeface="+mn-ea"/>
              </a:rPr>
              <a:t>传统非光学</a:t>
            </a:r>
            <a:r>
              <a:rPr lang="zh-CN" altLang="zh-CN" b="1" dirty="0" smtClean="0">
                <a:solidFill>
                  <a:schemeClr val="bg1"/>
                </a:solidFill>
                <a:latin typeface="+mn-ea"/>
              </a:rPr>
              <a:t>式气体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marL="36000"/>
            <a:r>
              <a:rPr lang="zh-CN" altLang="zh-CN" b="1" dirty="0" smtClean="0">
                <a:solidFill>
                  <a:schemeClr val="bg1"/>
                </a:solidFill>
                <a:latin typeface="+mn-ea"/>
              </a:rPr>
              <a:t>检测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方法有缺陷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71540" y="1349779"/>
            <a:ext cx="2016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36000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空芯光纤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作为吸收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marL="36000"/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腔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有很多优点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109184"/>
            <a:ext cx="3444158" cy="720000"/>
            <a:chOff x="0" y="174039"/>
            <a:chExt cx="3444158" cy="792000"/>
          </a:xfrm>
        </p:grpSpPr>
        <p:sp>
          <p:nvSpPr>
            <p:cNvPr id="17" name="文本框 16"/>
            <p:cNvSpPr txBox="1"/>
            <p:nvPr/>
          </p:nvSpPr>
          <p:spPr>
            <a:xfrm>
              <a:off x="267877" y="174039"/>
              <a:ext cx="3176281" cy="792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研究背景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5</a:t>
            </a:fld>
            <a:endParaRPr lang="zh-HK" altLang="en-US" dirty="0"/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5484256" y="1168312"/>
            <a:ext cx="3600000" cy="5040000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2857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-457200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原理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-457200"/>
            <a:r>
              <a:rPr lang="zh-CN" altLang="en-US" sz="2400" dirty="0" smtClean="0">
                <a:latin typeface="+mn-ea"/>
                <a:ea typeface="+mn-ea"/>
              </a:rPr>
              <a:t>朗伯</a:t>
            </a:r>
            <a:r>
              <a:rPr lang="en-US" altLang="zh-CN" sz="2400" dirty="0" smtClean="0">
                <a:latin typeface="+mn-ea"/>
                <a:ea typeface="+mn-ea"/>
              </a:rPr>
              <a:t>-</a:t>
            </a:r>
            <a:r>
              <a:rPr lang="zh-CN" altLang="en-US" sz="2400" dirty="0" smtClean="0">
                <a:latin typeface="+mn-ea"/>
                <a:ea typeface="+mn-ea"/>
              </a:rPr>
              <a:t>比尔定律：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-457200"/>
            <a:r>
              <a:rPr lang="zh-CN" altLang="en-US" sz="2400" dirty="0" smtClean="0">
                <a:latin typeface="+mn-ea"/>
                <a:ea typeface="+mn-ea"/>
              </a:rPr>
              <a:t>物质对光的吸收与物质浓度和物质与光的作用距离成正比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-457200"/>
            <a:endParaRPr lang="en-US" altLang="zh-CN" sz="2400" dirty="0">
              <a:latin typeface="+mn-ea"/>
              <a:ea typeface="+mn-ea"/>
            </a:endParaRPr>
          </a:p>
          <a:p>
            <a:pPr marL="457200" indent="-457200" eaLnBrk="0" hangingPunct="0"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存在的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问题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457200" indent="-457200" eaLnBrk="0" hangingPunc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传感系统体积过大</a:t>
            </a:r>
            <a:endParaRPr lang="en-US" altLang="zh-CN" sz="2400" dirty="0">
              <a:latin typeface="+mn-ea"/>
              <a:ea typeface="+mn-ea"/>
            </a:endParaRPr>
          </a:p>
          <a:p>
            <a:pPr marL="457200" indent="-457200" eaLnBrk="0" hangingPunc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实际吸收度与浓度存在非线性关系</a:t>
            </a:r>
            <a:endParaRPr lang="en-US" altLang="zh-CN" sz="2400" dirty="0">
              <a:latin typeface="+mn-ea"/>
              <a:ea typeface="+mn-ea"/>
            </a:endParaRPr>
          </a:p>
          <a:p>
            <a:pPr marL="457200" indent="-457200" eaLnBrk="0" hangingPunc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弯曲波导式吸收腔没有完善的</a:t>
            </a:r>
            <a:r>
              <a:rPr lang="zh-CN" altLang="en-US" sz="2400" dirty="0" smtClean="0">
                <a:latin typeface="+mn-ea"/>
                <a:ea typeface="+mn-ea"/>
              </a:rPr>
              <a:t>理论模型</a:t>
            </a:r>
            <a:endParaRPr lang="en-US" altLang="zh-CN" sz="2400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548" y="1292465"/>
            <a:ext cx="5454592" cy="4791694"/>
            <a:chOff x="3784944" y="734722"/>
            <a:chExt cx="5454592" cy="4791694"/>
          </a:xfrm>
        </p:grpSpPr>
        <p:grpSp>
          <p:nvGrpSpPr>
            <p:cNvPr id="11" name="Group 51"/>
            <p:cNvGrpSpPr>
              <a:grpSpLocks/>
            </p:cNvGrpSpPr>
            <p:nvPr/>
          </p:nvGrpSpPr>
          <p:grpSpPr>
            <a:xfrm>
              <a:off x="3784944" y="734722"/>
              <a:ext cx="5454592" cy="4320000"/>
              <a:chOff x="409541" y="2132854"/>
              <a:chExt cx="5597219" cy="4214844"/>
            </a:xfrm>
          </p:grpSpPr>
          <p:sp>
            <p:nvSpPr>
              <p:cNvPr id="12" name="Rectangle 108"/>
              <p:cNvSpPr>
                <a:spLocks noChangeArrowheads="1"/>
              </p:cNvSpPr>
              <p:nvPr/>
            </p:nvSpPr>
            <p:spPr bwMode="auto">
              <a:xfrm>
                <a:off x="2777780" y="4289241"/>
                <a:ext cx="123567" cy="23607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AutoShape 131"/>
              <p:cNvSpPr>
                <a:spLocks noChangeArrowheads="1"/>
              </p:cNvSpPr>
              <p:nvPr/>
            </p:nvSpPr>
            <p:spPr bwMode="auto">
              <a:xfrm>
                <a:off x="1226567" y="5320676"/>
                <a:ext cx="1284219" cy="72917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Text Box 132"/>
              <p:cNvSpPr txBox="1">
                <a:spLocks noChangeArrowheads="1"/>
              </p:cNvSpPr>
              <p:nvPr/>
            </p:nvSpPr>
            <p:spPr bwMode="auto">
              <a:xfrm>
                <a:off x="1420744" y="5358182"/>
                <a:ext cx="723752" cy="47214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88697" tIns="44348" rIns="88697" bIns="443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 flipV="1">
                <a:off x="1362270" y="5245662"/>
                <a:ext cx="421453" cy="65085"/>
              </a:xfrm>
              <a:prstGeom prst="rect">
                <a:avLst/>
              </a:prstGeom>
              <a:pattFill prst="wdUpDiag">
                <a:fgClr>
                  <a:srgbClr val="7F7F7F"/>
                </a:fgClr>
                <a:bgClr>
                  <a:srgbClr val="FFFFFF"/>
                </a:bgClr>
              </a:patt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88697" tIns="44348" rIns="88697" bIns="44348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6" name="AutoShape 131"/>
              <p:cNvSpPr>
                <a:spLocks noChangeArrowheads="1"/>
              </p:cNvSpPr>
              <p:nvPr/>
            </p:nvSpPr>
            <p:spPr bwMode="auto">
              <a:xfrm>
                <a:off x="1403648" y="3007410"/>
                <a:ext cx="1330557" cy="63761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文本框 211"/>
              <p:cNvSpPr txBox="1">
                <a:spLocks noChangeArrowheads="1"/>
              </p:cNvSpPr>
              <p:nvPr/>
            </p:nvSpPr>
            <p:spPr bwMode="auto">
              <a:xfrm>
                <a:off x="1518843" y="4119046"/>
                <a:ext cx="1123191" cy="30698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Coupler</a:t>
                </a:r>
              </a:p>
            </p:txBody>
          </p:sp>
          <p:grpSp>
            <p:nvGrpSpPr>
              <p:cNvPr id="18" name="组合 17"/>
              <p:cNvGrpSpPr>
                <a:grpSpLocks/>
              </p:cNvGrpSpPr>
              <p:nvPr/>
            </p:nvGrpSpPr>
            <p:grpSpPr bwMode="auto">
              <a:xfrm>
                <a:off x="1274008" y="4512072"/>
                <a:ext cx="1242294" cy="762269"/>
                <a:chOff x="2657" y="2708"/>
                <a:chExt cx="9677" cy="7369"/>
              </a:xfrm>
            </p:grpSpPr>
            <p:sp>
              <p:nvSpPr>
                <p:cNvPr id="50" name="矩形 4"/>
                <p:cNvSpPr>
                  <a:spLocks/>
                </p:cNvSpPr>
                <p:nvPr/>
              </p:nvSpPr>
              <p:spPr bwMode="auto">
                <a:xfrm rot="3144404">
                  <a:off x="4093" y="1822"/>
                  <a:ext cx="1003" cy="3876"/>
                </a:xfrm>
                <a:custGeom>
                  <a:avLst/>
                  <a:gdLst>
                    <a:gd name="T0" fmla="*/ 0 w 210216"/>
                    <a:gd name="T1" fmla="*/ 0 h 448574"/>
                    <a:gd name="T2" fmla="*/ 2 w 210216"/>
                    <a:gd name="T3" fmla="*/ 0 h 448574"/>
                    <a:gd name="T4" fmla="*/ 1 w 210216"/>
                    <a:gd name="T5" fmla="*/ 14 h 448574"/>
                    <a:gd name="T6" fmla="*/ 2 w 210216"/>
                    <a:gd name="T7" fmla="*/ 29 h 448574"/>
                    <a:gd name="T8" fmla="*/ 0 w 210216"/>
                    <a:gd name="T9" fmla="*/ 29 h 448574"/>
                    <a:gd name="T10" fmla="*/ 0 w 210216"/>
                    <a:gd name="T11" fmla="*/ 0 h 448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0216" h="448574">
                      <a:moveTo>
                        <a:pt x="0" y="0"/>
                      </a:moveTo>
                      <a:lnTo>
                        <a:pt x="207034" y="0"/>
                      </a:lnTo>
                      <a:cubicBezTo>
                        <a:pt x="230038" y="37381"/>
                        <a:pt x="120771" y="63262"/>
                        <a:pt x="120771" y="224287"/>
                      </a:cubicBezTo>
                      <a:cubicBezTo>
                        <a:pt x="120771" y="393941"/>
                        <a:pt x="230038" y="411193"/>
                        <a:pt x="207034" y="448574"/>
                      </a:cubicBezTo>
                      <a:lnTo>
                        <a:pt x="0" y="4485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" name="直接连接符 50"/>
                <p:cNvSpPr>
                  <a:spLocks noChangeShapeType="1"/>
                </p:cNvSpPr>
                <p:nvPr/>
              </p:nvSpPr>
              <p:spPr bwMode="auto">
                <a:xfrm>
                  <a:off x="3450" y="5339"/>
                  <a:ext cx="0" cy="4738"/>
                </a:xfrm>
                <a:prstGeom prst="line">
                  <a:avLst/>
                </a:prstGeom>
                <a:noFill/>
                <a:ln w="9525">
                  <a:solidFill>
                    <a:srgbClr val="41414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直接连接符 51"/>
                <p:cNvSpPr>
                  <a:spLocks noChangeShapeType="1"/>
                </p:cNvSpPr>
                <p:nvPr/>
              </p:nvSpPr>
              <p:spPr bwMode="auto">
                <a:xfrm flipV="1">
                  <a:off x="6200" y="2846"/>
                  <a:ext cx="0" cy="7231"/>
                </a:xfrm>
                <a:prstGeom prst="line">
                  <a:avLst/>
                </a:prstGeom>
                <a:noFill/>
                <a:ln w="9525">
                  <a:solidFill>
                    <a:srgbClr val="41414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" name="矩形 52"/>
                <p:cNvSpPr>
                  <a:spLocks noChangeArrowheads="1"/>
                </p:cNvSpPr>
                <p:nvPr/>
              </p:nvSpPr>
              <p:spPr bwMode="auto">
                <a:xfrm>
                  <a:off x="9919" y="3769"/>
                  <a:ext cx="2415" cy="72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直接连接符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379" y="2708"/>
                  <a:ext cx="3540" cy="1061"/>
                </a:xfrm>
                <a:prstGeom prst="line">
                  <a:avLst/>
                </a:prstGeom>
                <a:noFill/>
                <a:ln w="9525">
                  <a:solidFill>
                    <a:srgbClr val="41414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" name="直接连接符 54"/>
                <p:cNvSpPr>
                  <a:spLocks noChangeShapeType="1"/>
                </p:cNvSpPr>
                <p:nvPr/>
              </p:nvSpPr>
              <p:spPr bwMode="auto">
                <a:xfrm flipH="1">
                  <a:off x="3450" y="4132"/>
                  <a:ext cx="6469" cy="1090"/>
                </a:xfrm>
                <a:prstGeom prst="line">
                  <a:avLst/>
                </a:prstGeom>
                <a:noFill/>
                <a:ln w="9525">
                  <a:solidFill>
                    <a:srgbClr val="41414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9" name="直接箭头连接符 18"/>
              <p:cNvSpPr>
                <a:spLocks noChangeShapeType="1"/>
              </p:cNvSpPr>
              <p:nvPr/>
            </p:nvSpPr>
            <p:spPr bwMode="auto">
              <a:xfrm>
                <a:off x="2261444" y="4426030"/>
                <a:ext cx="99295" cy="1930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文本框 229"/>
              <p:cNvSpPr txBox="1">
                <a:spLocks noChangeArrowheads="1"/>
              </p:cNvSpPr>
              <p:nvPr/>
            </p:nvSpPr>
            <p:spPr bwMode="auto">
              <a:xfrm>
                <a:off x="409541" y="3338247"/>
                <a:ext cx="461171" cy="36844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</a:t>
                </a:r>
                <a:r>
                  <a:rPr kumimoji="0" lang="en-US" altLang="zh-CN" b="0" i="0" u="none" strike="noStrike" cap="none" normalizeH="0" baseline="-30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kumimoji="0" lang="en-US" alt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" name="AutoShape 158"/>
              <p:cNvSpPr>
                <a:spLocks noChangeShapeType="1"/>
              </p:cNvSpPr>
              <p:nvPr/>
            </p:nvSpPr>
            <p:spPr bwMode="auto">
              <a:xfrm rot="10800000" flipH="1">
                <a:off x="842503" y="3194231"/>
                <a:ext cx="565200" cy="1103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1E1C11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文本框 227"/>
              <p:cNvSpPr txBox="1">
                <a:spLocks noChangeArrowheads="1"/>
              </p:cNvSpPr>
              <p:nvPr/>
            </p:nvSpPr>
            <p:spPr bwMode="auto">
              <a:xfrm>
                <a:off x="1999092" y="4984865"/>
                <a:ext cx="1338280" cy="48032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latin typeface="Times New Roman"/>
                    <a:cs typeface="Times New Roman"/>
                  </a:rPr>
                  <a:t>IR window</a:t>
                </a:r>
              </a:p>
            </p:txBody>
          </p:sp>
          <p:sp>
            <p:nvSpPr>
              <p:cNvPr id="23" name="直接箭头连接符 22"/>
              <p:cNvSpPr>
                <a:spLocks noChangeShapeType="1"/>
              </p:cNvSpPr>
              <p:nvPr/>
            </p:nvSpPr>
            <p:spPr bwMode="auto">
              <a:xfrm flipH="1" flipV="1">
                <a:off x="2634353" y="4781239"/>
                <a:ext cx="45719" cy="26650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1"/>
              <p:cNvSpPr txBox="1">
                <a:spLocks noChangeArrowheads="1"/>
              </p:cNvSpPr>
              <p:nvPr/>
            </p:nvSpPr>
            <p:spPr bwMode="auto">
              <a:xfrm>
                <a:off x="1543208" y="5528066"/>
                <a:ext cx="667485" cy="31549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FTIR 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5" name="文本框 112"/>
              <p:cNvSpPr txBox="1">
                <a:spLocks noChangeArrowheads="1"/>
              </p:cNvSpPr>
              <p:nvPr/>
            </p:nvSpPr>
            <p:spPr bwMode="auto">
              <a:xfrm>
                <a:off x="1169196" y="6023375"/>
                <a:ext cx="1744287" cy="32432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Bruker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Vertex 70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6" name="文本框 116"/>
              <p:cNvSpPr txBox="1">
                <a:spLocks noChangeArrowheads="1"/>
              </p:cNvSpPr>
              <p:nvPr/>
            </p:nvSpPr>
            <p:spPr bwMode="auto">
              <a:xfrm>
                <a:off x="1547664" y="3645024"/>
                <a:ext cx="949925" cy="24820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MF-4B</a:t>
                </a:r>
                <a:endParaRPr kumimoji="0" lang="en-US" altLang="zh-CN" sz="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" name="文本框 229"/>
              <p:cNvSpPr txBox="1">
                <a:spLocks noChangeArrowheads="1"/>
              </p:cNvSpPr>
              <p:nvPr/>
            </p:nvSpPr>
            <p:spPr bwMode="auto">
              <a:xfrm>
                <a:off x="547013" y="3050215"/>
                <a:ext cx="294576" cy="36844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r>
                  <a:rPr kumimoji="0" lang="en-US" altLang="zh-CN" b="0" i="0" u="none" strike="noStrike" cap="none" normalizeH="0" baseline="-30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alt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8" name="肘形连接符 27"/>
              <p:cNvSpPr>
                <a:spLocks noChangeShapeType="1"/>
              </p:cNvSpPr>
              <p:nvPr/>
            </p:nvSpPr>
            <p:spPr bwMode="auto">
              <a:xfrm rot="10800000" flipH="1" flipV="1">
                <a:off x="2734206" y="3276577"/>
                <a:ext cx="127422" cy="1025902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>
                <a:off x="2713789" y="4352120"/>
                <a:ext cx="241619" cy="1059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Rectangle 78"/>
              <p:cNvSpPr>
                <a:spLocks noChangeArrowheads="1"/>
              </p:cNvSpPr>
              <p:nvPr/>
            </p:nvSpPr>
            <p:spPr bwMode="auto">
              <a:xfrm>
                <a:off x="2602358" y="4541859"/>
                <a:ext cx="408214" cy="2393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矩形 30"/>
              <p:cNvSpPr>
                <a:spLocks noChangeArrowheads="1"/>
              </p:cNvSpPr>
              <p:nvPr/>
            </p:nvSpPr>
            <p:spPr bwMode="auto">
              <a:xfrm>
                <a:off x="2582499" y="4541859"/>
                <a:ext cx="103708" cy="239381"/>
              </a:xfrm>
              <a:prstGeom prst="rect">
                <a:avLst/>
              </a:prstGeom>
              <a:pattFill prst="wdDnDiag">
                <a:fgClr>
                  <a:srgbClr val="414141"/>
                </a:fgClr>
                <a:bgClr>
                  <a:srgbClr val="FFFFFF"/>
                </a:bgClr>
              </a:patt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矩形 31"/>
              <p:cNvSpPr>
                <a:spLocks noChangeArrowheads="1"/>
              </p:cNvSpPr>
              <p:nvPr/>
            </p:nvSpPr>
            <p:spPr bwMode="auto">
              <a:xfrm>
                <a:off x="2771160" y="4630111"/>
                <a:ext cx="1847066" cy="745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 rot="16200000">
                <a:off x="2002371" y="1799753"/>
                <a:ext cx="709318" cy="1375520"/>
                <a:chOff x="5072069" y="1571615"/>
                <a:chExt cx="709318" cy="1375520"/>
              </a:xfrm>
            </p:grpSpPr>
            <p:sp>
              <p:nvSpPr>
                <p:cNvPr id="44" name="Rectangle 73"/>
                <p:cNvSpPr>
                  <a:spLocks noChangeArrowheads="1"/>
                </p:cNvSpPr>
                <p:nvPr/>
              </p:nvSpPr>
              <p:spPr bwMode="auto">
                <a:xfrm rot="16200000">
                  <a:off x="5266827" y="2052127"/>
                  <a:ext cx="294576" cy="45890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" name="矩形 44"/>
                <p:cNvSpPr>
                  <a:spLocks noChangeArrowheads="1"/>
                </p:cNvSpPr>
                <p:nvPr/>
              </p:nvSpPr>
              <p:spPr bwMode="auto">
                <a:xfrm rot="16200000">
                  <a:off x="5180400" y="2686214"/>
                  <a:ext cx="446829" cy="75013"/>
                </a:xfrm>
                <a:prstGeom prst="rect">
                  <a:avLst/>
                </a:prstGeom>
                <a:noFill/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 rot="16200000">
                  <a:off x="4977692" y="1665992"/>
                  <a:ext cx="898072" cy="709318"/>
                  <a:chOff x="8055575" y="4493121"/>
                  <a:chExt cx="898072" cy="709318"/>
                </a:xfrm>
              </p:grpSpPr>
              <p:sp>
                <p:nvSpPr>
                  <p:cNvPr id="48" name="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8055575" y="4615932"/>
                    <a:ext cx="120258" cy="446771"/>
                  </a:xfrm>
                  <a:prstGeom prst="rect">
                    <a:avLst/>
                  </a:prstGeom>
                  <a:pattFill prst="wdDnDiag">
                    <a:fgClr>
                      <a:srgbClr val="FFFFFF"/>
                    </a:fgClr>
                    <a:bgClr>
                      <a:srgbClr val="FFFFFF"/>
                    </a:bgClr>
                  </a:pattFill>
                  <a:ln w="12700">
                    <a:solidFill>
                      <a:srgbClr val="2B2B2B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9" name="椭圆 48"/>
                  <p:cNvSpPr>
                    <a:spLocks noChangeArrowheads="1"/>
                  </p:cNvSpPr>
                  <p:nvPr/>
                </p:nvSpPr>
                <p:spPr bwMode="auto">
                  <a:xfrm>
                    <a:off x="8256373" y="4493121"/>
                    <a:ext cx="697274" cy="7093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7" name="椭圆 46"/>
                <p:cNvSpPr>
                  <a:spLocks noChangeArrowheads="1"/>
                </p:cNvSpPr>
                <p:nvPr/>
              </p:nvSpPr>
              <p:spPr bwMode="auto">
                <a:xfrm>
                  <a:off x="5151600" y="1643050"/>
                  <a:ext cx="558260" cy="56701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4" name="文本框 100"/>
              <p:cNvSpPr txBox="1">
                <a:spLocks noChangeArrowheads="1"/>
              </p:cNvSpPr>
              <p:nvPr/>
            </p:nvSpPr>
            <p:spPr bwMode="auto">
              <a:xfrm>
                <a:off x="1403648" y="3068960"/>
                <a:ext cx="1357036" cy="48979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Mass flow Controller</a:t>
                </a:r>
                <a:endParaRPr kumimoji="0" lang="en-US" altLang="zh-CN" sz="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7" name="文本框 227"/>
              <p:cNvSpPr txBox="1">
                <a:spLocks noChangeArrowheads="1"/>
              </p:cNvSpPr>
              <p:nvPr/>
            </p:nvSpPr>
            <p:spPr bwMode="auto">
              <a:xfrm>
                <a:off x="2782135" y="4723660"/>
                <a:ext cx="3224625" cy="35079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itchFamily="18" charset="0"/>
                  </a:rPr>
                  <a:t>Hollow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w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aveguide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omputr3"/>
              <p:cNvSpPr>
                <a:spLocks noEditPoints="1" noChangeArrowheads="1"/>
              </p:cNvSpPr>
              <p:nvPr/>
            </p:nvSpPr>
            <p:spPr bwMode="auto">
              <a:xfrm>
                <a:off x="2888108" y="5586532"/>
                <a:ext cx="903587" cy="629892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AutoShape 66"/>
              <p:cNvSpPr>
                <a:spLocks noChangeShapeType="1"/>
              </p:cNvSpPr>
              <p:nvPr/>
            </p:nvSpPr>
            <p:spPr bwMode="auto">
              <a:xfrm>
                <a:off x="2526232" y="5900927"/>
                <a:ext cx="361876" cy="1103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矩形 39"/>
              <p:cNvSpPr>
                <a:spLocks noChangeArrowheads="1"/>
              </p:cNvSpPr>
              <p:nvPr/>
            </p:nvSpPr>
            <p:spPr bwMode="auto">
              <a:xfrm>
                <a:off x="3098022" y="2490047"/>
                <a:ext cx="1477653" cy="5788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空心弧 40"/>
              <p:cNvSpPr/>
              <p:nvPr/>
            </p:nvSpPr>
            <p:spPr>
              <a:xfrm rot="5400000">
                <a:off x="3395100" y="2454327"/>
                <a:ext cx="2214578" cy="2286016"/>
              </a:xfrm>
              <a:prstGeom prst="blockArc">
                <a:avLst>
                  <a:gd name="adj1" fmla="val 10493754"/>
                  <a:gd name="adj2" fmla="val 21373044"/>
                  <a:gd name="adj3" fmla="val 336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形状 59"/>
              <p:cNvCxnSpPr>
                <a:stCxn id="13" idx="1"/>
                <a:endCxn id="49" idx="6"/>
              </p:cNvCxnSpPr>
              <p:nvPr/>
            </p:nvCxnSpPr>
            <p:spPr>
              <a:xfrm rot="10800000" flipH="1">
                <a:off x="1226567" y="2487514"/>
                <a:ext cx="442696" cy="3197750"/>
              </a:xfrm>
              <a:prstGeom prst="bentConnector3">
                <a:avLst>
                  <a:gd name="adj1" fmla="val -2299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AutoShape 158"/>
              <p:cNvSpPr>
                <a:spLocks noChangeShapeType="1"/>
              </p:cNvSpPr>
              <p:nvPr/>
            </p:nvSpPr>
            <p:spPr bwMode="auto">
              <a:xfrm rot="10800000" flipH="1">
                <a:off x="852453" y="3482264"/>
                <a:ext cx="565200" cy="1103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1E1C11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4233064" y="5126306"/>
              <a:ext cx="4558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dirty="0" smtClean="0">
                  <a:latin typeface="+mn-ea"/>
                </a:rPr>
                <a:t>光谱吸收式气体传感系统示意图</a:t>
              </a:r>
              <a:endParaRPr lang="zh-CN" altLang="en-US" sz="2000" dirty="0">
                <a:latin typeface="+mn-ea"/>
              </a:endParaRPr>
            </a:p>
          </p:txBody>
        </p: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926"/>
            <a:ext cx="12682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0" y="109184"/>
            <a:ext cx="3444158" cy="720000"/>
            <a:chOff x="0" y="174039"/>
            <a:chExt cx="3444158" cy="792000"/>
          </a:xfrm>
        </p:grpSpPr>
        <p:sp>
          <p:nvSpPr>
            <p:cNvPr id="59" name="文本框 58"/>
            <p:cNvSpPr txBox="1"/>
            <p:nvPr/>
          </p:nvSpPr>
          <p:spPr>
            <a:xfrm>
              <a:off x="267877" y="174039"/>
              <a:ext cx="3176281" cy="792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研究背景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1863" y="2324135"/>
            <a:ext cx="6840000" cy="720000"/>
            <a:chOff x="964392" y="2568694"/>
            <a:chExt cx="6881232" cy="720000"/>
          </a:xfrm>
        </p:grpSpPr>
        <p:sp>
          <p:nvSpPr>
            <p:cNvPr id="15" name="任意多边形 14"/>
            <p:cNvSpPr/>
            <p:nvPr/>
          </p:nvSpPr>
          <p:spPr>
            <a:xfrm>
              <a:off x="1365624" y="2568694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弯曲波导式吸收腔的有效光程率</a:t>
              </a:r>
              <a:endParaRPr lang="zh-HK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64392" y="2568694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2</a:t>
              </a:r>
              <a:endParaRPr lang="zh-HK" altLang="en-US" sz="32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8392" y="2622694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863" y="3305462"/>
            <a:ext cx="6840000" cy="720000"/>
            <a:chOff x="964392" y="3596955"/>
            <a:chExt cx="6881232" cy="720000"/>
          </a:xfrm>
        </p:grpSpPr>
        <p:sp>
          <p:nvSpPr>
            <p:cNvPr id="18" name="任意多边形 17"/>
            <p:cNvSpPr/>
            <p:nvPr/>
          </p:nvSpPr>
          <p:spPr>
            <a:xfrm>
              <a:off x="1365624" y="35969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空芯光纤的弯曲损耗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64392" y="35969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3</a:t>
              </a:r>
              <a:endParaRPr lang="zh-HK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8392" y="36509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01863" y="4286789"/>
            <a:ext cx="6840000" cy="720000"/>
            <a:chOff x="964392" y="4625215"/>
            <a:chExt cx="6881232" cy="720000"/>
          </a:xfrm>
        </p:grpSpPr>
        <p:sp>
          <p:nvSpPr>
            <p:cNvPr id="21" name="任意多边形 20"/>
            <p:cNvSpPr/>
            <p:nvPr/>
          </p:nvSpPr>
          <p:spPr>
            <a:xfrm>
              <a:off x="1365624" y="462521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弯曲空芯光纤作为波导式吸收腔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4392" y="462521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4</a:t>
              </a:r>
              <a:endParaRPr lang="zh-HK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92" y="467921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01863" y="5268118"/>
            <a:ext cx="6840000" cy="720000"/>
            <a:chOff x="964392" y="5650255"/>
            <a:chExt cx="6881232" cy="720000"/>
          </a:xfrm>
        </p:grpSpPr>
        <p:sp>
          <p:nvSpPr>
            <p:cNvPr id="24" name="任意多边形 23"/>
            <p:cNvSpPr/>
            <p:nvPr/>
          </p:nvSpPr>
          <p:spPr>
            <a:xfrm>
              <a:off x="1365624" y="5650255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总结与展望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64392" y="5650255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5</a:t>
              </a:r>
              <a:endParaRPr lang="zh-HK" altLang="en-US" sz="3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8392" y="5704255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1863" y="1342808"/>
            <a:ext cx="6840000" cy="720000"/>
            <a:chOff x="964392" y="1514070"/>
            <a:chExt cx="6881232" cy="720000"/>
          </a:xfrm>
        </p:grpSpPr>
        <p:sp>
          <p:nvSpPr>
            <p:cNvPr id="13" name="任意多边形 12"/>
            <p:cNvSpPr/>
            <p:nvPr/>
          </p:nvSpPr>
          <p:spPr>
            <a:xfrm>
              <a:off x="1365624" y="1514070"/>
              <a:ext cx="6480000" cy="720000"/>
            </a:xfrm>
            <a:custGeom>
              <a:avLst/>
              <a:gdLst>
                <a:gd name="connsiteX0" fmla="*/ 0 w 5297485"/>
                <a:gd name="connsiteY0" fmla="*/ 0 h 989012"/>
                <a:gd name="connsiteX1" fmla="*/ 4802979 w 5297485"/>
                <a:gd name="connsiteY1" fmla="*/ 0 h 989012"/>
                <a:gd name="connsiteX2" fmla="*/ 4805361 w 5297485"/>
                <a:gd name="connsiteY2" fmla="*/ 0 h 989012"/>
                <a:gd name="connsiteX3" fmla="*/ 4805361 w 5297485"/>
                <a:gd name="connsiteY3" fmla="*/ 240 h 989012"/>
                <a:gd name="connsiteX4" fmla="*/ 4902639 w 5297485"/>
                <a:gd name="connsiteY4" fmla="*/ 10047 h 989012"/>
                <a:gd name="connsiteX5" fmla="*/ 5297485 w 5297485"/>
                <a:gd name="connsiteY5" fmla="*/ 494506 h 989012"/>
                <a:gd name="connsiteX6" fmla="*/ 4902639 w 5297485"/>
                <a:gd name="connsiteY6" fmla="*/ 978966 h 989012"/>
                <a:gd name="connsiteX7" fmla="*/ 4805361 w 5297485"/>
                <a:gd name="connsiteY7" fmla="*/ 988772 h 989012"/>
                <a:gd name="connsiteX8" fmla="*/ 4805361 w 5297485"/>
                <a:gd name="connsiteY8" fmla="*/ 989012 h 989012"/>
                <a:gd name="connsiteX9" fmla="*/ 4802979 w 5297485"/>
                <a:gd name="connsiteY9" fmla="*/ 989012 h 989012"/>
                <a:gd name="connsiteX10" fmla="*/ 0 w 5297485"/>
                <a:gd name="connsiteY10" fmla="*/ 989012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7485" h="989012">
                  <a:moveTo>
                    <a:pt x="0" y="0"/>
                  </a:moveTo>
                  <a:lnTo>
                    <a:pt x="4802979" y="0"/>
                  </a:lnTo>
                  <a:lnTo>
                    <a:pt x="4805361" y="0"/>
                  </a:lnTo>
                  <a:lnTo>
                    <a:pt x="4805361" y="240"/>
                  </a:lnTo>
                  <a:lnTo>
                    <a:pt x="4902639" y="10047"/>
                  </a:lnTo>
                  <a:cubicBezTo>
                    <a:pt x="5127977" y="56158"/>
                    <a:pt x="5297485" y="255537"/>
                    <a:pt x="5297485" y="494506"/>
                  </a:cubicBezTo>
                  <a:cubicBezTo>
                    <a:pt x="5297485" y="733476"/>
                    <a:pt x="5127977" y="932855"/>
                    <a:pt x="4902639" y="978966"/>
                  </a:cubicBezTo>
                  <a:lnTo>
                    <a:pt x="4805361" y="988772"/>
                  </a:lnTo>
                  <a:lnTo>
                    <a:pt x="4805361" y="989012"/>
                  </a:lnTo>
                  <a:lnTo>
                    <a:pt x="4802979" y="989012"/>
                  </a:lnTo>
                  <a:lnTo>
                    <a:pt x="0" y="9890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研究背景</a:t>
              </a:r>
              <a:endParaRPr lang="zh-HK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64392" y="1514070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3200" dirty="0"/>
                <a:t>1</a:t>
              </a:r>
              <a:endParaRPr lang="zh-HK" altLang="en-US" sz="32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18392" y="1568070"/>
              <a:ext cx="612000" cy="61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800">
                <a:latin typeface="+mn-ea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146758"/>
            <a:ext cx="78867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34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81899"/>
              </p:ext>
            </p:extLst>
          </p:nvPr>
        </p:nvGraphicFramePr>
        <p:xfrm>
          <a:off x="3491707" y="1252710"/>
          <a:ext cx="2160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4" imgW="1167893" imgH="393529" progId="Equation.DSMT4">
                  <p:embed/>
                </p:oleObj>
              </mc:Choice>
              <mc:Fallback>
                <p:oleObj name="Equation" r:id="rId4" imgW="116789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707" y="1252710"/>
                        <a:ext cx="21605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2" y="2095930"/>
            <a:ext cx="425260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10" y="2095930"/>
            <a:ext cx="425593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11938"/>
              </p:ext>
            </p:extLst>
          </p:nvPr>
        </p:nvGraphicFramePr>
        <p:xfrm>
          <a:off x="1453828" y="5828773"/>
          <a:ext cx="2055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8" imgW="1117115" imgH="393529" progId="Equation.DSMT4">
                  <p:embed/>
                </p:oleObj>
              </mc:Choice>
              <mc:Fallback>
                <p:oleObj name="Equation" r:id="rId8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828" y="5828773"/>
                        <a:ext cx="20558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80737"/>
              </p:ext>
            </p:extLst>
          </p:nvPr>
        </p:nvGraphicFramePr>
        <p:xfrm>
          <a:off x="5671301" y="5828773"/>
          <a:ext cx="20891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0" imgW="1129810" imgH="393529" progId="Equation.DSMT4">
                  <p:embed/>
                </p:oleObj>
              </mc:Choice>
              <mc:Fallback>
                <p:oleObj name="Equation" r:id="rId10" imgW="112981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301" y="5828773"/>
                        <a:ext cx="20891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7</a:t>
            </a:fld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2702" y="1381446"/>
            <a:ext cx="142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临界角：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95536"/>
            <a:ext cx="7496747" cy="1080000"/>
            <a:chOff x="159653" y="12673"/>
            <a:chExt cx="7496747" cy="1080000"/>
          </a:xfrm>
        </p:grpSpPr>
        <p:grpSp>
          <p:nvGrpSpPr>
            <p:cNvPr id="4" name="组合 3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弯曲波导式吸收腔的</a:t>
                </a:r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有效光程率</a:t>
                </a:r>
                <a:endParaRPr lang="zh-HK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560" y="524819"/>
                <a:ext cx="60257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 smtClean="0">
                    <a:latin typeface="+mj-ea"/>
                    <a:ea typeface="+mj-ea"/>
                  </a:rPr>
                  <a:t>光在弯曲波导中的传输</a:t>
                </a:r>
                <a:endParaRPr lang="zh-HK" altLang="en-US" sz="2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8</a:t>
            </a:fld>
            <a:endParaRPr lang="zh-HK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53653"/>
              </p:ext>
            </p:extLst>
          </p:nvPr>
        </p:nvGraphicFramePr>
        <p:xfrm>
          <a:off x="72000" y="5333912"/>
          <a:ext cx="9000000" cy="101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6845040" imgH="596880" progId="Equation.DSMT4">
                  <p:embed/>
                </p:oleObj>
              </mc:Choice>
              <mc:Fallback>
                <p:oleObj name="Equation" r:id="rId3" imgW="68450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" y="5333912"/>
                        <a:ext cx="9000000" cy="1018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2000" y="1383289"/>
            <a:ext cx="7920000" cy="193899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波导式吸收腔的物理光程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PPL: Physical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定义为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波导的物理长度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波导式吸收腔的有效光程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EPL: Effective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+mn-ea"/>
              </a:rPr>
              <a:t>定义</a:t>
            </a:r>
            <a:r>
              <a:rPr lang="zh-CN" altLang="en-US" sz="2000" dirty="0">
                <a:latin typeface="+mn-ea"/>
              </a:rPr>
              <a:t>为满足朗伯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比尔定律线性关系的</a:t>
            </a:r>
            <a:r>
              <a:rPr lang="zh-CN" altLang="en-US" sz="2000" dirty="0" smtClean="0">
                <a:latin typeface="+mn-ea"/>
              </a:rPr>
              <a:t>光程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有效光程率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EPLR: Effective Path Length Rate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有效光程与物理光程之</a:t>
            </a:r>
            <a:r>
              <a:rPr lang="zh-CN" altLang="en-US" sz="2000" dirty="0" smtClean="0">
                <a:latin typeface="+mn-ea"/>
              </a:rPr>
              <a:t>比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2000" y="3384785"/>
            <a:ext cx="2520000" cy="540000"/>
          </a:xfrm>
          <a:prstGeom prst="rect">
            <a:avLst/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  <a:cs typeface="Arial" charset="0"/>
              </a:rPr>
              <a:t>两种传输模型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312000" y="3384785"/>
            <a:ext cx="2520000" cy="540000"/>
          </a:xfrm>
          <a:prstGeom prst="rect">
            <a:avLst/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  <a:cs typeface="Arial" charset="0"/>
              </a:rPr>
              <a:t>光源的能量分布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 rot="10800000" flipH="1">
            <a:off x="612000" y="3974765"/>
            <a:ext cx="7920000" cy="216000"/>
          </a:xfrm>
          <a:prstGeom prst="triangle">
            <a:avLst>
              <a:gd name="adj" fmla="val 49995"/>
            </a:avLst>
          </a:prstGeom>
          <a:solidFill>
            <a:srgbClr val="EEAA00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6012000" y="3384785"/>
            <a:ext cx="2520000" cy="540000"/>
          </a:xfrm>
          <a:prstGeom prst="rect">
            <a:avLst/>
          </a:prstGeom>
          <a:solidFill>
            <a:srgbClr val="00BBEE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+mn-ea"/>
                <a:cs typeface="Arial" charset="0"/>
              </a:rPr>
              <a:t>膜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  <a:cs typeface="Arial" charset="0"/>
              </a:rPr>
              <a:t>内无效光程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80957"/>
              </p:ext>
            </p:extLst>
          </p:nvPr>
        </p:nvGraphicFramePr>
        <p:xfrm>
          <a:off x="3132000" y="4167561"/>
          <a:ext cx="2880000" cy="92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1739880" imgH="596880" progId="Equation.DSMT4">
                  <p:embed/>
                </p:oleObj>
              </mc:Choice>
              <mc:Fallback>
                <p:oleObj name="Equation" r:id="rId5" imgW="173988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000" y="4167561"/>
                        <a:ext cx="2880000" cy="923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7"/>
          <p:cNvSpPr>
            <a:spLocks noChangeArrowheads="1"/>
          </p:cNvSpPr>
          <p:nvPr/>
        </p:nvSpPr>
        <p:spPr bwMode="auto">
          <a:xfrm rot="10800000" flipH="1">
            <a:off x="612000" y="5141118"/>
            <a:ext cx="7920000" cy="216000"/>
          </a:xfrm>
          <a:prstGeom prst="triangle">
            <a:avLst>
              <a:gd name="adj" fmla="val 49995"/>
            </a:avLst>
          </a:prstGeom>
          <a:solidFill>
            <a:srgbClr val="EEAA00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5720" rIns="4572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95536"/>
            <a:ext cx="7496747" cy="1080000"/>
            <a:chOff x="159653" y="12673"/>
            <a:chExt cx="7496747" cy="1080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弯曲波导式吸收腔的</a:t>
                </a:r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有效光程率</a:t>
                </a:r>
                <a:endParaRPr lang="zh-HK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2560" y="524819"/>
                <a:ext cx="60257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>
                    <a:latin typeface="+mj-ea"/>
                  </a:rPr>
                  <a:t>有效光程率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EPLR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latin typeface="+mj-ea"/>
                  </a:rPr>
                  <a:t>的定义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0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732000" y="1929760"/>
            <a:ext cx="2412000" cy="4320000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8000" indent="-288000">
              <a:buSzPct val="100000"/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  <a:ea typeface="+mn-ea"/>
              </a:rPr>
              <a:t>随着空芯光纤</a:t>
            </a:r>
            <a:r>
              <a:rPr lang="zh-CN" altLang="zh-CN" sz="2400" dirty="0" smtClean="0">
                <a:latin typeface="+mn-ea"/>
                <a:ea typeface="+mn-ea"/>
              </a:rPr>
              <a:t>内</a:t>
            </a:r>
            <a:r>
              <a:rPr lang="zh-CN" altLang="en-US" sz="2400" dirty="0" smtClean="0">
                <a:latin typeface="+mn-ea"/>
                <a:ea typeface="+mn-ea"/>
              </a:rPr>
              <a:t>半</a:t>
            </a:r>
            <a:r>
              <a:rPr lang="zh-CN" altLang="zh-CN" sz="2400" dirty="0" smtClean="0">
                <a:latin typeface="+mn-ea"/>
                <a:ea typeface="+mn-ea"/>
              </a:rPr>
              <a:t>径</a:t>
            </a:r>
            <a:r>
              <a:rPr lang="zh-CN" altLang="zh-CN" sz="2400" dirty="0">
                <a:latin typeface="+mn-ea"/>
                <a:ea typeface="+mn-ea"/>
              </a:rPr>
              <a:t>的增大，有效光程率</a:t>
            </a:r>
            <a:r>
              <a:rPr lang="zh-CN" altLang="zh-CN" sz="2400" dirty="0" smtClean="0">
                <a:latin typeface="+mn-ea"/>
                <a:ea typeface="+mn-ea"/>
              </a:rPr>
              <a:t>增大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buSzPct val="100000"/>
            </a:pPr>
            <a:endParaRPr lang="en-US" altLang="zh-CN" sz="2400" dirty="0">
              <a:latin typeface="+mn-ea"/>
              <a:ea typeface="+mn-ea"/>
            </a:endParaRPr>
          </a:p>
          <a:p>
            <a:pPr marL="288000" indent="-288000">
              <a:buSzPct val="100000"/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  <a:ea typeface="+mn-ea"/>
              </a:rPr>
              <a:t>半高全宽分布角较小时，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EPLR</a:t>
            </a:r>
            <a:r>
              <a:rPr lang="zh-CN" altLang="zh-CN" sz="2400" dirty="0">
                <a:latin typeface="+mn-ea"/>
                <a:ea typeface="+mn-ea"/>
              </a:rPr>
              <a:t>曲线</a:t>
            </a:r>
            <a:r>
              <a:rPr lang="zh-CN" altLang="en-US" sz="2400" dirty="0">
                <a:latin typeface="+mn-ea"/>
                <a:ea typeface="+mn-ea"/>
              </a:rPr>
              <a:t>随</a:t>
            </a:r>
            <a:r>
              <a:rPr lang="zh-CN" altLang="en-US" sz="2400" dirty="0" smtClean="0">
                <a:latin typeface="+mn-ea"/>
                <a:ea typeface="+mn-ea"/>
              </a:rPr>
              <a:t>内半径</a:t>
            </a:r>
            <a:r>
              <a:rPr lang="zh-CN" altLang="en-US" sz="2400" dirty="0">
                <a:latin typeface="+mn-ea"/>
                <a:ea typeface="+mn-ea"/>
              </a:rPr>
              <a:t>变化</a:t>
            </a:r>
            <a:r>
              <a:rPr lang="zh-CN" altLang="zh-CN" sz="2400" dirty="0" smtClean="0">
                <a:latin typeface="+mn-ea"/>
                <a:ea typeface="+mn-ea"/>
              </a:rPr>
              <a:t>明显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760"/>
            <a:ext cx="6720000" cy="5040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9</a:t>
            </a:fld>
            <a:endParaRPr lang="zh-HK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95536"/>
            <a:ext cx="7496747" cy="1080000"/>
            <a:chOff x="159653" y="12673"/>
            <a:chExt cx="7496747" cy="1080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352560" y="28654"/>
              <a:ext cx="7303840" cy="1048039"/>
              <a:chOff x="352560" y="0"/>
              <a:chExt cx="7303840" cy="104803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52560" y="0"/>
                <a:ext cx="73038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弯曲波导式吸收腔的</a:t>
                </a:r>
                <a:r>
                  <a:rPr lang="zh-CN" altLang="en-US" sz="36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有效光程率</a:t>
                </a:r>
                <a:endParaRPr lang="zh-HK" altLang="en-US" sz="36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2560" y="524819"/>
                <a:ext cx="70540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b="1" dirty="0">
                    <a:latin typeface="+mn-ea"/>
                  </a:rPr>
                  <a:t>空</a:t>
                </a:r>
                <a:r>
                  <a:rPr lang="zh-CN" altLang="en-US" sz="2800" b="1" dirty="0" smtClean="0">
                    <a:latin typeface="+mn-ea"/>
                  </a:rPr>
                  <a:t>芯光纤</a:t>
                </a:r>
                <a:r>
                  <a:rPr lang="zh-CN" altLang="zh-CN" sz="2800" b="1" dirty="0" smtClean="0">
                    <a:latin typeface="+mn-ea"/>
                  </a:rPr>
                  <a:t>内</a:t>
                </a:r>
                <a:r>
                  <a:rPr lang="zh-CN" altLang="en-US" sz="2800" b="1" dirty="0" smtClean="0">
                    <a:latin typeface="+mn-ea"/>
                  </a:rPr>
                  <a:t>半</a:t>
                </a:r>
                <a:r>
                  <a:rPr lang="zh-CN" altLang="zh-CN" sz="2800" b="1" dirty="0" smtClean="0">
                    <a:latin typeface="+mn-ea"/>
                  </a:rPr>
                  <a:t>径</a:t>
                </a:r>
                <a:r>
                  <a:rPr lang="zh-CN" altLang="zh-CN" sz="2800" b="1" dirty="0">
                    <a:latin typeface="+mn-ea"/>
                  </a:rPr>
                  <a:t>与弯曲波导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EPLR</a:t>
                </a:r>
                <a:r>
                  <a:rPr lang="zh-CN" altLang="zh-CN" sz="2800" b="1" dirty="0">
                    <a:latin typeface="+mn-ea"/>
                  </a:rPr>
                  <a:t>的</a:t>
                </a:r>
                <a:r>
                  <a:rPr lang="zh-CN" altLang="zh-CN" sz="2800" b="1" dirty="0" smtClean="0">
                    <a:latin typeface="+mn-ea"/>
                  </a:rPr>
                  <a:t>关系</a:t>
                </a:r>
                <a:endParaRPr lang="en-US" altLang="zh-CN" sz="2800" b="1" dirty="0">
                  <a:solidFill>
                    <a:srgbClr val="133563"/>
                  </a:solidFill>
                  <a:latin typeface="+mn-ea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59653" y="12673"/>
              <a:ext cx="180000" cy="1080000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5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1gupRcCUeqGLiX6SVN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1gupRcCUeqGLiX6SVN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1gupRcCUeqGLiX6SVNZA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1192</Words>
  <Application>Microsoft Office PowerPoint</Application>
  <PresentationFormat>全屏显示(4:3)</PresentationFormat>
  <Paragraphs>242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目录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dell</cp:lastModifiedBy>
  <cp:revision>252</cp:revision>
  <dcterms:created xsi:type="dcterms:W3CDTF">2015-02-19T23:46:49Z</dcterms:created>
  <dcterms:modified xsi:type="dcterms:W3CDTF">2015-06-18T08:52:16Z</dcterms:modified>
</cp:coreProperties>
</file>