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65" r:id="rId4"/>
    <p:sldId id="266" r:id="rId5"/>
    <p:sldId id="267" r:id="rId6"/>
    <p:sldId id="268" r:id="rId7"/>
    <p:sldId id="257" r:id="rId8"/>
    <p:sldId id="264" r:id="rId9"/>
    <p:sldId id="263" r:id="rId10"/>
    <p:sldId id="258" r:id="rId11"/>
    <p:sldId id="262" r:id="rId12"/>
    <p:sldId id="260" r:id="rId13"/>
    <p:sldId id="261" r:id="rId14"/>
    <p:sldId id="25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8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806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824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300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700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17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52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616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20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148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609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4905A-E1A4-4744-B5A9-97B0F93BB70A}" type="datetimeFigureOut">
              <a:rPr lang="zh-CN" altLang="en-US" smtClean="0"/>
              <a:t>2016/3/11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50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051360"/>
            <a:ext cx="680085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79182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185073" y="89703"/>
            <a:ext cx="2628900" cy="5811838"/>
          </a:xfrm>
        </p:spPr>
        <p:txBody>
          <a:bodyPr vert="horz"/>
          <a:lstStyle/>
          <a:p>
            <a:r>
              <a:rPr lang="zh-CN" altLang="en-US" dirty="0" smtClean="0"/>
              <a:t>相同长度，不同弯曲半径。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5536" y="572877"/>
            <a:ext cx="7773501" cy="5470167"/>
            <a:chOff x="105536" y="572877"/>
            <a:chExt cx="7773501" cy="5470167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536" y="572877"/>
              <a:ext cx="4001960" cy="277200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202" y="3271044"/>
              <a:ext cx="3830627" cy="277200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21829" y="572877"/>
              <a:ext cx="3857208" cy="277200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42471" y="3271044"/>
              <a:ext cx="3815923" cy="277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8836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相同半径，不同长度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586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 vert="horz"/>
          <a:lstStyle/>
          <a:p>
            <a:r>
              <a:rPr lang="en-US" altLang="zh-CN" dirty="0" smtClean="0"/>
              <a:t>40</a:t>
            </a:r>
            <a:r>
              <a:rPr lang="zh-CN" altLang="en-US" dirty="0" smtClean="0"/>
              <a:t>；</a:t>
            </a:r>
            <a:r>
              <a:rPr lang="en-US" altLang="zh-CN" dirty="0" smtClean="0"/>
              <a:t>30</a:t>
            </a:r>
            <a:r>
              <a:rPr lang="zh-CN" altLang="en-US" dirty="0" smtClean="0"/>
              <a:t>度，</a:t>
            </a:r>
            <a:r>
              <a:rPr lang="en-US" altLang="zh-CN" dirty="0" smtClean="0"/>
              <a:t>30cm</a:t>
            </a:r>
            <a:r>
              <a:rPr lang="zh-CN" altLang="en-US" dirty="0" smtClean="0"/>
              <a:t>，信噪比比较。通过恶化耦合情况，降低系统信噪比。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024" y="665761"/>
            <a:ext cx="3703048" cy="267968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049" y="545203"/>
            <a:ext cx="3857207" cy="2772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610" y="2996622"/>
            <a:ext cx="3857208" cy="2772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8949" y="3088940"/>
            <a:ext cx="3703048" cy="267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16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检测极限计算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79458"/>
            <a:ext cx="3600000" cy="2815308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560321"/>
              </p:ext>
            </p:extLst>
          </p:nvPr>
        </p:nvGraphicFramePr>
        <p:xfrm>
          <a:off x="838200" y="3750427"/>
          <a:ext cx="714565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655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60-40cm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6.41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6.56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90-60cm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6.48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6.64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0.16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9606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 vert="horz">
            <a:normAutofit fontScale="90000"/>
          </a:bodyPr>
          <a:lstStyle/>
          <a:p>
            <a:r>
              <a:rPr lang="zh-CN" altLang="en-US" dirty="0" smtClean="0"/>
              <a:t>椭圆信噪比普遍优于正圆，但灵敏度低。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若追求更高的信噪比，采用椭圆弯曲的手法。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31" y="967044"/>
            <a:ext cx="6411981" cy="46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655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>
            <a:off x="-1846050" y="-198070"/>
            <a:ext cx="10800000" cy="10998070"/>
            <a:chOff x="-1846050" y="-198070"/>
            <a:chExt cx="10800000" cy="10998070"/>
          </a:xfrm>
        </p:grpSpPr>
        <p:grpSp>
          <p:nvGrpSpPr>
            <p:cNvPr id="27" name="组合 26"/>
            <p:cNvGrpSpPr/>
            <p:nvPr/>
          </p:nvGrpSpPr>
          <p:grpSpPr>
            <a:xfrm>
              <a:off x="-81300" y="-198070"/>
              <a:ext cx="801300" cy="2179726"/>
              <a:chOff x="-81300" y="-198070"/>
              <a:chExt cx="801300" cy="2179726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0" y="-1"/>
                <a:ext cx="720000" cy="18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" name="直接连接符 6"/>
              <p:cNvCxnSpPr>
                <a:stCxn id="4" idx="0"/>
              </p:cNvCxnSpPr>
              <p:nvPr/>
            </p:nvCxnSpPr>
            <p:spPr>
              <a:xfrm flipH="1">
                <a:off x="358726" y="-1"/>
                <a:ext cx="1274" cy="17865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370500" y="3600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370500" y="7200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370500" y="10800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370500" y="14400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0" y="-198070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1</a:t>
                </a: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-78750" y="161929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0.8</a:t>
                </a: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-78750" y="521928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0.6</a:t>
                </a: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-81300" y="882993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0.4</a:t>
                </a: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-78000" y="1251259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0.2</a:t>
                </a: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-81300" y="1612324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0</a:t>
                </a: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6297376" y="-189864"/>
              <a:ext cx="801300" cy="2179726"/>
              <a:chOff x="-81300" y="-198070"/>
              <a:chExt cx="801300" cy="2179726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0" y="-1"/>
                <a:ext cx="720000" cy="18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0" name="直接连接符 29"/>
              <p:cNvCxnSpPr>
                <a:stCxn id="29" idx="0"/>
              </p:cNvCxnSpPr>
              <p:nvPr/>
            </p:nvCxnSpPr>
            <p:spPr>
              <a:xfrm flipH="1">
                <a:off x="358726" y="-1"/>
                <a:ext cx="1274" cy="17865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>
                <a:off x="370500" y="3600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>
                <a:off x="370500" y="7200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>
                <a:off x="370500" y="10800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370500" y="14400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文本框 34"/>
              <p:cNvSpPr txBox="1"/>
              <p:nvPr/>
            </p:nvSpPr>
            <p:spPr>
              <a:xfrm>
                <a:off x="0" y="-198070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1</a:t>
                </a: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-78750" y="161929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0.8</a:t>
                </a: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-78750" y="521928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0.6</a:t>
                </a: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-81300" y="882993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0.4</a:t>
                </a: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-78000" y="1251259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0.2</a:t>
                </a: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-81300" y="1612324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0</a:t>
                </a:r>
              </a:p>
            </p:txBody>
          </p:sp>
        </p:grpSp>
        <p:cxnSp>
          <p:nvCxnSpPr>
            <p:cNvPr id="47" name="直接连接符 46"/>
            <p:cNvCxnSpPr/>
            <p:nvPr/>
          </p:nvCxnSpPr>
          <p:spPr>
            <a:xfrm flipV="1">
              <a:off x="358726" y="0"/>
              <a:ext cx="6390450" cy="82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26" idx="3"/>
              <a:endCxn id="40" idx="3"/>
            </p:cNvCxnSpPr>
            <p:nvPr/>
          </p:nvCxnSpPr>
          <p:spPr>
            <a:xfrm>
              <a:off x="452100" y="1796990"/>
              <a:ext cx="6378676" cy="82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弧形 50"/>
            <p:cNvSpPr/>
            <p:nvPr/>
          </p:nvSpPr>
          <p:spPr>
            <a:xfrm rot="-2700000">
              <a:off x="-1846050" y="0"/>
              <a:ext cx="10800000" cy="10800000"/>
            </a:xfrm>
            <a:prstGeom prst="arc">
              <a:avLst>
                <a:gd name="adj1" fmla="val 16717308"/>
                <a:gd name="adj2" fmla="val 2107990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434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C:\Users\Alwee\Desktop\AgVsAgI.e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400" y="1569463"/>
            <a:ext cx="5400000" cy="414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9320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6" y="1714488"/>
            <a:ext cx="5715008" cy="43577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774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57200" y="576250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气体传感系统</a:t>
            </a:r>
            <a:endParaRPr lang="zh-CN" altLang="en-US" dirty="0"/>
          </a:p>
        </p:txBody>
      </p:sp>
      <p:grpSp>
        <p:nvGrpSpPr>
          <p:cNvPr id="5" name="Group 51"/>
          <p:cNvGrpSpPr/>
          <p:nvPr/>
        </p:nvGrpSpPr>
        <p:grpSpPr>
          <a:xfrm>
            <a:off x="1795475" y="1643050"/>
            <a:ext cx="8136904" cy="4214843"/>
            <a:chOff x="395536" y="2132855"/>
            <a:chExt cx="8136904" cy="4214843"/>
          </a:xfrm>
        </p:grpSpPr>
        <p:sp>
          <p:nvSpPr>
            <p:cNvPr id="6" name="Rectangle 108"/>
            <p:cNvSpPr>
              <a:spLocks noChangeArrowheads="1"/>
            </p:cNvSpPr>
            <p:nvPr/>
          </p:nvSpPr>
          <p:spPr bwMode="auto">
            <a:xfrm>
              <a:off x="2777780" y="4289241"/>
              <a:ext cx="123567" cy="23607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AutoShape 131"/>
            <p:cNvSpPr>
              <a:spLocks noChangeArrowheads="1"/>
            </p:cNvSpPr>
            <p:nvPr/>
          </p:nvSpPr>
          <p:spPr bwMode="auto">
            <a:xfrm>
              <a:off x="1226567" y="5320676"/>
              <a:ext cx="1284219" cy="729175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Text Box 132"/>
            <p:cNvSpPr txBox="1">
              <a:spLocks noChangeArrowheads="1"/>
            </p:cNvSpPr>
            <p:nvPr/>
          </p:nvSpPr>
          <p:spPr bwMode="auto">
            <a:xfrm>
              <a:off x="1420744" y="5358182"/>
              <a:ext cx="723752" cy="472143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  <a:effectLst/>
          </p:spPr>
          <p:txBody>
            <a:bodyPr vert="horz" wrap="square" lIns="88697" tIns="44348" rIns="88697" bIns="4434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矩形 233"/>
            <p:cNvSpPr>
              <a:spLocks noChangeArrowheads="1"/>
            </p:cNvSpPr>
            <p:nvPr/>
          </p:nvSpPr>
          <p:spPr bwMode="auto">
            <a:xfrm flipV="1">
              <a:off x="1362270" y="5245662"/>
              <a:ext cx="421453" cy="65085"/>
            </a:xfrm>
            <a:prstGeom prst="rect">
              <a:avLst/>
            </a:prstGeom>
            <a:pattFill prst="wdUpDiag">
              <a:fgClr>
                <a:srgbClr val="7F7F7F"/>
              </a:fgClr>
              <a:bgClr>
                <a:srgbClr val="FFFFFF"/>
              </a:bgClr>
            </a:pattFill>
            <a:ln w="12700">
              <a:solidFill>
                <a:srgbClr val="2B2B2B"/>
              </a:solidFill>
              <a:miter lim="800000"/>
              <a:headEnd/>
              <a:tailEnd/>
            </a:ln>
          </p:spPr>
          <p:txBody>
            <a:bodyPr vert="horz" wrap="square" lIns="88697" tIns="44348" rIns="88697" bIns="4434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0" name="AutoShape 131"/>
            <p:cNvSpPr>
              <a:spLocks noChangeArrowheads="1"/>
            </p:cNvSpPr>
            <p:nvPr/>
          </p:nvSpPr>
          <p:spPr bwMode="auto">
            <a:xfrm>
              <a:off x="1403648" y="3007410"/>
              <a:ext cx="1330557" cy="637614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文本框 211"/>
            <p:cNvSpPr txBox="1">
              <a:spLocks noChangeArrowheads="1"/>
            </p:cNvSpPr>
            <p:nvPr/>
          </p:nvSpPr>
          <p:spPr bwMode="auto">
            <a:xfrm>
              <a:off x="1518843" y="4119046"/>
              <a:ext cx="1123191" cy="306984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宋体" pitchFamily="2" charset="-122"/>
                </a:rPr>
                <a:t>耦合光纤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endParaRPr>
            </a:p>
          </p:txBody>
        </p:sp>
        <p:grpSp>
          <p:nvGrpSpPr>
            <p:cNvPr id="12" name="组合 182"/>
            <p:cNvGrpSpPr>
              <a:grpSpLocks/>
            </p:cNvGrpSpPr>
            <p:nvPr/>
          </p:nvGrpSpPr>
          <p:grpSpPr bwMode="auto">
            <a:xfrm>
              <a:off x="1274008" y="4512073"/>
              <a:ext cx="1242294" cy="762269"/>
              <a:chOff x="2657" y="2708"/>
              <a:chExt cx="9677" cy="7369"/>
            </a:xfrm>
          </p:grpSpPr>
          <p:sp>
            <p:nvSpPr>
              <p:cNvPr id="42" name="矩形 4"/>
              <p:cNvSpPr>
                <a:spLocks/>
              </p:cNvSpPr>
              <p:nvPr/>
            </p:nvSpPr>
            <p:spPr bwMode="auto">
              <a:xfrm rot="3144404">
                <a:off x="4093" y="1822"/>
                <a:ext cx="1003" cy="3876"/>
              </a:xfrm>
              <a:custGeom>
                <a:avLst/>
                <a:gdLst>
                  <a:gd name="T0" fmla="*/ 0 w 210216"/>
                  <a:gd name="T1" fmla="*/ 0 h 448574"/>
                  <a:gd name="T2" fmla="*/ 2 w 210216"/>
                  <a:gd name="T3" fmla="*/ 0 h 448574"/>
                  <a:gd name="T4" fmla="*/ 1 w 210216"/>
                  <a:gd name="T5" fmla="*/ 14 h 448574"/>
                  <a:gd name="T6" fmla="*/ 2 w 210216"/>
                  <a:gd name="T7" fmla="*/ 29 h 448574"/>
                  <a:gd name="T8" fmla="*/ 0 w 210216"/>
                  <a:gd name="T9" fmla="*/ 29 h 448574"/>
                  <a:gd name="T10" fmla="*/ 0 w 210216"/>
                  <a:gd name="T11" fmla="*/ 0 h 4485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0216" h="448574">
                    <a:moveTo>
                      <a:pt x="0" y="0"/>
                    </a:moveTo>
                    <a:lnTo>
                      <a:pt x="207034" y="0"/>
                    </a:lnTo>
                    <a:cubicBezTo>
                      <a:pt x="230038" y="37381"/>
                      <a:pt x="120771" y="63262"/>
                      <a:pt x="120771" y="224287"/>
                    </a:cubicBezTo>
                    <a:cubicBezTo>
                      <a:pt x="120771" y="393941"/>
                      <a:pt x="230038" y="411193"/>
                      <a:pt x="207034" y="448574"/>
                    </a:cubicBezTo>
                    <a:lnTo>
                      <a:pt x="0" y="4485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直接连接符 184"/>
              <p:cNvSpPr>
                <a:spLocks noChangeShapeType="1"/>
              </p:cNvSpPr>
              <p:nvPr/>
            </p:nvSpPr>
            <p:spPr bwMode="auto">
              <a:xfrm>
                <a:off x="3450" y="5339"/>
                <a:ext cx="0" cy="4738"/>
              </a:xfrm>
              <a:prstGeom prst="line">
                <a:avLst/>
              </a:prstGeom>
              <a:noFill/>
              <a:ln w="9525">
                <a:solidFill>
                  <a:srgbClr val="414141"/>
                </a:solidFill>
                <a:prstDash val="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直接连接符 185"/>
              <p:cNvSpPr>
                <a:spLocks noChangeShapeType="1"/>
              </p:cNvSpPr>
              <p:nvPr/>
            </p:nvSpPr>
            <p:spPr bwMode="auto">
              <a:xfrm flipV="1">
                <a:off x="6200" y="2846"/>
                <a:ext cx="0" cy="7231"/>
              </a:xfrm>
              <a:prstGeom prst="line">
                <a:avLst/>
              </a:prstGeom>
              <a:noFill/>
              <a:ln w="9525">
                <a:solidFill>
                  <a:srgbClr val="414141"/>
                </a:solidFill>
                <a:prstDash val="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矩形 186"/>
              <p:cNvSpPr>
                <a:spLocks noChangeArrowheads="1"/>
              </p:cNvSpPr>
              <p:nvPr/>
            </p:nvSpPr>
            <p:spPr bwMode="auto">
              <a:xfrm>
                <a:off x="9919" y="3769"/>
                <a:ext cx="2415" cy="72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2B2B2B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直接连接符 187"/>
              <p:cNvSpPr>
                <a:spLocks noChangeShapeType="1"/>
              </p:cNvSpPr>
              <p:nvPr/>
            </p:nvSpPr>
            <p:spPr bwMode="auto">
              <a:xfrm flipH="1" flipV="1">
                <a:off x="6379" y="2708"/>
                <a:ext cx="3540" cy="1061"/>
              </a:xfrm>
              <a:prstGeom prst="line">
                <a:avLst/>
              </a:prstGeom>
              <a:noFill/>
              <a:ln w="9525">
                <a:solidFill>
                  <a:srgbClr val="414141"/>
                </a:solidFill>
                <a:prstDash val="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直接连接符 188"/>
              <p:cNvSpPr>
                <a:spLocks noChangeShapeType="1"/>
              </p:cNvSpPr>
              <p:nvPr/>
            </p:nvSpPr>
            <p:spPr bwMode="auto">
              <a:xfrm flipH="1">
                <a:off x="3450" y="4132"/>
                <a:ext cx="6469" cy="1090"/>
              </a:xfrm>
              <a:prstGeom prst="line">
                <a:avLst/>
              </a:prstGeom>
              <a:noFill/>
              <a:ln w="9525">
                <a:solidFill>
                  <a:srgbClr val="414141"/>
                </a:solidFill>
                <a:prstDash val="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3" name="直接箭头连接符 1"/>
            <p:cNvSpPr>
              <a:spLocks noChangeShapeType="1"/>
            </p:cNvSpPr>
            <p:nvPr/>
          </p:nvSpPr>
          <p:spPr bwMode="auto">
            <a:xfrm>
              <a:off x="2261444" y="4426030"/>
              <a:ext cx="99295" cy="19304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文本框 229"/>
            <p:cNvSpPr txBox="1">
              <a:spLocks noChangeArrowheads="1"/>
            </p:cNvSpPr>
            <p:nvPr/>
          </p:nvSpPr>
          <p:spPr bwMode="auto">
            <a:xfrm>
              <a:off x="395536" y="3284984"/>
              <a:ext cx="461171" cy="36844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CH</a:t>
              </a:r>
              <a:r>
                <a:rPr kumimoji="0" lang="en-US" altLang="zh-CN" b="0" i="0" u="none" strike="noStrike" cap="none" normalizeH="0" baseline="-30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4</a:t>
              </a:r>
              <a:endParaRPr kumimoji="0" lang="en-US" altLang="zh-CN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5" name="AutoShape 158"/>
            <p:cNvSpPr>
              <a:spLocks noChangeShapeType="1"/>
            </p:cNvSpPr>
            <p:nvPr/>
          </p:nvSpPr>
          <p:spPr bwMode="auto">
            <a:xfrm rot="10800000" flipH="1">
              <a:off x="828498" y="3140968"/>
              <a:ext cx="565200" cy="1103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rgbClr val="1E1C11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文本框 227"/>
            <p:cNvSpPr txBox="1">
              <a:spLocks noChangeArrowheads="1"/>
            </p:cNvSpPr>
            <p:nvPr/>
          </p:nvSpPr>
          <p:spPr bwMode="auto">
            <a:xfrm>
              <a:off x="1999092" y="5047740"/>
              <a:ext cx="1338280" cy="19415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 smtClean="0">
                  <a:latin typeface="+mn-ea"/>
                  <a:cs typeface="宋体" pitchFamily="2" charset="-122"/>
                </a:rPr>
                <a:t>红外窗片</a:t>
              </a:r>
              <a:endParaRPr lang="en-US" altLang="zh-CN" sz="2000" dirty="0" smtClean="0">
                <a:latin typeface="+mn-ea"/>
                <a:cs typeface="宋体" pitchFamily="2" charset="-122"/>
              </a:endParaRPr>
            </a:p>
          </p:txBody>
        </p:sp>
        <p:sp>
          <p:nvSpPr>
            <p:cNvPr id="17" name="直接箭头连接符 228"/>
            <p:cNvSpPr>
              <a:spLocks noChangeShapeType="1"/>
            </p:cNvSpPr>
            <p:nvPr/>
          </p:nvSpPr>
          <p:spPr bwMode="auto">
            <a:xfrm flipV="1">
              <a:off x="2632147" y="4781241"/>
              <a:ext cx="2207" cy="33204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文本框 1"/>
            <p:cNvSpPr txBox="1">
              <a:spLocks noChangeArrowheads="1"/>
            </p:cNvSpPr>
            <p:nvPr/>
          </p:nvSpPr>
          <p:spPr bwMode="auto">
            <a:xfrm>
              <a:off x="1543208" y="5528066"/>
              <a:ext cx="667485" cy="31549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FTIR 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9" name="文本框 112"/>
            <p:cNvSpPr txBox="1">
              <a:spLocks noChangeArrowheads="1"/>
            </p:cNvSpPr>
            <p:nvPr/>
          </p:nvSpPr>
          <p:spPr bwMode="auto">
            <a:xfrm>
              <a:off x="1169196" y="6023375"/>
              <a:ext cx="1744287" cy="32432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Bruker</a:t>
              </a: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Vertex 70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0" name="文本框 116"/>
            <p:cNvSpPr txBox="1">
              <a:spLocks noChangeArrowheads="1"/>
            </p:cNvSpPr>
            <p:nvPr/>
          </p:nvSpPr>
          <p:spPr bwMode="auto">
            <a:xfrm>
              <a:off x="1547664" y="3645024"/>
              <a:ext cx="949925" cy="24820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MF-4B</a:t>
              </a:r>
              <a:endPara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1" name="文本框 229"/>
            <p:cNvSpPr txBox="1">
              <a:spLocks noChangeArrowheads="1"/>
            </p:cNvSpPr>
            <p:nvPr/>
          </p:nvSpPr>
          <p:spPr bwMode="auto">
            <a:xfrm>
              <a:off x="533008" y="2996952"/>
              <a:ext cx="294576" cy="36844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</a:t>
              </a:r>
              <a:r>
                <a:rPr kumimoji="0" lang="en-US" altLang="zh-CN" b="0" i="0" u="none" strike="noStrike" cap="none" normalizeH="0" baseline="-30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  <a:endParaRPr kumimoji="0" lang="en-US" altLang="zh-CN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2" name="肘形连接符 224"/>
            <p:cNvSpPr>
              <a:spLocks noChangeShapeType="1"/>
            </p:cNvSpPr>
            <p:nvPr/>
          </p:nvSpPr>
          <p:spPr bwMode="auto">
            <a:xfrm rot="10800000" flipH="1" flipV="1">
              <a:off x="2734206" y="3276577"/>
              <a:ext cx="127422" cy="1025902"/>
            </a:xfrm>
            <a:prstGeom prst="bentConnector2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81"/>
            <p:cNvSpPr>
              <a:spLocks noChangeArrowheads="1"/>
            </p:cNvSpPr>
            <p:nvPr/>
          </p:nvSpPr>
          <p:spPr bwMode="auto">
            <a:xfrm>
              <a:off x="2713789" y="4352120"/>
              <a:ext cx="241619" cy="10590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78"/>
            <p:cNvSpPr>
              <a:spLocks noChangeArrowheads="1"/>
            </p:cNvSpPr>
            <p:nvPr/>
          </p:nvSpPr>
          <p:spPr bwMode="auto">
            <a:xfrm>
              <a:off x="2602358" y="4541859"/>
              <a:ext cx="408214" cy="23938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矩形 198"/>
            <p:cNvSpPr>
              <a:spLocks noChangeArrowheads="1"/>
            </p:cNvSpPr>
            <p:nvPr/>
          </p:nvSpPr>
          <p:spPr bwMode="auto">
            <a:xfrm>
              <a:off x="2582499" y="4541859"/>
              <a:ext cx="103708" cy="239381"/>
            </a:xfrm>
            <a:prstGeom prst="rect">
              <a:avLst/>
            </a:prstGeom>
            <a:pattFill prst="wdDnDiag">
              <a:fgClr>
                <a:srgbClr val="414141"/>
              </a:fgClr>
              <a:bgClr>
                <a:srgbClr val="FFFFFF"/>
              </a:bgClr>
            </a:pattFill>
            <a:ln w="12700">
              <a:solidFill>
                <a:srgbClr val="41414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矩形 193"/>
            <p:cNvSpPr>
              <a:spLocks noChangeArrowheads="1"/>
            </p:cNvSpPr>
            <p:nvPr/>
          </p:nvSpPr>
          <p:spPr bwMode="auto">
            <a:xfrm>
              <a:off x="2771160" y="4630111"/>
              <a:ext cx="4762800" cy="7451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7" name="组合 55"/>
            <p:cNvGrpSpPr/>
            <p:nvPr/>
          </p:nvGrpSpPr>
          <p:grpSpPr>
            <a:xfrm rot="16200000">
              <a:off x="2002369" y="1799753"/>
              <a:ext cx="709318" cy="1375521"/>
              <a:chOff x="5072068" y="1571614"/>
              <a:chExt cx="709318" cy="1375521"/>
            </a:xfrm>
          </p:grpSpPr>
          <p:sp>
            <p:nvSpPr>
              <p:cNvPr id="36" name="Rectangle 73"/>
              <p:cNvSpPr>
                <a:spLocks noChangeArrowheads="1"/>
              </p:cNvSpPr>
              <p:nvPr/>
            </p:nvSpPr>
            <p:spPr bwMode="auto">
              <a:xfrm rot="16200000">
                <a:off x="5266827" y="2052127"/>
                <a:ext cx="294576" cy="45890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矩形 186"/>
              <p:cNvSpPr>
                <a:spLocks noChangeArrowheads="1"/>
              </p:cNvSpPr>
              <p:nvPr/>
            </p:nvSpPr>
            <p:spPr bwMode="auto">
              <a:xfrm rot="16200000">
                <a:off x="5180400" y="2686214"/>
                <a:ext cx="446829" cy="75013"/>
              </a:xfrm>
              <a:prstGeom prst="rect">
                <a:avLst/>
              </a:prstGeom>
              <a:noFill/>
              <a:ln w="12700">
                <a:solidFill>
                  <a:srgbClr val="2B2B2B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38" name="组合 51"/>
              <p:cNvGrpSpPr/>
              <p:nvPr/>
            </p:nvGrpSpPr>
            <p:grpSpPr>
              <a:xfrm rot="16200000">
                <a:off x="4977691" y="1665991"/>
                <a:ext cx="898072" cy="709318"/>
                <a:chOff x="8055575" y="4493121"/>
                <a:chExt cx="898072" cy="709318"/>
              </a:xfrm>
            </p:grpSpPr>
            <p:sp>
              <p:nvSpPr>
                <p:cNvPr id="40" name="矩形 198"/>
                <p:cNvSpPr>
                  <a:spLocks noChangeArrowheads="1"/>
                </p:cNvSpPr>
                <p:nvPr/>
              </p:nvSpPr>
              <p:spPr bwMode="auto">
                <a:xfrm>
                  <a:off x="8055575" y="4615932"/>
                  <a:ext cx="120258" cy="446771"/>
                </a:xfrm>
                <a:prstGeom prst="rect">
                  <a:avLst/>
                </a:prstGeom>
                <a:pattFill prst="wdDnDiag">
                  <a:fgClr>
                    <a:srgbClr val="FFFFFF"/>
                  </a:fgClr>
                  <a:bgClr>
                    <a:srgbClr val="FFFFFF"/>
                  </a:bgClr>
                </a:pattFill>
                <a:ln w="12700">
                  <a:solidFill>
                    <a:srgbClr val="2B2B2B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" name="椭圆 206"/>
                <p:cNvSpPr>
                  <a:spLocks noChangeArrowheads="1"/>
                </p:cNvSpPr>
                <p:nvPr/>
              </p:nvSpPr>
              <p:spPr bwMode="auto">
                <a:xfrm>
                  <a:off x="8256373" y="4493121"/>
                  <a:ext cx="697274" cy="709318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9" name="椭圆 205"/>
              <p:cNvSpPr>
                <a:spLocks noChangeArrowheads="1"/>
              </p:cNvSpPr>
              <p:nvPr/>
            </p:nvSpPr>
            <p:spPr bwMode="auto">
              <a:xfrm>
                <a:off x="5151600" y="1643050"/>
                <a:ext cx="558260" cy="567013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8" name="文本框 100"/>
            <p:cNvSpPr txBox="1">
              <a:spLocks noChangeArrowheads="1"/>
            </p:cNvSpPr>
            <p:nvPr/>
          </p:nvSpPr>
          <p:spPr bwMode="auto">
            <a:xfrm>
              <a:off x="1403648" y="3068960"/>
              <a:ext cx="1357036" cy="48979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Mass flow Controller</a:t>
              </a:r>
              <a:endPara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9" name="文本框 227"/>
            <p:cNvSpPr txBox="1">
              <a:spLocks noChangeArrowheads="1"/>
            </p:cNvSpPr>
            <p:nvPr/>
          </p:nvSpPr>
          <p:spPr bwMode="auto">
            <a:xfrm>
              <a:off x="3923928" y="4302338"/>
              <a:ext cx="2088232" cy="35079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空芯光纤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: Ag/</a:t>
              </a: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AgI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0" name="computr3"/>
            <p:cNvSpPr>
              <a:spLocks noEditPoints="1" noChangeArrowheads="1"/>
            </p:cNvSpPr>
            <p:nvPr/>
          </p:nvSpPr>
          <p:spPr bwMode="auto">
            <a:xfrm>
              <a:off x="2888108" y="5586532"/>
              <a:ext cx="903587" cy="629892"/>
            </a:xfrm>
            <a:custGeom>
              <a:avLst/>
              <a:gdLst>
                <a:gd name="T0" fmla="*/ 0 w 21600"/>
                <a:gd name="T1" fmla="*/ 10800 h 21600"/>
                <a:gd name="T2" fmla="*/ 10800 w 21600"/>
                <a:gd name="T3" fmla="*/ 0 h 21600"/>
                <a:gd name="T4" fmla="*/ 10800 w 21600"/>
                <a:gd name="T5" fmla="*/ 21600 h 21600"/>
                <a:gd name="T6" fmla="*/ 18135 w 21600"/>
                <a:gd name="T7" fmla="*/ 10800 h 21600"/>
                <a:gd name="T8" fmla="*/ 7811 w 21600"/>
                <a:gd name="T9" fmla="*/ 2584 h 21600"/>
                <a:gd name="T10" fmla="*/ 16359 w 21600"/>
                <a:gd name="T11" fmla="*/ 117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8250" y="17743"/>
                  </a:moveTo>
                  <a:lnTo>
                    <a:pt x="17557" y="16971"/>
                  </a:lnTo>
                  <a:lnTo>
                    <a:pt x="5429" y="16971"/>
                  </a:lnTo>
                  <a:lnTo>
                    <a:pt x="4736" y="17743"/>
                  </a:lnTo>
                  <a:lnTo>
                    <a:pt x="18250" y="17743"/>
                  </a:lnTo>
                  <a:close/>
                </a:path>
                <a:path w="21600" h="21600" extrusionOk="0">
                  <a:moveTo>
                    <a:pt x="18250" y="17743"/>
                  </a:moveTo>
                  <a:moveTo>
                    <a:pt x="19405" y="19131"/>
                  </a:moveTo>
                  <a:lnTo>
                    <a:pt x="18712" y="18360"/>
                  </a:lnTo>
                  <a:lnTo>
                    <a:pt x="4274" y="18360"/>
                  </a:lnTo>
                  <a:lnTo>
                    <a:pt x="3581" y="19131"/>
                  </a:lnTo>
                  <a:lnTo>
                    <a:pt x="19405" y="19131"/>
                  </a:lnTo>
                  <a:close/>
                </a:path>
                <a:path w="21600" h="21600" extrusionOk="0">
                  <a:moveTo>
                    <a:pt x="19405" y="19131"/>
                  </a:moveTo>
                  <a:moveTo>
                    <a:pt x="20560" y="20520"/>
                  </a:moveTo>
                  <a:lnTo>
                    <a:pt x="19867" y="19749"/>
                  </a:lnTo>
                  <a:lnTo>
                    <a:pt x="3119" y="19749"/>
                  </a:lnTo>
                  <a:lnTo>
                    <a:pt x="2426" y="20520"/>
                  </a:lnTo>
                  <a:lnTo>
                    <a:pt x="20560" y="20520"/>
                  </a:lnTo>
                  <a:close/>
                </a:path>
                <a:path w="21600" h="21600" extrusionOk="0">
                  <a:moveTo>
                    <a:pt x="20560" y="20520"/>
                  </a:moveTo>
                  <a:moveTo>
                    <a:pt x="4620" y="16971"/>
                  </a:moveTo>
                  <a:lnTo>
                    <a:pt x="5313" y="16200"/>
                  </a:lnTo>
                  <a:lnTo>
                    <a:pt x="7624" y="16200"/>
                  </a:lnTo>
                  <a:lnTo>
                    <a:pt x="7624" y="14194"/>
                  </a:lnTo>
                  <a:lnTo>
                    <a:pt x="5891" y="14194"/>
                  </a:lnTo>
                  <a:lnTo>
                    <a:pt x="5891" y="0"/>
                  </a:lnTo>
                  <a:lnTo>
                    <a:pt x="12013" y="0"/>
                  </a:lnTo>
                  <a:lnTo>
                    <a:pt x="18135" y="0"/>
                  </a:lnTo>
                  <a:lnTo>
                    <a:pt x="18135" y="10800"/>
                  </a:lnTo>
                  <a:lnTo>
                    <a:pt x="18135" y="14194"/>
                  </a:lnTo>
                  <a:lnTo>
                    <a:pt x="16402" y="14194"/>
                  </a:lnTo>
                  <a:lnTo>
                    <a:pt x="16402" y="16200"/>
                  </a:lnTo>
                  <a:lnTo>
                    <a:pt x="17788" y="16200"/>
                  </a:lnTo>
                  <a:lnTo>
                    <a:pt x="19059" y="17743"/>
                  </a:lnTo>
                  <a:lnTo>
                    <a:pt x="21022" y="19903"/>
                  </a:lnTo>
                  <a:lnTo>
                    <a:pt x="21253" y="20057"/>
                  </a:lnTo>
                  <a:lnTo>
                    <a:pt x="21369" y="20366"/>
                  </a:lnTo>
                  <a:lnTo>
                    <a:pt x="21600" y="20674"/>
                  </a:lnTo>
                  <a:lnTo>
                    <a:pt x="21600" y="20829"/>
                  </a:lnTo>
                  <a:lnTo>
                    <a:pt x="21600" y="20983"/>
                  </a:lnTo>
                  <a:lnTo>
                    <a:pt x="21600" y="21137"/>
                  </a:lnTo>
                  <a:lnTo>
                    <a:pt x="21600" y="21291"/>
                  </a:lnTo>
                  <a:lnTo>
                    <a:pt x="21484" y="21446"/>
                  </a:lnTo>
                  <a:lnTo>
                    <a:pt x="21369" y="21446"/>
                  </a:lnTo>
                  <a:lnTo>
                    <a:pt x="21138" y="21600"/>
                  </a:lnTo>
                  <a:lnTo>
                    <a:pt x="21022" y="21600"/>
                  </a:lnTo>
                  <a:lnTo>
                    <a:pt x="10973" y="21600"/>
                  </a:lnTo>
                  <a:lnTo>
                    <a:pt x="2079" y="21600"/>
                  </a:lnTo>
                  <a:lnTo>
                    <a:pt x="1848" y="21600"/>
                  </a:lnTo>
                  <a:lnTo>
                    <a:pt x="1733" y="21446"/>
                  </a:lnTo>
                  <a:lnTo>
                    <a:pt x="1617" y="21446"/>
                  </a:lnTo>
                  <a:lnTo>
                    <a:pt x="1502" y="21291"/>
                  </a:lnTo>
                  <a:lnTo>
                    <a:pt x="1386" y="21291"/>
                  </a:lnTo>
                  <a:lnTo>
                    <a:pt x="1386" y="21137"/>
                  </a:lnTo>
                  <a:lnTo>
                    <a:pt x="1386" y="20983"/>
                  </a:lnTo>
                  <a:lnTo>
                    <a:pt x="1386" y="20829"/>
                  </a:lnTo>
                  <a:lnTo>
                    <a:pt x="1502" y="20674"/>
                  </a:lnTo>
                  <a:lnTo>
                    <a:pt x="1617" y="20366"/>
                  </a:lnTo>
                  <a:lnTo>
                    <a:pt x="1733" y="20057"/>
                  </a:lnTo>
                  <a:lnTo>
                    <a:pt x="1964" y="19903"/>
                  </a:lnTo>
                  <a:lnTo>
                    <a:pt x="0" y="19903"/>
                  </a:lnTo>
                  <a:lnTo>
                    <a:pt x="0" y="10800"/>
                  </a:lnTo>
                  <a:lnTo>
                    <a:pt x="0" y="2777"/>
                  </a:lnTo>
                  <a:lnTo>
                    <a:pt x="4620" y="2777"/>
                  </a:lnTo>
                  <a:lnTo>
                    <a:pt x="4620" y="16971"/>
                  </a:lnTo>
                  <a:moveTo>
                    <a:pt x="4620" y="16971"/>
                  </a:moveTo>
                  <a:moveTo>
                    <a:pt x="4620" y="16971"/>
                  </a:moveTo>
                  <a:lnTo>
                    <a:pt x="4158" y="17434"/>
                  </a:lnTo>
                  <a:lnTo>
                    <a:pt x="2541" y="19286"/>
                  </a:lnTo>
                  <a:lnTo>
                    <a:pt x="1964" y="19903"/>
                  </a:lnTo>
                  <a:lnTo>
                    <a:pt x="4620" y="16971"/>
                  </a:lnTo>
                  <a:close/>
                </a:path>
                <a:path w="21600" h="21600" extrusionOk="0">
                  <a:moveTo>
                    <a:pt x="7624" y="2314"/>
                  </a:moveTo>
                  <a:moveTo>
                    <a:pt x="16402" y="2314"/>
                  </a:moveTo>
                  <a:lnTo>
                    <a:pt x="16402" y="11880"/>
                  </a:lnTo>
                  <a:lnTo>
                    <a:pt x="7624" y="11880"/>
                  </a:lnTo>
                  <a:lnTo>
                    <a:pt x="7624" y="2314"/>
                  </a:lnTo>
                  <a:close/>
                </a:path>
                <a:path w="21600" h="21600" extrusionOk="0">
                  <a:moveTo>
                    <a:pt x="578" y="4011"/>
                  </a:moveTo>
                  <a:moveTo>
                    <a:pt x="4043" y="4011"/>
                  </a:moveTo>
                  <a:lnTo>
                    <a:pt x="4043" y="4320"/>
                  </a:lnTo>
                  <a:lnTo>
                    <a:pt x="578" y="4320"/>
                  </a:lnTo>
                  <a:lnTo>
                    <a:pt x="578" y="4011"/>
                  </a:lnTo>
                  <a:close/>
                  <a:moveTo>
                    <a:pt x="7624" y="14194"/>
                  </a:moveTo>
                  <a:lnTo>
                    <a:pt x="16402" y="14194"/>
                  </a:lnTo>
                  <a:lnTo>
                    <a:pt x="16402" y="16200"/>
                  </a:lnTo>
                  <a:lnTo>
                    <a:pt x="7624" y="16200"/>
                  </a:lnTo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AutoShape 66"/>
            <p:cNvSpPr>
              <a:spLocks noChangeShapeType="1"/>
            </p:cNvSpPr>
            <p:nvPr/>
          </p:nvSpPr>
          <p:spPr bwMode="auto">
            <a:xfrm>
              <a:off x="2526232" y="5900927"/>
              <a:ext cx="361876" cy="1103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矩形 193"/>
            <p:cNvSpPr>
              <a:spLocks noChangeArrowheads="1"/>
            </p:cNvSpPr>
            <p:nvPr/>
          </p:nvSpPr>
          <p:spPr bwMode="auto">
            <a:xfrm>
              <a:off x="3098022" y="2490046"/>
              <a:ext cx="4320000" cy="7832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空心弧 57"/>
            <p:cNvSpPr/>
            <p:nvPr/>
          </p:nvSpPr>
          <p:spPr>
            <a:xfrm rot="5400000">
              <a:off x="6282143" y="2454327"/>
              <a:ext cx="2214578" cy="2286016"/>
            </a:xfrm>
            <a:prstGeom prst="blockArc">
              <a:avLst>
                <a:gd name="adj1" fmla="val 10493754"/>
                <a:gd name="adj2" fmla="val 21373044"/>
                <a:gd name="adj3" fmla="val 336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34" name="形状 59"/>
            <p:cNvCxnSpPr>
              <a:stCxn id="7" idx="1"/>
              <a:endCxn id="41" idx="6"/>
            </p:cNvCxnSpPr>
            <p:nvPr/>
          </p:nvCxnSpPr>
          <p:spPr>
            <a:xfrm rot="10800000" flipH="1">
              <a:off x="1226567" y="2487514"/>
              <a:ext cx="442696" cy="3197750"/>
            </a:xfrm>
            <a:prstGeom prst="bentConnector3">
              <a:avLst>
                <a:gd name="adj1" fmla="val -229925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AutoShape 158"/>
            <p:cNvSpPr>
              <a:spLocks noChangeShapeType="1"/>
            </p:cNvSpPr>
            <p:nvPr/>
          </p:nvSpPr>
          <p:spPr bwMode="auto">
            <a:xfrm rot="10800000" flipH="1">
              <a:off x="838448" y="3429000"/>
              <a:ext cx="565200" cy="1103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rgbClr val="1E1C11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72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C:\Users\Alwee\Desktop\系统2.e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1785926"/>
            <a:ext cx="4140000" cy="2403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C:\Users\Alwee\Desktop\耦合接口比较图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800000"/>
            <a:ext cx="5400000" cy="4139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75962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357290" y="1785926"/>
            <a:ext cx="6120000" cy="41483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461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竖排标题 6"/>
          <p:cNvSpPr>
            <a:spLocks noGrp="1"/>
          </p:cNvSpPr>
          <p:nvPr>
            <p:ph type="title" orient="vert"/>
          </p:nvPr>
        </p:nvSpPr>
        <p:spPr>
          <a:xfrm>
            <a:off x="10386060" y="367894"/>
            <a:ext cx="2628900" cy="5811838"/>
          </a:xfrm>
        </p:spPr>
        <p:txBody>
          <a:bodyPr vert="horz">
            <a:normAutofit fontScale="90000"/>
          </a:bodyPr>
          <a:lstStyle/>
          <a:p>
            <a:r>
              <a:rPr lang="zh-CN" altLang="en-US" dirty="0"/>
              <a:t>文</a:t>
            </a:r>
            <a:r>
              <a:rPr lang="zh-CN" altLang="en-US" dirty="0" smtClean="0"/>
              <a:t>中采取</a:t>
            </a:r>
            <a:r>
              <a:rPr lang="en-US" altLang="zh-CN" dirty="0" smtClean="0"/>
              <a:t>3.15-3.5</a:t>
            </a:r>
            <a:r>
              <a:rPr lang="zh-CN" altLang="en-US" dirty="0" smtClean="0"/>
              <a:t>之间积分的方式计算；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在大浓度情况下更加精确。浓度小时，旁瓣不清晰，用峰值即可，简单便捷。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490830" y="389687"/>
            <a:ext cx="8979915" cy="6641349"/>
            <a:chOff x="490830" y="389687"/>
            <a:chExt cx="8979915" cy="6641349"/>
          </a:xfrm>
        </p:grpSpPr>
        <p:grpSp>
          <p:nvGrpSpPr>
            <p:cNvPr id="6" name="组合 5"/>
            <p:cNvGrpSpPr/>
            <p:nvPr/>
          </p:nvGrpSpPr>
          <p:grpSpPr>
            <a:xfrm>
              <a:off x="490830" y="3431036"/>
              <a:ext cx="4680000" cy="3600000"/>
              <a:chOff x="5673313" y="1391123"/>
              <a:chExt cx="4744371" cy="3600000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673313" y="1391123"/>
                <a:ext cx="4744371" cy="3600000"/>
              </a:xfrm>
              <a:prstGeom prst="rect">
                <a:avLst/>
              </a:prstGeom>
            </p:spPr>
          </p:pic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02496" y="1929578"/>
                <a:ext cx="2160000" cy="1573117"/>
              </a:xfrm>
              <a:prstGeom prst="rect">
                <a:avLst/>
              </a:prstGeom>
            </p:spPr>
          </p:pic>
        </p:grpSp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886" y="609746"/>
              <a:ext cx="4395634" cy="302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4" name="组合 13"/>
            <p:cNvGrpSpPr/>
            <p:nvPr/>
          </p:nvGrpSpPr>
          <p:grpSpPr>
            <a:xfrm>
              <a:off x="4735660" y="3310625"/>
              <a:ext cx="4709949" cy="3708000"/>
              <a:chOff x="4735660" y="3295385"/>
              <a:chExt cx="4709949" cy="3708000"/>
            </a:xfrm>
          </p:grpSpPr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35660" y="3295385"/>
                <a:ext cx="4709949" cy="3708000"/>
              </a:xfrm>
              <a:prstGeom prst="rect">
                <a:avLst/>
              </a:prstGeom>
            </p:spPr>
          </p:pic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97464" y="3905796"/>
                <a:ext cx="2194927" cy="1728000"/>
              </a:xfrm>
              <a:prstGeom prst="rect">
                <a:avLst/>
              </a:prstGeom>
            </p:spPr>
          </p:pic>
        </p:grp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90745" y="389687"/>
              <a:ext cx="4680000" cy="3464118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2729868" y="3291897"/>
              <a:ext cx="308098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b="0" cap="none" spc="0" dirty="0" smtClean="0">
                  <a:ln w="0"/>
                  <a:solidFill>
                    <a:schemeClr val="tx1"/>
                  </a:solidFill>
                </a:rPr>
                <a:t>a</a:t>
              </a:r>
              <a:endParaRPr lang="zh-CN" altLang="en-US" sz="1600" b="0" cap="none" spc="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117190" y="3313967"/>
              <a:ext cx="319319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dirty="0">
                  <a:ln w="0"/>
                </a:rPr>
                <a:t>b</a:t>
              </a:r>
              <a:endParaRPr lang="zh-CN" altLang="en-US" sz="1600" b="0" cap="none" spc="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117190" y="6535461"/>
              <a:ext cx="319319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dirty="0">
                  <a:ln w="0"/>
                </a:rPr>
                <a:t>d</a:t>
              </a:r>
              <a:endParaRPr lang="zh-CN" altLang="en-US" sz="1600" b="0" cap="none" spc="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729868" y="6535461"/>
              <a:ext cx="293670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dirty="0" smtClean="0">
                  <a:ln w="0"/>
                </a:rPr>
                <a:t>c</a:t>
              </a:r>
              <a:endParaRPr lang="zh-CN" altLang="en-US" sz="1600" b="0" cap="none" spc="0" dirty="0">
                <a:ln w="0"/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5771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 vert="horz"/>
          <a:lstStyle/>
          <a:p>
            <a:r>
              <a:rPr lang="zh-CN" altLang="en-US" dirty="0" smtClean="0"/>
              <a:t>气体逃逸</a:t>
            </a:r>
            <a:r>
              <a:rPr lang="en-US" altLang="zh-CN" dirty="0" smtClean="0"/>
              <a:t>2h//</a:t>
            </a:r>
            <a:r>
              <a:rPr lang="zh-CN" altLang="en-US" dirty="0" smtClean="0"/>
              <a:t>气体充满</a:t>
            </a:r>
            <a:r>
              <a:rPr lang="en-US" altLang="zh-CN" dirty="0" smtClean="0"/>
              <a:t>0.5s//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94" y="365126"/>
            <a:ext cx="4896000" cy="35954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94" y="3271044"/>
            <a:ext cx="4896000" cy="35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14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 vert="horz">
            <a:normAutofit fontScale="90000"/>
          </a:bodyPr>
          <a:lstStyle/>
          <a:p>
            <a:r>
              <a:rPr lang="zh-CN" altLang="en-US" dirty="0" smtClean="0"/>
              <a:t>相同弯曲半径，灵敏度相似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以</a:t>
            </a:r>
            <a:r>
              <a:rPr lang="en-US" altLang="zh-CN" dirty="0" smtClean="0"/>
              <a:t>0ppm</a:t>
            </a:r>
            <a:r>
              <a:rPr lang="zh-CN" altLang="en-US" dirty="0" smtClean="0"/>
              <a:t>为基准归一化前后。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尚未到达最优长度。所以都在上升。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68" y="3402277"/>
            <a:ext cx="4680000" cy="33996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68" y="365126"/>
            <a:ext cx="4680000" cy="33633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984" y="3402277"/>
            <a:ext cx="4680000" cy="339969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5984" y="365126"/>
            <a:ext cx="4680000" cy="336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769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5861</TotalTime>
  <Words>116</Words>
  <Application>Microsoft Office PowerPoint</Application>
  <PresentationFormat>宽屏</PresentationFormat>
  <Paragraphs>42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文中采取3.15-3.5之间积分的方式计算； 在大浓度情况下更加精确。浓度小时，旁瓣不清晰，用峰值即可，简单便捷。</vt:lpstr>
      <vt:lpstr>气体逃逸2h//气体充满0.5s//</vt:lpstr>
      <vt:lpstr>相同弯曲半径，灵敏度相似 以0ppm为基准归一化前后。 尚未到达最优长度。所以都在上升。</vt:lpstr>
      <vt:lpstr>相同长度，不同弯曲半径。 </vt:lpstr>
      <vt:lpstr>相同半径，不同长度</vt:lpstr>
      <vt:lpstr>40；30度，30cm，信噪比比较。通过恶化耦合情况，降低系统信噪比。</vt:lpstr>
      <vt:lpstr>检测极限计算</vt:lpstr>
      <vt:lpstr>椭圆信噪比普遍优于正圆，但灵敏度低。 若追求更高的信噪比，采用椭圆弯曲的手法。</vt:lpstr>
      <vt:lpstr>PowerPoint 演示文稿</vt:lpstr>
    </vt:vector>
  </TitlesOfParts>
  <Company>Sky123.Org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Yuqing Wei</dc:creator>
  <cp:lastModifiedBy>Yuqing Wei</cp:lastModifiedBy>
  <cp:revision>33</cp:revision>
  <dcterms:created xsi:type="dcterms:W3CDTF">2016-03-01T04:48:31Z</dcterms:created>
  <dcterms:modified xsi:type="dcterms:W3CDTF">2016-03-11T23:32:58Z</dcterms:modified>
</cp:coreProperties>
</file>