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6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0EC8F-F811-4795-AFF2-54C8E0E86AFD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2ED1E-2A1E-4B93-8D70-DC3E355E5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4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pptain.com/" TargetMode="External"/><Relationship Id="rId2" Type="http://schemas.openxmlformats.org/officeDocument/2006/relationships/hyperlink" Target="http://www.admaster.com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ngji.baidu.com/" TargetMode="External"/><Relationship Id="rId4" Type="http://schemas.openxmlformats.org/officeDocument/2006/relationships/hyperlink" Target="http://www.google.cn/intl/zh-CN_ALL/analytics/index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from azure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1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657350" y="2352675"/>
            <a:ext cx="2476500" cy="1376065"/>
            <a:chOff x="1657350" y="1762125"/>
            <a:chExt cx="2476500" cy="1376065"/>
          </a:xfrm>
        </p:grpSpPr>
        <p:grpSp>
          <p:nvGrpSpPr>
            <p:cNvPr id="7" name="Group 6"/>
            <p:cNvGrpSpPr/>
            <p:nvPr/>
          </p:nvGrpSpPr>
          <p:grpSpPr>
            <a:xfrm>
              <a:off x="1657350" y="1762125"/>
              <a:ext cx="2476500" cy="1371600"/>
              <a:chOff x="1676400" y="1743075"/>
              <a:chExt cx="24003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Device Explosion</a:t>
                </a:r>
                <a:endParaRPr lang="en-US" dirty="0"/>
              </a:p>
            </p:txBody>
          </p:sp>
          <p:sp>
            <p:nvSpPr>
              <p:cNvPr id="9" name="Down Arrow 8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257425" y="2676525"/>
              <a:ext cx="1543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&gt;5.5 billion (70+% of global population)</a:t>
              </a:r>
              <a:endParaRPr lang="en-US" sz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5300" y="2352675"/>
            <a:ext cx="2476500" cy="1376064"/>
            <a:chOff x="4305300" y="1762125"/>
            <a:chExt cx="2476500" cy="1376064"/>
          </a:xfrm>
        </p:grpSpPr>
        <p:grpSp>
          <p:nvGrpSpPr>
            <p:cNvPr id="6" name="Group 5"/>
            <p:cNvGrpSpPr/>
            <p:nvPr/>
          </p:nvGrpSpPr>
          <p:grpSpPr>
            <a:xfrm>
              <a:off x="4305300" y="1762125"/>
              <a:ext cx="2476500" cy="1371600"/>
              <a:chOff x="1676400" y="1743075"/>
              <a:chExt cx="2400300" cy="1371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Social Networks</a:t>
                </a:r>
                <a:endParaRPr lang="en-US" dirty="0"/>
              </a:p>
            </p:txBody>
          </p:sp>
          <p:sp>
            <p:nvSpPr>
              <p:cNvPr id="5" name="Down Arrow 4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600700" y="2676524"/>
              <a:ext cx="845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&gt;2 billion users</a:t>
              </a:r>
              <a:endParaRPr lang="en-US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05300" y="3943350"/>
            <a:ext cx="2476500" cy="1371600"/>
            <a:chOff x="4305300" y="3352800"/>
            <a:chExt cx="2476500" cy="1371600"/>
          </a:xfrm>
        </p:grpSpPr>
        <p:grpSp>
          <p:nvGrpSpPr>
            <p:cNvPr id="13" name="Group 12"/>
            <p:cNvGrpSpPr/>
            <p:nvPr/>
          </p:nvGrpSpPr>
          <p:grpSpPr>
            <a:xfrm>
              <a:off x="4305300" y="3352800"/>
              <a:ext cx="2476500" cy="1371600"/>
              <a:chOff x="1676400" y="1743075"/>
              <a:chExt cx="2400300" cy="13716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Sensor Networks</a:t>
                </a:r>
                <a:endParaRPr lang="en-US" dirty="0"/>
              </a:p>
            </p:txBody>
          </p:sp>
          <p:sp>
            <p:nvSpPr>
              <p:cNvPr id="15" name="Down Arrow 14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514975" y="4267199"/>
              <a:ext cx="9372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&gt;10 billion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57350" y="3943350"/>
            <a:ext cx="2476500" cy="1371600"/>
            <a:chOff x="1657350" y="3352800"/>
            <a:chExt cx="2476500" cy="1371600"/>
          </a:xfrm>
        </p:grpSpPr>
        <p:grpSp>
          <p:nvGrpSpPr>
            <p:cNvPr id="10" name="Group 9"/>
            <p:cNvGrpSpPr/>
            <p:nvPr/>
          </p:nvGrpSpPr>
          <p:grpSpPr>
            <a:xfrm>
              <a:off x="1657350" y="3352800"/>
              <a:ext cx="2476500" cy="1371600"/>
              <a:chOff x="1676400" y="1743075"/>
              <a:chExt cx="2400300" cy="13716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Ubiquitous Connections</a:t>
                </a:r>
                <a:endParaRPr lang="en-US" dirty="0"/>
              </a:p>
            </p:txBody>
          </p:sp>
          <p:sp>
            <p:nvSpPr>
              <p:cNvPr id="12" name="Down Arrow 11"/>
              <p:cNvSpPr/>
              <p:nvPr/>
            </p:nvSpPr>
            <p:spPr>
              <a:xfrm rot="10800000">
                <a:off x="3562350" y="2466975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795463" y="4078069"/>
              <a:ext cx="18859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Web traffic</a:t>
              </a:r>
            </a:p>
            <a:p>
              <a:pPr algn="r"/>
              <a:r>
                <a:rPr lang="en-US" sz="1200" dirty="0" smtClean="0"/>
                <a:t>2010 130 Exabyte (10E18)</a:t>
              </a:r>
            </a:p>
            <a:p>
              <a:pPr algn="r"/>
              <a:r>
                <a:rPr lang="en-US" sz="1200" dirty="0" smtClean="0"/>
                <a:t>2015 1.6 Zettabyte(10E21)</a:t>
              </a:r>
              <a:endParaRPr lang="en-US" sz="12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953250" y="2348211"/>
            <a:ext cx="2476500" cy="1389280"/>
            <a:chOff x="4305300" y="1762125"/>
            <a:chExt cx="2476500" cy="1389280"/>
          </a:xfrm>
        </p:grpSpPr>
        <p:grpSp>
          <p:nvGrpSpPr>
            <p:cNvPr id="25" name="Group 24"/>
            <p:cNvGrpSpPr/>
            <p:nvPr/>
          </p:nvGrpSpPr>
          <p:grpSpPr>
            <a:xfrm>
              <a:off x="4305300" y="1762125"/>
              <a:ext cx="2476500" cy="1371600"/>
              <a:chOff x="1676400" y="1743075"/>
              <a:chExt cx="2400300" cy="13716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Cheap Storage</a:t>
                </a:r>
                <a:endParaRPr lang="en-US" dirty="0"/>
              </a:p>
            </p:txBody>
          </p:sp>
          <p:sp>
            <p:nvSpPr>
              <p:cNvPr id="28" name="Down Arrow 27"/>
              <p:cNvSpPr/>
              <p:nvPr/>
            </p:nvSpPr>
            <p:spPr>
              <a:xfrm>
                <a:off x="3617740" y="1747539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784271" y="2505074"/>
              <a:ext cx="1661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$100 get you 3 million times more storage in 30 years</a:t>
              </a:r>
              <a:endParaRPr lang="en-US" sz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53250" y="3934510"/>
            <a:ext cx="2476500" cy="1371600"/>
            <a:chOff x="4305300" y="1762125"/>
            <a:chExt cx="2476500" cy="1371600"/>
          </a:xfrm>
        </p:grpSpPr>
        <p:grpSp>
          <p:nvGrpSpPr>
            <p:cNvPr id="30" name="Group 29"/>
            <p:cNvGrpSpPr/>
            <p:nvPr/>
          </p:nvGrpSpPr>
          <p:grpSpPr>
            <a:xfrm>
              <a:off x="4305300" y="1762125"/>
              <a:ext cx="2476500" cy="1371600"/>
              <a:chOff x="1676400" y="1743075"/>
              <a:chExt cx="2400300" cy="13716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676400" y="1743075"/>
                <a:ext cx="2400300" cy="137160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dirty="0" smtClean="0"/>
                  <a:t>Cheap Storage</a:t>
                </a:r>
                <a:endParaRPr lang="en-US" dirty="0"/>
              </a:p>
            </p:txBody>
          </p:sp>
          <p:sp>
            <p:nvSpPr>
              <p:cNvPr id="33" name="Down Arrow 32"/>
              <p:cNvSpPr/>
              <p:nvPr/>
            </p:nvSpPr>
            <p:spPr>
              <a:xfrm>
                <a:off x="3617740" y="1747539"/>
                <a:ext cx="266700" cy="6477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784271" y="2666999"/>
              <a:ext cx="1661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/>
                <a:t>1980 10MIPS/$</a:t>
              </a:r>
            </a:p>
            <a:p>
              <a:pPr algn="r"/>
              <a:r>
                <a:rPr lang="en-US" sz="1200" dirty="0" smtClean="0"/>
                <a:t>2005 10M MIPS/$</a:t>
              </a:r>
              <a:endParaRPr lang="en-US" sz="1200" dirty="0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</a:t>
            </a:r>
            <a:r>
              <a:rPr lang="zh-CN" altLang="en-US" dirty="0" smtClean="0"/>
              <a:t>站流量统计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Admaster</a:t>
            </a:r>
            <a:endParaRPr lang="en-US" altLang="zh-CN" dirty="0" smtClean="0"/>
          </a:p>
          <a:p>
            <a:pPr lvl="1"/>
            <a:r>
              <a:rPr lang="en-US" dirty="0">
                <a:hlinkClick r:id="rId2"/>
              </a:rPr>
              <a:t>http://www.admaster.com.cn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err="1" smtClean="0"/>
              <a:t>Capptain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http://www.capptain.com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Google Analytics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www.google.cn/intl/zh-CN_ALL/analytics/index.html</a:t>
            </a:r>
            <a:endParaRPr lang="en-US" dirty="0" smtClean="0"/>
          </a:p>
          <a:p>
            <a:r>
              <a:rPr lang="zh-CN" altLang="en-US" dirty="0" smtClean="0"/>
              <a:t>百度统计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5"/>
              </a:rPr>
              <a:t>http://tongji.baidu.com</a:t>
            </a:r>
            <a:r>
              <a:rPr lang="en-US" altLang="zh-CN" dirty="0" smtClean="0">
                <a:hlinkClick r:id="rId5"/>
              </a:rPr>
              <a:t>/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广告被曝光次数，广告被点击次数</a:t>
            </a:r>
          </a:p>
          <a:p>
            <a:r>
              <a:rPr lang="zh-CN" altLang="en-US" dirty="0"/>
              <a:t>他们对我的广告、推广的产品与网站是否感兴趣</a:t>
            </a:r>
          </a:p>
          <a:p>
            <a:r>
              <a:rPr lang="zh-CN" altLang="en-US" dirty="0"/>
              <a:t>整个广告项目覆盖了目标受众情况，人群属性如何</a:t>
            </a:r>
          </a:p>
          <a:p>
            <a:r>
              <a:rPr lang="zh-CN" altLang="en-US" dirty="0"/>
              <a:t>项目的实际效果如何，品牌喜好度，购买倾向是否提升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7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Capptain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Users</a:t>
            </a:r>
          </a:p>
          <a:p>
            <a:pPr lvl="1"/>
            <a:r>
              <a:rPr lang="en-US" altLang="zh-CN" dirty="0" smtClean="0"/>
              <a:t>New, Active, Retained, Tracking, Tracking per Source, Tracking per Store</a:t>
            </a:r>
          </a:p>
          <a:p>
            <a:r>
              <a:rPr lang="en-US" dirty="0" smtClean="0"/>
              <a:t>Retention</a:t>
            </a:r>
          </a:p>
          <a:p>
            <a:r>
              <a:rPr lang="en-US" dirty="0" smtClean="0"/>
              <a:t>Sessions</a:t>
            </a:r>
          </a:p>
          <a:p>
            <a:pPr lvl="1"/>
            <a:r>
              <a:rPr lang="en-US" dirty="0" smtClean="0"/>
              <a:t>count, length</a:t>
            </a:r>
          </a:p>
          <a:p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Count, length</a:t>
            </a:r>
          </a:p>
          <a:p>
            <a:r>
              <a:rPr lang="en-US" dirty="0" smtClean="0"/>
              <a:t>User Path*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Per user, per session, per job</a:t>
            </a:r>
          </a:p>
          <a:p>
            <a:r>
              <a:rPr lang="en-US" dirty="0" smtClean="0"/>
              <a:t>Jobs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Carriers, Devices, Firmware, Networks, version, locales, screen, SDKs</a:t>
            </a:r>
          </a:p>
          <a:p>
            <a:r>
              <a:rPr lang="en-US" dirty="0" smtClean="0"/>
              <a:t>Errors</a:t>
            </a:r>
          </a:p>
          <a:p>
            <a:r>
              <a:rPr lang="en-US" dirty="0" err="1" smtClean="0"/>
              <a:t>Creashes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4001294"/>
            <a:ext cx="5191125" cy="1255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700" y="1445587"/>
            <a:ext cx="3282650" cy="22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AdMaster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广告转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/>
              <a:t>调研分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社会化营</a:t>
            </a:r>
            <a:r>
              <a:rPr lang="zh-CN" altLang="en-US" dirty="0" smtClean="0"/>
              <a:t>销</a:t>
            </a:r>
            <a:endParaRPr lang="en-US" altLang="zh-CN" dirty="0"/>
          </a:p>
          <a:p>
            <a:r>
              <a:rPr lang="zh-CN" altLang="en-US" dirty="0" smtClean="0"/>
              <a:t>电商分析</a:t>
            </a:r>
            <a:endParaRPr lang="en-US" altLang="zh-CN" dirty="0" smtClean="0"/>
          </a:p>
          <a:p>
            <a:r>
              <a:rPr lang="zh-CN" altLang="en-US" dirty="0"/>
              <a:t>跨屏分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数据可视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/>
              <a:t>大数据平台</a:t>
            </a:r>
            <a:endParaRPr lang="en-US" altLang="zh-CN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162050"/>
            <a:ext cx="45339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3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内容分析</a:t>
            </a:r>
            <a:endParaRPr lang="en-US" altLang="zh-CN" dirty="0" smtClean="0"/>
          </a:p>
          <a:p>
            <a:r>
              <a:rPr lang="zh-CN" altLang="en-US" dirty="0"/>
              <a:t>移动分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转化分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社交分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r>
              <a:rPr lang="zh-CN" altLang="en-US" dirty="0"/>
              <a:t>广告分</a:t>
            </a:r>
            <a:r>
              <a:rPr lang="zh-CN" altLang="en-US" dirty="0" smtClean="0"/>
              <a:t>析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5" y="1825625"/>
            <a:ext cx="6600825" cy="2126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3951885"/>
            <a:ext cx="6578083" cy="21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</TotalTime>
  <Words>292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Learn from azure</vt:lpstr>
      <vt:lpstr>Introducing Big Data</vt:lpstr>
      <vt:lpstr>网站流量统计</vt:lpstr>
      <vt:lpstr>问题场景</vt:lpstr>
      <vt:lpstr>Capptain</vt:lpstr>
      <vt:lpstr>AdMaster</vt:lpstr>
      <vt:lpstr>Google Analytics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Yuqing Wei (Person Consulting)</dc:creator>
  <cp:lastModifiedBy>Yuqing Wei (Person Consulting)</cp:lastModifiedBy>
  <cp:revision>15</cp:revision>
  <dcterms:created xsi:type="dcterms:W3CDTF">2015-09-24T01:42:31Z</dcterms:created>
  <dcterms:modified xsi:type="dcterms:W3CDTF">2015-10-13T07:09:03Z</dcterms:modified>
</cp:coreProperties>
</file>