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58" r:id="rId5"/>
    <p:sldMasterId id="2147483771" r:id="rId6"/>
    <p:sldMasterId id="2147483786" r:id="rId7"/>
    <p:sldMasterId id="2147483796" r:id="rId8"/>
    <p:sldMasterId id="2147483803" r:id="rId9"/>
  </p:sldMasterIdLst>
  <p:notesMasterIdLst>
    <p:notesMasterId r:id="rId88"/>
  </p:notesMasterIdLst>
  <p:sldIdLst>
    <p:sldId id="511" r:id="rId10"/>
    <p:sldId id="508" r:id="rId11"/>
    <p:sldId id="312" r:id="rId12"/>
    <p:sldId id="451" r:id="rId13"/>
    <p:sldId id="448" r:id="rId14"/>
    <p:sldId id="458" r:id="rId15"/>
    <p:sldId id="457" r:id="rId16"/>
    <p:sldId id="459" r:id="rId17"/>
    <p:sldId id="512" r:id="rId18"/>
    <p:sldId id="514" r:id="rId19"/>
    <p:sldId id="513" r:id="rId20"/>
    <p:sldId id="492" r:id="rId21"/>
    <p:sldId id="453" r:id="rId22"/>
    <p:sldId id="484" r:id="rId23"/>
    <p:sldId id="436" r:id="rId24"/>
    <p:sldId id="488" r:id="rId25"/>
    <p:sldId id="485" r:id="rId26"/>
    <p:sldId id="487" r:id="rId27"/>
    <p:sldId id="375" r:id="rId28"/>
    <p:sldId id="372" r:id="rId29"/>
    <p:sldId id="324" r:id="rId30"/>
    <p:sldId id="443" r:id="rId31"/>
    <p:sldId id="504" r:id="rId32"/>
    <p:sldId id="505" r:id="rId33"/>
    <p:sldId id="495" r:id="rId34"/>
    <p:sldId id="496" r:id="rId35"/>
    <p:sldId id="510" r:id="rId36"/>
    <p:sldId id="493" r:id="rId37"/>
    <p:sldId id="444" r:id="rId38"/>
    <p:sldId id="407" r:id="rId39"/>
    <p:sldId id="408" r:id="rId40"/>
    <p:sldId id="410" r:id="rId41"/>
    <p:sldId id="376" r:id="rId42"/>
    <p:sldId id="385" r:id="rId43"/>
    <p:sldId id="394" r:id="rId44"/>
    <p:sldId id="414" r:id="rId45"/>
    <p:sldId id="415" r:id="rId46"/>
    <p:sldId id="416" r:id="rId47"/>
    <p:sldId id="417" r:id="rId48"/>
    <p:sldId id="420" r:id="rId49"/>
    <p:sldId id="426" r:id="rId50"/>
    <p:sldId id="421" r:id="rId51"/>
    <p:sldId id="389" r:id="rId52"/>
    <p:sldId id="391" r:id="rId53"/>
    <p:sldId id="477" r:id="rId54"/>
    <p:sldId id="388" r:id="rId55"/>
    <p:sldId id="480" r:id="rId56"/>
    <p:sldId id="481" r:id="rId57"/>
    <p:sldId id="482" r:id="rId58"/>
    <p:sldId id="483" r:id="rId59"/>
    <p:sldId id="424" r:id="rId60"/>
    <p:sldId id="425" r:id="rId61"/>
    <p:sldId id="428" r:id="rId62"/>
    <p:sldId id="438" r:id="rId63"/>
    <p:sldId id="460" r:id="rId64"/>
    <p:sldId id="502" r:id="rId65"/>
    <p:sldId id="498" r:id="rId66"/>
    <p:sldId id="499" r:id="rId67"/>
    <p:sldId id="500" r:id="rId68"/>
    <p:sldId id="392" r:id="rId69"/>
    <p:sldId id="456" r:id="rId70"/>
    <p:sldId id="503" r:id="rId71"/>
    <p:sldId id="342" r:id="rId72"/>
    <p:sldId id="403" r:id="rId73"/>
    <p:sldId id="404" r:id="rId74"/>
    <p:sldId id="506" r:id="rId75"/>
    <p:sldId id="402" r:id="rId76"/>
    <p:sldId id="465" r:id="rId77"/>
    <p:sldId id="466" r:id="rId78"/>
    <p:sldId id="467" r:id="rId79"/>
    <p:sldId id="468" r:id="rId80"/>
    <p:sldId id="469" r:id="rId81"/>
    <p:sldId id="470" r:id="rId82"/>
    <p:sldId id="471" r:id="rId83"/>
    <p:sldId id="472" r:id="rId84"/>
    <p:sldId id="473" r:id="rId85"/>
    <p:sldId id="474" r:id="rId86"/>
    <p:sldId id="476"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B5B4771-8AF1-490E-8629-F9141B23DEEE}">
          <p14:sldIdLst>
            <p14:sldId id="511"/>
            <p14:sldId id="508"/>
            <p14:sldId id="312"/>
            <p14:sldId id="451"/>
            <p14:sldId id="448"/>
            <p14:sldId id="458"/>
            <p14:sldId id="457"/>
            <p14:sldId id="459"/>
            <p14:sldId id="512"/>
            <p14:sldId id="514"/>
            <p14:sldId id="513"/>
            <p14:sldId id="492"/>
            <p14:sldId id="453"/>
            <p14:sldId id="484"/>
            <p14:sldId id="436"/>
            <p14:sldId id="488"/>
            <p14:sldId id="485"/>
            <p14:sldId id="487"/>
          </p14:sldIdLst>
        </p14:section>
        <p14:section name="Cosmos 101" id="{19926846-E3F4-4B59-AA61-2FC7281EE38E}">
          <p14:sldIdLst>
            <p14:sldId id="375"/>
            <p14:sldId id="372"/>
            <p14:sldId id="324"/>
          </p14:sldIdLst>
        </p14:section>
        <p14:section name="Tools" id="{5AE691B1-B068-4AA7-B29B-87298B5F6BF8}">
          <p14:sldIdLst>
            <p14:sldId id="443"/>
            <p14:sldId id="504"/>
            <p14:sldId id="505"/>
            <p14:sldId id="495"/>
            <p14:sldId id="496"/>
            <p14:sldId id="510"/>
            <p14:sldId id="493"/>
            <p14:sldId id="444"/>
          </p14:sldIdLst>
        </p14:section>
        <p14:section name="Ingress" id="{1EDDFCEF-264B-4509-B67F-7965AD96F48A}">
          <p14:sldIdLst>
            <p14:sldId id="407"/>
            <p14:sldId id="408"/>
            <p14:sldId id="410"/>
            <p14:sldId id="376"/>
            <p14:sldId id="385"/>
            <p14:sldId id="394"/>
          </p14:sldIdLst>
        </p14:section>
        <p14:section name="Clusters, VCs, Tokens" id="{8A99197C-09BE-45A3-BABC-C3854721FA12}">
          <p14:sldIdLst>
            <p14:sldId id="414"/>
            <p14:sldId id="415"/>
            <p14:sldId id="416"/>
            <p14:sldId id="417"/>
            <p14:sldId id="420"/>
            <p14:sldId id="426"/>
            <p14:sldId id="421"/>
          </p14:sldIdLst>
        </p14:section>
        <p14:section name="Storage" id="{DA2ADEE5-918F-48EB-A8DC-CC9B81EEF302}">
          <p14:sldIdLst>
            <p14:sldId id="389"/>
            <p14:sldId id="391"/>
            <p14:sldId id="477"/>
          </p14:sldIdLst>
        </p14:section>
        <p14:section name="Compute Deep Dive" id="{A87625E4-83D3-489C-B921-5AC82AC6D0FB}">
          <p14:sldIdLst>
            <p14:sldId id="388"/>
            <p14:sldId id="480"/>
            <p14:sldId id="481"/>
            <p14:sldId id="482"/>
            <p14:sldId id="483"/>
            <p14:sldId id="424"/>
            <p14:sldId id="425"/>
            <p14:sldId id="428"/>
            <p14:sldId id="438"/>
            <p14:sldId id="460"/>
          </p14:sldIdLst>
        </p14:section>
        <p14:section name="Untitled Section" id="{4C4B0AF9-A213-43E3-8CBF-26A08CE07571}">
          <p14:sldIdLst>
            <p14:sldId id="502"/>
            <p14:sldId id="498"/>
            <p14:sldId id="499"/>
            <p14:sldId id="500"/>
          </p14:sldIdLst>
        </p14:section>
        <p14:section name="Wrap Up" id="{9D658867-EE83-4302-BE58-1F374DACD8C5}">
          <p14:sldIdLst>
            <p14:sldId id="392"/>
            <p14:sldId id="456"/>
            <p14:sldId id="503"/>
            <p14:sldId id="342"/>
            <p14:sldId id="403"/>
            <p14:sldId id="404"/>
            <p14:sldId id="506"/>
          </p14:sldIdLst>
        </p14:section>
        <p14:section name="Appendix" id="{1CB6C02C-626A-4E5A-9365-0F4A1E6953ED}">
          <p14:sldIdLst>
            <p14:sldId id="402"/>
            <p14:sldId id="465"/>
            <p14:sldId id="466"/>
            <p14:sldId id="467"/>
            <p14:sldId id="468"/>
            <p14:sldId id="469"/>
            <p14:sldId id="470"/>
            <p14:sldId id="471"/>
            <p14:sldId id="472"/>
            <p14:sldId id="473"/>
            <p14:sldId id="474"/>
            <p14:sldId id="4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4676"/>
    <a:srgbClr val="6F5078"/>
    <a:srgbClr val="866091"/>
    <a:srgbClr val="00BCF2"/>
    <a:srgbClr val="FFFFFF"/>
    <a:srgbClr val="9D81AA"/>
    <a:srgbClr val="E1DFD7"/>
    <a:srgbClr val="EDECE7"/>
    <a:srgbClr val="E3E1D9"/>
    <a:srgbClr val="93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6" autoAdjust="0"/>
    <p:restoredTop sz="92865" autoAdjust="0"/>
  </p:normalViewPr>
  <p:slideViewPr>
    <p:cSldViewPr>
      <p:cViewPr varScale="1">
        <p:scale>
          <a:sx n="101" d="100"/>
          <a:sy n="101" d="100"/>
        </p:scale>
        <p:origin x="61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292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2.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2.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320" b="0" i="0" u="none" strike="noStrike" kern="1200" spc="0" baseline="0">
                <a:solidFill>
                  <a:schemeClr val="tx1"/>
                </a:solidFill>
                <a:latin typeface="+mj-lt"/>
                <a:ea typeface="+mn-ea"/>
                <a:cs typeface="+mn-cs"/>
              </a:defRPr>
            </a:pPr>
            <a:r>
              <a:rPr lang="en-US">
                <a:solidFill>
                  <a:schemeClr val="tx1"/>
                </a:solidFill>
              </a:rPr>
              <a:t>Storage Growth</a:t>
            </a:r>
          </a:p>
        </c:rich>
      </c:tx>
      <c:layout>
        <c:manualLayout>
          <c:xMode val="edge"/>
          <c:yMode val="edge"/>
          <c:x val="0.10690063507215425"/>
          <c:y val="4.101094646639792E-2"/>
        </c:manualLayout>
      </c:layout>
      <c:overlay val="0"/>
      <c:spPr>
        <a:noFill/>
        <a:ln>
          <a:noFill/>
        </a:ln>
        <a:effectLst/>
      </c:spPr>
      <c:txPr>
        <a:bodyPr rot="0" spcFirstLastPara="1" vertOverflow="ellipsis" vert="horz" wrap="square" anchor="ctr" anchorCtr="1"/>
        <a:lstStyle/>
        <a:p>
          <a:pPr>
            <a:defRPr sz="4320" b="0" i="0" u="none" strike="noStrike" kern="1200" spc="0" baseline="0">
              <a:solidFill>
                <a:schemeClr val="tx1"/>
              </a:solidFill>
              <a:latin typeface="+mj-lt"/>
              <a:ea typeface="+mn-ea"/>
              <a:cs typeface="+mn-cs"/>
            </a:defRPr>
          </a:pPr>
          <a:endParaRPr lang="en-US"/>
        </a:p>
      </c:txPr>
    </c:title>
    <c:autoTitleDeleted val="0"/>
    <c:plotArea>
      <c:layout/>
      <c:areaChart>
        <c:grouping val="standard"/>
        <c:varyColors val="0"/>
        <c:dLbls>
          <c:showLegendKey val="0"/>
          <c:showVal val="0"/>
          <c:showCatName val="0"/>
          <c:showSerName val="0"/>
          <c:showPercent val="0"/>
          <c:showBubbleSize val="0"/>
        </c:dLbls>
        <c:axId val="469819600"/>
        <c:axId val="469819992"/>
      </c:areaChart>
      <c:catAx>
        <c:axId val="4698196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600" b="0" i="0" u="none" strike="noStrike" kern="1200" baseline="0">
                <a:solidFill>
                  <a:schemeClr val="tx1"/>
                </a:solidFill>
                <a:latin typeface="+mj-lt"/>
                <a:ea typeface="+mn-ea"/>
                <a:cs typeface="+mn-cs"/>
              </a:defRPr>
            </a:pPr>
            <a:endParaRPr lang="en-US"/>
          </a:p>
        </c:txPr>
        <c:crossAx val="469819992"/>
        <c:crosses val="autoZero"/>
        <c:auto val="1"/>
        <c:lblAlgn val="ctr"/>
        <c:lblOffset val="100"/>
        <c:noMultiLvlLbl val="0"/>
      </c:catAx>
      <c:valAx>
        <c:axId val="469819992"/>
        <c:scaling>
          <c:orientation val="minMax"/>
          <c:max val="1000"/>
        </c:scaling>
        <c:delete val="1"/>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crossAx val="469819600"/>
        <c:crosses val="autoZero"/>
        <c:crossBetween val="midCat"/>
        <c:majorUnit val="250"/>
      </c:valAx>
      <c:spPr>
        <a:noFill/>
        <a:ln>
          <a:noFill/>
        </a:ln>
        <a:effectLst/>
      </c:spPr>
    </c:plotArea>
    <c:plotVisOnly val="1"/>
    <c:dispBlanksAs val="zero"/>
    <c:showDLblsOverMax val="0"/>
  </c:chart>
  <c:spPr>
    <a:noFill/>
    <a:ln>
      <a:noFill/>
    </a:ln>
    <a:effectLst/>
  </c:spPr>
  <c:txPr>
    <a:bodyPr/>
    <a:lstStyle/>
    <a:p>
      <a:pPr>
        <a:defRPr sz="3600">
          <a:solidFill>
            <a:schemeClr val="bg1"/>
          </a:solidFill>
          <a:latin typeface="+mj-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Value</c:v>
                </c:pt>
              </c:strCache>
            </c:strRef>
          </c:tx>
          <c:spPr>
            <a:solidFill>
              <a:srgbClr val="93E2FF"/>
            </a:solidFill>
            <a:ln>
              <a:noFill/>
            </a:ln>
            <a:effectLst/>
          </c:spPr>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64</c:v>
                </c:pt>
                <c:pt idx="1">
                  <c:v>283</c:v>
                </c:pt>
                <c:pt idx="2">
                  <c:v>530</c:v>
                </c:pt>
                <c:pt idx="3">
                  <c:v>1015</c:v>
                </c:pt>
                <c:pt idx="4">
                  <c:v>2300</c:v>
                </c:pt>
              </c:numCache>
            </c:numRef>
          </c:val>
          <c:extLst>
            <c:ext xmlns:c16="http://schemas.microsoft.com/office/drawing/2014/chart" uri="{C3380CC4-5D6E-409C-BE32-E72D297353CC}">
              <c16:uniqueId val="{00000000-59D2-4AF2-80F1-936CB5BF24F8}"/>
            </c:ext>
          </c:extLst>
        </c:ser>
        <c:dLbls>
          <c:showLegendKey val="0"/>
          <c:showVal val="0"/>
          <c:showCatName val="0"/>
          <c:showSerName val="0"/>
          <c:showPercent val="0"/>
          <c:showBubbleSize val="0"/>
        </c:dLbls>
        <c:axId val="2608240"/>
        <c:axId val="628875304"/>
      </c:areaChart>
      <c:catAx>
        <c:axId val="26082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j-lt"/>
                <a:ea typeface="+mn-ea"/>
                <a:cs typeface="+mn-cs"/>
              </a:defRPr>
            </a:pPr>
            <a:endParaRPr lang="en-US"/>
          </a:p>
        </c:txPr>
        <c:crossAx val="628875304"/>
        <c:crosses val="autoZero"/>
        <c:auto val="1"/>
        <c:lblAlgn val="ctr"/>
        <c:lblOffset val="100"/>
        <c:noMultiLvlLbl val="0"/>
      </c:catAx>
      <c:valAx>
        <c:axId val="628875304"/>
        <c:scaling>
          <c:orientation val="minMax"/>
          <c:min val="0"/>
        </c:scaling>
        <c:delete val="0"/>
        <c:axPos val="l"/>
        <c:majorGridlines>
          <c:spPr>
            <a:ln w="9525" cap="flat" cmpd="sng" algn="ctr">
              <a:solidFill>
                <a:schemeClr val="tx2">
                  <a:lumMod val="60000"/>
                  <a:lumOff val="4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j-lt"/>
                <a:ea typeface="+mn-ea"/>
                <a:cs typeface="+mn-cs"/>
              </a:defRPr>
            </a:pPr>
            <a:endParaRPr lang="en-US"/>
          </a:p>
        </c:txPr>
        <c:crossAx val="2608240"/>
        <c:crosses val="autoZero"/>
        <c:crossBetween val="midCat"/>
        <c:majorUnit val="250"/>
      </c:valAx>
      <c:spPr>
        <a:noFill/>
        <a:ln>
          <a:noFill/>
        </a:ln>
        <a:effectLst/>
      </c:spPr>
    </c:plotArea>
    <c:plotVisOnly val="1"/>
    <c:dispBlanksAs val="zero"/>
    <c:showDLblsOverMax val="0"/>
  </c:chart>
  <c:spPr>
    <a:noFill/>
    <a:ln>
      <a:noFill/>
    </a:ln>
    <a:effectLst/>
  </c:spPr>
  <c:txPr>
    <a:bodyPr/>
    <a:lstStyle/>
    <a:p>
      <a:pPr>
        <a:defRPr sz="3600">
          <a:solidFill>
            <a:schemeClr val="bg1"/>
          </a:solidFill>
          <a:latin typeface="+mj-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solidFill>
                <a:latin typeface="+mj-lt"/>
                <a:ea typeface="+mn-ea"/>
                <a:cs typeface="+mn-cs"/>
              </a:defRPr>
            </a:pPr>
            <a:r>
              <a:rPr lang="en-US"/>
              <a:t>Storage (PiBs)</a:t>
            </a:r>
          </a:p>
        </c:rich>
      </c:tx>
      <c:layout>
        <c:manualLayout>
          <c:xMode val="edge"/>
          <c:yMode val="edge"/>
          <c:x val="0.34075279892124272"/>
          <c:y val="4.4731365338078422E-2"/>
        </c:manualLayout>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solidFill>
              <a:latin typeface="+mj-lt"/>
              <a:ea typeface="+mn-ea"/>
              <a:cs typeface="+mn-cs"/>
            </a:defRPr>
          </a:pPr>
          <a:endParaRPr lang="en-US"/>
        </a:p>
      </c:txPr>
    </c:title>
    <c:autoTitleDeleted val="0"/>
    <c:plotArea>
      <c:layout/>
      <c:areaChart>
        <c:grouping val="standard"/>
        <c:varyColors val="0"/>
        <c:ser>
          <c:idx val="0"/>
          <c:order val="0"/>
          <c:tx>
            <c:strRef>
              <c:f>Sheet1!$B$1</c:f>
              <c:strCache>
                <c:ptCount val="1"/>
                <c:pt idx="0">
                  <c:v>Log</c:v>
                </c:pt>
              </c:strCache>
            </c:strRef>
          </c:tx>
          <c:spPr>
            <a:solidFill>
              <a:schemeClr val="accent6">
                <a:lumMod val="40000"/>
                <a:lumOff val="60000"/>
              </a:schemeClr>
            </a:solidFill>
            <a:ln>
              <a:noFill/>
            </a:ln>
            <a:effectLst/>
          </c:spPr>
          <c:cat>
            <c:numRef>
              <c:f>Sheet1!$A$2:$A$4</c:f>
              <c:numCache>
                <c:formatCode>General</c:formatCode>
                <c:ptCount val="3"/>
                <c:pt idx="0">
                  <c:v>2011</c:v>
                </c:pt>
                <c:pt idx="1">
                  <c:v>2012</c:v>
                </c:pt>
                <c:pt idx="2">
                  <c:v>2013</c:v>
                </c:pt>
              </c:numCache>
            </c:numRef>
          </c:cat>
          <c:val>
            <c:numRef>
              <c:f>Sheet1!$B$2:$B$4</c:f>
              <c:numCache>
                <c:formatCode>General</c:formatCode>
                <c:ptCount val="3"/>
                <c:pt idx="0">
                  <c:v>2.13</c:v>
                </c:pt>
                <c:pt idx="1">
                  <c:v>11.3</c:v>
                </c:pt>
                <c:pt idx="2">
                  <c:v>27.56</c:v>
                </c:pt>
              </c:numCache>
            </c:numRef>
          </c:val>
          <c:extLst>
            <c:ext xmlns:c16="http://schemas.microsoft.com/office/drawing/2014/chart" uri="{C3380CC4-5D6E-409C-BE32-E72D297353CC}">
              <c16:uniqueId val="{00000000-815C-45C6-9E96-004E8C1EC021}"/>
            </c:ext>
          </c:extLst>
        </c:ser>
        <c:ser>
          <c:idx val="1"/>
          <c:order val="1"/>
          <c:tx>
            <c:strRef>
              <c:f>Sheet1!$C$1</c:f>
              <c:strCache>
                <c:ptCount val="1"/>
                <c:pt idx="0">
                  <c:v>Phys</c:v>
                </c:pt>
              </c:strCache>
            </c:strRef>
          </c:tx>
          <c:spPr>
            <a:solidFill>
              <a:srgbClr val="0DC0FF"/>
            </a:solidFill>
            <a:ln w="25400">
              <a:noFill/>
            </a:ln>
            <a:effectLst/>
          </c:spPr>
          <c:cat>
            <c:numRef>
              <c:f>Sheet1!$A$2:$A$4</c:f>
              <c:numCache>
                <c:formatCode>General</c:formatCode>
                <c:ptCount val="3"/>
                <c:pt idx="0">
                  <c:v>2011</c:v>
                </c:pt>
                <c:pt idx="1">
                  <c:v>2012</c:v>
                </c:pt>
                <c:pt idx="2">
                  <c:v>2013</c:v>
                </c:pt>
              </c:numCache>
            </c:numRef>
          </c:cat>
          <c:val>
            <c:numRef>
              <c:f>Sheet1!$C$2:$C$4</c:f>
              <c:numCache>
                <c:formatCode>General</c:formatCode>
                <c:ptCount val="3"/>
                <c:pt idx="0">
                  <c:v>0.44900000000000001</c:v>
                </c:pt>
                <c:pt idx="1">
                  <c:v>2.52</c:v>
                </c:pt>
                <c:pt idx="2">
                  <c:v>5.7</c:v>
                </c:pt>
              </c:numCache>
            </c:numRef>
          </c:val>
          <c:extLst>
            <c:ext xmlns:c16="http://schemas.microsoft.com/office/drawing/2014/chart" uri="{C3380CC4-5D6E-409C-BE32-E72D297353CC}">
              <c16:uniqueId val="{00000001-815C-45C6-9E96-004E8C1EC021}"/>
            </c:ext>
          </c:extLst>
        </c:ser>
        <c:dLbls>
          <c:showLegendKey val="0"/>
          <c:showVal val="0"/>
          <c:showCatName val="0"/>
          <c:showSerName val="0"/>
          <c:showPercent val="0"/>
          <c:showBubbleSize val="0"/>
        </c:dLbls>
        <c:axId val="628872952"/>
        <c:axId val="628874128"/>
      </c:areaChart>
      <c:catAx>
        <c:axId val="628872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j-lt"/>
                <a:ea typeface="+mn-ea"/>
                <a:cs typeface="+mn-cs"/>
              </a:defRPr>
            </a:pPr>
            <a:endParaRPr lang="en-US"/>
          </a:p>
        </c:txPr>
        <c:crossAx val="628874128"/>
        <c:crosses val="autoZero"/>
        <c:auto val="1"/>
        <c:lblAlgn val="ctr"/>
        <c:lblOffset val="100"/>
        <c:noMultiLvlLbl val="0"/>
      </c:catAx>
      <c:valAx>
        <c:axId val="628874128"/>
        <c:scaling>
          <c:orientation val="minMax"/>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j-lt"/>
                <a:ea typeface="+mn-ea"/>
                <a:cs typeface="+mn-cs"/>
              </a:defRPr>
            </a:pPr>
            <a:endParaRPr lang="en-US"/>
          </a:p>
        </c:txPr>
        <c:crossAx val="628872952"/>
        <c:crosses val="autoZero"/>
        <c:crossBetween val="midCat"/>
      </c:valAx>
      <c:spPr>
        <a:noFill/>
        <a:ln>
          <a:noFill/>
        </a:ln>
        <a:effectLst/>
      </c:spPr>
    </c:plotArea>
    <c:plotVisOnly val="1"/>
    <c:dispBlanksAs val="zero"/>
    <c:showDLblsOverMax val="0"/>
  </c:chart>
  <c:spPr>
    <a:solidFill>
      <a:srgbClr val="0091B8"/>
    </a:solidFill>
    <a:ln>
      <a:noFill/>
    </a:ln>
    <a:effectLst/>
  </c:spPr>
  <c:txPr>
    <a:bodyPr/>
    <a:lstStyle/>
    <a:p>
      <a:pPr>
        <a:defRPr sz="1800">
          <a:solidFill>
            <a:schemeClr val="tx1"/>
          </a:solidFill>
          <a:latin typeface="+mj-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j-lt"/>
                <a:ea typeface="+mn-ea"/>
                <a:cs typeface="+mn-cs"/>
              </a:defRPr>
            </a:pPr>
            <a:r>
              <a:rPr lang="en-US"/>
              <a:t>Storage (PiBs)</a:t>
            </a:r>
          </a:p>
        </c:rich>
      </c:tx>
      <c:layout>
        <c:manualLayout>
          <c:xMode val="edge"/>
          <c:yMode val="edge"/>
          <c:x val="0.11141513560804898"/>
          <c:y val="5.462116267492670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j-lt"/>
              <a:ea typeface="+mn-ea"/>
              <a:cs typeface="+mn-cs"/>
            </a:defRPr>
          </a:pPr>
          <a:endParaRPr lang="en-US"/>
        </a:p>
      </c:txPr>
    </c:title>
    <c:autoTitleDeleted val="0"/>
    <c:plotArea>
      <c:layout/>
      <c:areaChart>
        <c:grouping val="standard"/>
        <c:varyColors val="0"/>
        <c:dLbls>
          <c:showLegendKey val="0"/>
          <c:showVal val="0"/>
          <c:showCatName val="0"/>
          <c:showSerName val="0"/>
          <c:showPercent val="0"/>
          <c:showBubbleSize val="0"/>
        </c:dLbls>
        <c:axId val="628873344"/>
        <c:axId val="628875696"/>
      </c:areaChart>
      <c:catAx>
        <c:axId val="6288733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628875696"/>
        <c:crosses val="autoZero"/>
        <c:auto val="1"/>
        <c:lblAlgn val="ctr"/>
        <c:lblOffset val="100"/>
        <c:noMultiLvlLbl val="0"/>
      </c:catAx>
      <c:valAx>
        <c:axId val="62887569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j-lt"/>
                <a:ea typeface="+mn-ea"/>
                <a:cs typeface="+mn-cs"/>
              </a:defRPr>
            </a:pPr>
            <a:endParaRPr lang="en-US"/>
          </a:p>
        </c:txPr>
        <c:crossAx val="628873344"/>
        <c:crosses val="autoZero"/>
        <c:crossBetween val="midCat"/>
      </c:valAx>
      <c:spPr>
        <a:noFill/>
        <a:ln>
          <a:solidFill>
            <a:schemeClr val="tx2">
              <a:lumMod val="40000"/>
              <a:lumOff val="60000"/>
            </a:schemeClr>
          </a:solidFill>
        </a:ln>
        <a:effectLst/>
      </c:spPr>
    </c:plotArea>
    <c:plotVisOnly val="1"/>
    <c:dispBlanksAs val="zero"/>
    <c:showDLblsOverMax val="0"/>
  </c:chart>
  <c:spPr>
    <a:noFill/>
    <a:ln>
      <a:noFill/>
    </a:ln>
    <a:effectLst/>
  </c:spPr>
  <c:txPr>
    <a:bodyPr/>
    <a:lstStyle/>
    <a:p>
      <a:pPr>
        <a:defRPr sz="1000">
          <a:solidFill>
            <a:schemeClr val="bg1"/>
          </a:solidFill>
          <a:latin typeface="+mj-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mj-lt"/>
                <a:ea typeface="+mn-ea"/>
                <a:cs typeface="+mn-cs"/>
              </a:defRPr>
            </a:pPr>
            <a:r>
              <a:rPr lang="en-US"/>
              <a:t>Scope Jobs per day (K)</a:t>
            </a:r>
          </a:p>
        </c:rich>
      </c:tx>
      <c:layout>
        <c:manualLayout>
          <c:xMode val="edge"/>
          <c:yMode val="edge"/>
          <c:x val="0.15816203184114472"/>
          <c:y val="2.4746232827948959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j-lt"/>
              <a:ea typeface="+mn-ea"/>
              <a:cs typeface="+mn-cs"/>
            </a:defRPr>
          </a:pPr>
          <a:endParaRPr lang="en-US"/>
        </a:p>
      </c:txPr>
    </c:title>
    <c:autoTitleDeleted val="0"/>
    <c:plotArea>
      <c:layout/>
      <c:areaChart>
        <c:grouping val="standard"/>
        <c:varyColors val="0"/>
        <c:ser>
          <c:idx val="0"/>
          <c:order val="0"/>
          <c:tx>
            <c:strRef>
              <c:f>Sheet1!$B$1</c:f>
              <c:strCache>
                <c:ptCount val="1"/>
                <c:pt idx="0">
                  <c:v>Value</c:v>
                </c:pt>
              </c:strCache>
            </c:strRef>
          </c:tx>
          <c:spPr>
            <a:solidFill>
              <a:srgbClr val="93E2FF"/>
            </a:solidFill>
            <a:ln>
              <a:noFill/>
            </a:ln>
            <a:effectLst/>
          </c:spPr>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6</c:v>
                </c:pt>
                <c:pt idx="1">
                  <c:v>13</c:v>
                </c:pt>
                <c:pt idx="2">
                  <c:v>58</c:v>
                </c:pt>
                <c:pt idx="3">
                  <c:v>100</c:v>
                </c:pt>
                <c:pt idx="4">
                  <c:v>199</c:v>
                </c:pt>
              </c:numCache>
            </c:numRef>
          </c:val>
          <c:extLst>
            <c:ext xmlns:c16="http://schemas.microsoft.com/office/drawing/2014/chart" uri="{C3380CC4-5D6E-409C-BE32-E72D297353CC}">
              <c16:uniqueId val="{00000000-BAE5-4461-982F-34FC403B8D4E}"/>
            </c:ext>
          </c:extLst>
        </c:ser>
        <c:dLbls>
          <c:showLegendKey val="0"/>
          <c:showVal val="0"/>
          <c:showCatName val="0"/>
          <c:showSerName val="0"/>
          <c:showPercent val="0"/>
          <c:showBubbleSize val="0"/>
        </c:dLbls>
        <c:axId val="467141160"/>
        <c:axId val="467139984"/>
      </c:areaChart>
      <c:catAx>
        <c:axId val="4671411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j-lt"/>
                <a:ea typeface="+mn-ea"/>
                <a:cs typeface="+mn-cs"/>
              </a:defRPr>
            </a:pPr>
            <a:endParaRPr lang="en-US"/>
          </a:p>
        </c:txPr>
        <c:crossAx val="467139984"/>
        <c:crosses val="autoZero"/>
        <c:auto val="1"/>
        <c:lblAlgn val="ctr"/>
        <c:lblOffset val="100"/>
        <c:noMultiLvlLbl val="0"/>
      </c:catAx>
      <c:valAx>
        <c:axId val="467139984"/>
        <c:scaling>
          <c:orientation val="minMax"/>
        </c:scaling>
        <c:delete val="0"/>
        <c:axPos val="l"/>
        <c:majorGridlines>
          <c:spPr>
            <a:ln w="9525" cap="flat" cmpd="sng" algn="ctr">
              <a:solidFill>
                <a:schemeClr val="tx1"/>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j-lt"/>
                <a:ea typeface="+mn-ea"/>
                <a:cs typeface="+mn-cs"/>
              </a:defRPr>
            </a:pPr>
            <a:endParaRPr lang="en-US"/>
          </a:p>
        </c:txPr>
        <c:crossAx val="467141160"/>
        <c:crosses val="autoZero"/>
        <c:crossBetween val="midCat"/>
        <c:majorUnit val="25"/>
      </c:valAx>
      <c:spPr>
        <a:noFill/>
        <a:ln w="25400">
          <a:noFill/>
        </a:ln>
        <a:effectLst/>
      </c:spPr>
    </c:plotArea>
    <c:plotVisOnly val="1"/>
    <c:dispBlanksAs val="zero"/>
    <c:showDLblsOverMax val="0"/>
  </c:chart>
  <c:spPr>
    <a:noFill/>
    <a:ln>
      <a:noFill/>
    </a:ln>
    <a:effectLst/>
  </c:spPr>
  <c:txPr>
    <a:bodyPr/>
    <a:lstStyle/>
    <a:p>
      <a:pPr>
        <a:defRPr sz="1600">
          <a:solidFill>
            <a:schemeClr val="tx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54816-7FD7-4301-A8A3-A0220E4337BB}" type="datetimeFigureOut">
              <a:rPr lang="en-US" smtClean="0"/>
              <a:pPr/>
              <a:t>10/26/2015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43D87-E5E6-4341-82FC-1977810270CF}" type="slidenum">
              <a:rPr lang="en-US" smtClean="0"/>
              <a:pPr/>
              <a:t>‹#›</a:t>
            </a:fld>
            <a:endParaRPr lang="en-US"/>
          </a:p>
        </p:txBody>
      </p:sp>
    </p:spTree>
    <p:extLst>
      <p:ext uri="{BB962C8B-B14F-4D97-AF65-F5344CB8AC3E}">
        <p14:creationId xmlns:p14="http://schemas.microsoft.com/office/powerpoint/2010/main" val="263349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a:t>
            </a:fld>
            <a:endParaRPr lang="en-US"/>
          </a:p>
        </p:txBody>
      </p:sp>
    </p:spTree>
    <p:extLst>
      <p:ext uri="{BB962C8B-B14F-4D97-AF65-F5344CB8AC3E}">
        <p14:creationId xmlns:p14="http://schemas.microsoft.com/office/powerpoint/2010/main" val="4208991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13362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85636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5" name="Slide Number Placeholder 4"/>
          <p:cNvSpPr>
            <a:spLocks noGrp="1"/>
          </p:cNvSpPr>
          <p:nvPr>
            <p:ph type="sldNum" sz="quarter" idx="10"/>
          </p:nvPr>
        </p:nvSpPr>
        <p:spPr/>
        <p:txBody>
          <a:bodyPr/>
          <a:lstStyle/>
          <a:p>
            <a:fld id="{55543D87-E5E6-4341-82FC-1977810270CF}" type="slidenum">
              <a:rPr lang="en-US" smtClean="0"/>
              <a:pPr/>
              <a:t>12</a:t>
            </a:fld>
            <a:endParaRPr lang="en-US"/>
          </a:p>
        </p:txBody>
      </p:sp>
    </p:spTree>
    <p:extLst>
      <p:ext uri="{BB962C8B-B14F-4D97-AF65-F5344CB8AC3E}">
        <p14:creationId xmlns:p14="http://schemas.microsoft.com/office/powerpoint/2010/main" val="582747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20D36BA-049A-4F20-A821-97565FC5FEAF}" type="datetime1">
              <a:rPr lang="en-US" smtClean="0"/>
              <a:t>10/26/2015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743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14</a:t>
            </a:fld>
            <a:endParaRPr lang="en-US"/>
          </a:p>
        </p:txBody>
      </p:sp>
    </p:spTree>
    <p:extLst>
      <p:ext uri="{BB962C8B-B14F-4D97-AF65-F5344CB8AC3E}">
        <p14:creationId xmlns:p14="http://schemas.microsoft.com/office/powerpoint/2010/main" val="10017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15</a:t>
            </a:fld>
            <a:endParaRPr lang="en-US"/>
          </a:p>
        </p:txBody>
      </p:sp>
    </p:spTree>
    <p:extLst>
      <p:ext uri="{BB962C8B-B14F-4D97-AF65-F5344CB8AC3E}">
        <p14:creationId xmlns:p14="http://schemas.microsoft.com/office/powerpoint/2010/main" val="260508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16</a:t>
            </a:fld>
            <a:endParaRPr lang="en-US"/>
          </a:p>
        </p:txBody>
      </p:sp>
    </p:spTree>
    <p:extLst>
      <p:ext uri="{BB962C8B-B14F-4D97-AF65-F5344CB8AC3E}">
        <p14:creationId xmlns:p14="http://schemas.microsoft.com/office/powerpoint/2010/main" val="3699682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17</a:t>
            </a:fld>
            <a:endParaRPr lang="en-US"/>
          </a:p>
        </p:txBody>
      </p:sp>
    </p:spTree>
    <p:extLst>
      <p:ext uri="{BB962C8B-B14F-4D97-AF65-F5344CB8AC3E}">
        <p14:creationId xmlns:p14="http://schemas.microsoft.com/office/powerpoint/2010/main" val="1209869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18</a:t>
            </a:fld>
            <a:endParaRPr lang="en-US"/>
          </a:p>
        </p:txBody>
      </p:sp>
    </p:spTree>
    <p:extLst>
      <p:ext uri="{BB962C8B-B14F-4D97-AF65-F5344CB8AC3E}">
        <p14:creationId xmlns:p14="http://schemas.microsoft.com/office/powerpoint/2010/main" val="296065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19</a:t>
            </a:fld>
            <a:endParaRPr lang="en-US"/>
          </a:p>
        </p:txBody>
      </p:sp>
    </p:spTree>
    <p:extLst>
      <p:ext uri="{BB962C8B-B14F-4D97-AF65-F5344CB8AC3E}">
        <p14:creationId xmlns:p14="http://schemas.microsoft.com/office/powerpoint/2010/main" val="210271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2</a:t>
            </a:fld>
            <a:endParaRPr lang="en-US"/>
          </a:p>
        </p:txBody>
      </p:sp>
    </p:spTree>
    <p:extLst>
      <p:ext uri="{BB962C8B-B14F-4D97-AF65-F5344CB8AC3E}">
        <p14:creationId xmlns:p14="http://schemas.microsoft.com/office/powerpoint/2010/main" val="654998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20</a:t>
            </a:fld>
            <a:endParaRPr lang="en-US" dirty="0"/>
          </a:p>
        </p:txBody>
      </p:sp>
    </p:spTree>
    <p:extLst>
      <p:ext uri="{BB962C8B-B14F-4D97-AF65-F5344CB8AC3E}">
        <p14:creationId xmlns:p14="http://schemas.microsoft.com/office/powerpoint/2010/main" val="124508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21</a:t>
            </a:fld>
            <a:endParaRPr lang="en-US"/>
          </a:p>
        </p:txBody>
      </p:sp>
    </p:spTree>
    <p:extLst>
      <p:ext uri="{BB962C8B-B14F-4D97-AF65-F5344CB8AC3E}">
        <p14:creationId xmlns:p14="http://schemas.microsoft.com/office/powerpoint/2010/main" val="327067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22</a:t>
            </a:fld>
            <a:endParaRPr lang="en-US"/>
          </a:p>
        </p:txBody>
      </p:sp>
    </p:spTree>
    <p:extLst>
      <p:ext uri="{BB962C8B-B14F-4D97-AF65-F5344CB8AC3E}">
        <p14:creationId xmlns:p14="http://schemas.microsoft.com/office/powerpoint/2010/main" val="547111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23</a:t>
            </a:fld>
            <a:endParaRPr lang="en-US" dirty="0"/>
          </a:p>
        </p:txBody>
      </p:sp>
    </p:spTree>
    <p:extLst>
      <p:ext uri="{BB962C8B-B14F-4D97-AF65-F5344CB8AC3E}">
        <p14:creationId xmlns:p14="http://schemas.microsoft.com/office/powerpoint/2010/main" val="439240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24</a:t>
            </a:fld>
            <a:endParaRPr lang="en-US" dirty="0"/>
          </a:p>
        </p:txBody>
      </p:sp>
    </p:spTree>
    <p:extLst>
      <p:ext uri="{BB962C8B-B14F-4D97-AF65-F5344CB8AC3E}">
        <p14:creationId xmlns:p14="http://schemas.microsoft.com/office/powerpoint/2010/main" val="160923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25</a:t>
            </a:fld>
            <a:endParaRPr lang="en-US" dirty="0"/>
          </a:p>
        </p:txBody>
      </p:sp>
    </p:spTree>
    <p:extLst>
      <p:ext uri="{BB962C8B-B14F-4D97-AF65-F5344CB8AC3E}">
        <p14:creationId xmlns:p14="http://schemas.microsoft.com/office/powerpoint/2010/main" val="1231625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26</a:t>
            </a:fld>
            <a:endParaRPr lang="en-US" dirty="0"/>
          </a:p>
        </p:txBody>
      </p:sp>
    </p:spTree>
    <p:extLst>
      <p:ext uri="{BB962C8B-B14F-4D97-AF65-F5344CB8AC3E}">
        <p14:creationId xmlns:p14="http://schemas.microsoft.com/office/powerpoint/2010/main" val="2388315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27</a:t>
            </a:fld>
            <a:endParaRPr lang="en-US" dirty="0"/>
          </a:p>
        </p:txBody>
      </p:sp>
    </p:spTree>
    <p:extLst>
      <p:ext uri="{BB962C8B-B14F-4D97-AF65-F5344CB8AC3E}">
        <p14:creationId xmlns:p14="http://schemas.microsoft.com/office/powerpoint/2010/main" val="360177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543D87-E5E6-4341-82FC-1977810270CF}" type="slidenum">
              <a:rPr lang="en-US" smtClean="0"/>
              <a:pPr/>
              <a:t>28</a:t>
            </a:fld>
            <a:endParaRPr lang="en-US"/>
          </a:p>
        </p:txBody>
      </p:sp>
    </p:spTree>
    <p:extLst>
      <p:ext uri="{BB962C8B-B14F-4D97-AF65-F5344CB8AC3E}">
        <p14:creationId xmlns:p14="http://schemas.microsoft.com/office/powerpoint/2010/main" val="3213148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29</a:t>
            </a:fld>
            <a:endParaRPr lang="en-US" dirty="0"/>
          </a:p>
        </p:txBody>
      </p:sp>
    </p:spTree>
    <p:extLst>
      <p:ext uri="{BB962C8B-B14F-4D97-AF65-F5344CB8AC3E}">
        <p14:creationId xmlns:p14="http://schemas.microsoft.com/office/powerpoint/2010/main" val="1976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9E68A4-A404-499F-82E7-C8BF7749CCD4}" type="datetime1">
              <a:rPr lang="en-US" smtClean="0"/>
              <a:t>10/26/2015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1247455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30</a:t>
            </a:fld>
            <a:endParaRPr lang="en-US"/>
          </a:p>
        </p:txBody>
      </p:sp>
    </p:spTree>
    <p:extLst>
      <p:ext uri="{BB962C8B-B14F-4D97-AF65-F5344CB8AC3E}">
        <p14:creationId xmlns:p14="http://schemas.microsoft.com/office/powerpoint/2010/main" val="3951964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31</a:t>
            </a:fld>
            <a:endParaRPr lang="en-US" dirty="0"/>
          </a:p>
        </p:txBody>
      </p:sp>
    </p:spTree>
    <p:extLst>
      <p:ext uri="{BB962C8B-B14F-4D97-AF65-F5344CB8AC3E}">
        <p14:creationId xmlns:p14="http://schemas.microsoft.com/office/powerpoint/2010/main" val="2669992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32</a:t>
            </a:fld>
            <a:endParaRPr lang="en-US" dirty="0"/>
          </a:p>
        </p:txBody>
      </p:sp>
    </p:spTree>
    <p:extLst>
      <p:ext uri="{BB962C8B-B14F-4D97-AF65-F5344CB8AC3E}">
        <p14:creationId xmlns:p14="http://schemas.microsoft.com/office/powerpoint/2010/main" val="2581548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33</a:t>
            </a:fld>
            <a:endParaRPr lang="en-US"/>
          </a:p>
        </p:txBody>
      </p:sp>
    </p:spTree>
    <p:extLst>
      <p:ext uri="{BB962C8B-B14F-4D97-AF65-F5344CB8AC3E}">
        <p14:creationId xmlns:p14="http://schemas.microsoft.com/office/powerpoint/2010/main" val="437354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34</a:t>
            </a:fld>
            <a:endParaRPr lang="en-US" dirty="0"/>
          </a:p>
        </p:txBody>
      </p:sp>
    </p:spTree>
    <p:extLst>
      <p:ext uri="{BB962C8B-B14F-4D97-AF65-F5344CB8AC3E}">
        <p14:creationId xmlns:p14="http://schemas.microsoft.com/office/powerpoint/2010/main" val="1112729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35</a:t>
            </a:fld>
            <a:endParaRPr lang="en-US" dirty="0"/>
          </a:p>
        </p:txBody>
      </p:sp>
    </p:spTree>
    <p:extLst>
      <p:ext uri="{BB962C8B-B14F-4D97-AF65-F5344CB8AC3E}">
        <p14:creationId xmlns:p14="http://schemas.microsoft.com/office/powerpoint/2010/main" val="3723412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36</a:t>
            </a:fld>
            <a:endParaRPr lang="en-US"/>
          </a:p>
        </p:txBody>
      </p:sp>
    </p:spTree>
    <p:extLst>
      <p:ext uri="{BB962C8B-B14F-4D97-AF65-F5344CB8AC3E}">
        <p14:creationId xmlns:p14="http://schemas.microsoft.com/office/powerpoint/2010/main" val="1185601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37</a:t>
            </a:fld>
            <a:endParaRPr lang="en-US"/>
          </a:p>
        </p:txBody>
      </p:sp>
    </p:spTree>
    <p:extLst>
      <p:ext uri="{BB962C8B-B14F-4D97-AF65-F5344CB8AC3E}">
        <p14:creationId xmlns:p14="http://schemas.microsoft.com/office/powerpoint/2010/main" val="3193469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38</a:t>
            </a:fld>
            <a:endParaRPr lang="en-US"/>
          </a:p>
        </p:txBody>
      </p:sp>
    </p:spTree>
    <p:extLst>
      <p:ext uri="{BB962C8B-B14F-4D97-AF65-F5344CB8AC3E}">
        <p14:creationId xmlns:p14="http://schemas.microsoft.com/office/powerpoint/2010/main" val="1350013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39</a:t>
            </a:fld>
            <a:endParaRPr lang="en-US"/>
          </a:p>
        </p:txBody>
      </p:sp>
    </p:spTree>
    <p:extLst>
      <p:ext uri="{BB962C8B-B14F-4D97-AF65-F5344CB8AC3E}">
        <p14:creationId xmlns:p14="http://schemas.microsoft.com/office/powerpoint/2010/main" val="362199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None/>
            </a:pPr>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4</a:t>
            </a:fld>
            <a:endParaRPr lang="en-US" dirty="0"/>
          </a:p>
        </p:txBody>
      </p:sp>
    </p:spTree>
    <p:extLst>
      <p:ext uri="{BB962C8B-B14F-4D97-AF65-F5344CB8AC3E}">
        <p14:creationId xmlns:p14="http://schemas.microsoft.com/office/powerpoint/2010/main" val="2687034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40</a:t>
            </a:fld>
            <a:endParaRPr lang="en-US"/>
          </a:p>
        </p:txBody>
      </p:sp>
    </p:spTree>
    <p:extLst>
      <p:ext uri="{BB962C8B-B14F-4D97-AF65-F5344CB8AC3E}">
        <p14:creationId xmlns:p14="http://schemas.microsoft.com/office/powerpoint/2010/main" val="2927962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41</a:t>
            </a:fld>
            <a:endParaRPr lang="en-US"/>
          </a:p>
        </p:txBody>
      </p:sp>
    </p:spTree>
    <p:extLst>
      <p:ext uri="{BB962C8B-B14F-4D97-AF65-F5344CB8AC3E}">
        <p14:creationId xmlns:p14="http://schemas.microsoft.com/office/powerpoint/2010/main" val="2577473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42</a:t>
            </a:fld>
            <a:endParaRPr lang="en-US"/>
          </a:p>
        </p:txBody>
      </p:sp>
    </p:spTree>
    <p:extLst>
      <p:ext uri="{BB962C8B-B14F-4D97-AF65-F5344CB8AC3E}">
        <p14:creationId xmlns:p14="http://schemas.microsoft.com/office/powerpoint/2010/main" val="1604336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43</a:t>
            </a:fld>
            <a:endParaRPr lang="en-US"/>
          </a:p>
        </p:txBody>
      </p:sp>
    </p:spTree>
    <p:extLst>
      <p:ext uri="{BB962C8B-B14F-4D97-AF65-F5344CB8AC3E}">
        <p14:creationId xmlns:p14="http://schemas.microsoft.com/office/powerpoint/2010/main" val="3684276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44</a:t>
            </a:fld>
            <a:endParaRPr lang="en-US"/>
          </a:p>
        </p:txBody>
      </p:sp>
    </p:spTree>
    <p:extLst>
      <p:ext uri="{BB962C8B-B14F-4D97-AF65-F5344CB8AC3E}">
        <p14:creationId xmlns:p14="http://schemas.microsoft.com/office/powerpoint/2010/main" val="9962254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45</a:t>
            </a:fld>
            <a:endParaRPr lang="en-US"/>
          </a:p>
        </p:txBody>
      </p:sp>
    </p:spTree>
    <p:extLst>
      <p:ext uri="{BB962C8B-B14F-4D97-AF65-F5344CB8AC3E}">
        <p14:creationId xmlns:p14="http://schemas.microsoft.com/office/powerpoint/2010/main" val="2500463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46</a:t>
            </a:fld>
            <a:endParaRPr lang="en-US"/>
          </a:p>
        </p:txBody>
      </p:sp>
    </p:spTree>
    <p:extLst>
      <p:ext uri="{BB962C8B-B14F-4D97-AF65-F5344CB8AC3E}">
        <p14:creationId xmlns:p14="http://schemas.microsoft.com/office/powerpoint/2010/main" val="868376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47</a:t>
            </a:fld>
            <a:endParaRPr lang="en-US"/>
          </a:p>
        </p:txBody>
      </p:sp>
    </p:spTree>
    <p:extLst>
      <p:ext uri="{BB962C8B-B14F-4D97-AF65-F5344CB8AC3E}">
        <p14:creationId xmlns:p14="http://schemas.microsoft.com/office/powerpoint/2010/main" val="814502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48</a:t>
            </a:fld>
            <a:endParaRPr lang="en-US"/>
          </a:p>
        </p:txBody>
      </p:sp>
    </p:spTree>
    <p:extLst>
      <p:ext uri="{BB962C8B-B14F-4D97-AF65-F5344CB8AC3E}">
        <p14:creationId xmlns:p14="http://schemas.microsoft.com/office/powerpoint/2010/main" val="1195459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49</a:t>
            </a:fld>
            <a:endParaRPr lang="en-US"/>
          </a:p>
        </p:txBody>
      </p:sp>
    </p:spTree>
    <p:extLst>
      <p:ext uri="{BB962C8B-B14F-4D97-AF65-F5344CB8AC3E}">
        <p14:creationId xmlns:p14="http://schemas.microsoft.com/office/powerpoint/2010/main" val="315108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5</a:t>
            </a:fld>
            <a:endParaRPr lang="en-US"/>
          </a:p>
        </p:txBody>
      </p:sp>
    </p:spTree>
    <p:extLst>
      <p:ext uri="{BB962C8B-B14F-4D97-AF65-F5344CB8AC3E}">
        <p14:creationId xmlns:p14="http://schemas.microsoft.com/office/powerpoint/2010/main" val="2406786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50</a:t>
            </a:fld>
            <a:endParaRPr lang="en-US"/>
          </a:p>
        </p:txBody>
      </p:sp>
    </p:spTree>
    <p:extLst>
      <p:ext uri="{BB962C8B-B14F-4D97-AF65-F5344CB8AC3E}">
        <p14:creationId xmlns:p14="http://schemas.microsoft.com/office/powerpoint/2010/main" val="3118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51</a:t>
            </a:fld>
            <a:endParaRPr lang="en-US"/>
          </a:p>
        </p:txBody>
      </p:sp>
    </p:spTree>
    <p:extLst>
      <p:ext uri="{BB962C8B-B14F-4D97-AF65-F5344CB8AC3E}">
        <p14:creationId xmlns:p14="http://schemas.microsoft.com/office/powerpoint/2010/main" val="2696225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52</a:t>
            </a:fld>
            <a:endParaRPr lang="en-US"/>
          </a:p>
        </p:txBody>
      </p:sp>
    </p:spTree>
    <p:extLst>
      <p:ext uri="{BB962C8B-B14F-4D97-AF65-F5344CB8AC3E}">
        <p14:creationId xmlns:p14="http://schemas.microsoft.com/office/powerpoint/2010/main" val="2129767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53</a:t>
            </a:fld>
            <a:endParaRPr lang="en-US"/>
          </a:p>
        </p:txBody>
      </p:sp>
    </p:spTree>
    <p:extLst>
      <p:ext uri="{BB962C8B-B14F-4D97-AF65-F5344CB8AC3E}">
        <p14:creationId xmlns:p14="http://schemas.microsoft.com/office/powerpoint/2010/main" val="17237526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54</a:t>
            </a:fld>
            <a:endParaRPr lang="en-US"/>
          </a:p>
        </p:txBody>
      </p:sp>
    </p:spTree>
    <p:extLst>
      <p:ext uri="{BB962C8B-B14F-4D97-AF65-F5344CB8AC3E}">
        <p14:creationId xmlns:p14="http://schemas.microsoft.com/office/powerpoint/2010/main" val="29267403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55</a:t>
            </a:fld>
            <a:endParaRPr lang="en-US"/>
          </a:p>
        </p:txBody>
      </p:sp>
    </p:spTree>
    <p:extLst>
      <p:ext uri="{BB962C8B-B14F-4D97-AF65-F5344CB8AC3E}">
        <p14:creationId xmlns:p14="http://schemas.microsoft.com/office/powerpoint/2010/main" val="2852878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56</a:t>
            </a:fld>
            <a:endParaRPr lang="en-US"/>
          </a:p>
        </p:txBody>
      </p:sp>
    </p:spTree>
    <p:extLst>
      <p:ext uri="{BB962C8B-B14F-4D97-AF65-F5344CB8AC3E}">
        <p14:creationId xmlns:p14="http://schemas.microsoft.com/office/powerpoint/2010/main" val="1850320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57</a:t>
            </a:fld>
            <a:endParaRPr lang="en-US"/>
          </a:p>
        </p:txBody>
      </p:sp>
    </p:spTree>
    <p:extLst>
      <p:ext uri="{BB962C8B-B14F-4D97-AF65-F5344CB8AC3E}">
        <p14:creationId xmlns:p14="http://schemas.microsoft.com/office/powerpoint/2010/main" val="31317480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58</a:t>
            </a:fld>
            <a:endParaRPr lang="en-US"/>
          </a:p>
        </p:txBody>
      </p:sp>
    </p:spTree>
    <p:extLst>
      <p:ext uri="{BB962C8B-B14F-4D97-AF65-F5344CB8AC3E}">
        <p14:creationId xmlns:p14="http://schemas.microsoft.com/office/powerpoint/2010/main" val="3750434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59</a:t>
            </a:fld>
            <a:endParaRPr lang="en-US"/>
          </a:p>
        </p:txBody>
      </p:sp>
    </p:spTree>
    <p:extLst>
      <p:ext uri="{BB962C8B-B14F-4D97-AF65-F5344CB8AC3E}">
        <p14:creationId xmlns:p14="http://schemas.microsoft.com/office/powerpoint/2010/main" val="16699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000278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60</a:t>
            </a:fld>
            <a:endParaRPr lang="en-US"/>
          </a:p>
        </p:txBody>
      </p:sp>
    </p:spTree>
    <p:extLst>
      <p:ext uri="{BB962C8B-B14F-4D97-AF65-F5344CB8AC3E}">
        <p14:creationId xmlns:p14="http://schemas.microsoft.com/office/powerpoint/2010/main" val="34616703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61</a:t>
            </a:fld>
            <a:endParaRPr lang="en-US"/>
          </a:p>
        </p:txBody>
      </p:sp>
    </p:spTree>
    <p:extLst>
      <p:ext uri="{BB962C8B-B14F-4D97-AF65-F5344CB8AC3E}">
        <p14:creationId xmlns:p14="http://schemas.microsoft.com/office/powerpoint/2010/main" val="17858769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62</a:t>
            </a:fld>
            <a:endParaRPr lang="en-US"/>
          </a:p>
        </p:txBody>
      </p:sp>
    </p:spTree>
    <p:extLst>
      <p:ext uri="{BB962C8B-B14F-4D97-AF65-F5344CB8AC3E}">
        <p14:creationId xmlns:p14="http://schemas.microsoft.com/office/powerpoint/2010/main" val="3173817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63</a:t>
            </a:fld>
            <a:endParaRPr lang="en-US"/>
          </a:p>
        </p:txBody>
      </p:sp>
    </p:spTree>
    <p:extLst>
      <p:ext uri="{BB962C8B-B14F-4D97-AF65-F5344CB8AC3E}">
        <p14:creationId xmlns:p14="http://schemas.microsoft.com/office/powerpoint/2010/main" val="21042596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64</a:t>
            </a:fld>
            <a:endParaRPr lang="en-US"/>
          </a:p>
        </p:txBody>
      </p:sp>
    </p:spTree>
    <p:extLst>
      <p:ext uri="{BB962C8B-B14F-4D97-AF65-F5344CB8AC3E}">
        <p14:creationId xmlns:p14="http://schemas.microsoft.com/office/powerpoint/2010/main" val="4971935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65</a:t>
            </a:fld>
            <a:endParaRPr lang="en-US"/>
          </a:p>
        </p:txBody>
      </p:sp>
    </p:spTree>
    <p:extLst>
      <p:ext uri="{BB962C8B-B14F-4D97-AF65-F5344CB8AC3E}">
        <p14:creationId xmlns:p14="http://schemas.microsoft.com/office/powerpoint/2010/main" val="498048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66</a:t>
            </a:fld>
            <a:endParaRPr lang="en-US"/>
          </a:p>
        </p:txBody>
      </p:sp>
    </p:spTree>
    <p:extLst>
      <p:ext uri="{BB962C8B-B14F-4D97-AF65-F5344CB8AC3E}">
        <p14:creationId xmlns:p14="http://schemas.microsoft.com/office/powerpoint/2010/main" val="38515311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67</a:t>
            </a:fld>
            <a:endParaRPr lang="en-US"/>
          </a:p>
        </p:txBody>
      </p:sp>
    </p:spTree>
    <p:extLst>
      <p:ext uri="{BB962C8B-B14F-4D97-AF65-F5344CB8AC3E}">
        <p14:creationId xmlns:p14="http://schemas.microsoft.com/office/powerpoint/2010/main" val="6236584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68</a:t>
            </a:fld>
            <a:endParaRPr lang="en-US"/>
          </a:p>
        </p:txBody>
      </p:sp>
    </p:spTree>
    <p:extLst>
      <p:ext uri="{BB962C8B-B14F-4D97-AF65-F5344CB8AC3E}">
        <p14:creationId xmlns:p14="http://schemas.microsoft.com/office/powerpoint/2010/main" val="4351464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69</a:t>
            </a:fld>
            <a:endParaRPr lang="en-US"/>
          </a:p>
        </p:txBody>
      </p:sp>
    </p:spTree>
    <p:extLst>
      <p:ext uri="{BB962C8B-B14F-4D97-AF65-F5344CB8AC3E}">
        <p14:creationId xmlns:p14="http://schemas.microsoft.com/office/powerpoint/2010/main" val="56995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pPr/>
              <a:t>7</a:t>
            </a:fld>
            <a:endParaRPr lang="en-US"/>
          </a:p>
        </p:txBody>
      </p:sp>
    </p:spTree>
    <p:extLst>
      <p:ext uri="{BB962C8B-B14F-4D97-AF65-F5344CB8AC3E}">
        <p14:creationId xmlns:p14="http://schemas.microsoft.com/office/powerpoint/2010/main" val="23737035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70</a:t>
            </a:fld>
            <a:endParaRPr lang="en-US"/>
          </a:p>
        </p:txBody>
      </p:sp>
    </p:spTree>
    <p:extLst>
      <p:ext uri="{BB962C8B-B14F-4D97-AF65-F5344CB8AC3E}">
        <p14:creationId xmlns:p14="http://schemas.microsoft.com/office/powerpoint/2010/main" val="25304508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71</a:t>
            </a:fld>
            <a:endParaRPr lang="en-US"/>
          </a:p>
        </p:txBody>
      </p:sp>
    </p:spTree>
    <p:extLst>
      <p:ext uri="{BB962C8B-B14F-4D97-AF65-F5344CB8AC3E}">
        <p14:creationId xmlns:p14="http://schemas.microsoft.com/office/powerpoint/2010/main" val="42481389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72</a:t>
            </a:fld>
            <a:endParaRPr lang="en-US"/>
          </a:p>
        </p:txBody>
      </p:sp>
    </p:spTree>
    <p:extLst>
      <p:ext uri="{BB962C8B-B14F-4D97-AF65-F5344CB8AC3E}">
        <p14:creationId xmlns:p14="http://schemas.microsoft.com/office/powerpoint/2010/main" val="2916802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73</a:t>
            </a:fld>
            <a:endParaRPr lang="en-US"/>
          </a:p>
        </p:txBody>
      </p:sp>
    </p:spTree>
    <p:extLst>
      <p:ext uri="{BB962C8B-B14F-4D97-AF65-F5344CB8AC3E}">
        <p14:creationId xmlns:p14="http://schemas.microsoft.com/office/powerpoint/2010/main" val="7839547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74</a:t>
            </a:fld>
            <a:endParaRPr lang="en-US"/>
          </a:p>
        </p:txBody>
      </p:sp>
    </p:spTree>
    <p:extLst>
      <p:ext uri="{BB962C8B-B14F-4D97-AF65-F5344CB8AC3E}">
        <p14:creationId xmlns:p14="http://schemas.microsoft.com/office/powerpoint/2010/main" val="2766543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75</a:t>
            </a:fld>
            <a:endParaRPr lang="en-US"/>
          </a:p>
        </p:txBody>
      </p:sp>
    </p:spTree>
    <p:extLst>
      <p:ext uri="{BB962C8B-B14F-4D97-AF65-F5344CB8AC3E}">
        <p14:creationId xmlns:p14="http://schemas.microsoft.com/office/powerpoint/2010/main" val="24333897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76</a:t>
            </a:fld>
            <a:endParaRPr lang="en-US"/>
          </a:p>
        </p:txBody>
      </p:sp>
    </p:spTree>
    <p:extLst>
      <p:ext uri="{BB962C8B-B14F-4D97-AF65-F5344CB8AC3E}">
        <p14:creationId xmlns:p14="http://schemas.microsoft.com/office/powerpoint/2010/main" val="15902355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77</a:t>
            </a:fld>
            <a:endParaRPr lang="en-US"/>
          </a:p>
        </p:txBody>
      </p:sp>
    </p:spTree>
    <p:extLst>
      <p:ext uri="{BB962C8B-B14F-4D97-AF65-F5344CB8AC3E}">
        <p14:creationId xmlns:p14="http://schemas.microsoft.com/office/powerpoint/2010/main" val="26138892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543D87-E5E6-4341-82FC-1977810270CF}" type="slidenum">
              <a:rPr lang="en-US" smtClean="0"/>
              <a:pPr/>
              <a:t>78</a:t>
            </a:fld>
            <a:endParaRPr lang="en-US"/>
          </a:p>
        </p:txBody>
      </p:sp>
    </p:spTree>
    <p:extLst>
      <p:ext uri="{BB962C8B-B14F-4D97-AF65-F5344CB8AC3E}">
        <p14:creationId xmlns:p14="http://schemas.microsoft.com/office/powerpoint/2010/main" val="3359260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03770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baseline="0" dirty="0" smtClean="0"/>
          </a:p>
        </p:txBody>
      </p:sp>
      <p:sp>
        <p:nvSpPr>
          <p:cNvPr id="4" name="Slide Number Placeholder 3"/>
          <p:cNvSpPr>
            <a:spLocks noGrp="1"/>
          </p:cNvSpPr>
          <p:nvPr>
            <p:ph type="sldNum" sz="quarter" idx="10"/>
          </p:nvPr>
        </p:nvSpPr>
        <p:spPr/>
        <p:txBody>
          <a:bodyPr/>
          <a:lstStyle/>
          <a:p>
            <a:fld id="{D3165507-753C-4AA4-A945-975B3E06CA6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96990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59026"/>
            <a:ext cx="10363200" cy="841375"/>
          </a:xfrm>
        </p:spPr>
        <p:txBody>
          <a:bodyPr/>
          <a:lstStyle>
            <a:lvl1pPr>
              <a:defRPr b="1" i="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124200"/>
            <a:ext cx="85344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pPr/>
              <a:t>‹#›</a:t>
            </a:fld>
            <a:endParaRPr lang="en-US"/>
          </a:p>
        </p:txBody>
      </p:sp>
      <p:sp>
        <p:nvSpPr>
          <p:cNvPr id="7" name="Date Placeholder 3"/>
          <p:cNvSpPr>
            <a:spLocks noGrp="1"/>
          </p:cNvSpPr>
          <p:nvPr>
            <p:ph type="dt" sz="half" idx="10"/>
          </p:nvPr>
        </p:nvSpPr>
        <p:spPr>
          <a:xfrm>
            <a:off x="4673600" y="6460019"/>
            <a:ext cx="2844800" cy="365125"/>
          </a:xfrm>
          <a:prstGeom prst="rect">
            <a:avLst/>
          </a:prstGeom>
          <a:noFill/>
        </p:spPr>
        <p:txBody>
          <a:bodyPr/>
          <a:lstStyle>
            <a:lvl1pPr algn="ctr">
              <a:defRPr sz="1600">
                <a:solidFill>
                  <a:schemeClr val="bg1"/>
                </a:solidFill>
              </a:defRPr>
            </a:lvl1pPr>
          </a:lstStyle>
          <a:p>
            <a:fld id="{C959028F-6C9A-4854-82B5-52BECD4CBE08}" type="datetimeFigureOut">
              <a:rPr lang="en-US" smtClean="0"/>
              <a:pPr/>
              <a:t>10/26/2015</a:t>
            </a:fld>
            <a:endParaRPr lang="en-US"/>
          </a:p>
        </p:txBody>
      </p:sp>
    </p:spTree>
    <p:extLst>
      <p:ext uri="{BB962C8B-B14F-4D97-AF65-F5344CB8AC3E}">
        <p14:creationId xmlns:p14="http://schemas.microsoft.com/office/powerpoint/2010/main" val="1393137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EA9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04626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Rectangle 3"/>
          <p:cNvSpPr/>
          <p:nvPr userDrawn="1"/>
        </p:nvSpPr>
        <p:spPr>
          <a:xfrm>
            <a:off x="-5551" y="-2019"/>
            <a:ext cx="4806151"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4800600" y="0"/>
            <a:ext cx="740808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black"/>
              </a:solidFill>
            </a:endParaRPr>
          </a:p>
        </p:txBody>
      </p:sp>
    </p:spTree>
    <p:extLst>
      <p:ext uri="{BB962C8B-B14F-4D97-AF65-F5344CB8AC3E}">
        <p14:creationId xmlns:p14="http://schemas.microsoft.com/office/powerpoint/2010/main" val="2459058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99" y="2488"/>
            <a:ext cx="4572001" cy="823912"/>
          </a:xfrm>
          <a:prstGeom prst="rect">
            <a:avLst/>
          </a:prstGeom>
        </p:spPr>
        <p:txBody>
          <a:bodyPr anchor="b"/>
          <a:lstStyle>
            <a:lvl1pPr marL="0" indent="0">
              <a:buNone/>
              <a:defRPr sz="2400" b="0">
                <a:solidFill>
                  <a:schemeClr val="tx1"/>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399" y="826400"/>
            <a:ext cx="4572001" cy="3684588"/>
          </a:xfrm>
          <a:prstGeom prst="rect">
            <a:avLst/>
          </a:prstGeom>
        </p:spPr>
        <p:txBody>
          <a:bodyPr/>
          <a:lstStyle>
            <a:lvl1pPr>
              <a:defRPr>
                <a:solidFill>
                  <a:schemeClr val="tx1"/>
                </a:solidFill>
                <a:latin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6800" y="20685"/>
            <a:ext cx="7162800" cy="823912"/>
          </a:xfrm>
          <a:prstGeom prst="rect">
            <a:avLst/>
          </a:prstGeom>
        </p:spPr>
        <p:txBody>
          <a:bodyPr anchor="b"/>
          <a:lstStyle>
            <a:lvl1pPr marL="0" indent="0">
              <a:buNone/>
              <a:defRPr sz="2400" b="0">
                <a:solidFill>
                  <a:schemeClr val="tx1"/>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6800" y="844597"/>
            <a:ext cx="7162800" cy="3684588"/>
          </a:xfrm>
          <a:prstGeom prst="rect">
            <a:avLst/>
          </a:prstGeom>
        </p:spPr>
        <p:txBody>
          <a:bodyPr/>
          <a:lstStyle>
            <a:lvl1pPr>
              <a:defRPr>
                <a:solidFill>
                  <a:schemeClr val="tx1"/>
                </a:solidFill>
                <a:latin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lvl1pPr>
              <a:defRPr>
                <a:solidFill>
                  <a:schemeClr val="tx1"/>
                </a:solidFill>
                <a:latin typeface="Segoe UI Light" panose="020B0502040204020203" pitchFamily="34" charset="0"/>
                <a:cs typeface="Segoe UI Light" panose="020B0502040204020203" pitchFamily="34" charset="0"/>
              </a:defRPr>
            </a:lvl1pPr>
          </a:lstStyle>
          <a:p>
            <a:fld id="{B55D4DEC-2A5A-4BC1-8355-E326628895F0}" type="slidenum">
              <a:rPr lang="en-US" smtClean="0"/>
              <a:pPr/>
              <a:t>‹#›</a:t>
            </a:fld>
            <a:endParaRPr lang="en-US"/>
          </a:p>
        </p:txBody>
      </p:sp>
    </p:spTree>
    <p:extLst>
      <p:ext uri="{BB962C8B-B14F-4D97-AF65-F5344CB8AC3E}">
        <p14:creationId xmlns:p14="http://schemas.microsoft.com/office/powerpoint/2010/main" val="90675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13042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solidFill>
              </a:defRPr>
            </a:lvl1p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schemeClr val="tx1"/>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4"/>
          </p:nvPr>
        </p:nvSpPr>
        <p:spPr>
          <a:xfrm>
            <a:off x="5105400" y="168276"/>
            <a:ext cx="6858000" cy="6232523"/>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6502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495800" cy="1295400"/>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p>
        </p:txBody>
      </p:sp>
      <p:sp>
        <p:nvSpPr>
          <p:cNvPr id="12" name="Content Placeholder 11"/>
          <p:cNvSpPr>
            <a:spLocks noGrp="1"/>
          </p:cNvSpPr>
          <p:nvPr>
            <p:ph sz="quarter" idx="13"/>
          </p:nvPr>
        </p:nvSpPr>
        <p:spPr>
          <a:xfrm>
            <a:off x="152400" y="1600199"/>
            <a:ext cx="4546600" cy="5105401"/>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23762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27A934C-6D49-4C80-8DCB-06DEF697A935}" type="datetimeFigureOut">
              <a:rPr lang="en-US" smtClean="0"/>
              <a:t>10/26/2015</a:t>
            </a:fld>
            <a:endParaRPr lang="en-US"/>
          </a:p>
        </p:txBody>
      </p:sp>
      <p:sp>
        <p:nvSpPr>
          <p:cNvPr id="4" name="Slide Number Placeholder 3"/>
          <p:cNvSpPr>
            <a:spLocks noGrp="1"/>
          </p:cNvSpPr>
          <p:nvPr>
            <p:ph type="sldNum" sz="quarter" idx="12"/>
          </p:nvPr>
        </p:nvSpPr>
        <p:spPr/>
        <p:txBody>
          <a:bodyPr/>
          <a:lstStyle/>
          <a:p>
            <a:fld id="{B55D4DEC-2A5A-4BC1-8355-E326628895F0}" type="slidenum">
              <a:rPr lang="en-US" smtClean="0"/>
              <a:t>‹#›</a:t>
            </a:fld>
            <a:endParaRPr lang="en-US"/>
          </a:p>
        </p:txBody>
      </p:sp>
    </p:spTree>
    <p:extLst>
      <p:ext uri="{BB962C8B-B14F-4D97-AF65-F5344CB8AC3E}">
        <p14:creationId xmlns:p14="http://schemas.microsoft.com/office/powerpoint/2010/main" val="1368074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196146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657821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1238521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1600" y="838200"/>
            <a:ext cx="11988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49883418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7939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839936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a:gradFill>
                  <a:gsLst>
                    <a:gs pos="100000">
                      <a:schemeClr val="tx1"/>
                    </a:gs>
                    <a:gs pos="0">
                      <a:schemeClr val="tx1"/>
                    </a:gs>
                  </a:gsLst>
                  <a:lin ang="5400000" scaled="0"/>
                </a:gradFill>
              </a:defRPr>
            </a:lvl2pPr>
            <a:lvl3pPr marL="231775" indent="0">
              <a:buNone/>
              <a:defRPr sz="2000">
                <a:gradFill>
                  <a:gsLst>
                    <a:gs pos="100000">
                      <a:schemeClr val="tx1"/>
                    </a:gs>
                    <a:gs pos="0">
                      <a:schemeClr val="tx1"/>
                    </a:gs>
                  </a:gsLst>
                  <a:lin ang="5400000" scaled="0"/>
                </a:gradFill>
              </a:defRPr>
            </a:lvl3pPr>
            <a:lvl4pPr marL="457200" indent="0">
              <a:buNone/>
              <a:defRPr sz="2000">
                <a:gradFill>
                  <a:gsLst>
                    <a:gs pos="100000">
                      <a:schemeClr val="tx1"/>
                    </a:gs>
                    <a:gs pos="0">
                      <a:schemeClr val="tx1"/>
                    </a:gs>
                  </a:gsLst>
                  <a:lin ang="5400000" scaled="0"/>
                </a:gradFill>
              </a:defRPr>
            </a:lvl4pPr>
            <a:lvl5pPr marL="693738" indent="0">
              <a:buNone/>
              <a:defRPr sz="200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9156033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339345307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095032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89996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08764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987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215953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6247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0065784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399600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59026"/>
            <a:ext cx="10363200" cy="841375"/>
          </a:xfrm>
        </p:spPr>
        <p:txBody>
          <a:bodyPr/>
          <a:lstStyle>
            <a:lvl1pPr>
              <a:defRPr b="1" i="0"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124200"/>
            <a:ext cx="85344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
        <p:nvSpPr>
          <p:cNvPr id="7" name="Date Placeholder 3"/>
          <p:cNvSpPr>
            <a:spLocks noGrp="1"/>
          </p:cNvSpPr>
          <p:nvPr>
            <p:ph type="dt" sz="half" idx="10"/>
          </p:nvPr>
        </p:nvSpPr>
        <p:spPr>
          <a:xfrm>
            <a:off x="4673600" y="6460019"/>
            <a:ext cx="2844800" cy="365125"/>
          </a:xfrm>
          <a:prstGeom prst="rect">
            <a:avLst/>
          </a:prstGeom>
          <a:noFill/>
        </p:spPr>
        <p:txBody>
          <a:bodyPr/>
          <a:lstStyle>
            <a:lvl1pPr algn="ctr">
              <a:defRPr sz="1600">
                <a:solidFill>
                  <a:schemeClr val="bg1"/>
                </a:solidFill>
              </a:defRPr>
            </a:lvl1pPr>
          </a:lstStyle>
          <a:p>
            <a:fld id="{C959028F-6C9A-4854-82B5-52BECD4CBE08}" type="datetimeFigureOut">
              <a:rPr lang="en-US" smtClean="0">
                <a:solidFill>
                  <a:prstClr val="black"/>
                </a:solidFill>
              </a:rPr>
              <a:pPr/>
              <a:t>10/26/2015</a:t>
            </a:fld>
            <a:endParaRPr lang="en-US">
              <a:solidFill>
                <a:prstClr val="black"/>
              </a:solidFill>
            </a:endParaRPr>
          </a:p>
        </p:txBody>
      </p:sp>
    </p:spTree>
    <p:extLst>
      <p:ext uri="{BB962C8B-B14F-4D97-AF65-F5344CB8AC3E}">
        <p14:creationId xmlns:p14="http://schemas.microsoft.com/office/powerpoint/2010/main" val="3523914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1600" y="838200"/>
            <a:ext cx="11988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7701813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838200"/>
            <a:ext cx="538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5070415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304097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7803740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9805355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67968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B216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01195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EA92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4306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4715147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99" y="2488"/>
            <a:ext cx="4572001" cy="823912"/>
          </a:xfrm>
          <a:prstGeom prst="rect">
            <a:avLst/>
          </a:prstGeom>
        </p:spPr>
        <p:txBody>
          <a:bodyPr anchor="b"/>
          <a:lstStyle>
            <a:lvl1pPr marL="0" indent="0">
              <a:buNone/>
              <a:defRPr sz="2400" b="0">
                <a:solidFill>
                  <a:srgbClr val="0091C4"/>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399" y="826400"/>
            <a:ext cx="4572001" cy="368458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6800" y="20685"/>
            <a:ext cx="7162800" cy="823912"/>
          </a:xfrm>
          <a:prstGeom prst="rect">
            <a:avLst/>
          </a:prstGeom>
        </p:spPr>
        <p:txBody>
          <a:bodyPr anchor="b"/>
          <a:lstStyle>
            <a:lvl1pPr marL="0" indent="0">
              <a:buNone/>
              <a:defRPr sz="2400" b="0">
                <a:solidFill>
                  <a:srgbClr val="01BCFF"/>
                </a:solidFill>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6800" y="844597"/>
            <a:ext cx="7162800" cy="3684588"/>
          </a:xfrm>
          <a:prstGeom prst="rect">
            <a:avLst/>
          </a:prstGeom>
        </p:spPr>
        <p:txBody>
          <a:bodyPr/>
          <a:lstStyle>
            <a:lvl1pPr>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7536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1362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52401"/>
            <a:ext cx="4495800" cy="6553199"/>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4"/>
          </p:nvPr>
        </p:nvSpPr>
        <p:spPr>
          <a:xfrm>
            <a:off x="5105400" y="168276"/>
            <a:ext cx="6858000" cy="6232523"/>
          </a:xfrm>
          <a:prstGeom prst="rect">
            <a:avLst/>
          </a:prstGeom>
        </p:spPr>
        <p:txBody>
          <a:bodyPr/>
          <a:lstStyle>
            <a:lvl1pPr>
              <a:defRPr lang="en-US" sz="2400" b="0" kern="1200" smtClean="0">
                <a:solidFill>
                  <a:schemeClr val="bg1"/>
                </a:solidFill>
                <a:latin typeface="Segoe UI Light" panose="020B0502040204020203" pitchFamily="34" charset="0"/>
                <a:ea typeface="+mj-ea"/>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5212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495800" cy="1295400"/>
          </a:xfrm>
          <a:prstGeom prst="rect">
            <a:avLst/>
          </a:prstGeom>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ED2B2BE4-770C-4A49-A339-C2E12CC9FAA0}"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endParaRPr lang="en-US" sz="2400" dirty="0">
              <a:solidFill>
                <a:prstClr val="white"/>
              </a:solidFill>
            </a:endParaRPr>
          </a:p>
        </p:txBody>
      </p:sp>
      <p:sp>
        <p:nvSpPr>
          <p:cNvPr id="12" name="Content Placeholder 11"/>
          <p:cNvSpPr>
            <a:spLocks noGrp="1"/>
          </p:cNvSpPr>
          <p:nvPr>
            <p:ph sz="quarter" idx="13"/>
          </p:nvPr>
        </p:nvSpPr>
        <p:spPr>
          <a:xfrm>
            <a:off x="152400" y="1600199"/>
            <a:ext cx="4546600" cy="5105401"/>
          </a:xfrm>
          <a:prstGeom prst="rect">
            <a:avLst/>
          </a:prstGeom>
        </p:spPr>
        <p:txBody>
          <a:bodyPr/>
          <a:lstStyle>
            <a:lvl1pP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a:defRPr>
                <a:solidFill>
                  <a:schemeClr val="tx1"/>
                </a:solidFill>
                <a:latin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0300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27A934C-6D49-4C80-8DCB-06DEF697A935}" type="datetimeFigureOut">
              <a:rPr lang="en-US" smtClean="0">
                <a:solidFill>
                  <a:prstClr val="black"/>
                </a:solidFill>
              </a:rPr>
              <a:pPr/>
              <a:t>10/26/2015</a:t>
            </a:fld>
            <a:endParaRPr lang="en-US">
              <a:solidFill>
                <a:prstClr val="black"/>
              </a:solidFill>
            </a:endParaRPr>
          </a:p>
        </p:txBody>
      </p:sp>
      <p:sp>
        <p:nvSpPr>
          <p:cNvPr id="4" name="Slide Number Placeholder 3"/>
          <p:cNvSpPr>
            <a:spLocks noGrp="1"/>
          </p:cNvSpPr>
          <p:nvPr>
            <p:ph type="sldNum" sz="quarter" idx="12"/>
          </p:nvPr>
        </p:nvSpPr>
        <p:spPr/>
        <p:txBody>
          <a:body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5510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122363"/>
            <a:ext cx="116586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228600" y="3602038"/>
            <a:ext cx="11658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2"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6464E-DCB1-4AF9-A818-774C643D6940}" type="datetimeFigureOut">
              <a:rPr lang="en-US" smtClean="0">
                <a:solidFill>
                  <a:prstClr val="black">
                    <a:tint val="75000"/>
                  </a:prstClr>
                </a:solidFill>
              </a:rPr>
              <a:pPr/>
              <a:t>10/26/2015</a:t>
            </a:fld>
            <a:endParaRPr lang="en-US">
              <a:solidFill>
                <a:prstClr val="black">
                  <a:tint val="75000"/>
                </a:prstClr>
              </a:solidFill>
            </a:endParaRPr>
          </a:p>
        </p:txBody>
      </p:sp>
      <p:sp>
        <p:nvSpPr>
          <p:cNvPr id="13" name="Footer Placeholder 4"/>
          <p:cNvSpPr>
            <a:spLocks noGrp="1"/>
          </p:cNvSpPr>
          <p:nvPr>
            <p:ph type="ftr" sz="quarter" idx="3"/>
          </p:nvPr>
        </p:nvSpPr>
        <p:spPr>
          <a:xfrm>
            <a:off x="3267075" y="6356350"/>
            <a:ext cx="5638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14"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4DB88-76F8-4FD4-B2B4-BD270571E0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37406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6464E-DCB1-4AF9-A818-774C643D6940}" type="datetimeFigureOut">
              <a:rPr lang="en-US" smtClean="0">
                <a:solidFill>
                  <a:prstClr val="black"/>
                </a:solidFill>
              </a:rPr>
              <a:pPr/>
              <a:t>10/26/2015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161738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6E6464E-DCB1-4AF9-A818-774C643D6940}" type="datetimeFigureOut">
              <a:rPr lang="en-US" smtClean="0">
                <a:solidFill>
                  <a:prstClr val="black"/>
                </a:solidFill>
              </a:rPr>
              <a:pPr/>
              <a:t>10/26/2015</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511548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E6464E-DCB1-4AF9-A818-774C643D6940}" type="datetimeFigureOut">
              <a:rPr lang="en-US" smtClean="0">
                <a:solidFill>
                  <a:prstClr val="black"/>
                </a:solidFill>
              </a:rPr>
              <a:pPr/>
              <a:t>10/26/2015</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99222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7999"/>
          </a:xfrm>
        </p:spPr>
        <p:txBody>
          <a:bodyPr>
            <a:normAutofit/>
          </a:bodyPr>
          <a:lstStyle>
            <a:lvl1pPr algn="ctr">
              <a:defRPr sz="6600">
                <a:solidFill>
                  <a:schemeClr val="tx1"/>
                </a:solidFill>
                <a:latin typeface="+mj-lt"/>
                <a:cs typeface="Segoe UI Semibold" panose="020B0702040204020203"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06E6464E-DCB1-4AF9-A818-774C643D6940}" type="datetimeFigureOut">
              <a:rPr lang="en-US" smtClean="0">
                <a:solidFill>
                  <a:prstClr val="black"/>
                </a:solidFill>
              </a:rPr>
              <a:pPr/>
              <a:t>10/26/2015</a:t>
            </a:fld>
            <a:endParaRPr lang="en-US">
              <a:solidFill>
                <a:prstClr val="black"/>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solidFill>
                <a:prstClr val="black"/>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8560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360802483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6464E-DCB1-4AF9-A818-774C643D6940}" type="datetimeFigureOut">
              <a:rPr lang="en-US" smtClean="0">
                <a:solidFill>
                  <a:prstClr val="black"/>
                </a:solidFill>
              </a:rPr>
              <a:pPr/>
              <a:t>10/26/2015</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491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25001947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_Accent 1">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19478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10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B216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988800" cy="6172200"/>
          </a:xfrm>
        </p:spPr>
        <p:txBody>
          <a:bodyPr/>
          <a:lstStyle>
            <a:lvl1pPr algn="ct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ED2B2BE4-770C-4A49-A339-C2E12CC9FAA0}" type="slidenum">
              <a:rPr lang="en-US" smtClean="0"/>
              <a:pPr/>
              <a:t>‹#›</a:t>
            </a:fld>
            <a:endParaRPr lang="en-US"/>
          </a:p>
        </p:txBody>
      </p:sp>
    </p:spTree>
    <p:extLst>
      <p:ext uri="{BB962C8B-B14F-4D97-AF65-F5344CB8AC3E}">
        <p14:creationId xmlns:p14="http://schemas.microsoft.com/office/powerpoint/2010/main" val="100936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 y="76200"/>
            <a:ext cx="119888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1600" y="990600"/>
            <a:ext cx="119888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677400" y="6553200"/>
            <a:ext cx="2413000" cy="304800"/>
          </a:xfrm>
          <a:prstGeom prst="rect">
            <a:avLst/>
          </a:prstGeom>
        </p:spPr>
        <p:txBody>
          <a:bodyPr vert="horz" lIns="91440" tIns="45720" rIns="91440" bIns="45720" rtlCol="0" anchor="ctr"/>
          <a:lstStyle>
            <a:lvl1pPr algn="r">
              <a:defRPr sz="1200">
                <a:solidFill>
                  <a:schemeClr val="bg1"/>
                </a:solidFill>
              </a:defRPr>
            </a:lvl1pPr>
          </a:lstStyle>
          <a:p>
            <a:fld id="{ED2B2BE4-770C-4A49-A339-C2E12CC9FAA0}" type="slidenum">
              <a:rPr lang="en-US" smtClean="0"/>
              <a:pPr/>
              <a:t>‹#›</a:t>
            </a:fld>
            <a:endParaRPr lang="en-US"/>
          </a:p>
        </p:txBody>
      </p:sp>
    </p:spTree>
    <p:extLst>
      <p:ext uri="{BB962C8B-B14F-4D97-AF65-F5344CB8AC3E}">
        <p14:creationId xmlns:p14="http://schemas.microsoft.com/office/powerpoint/2010/main" val="115098362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3" r:id="rId4"/>
    <p:sldLayoutId id="2147483715" r:id="rId5"/>
    <p:sldLayoutId id="2147483716" r:id="rId6"/>
    <p:sldLayoutId id="2147483718" r:id="rId7"/>
    <p:sldLayoutId id="2147483755" r:id="rId8"/>
    <p:sldLayoutId id="2147483769" r:id="rId9"/>
    <p:sldLayoutId id="2147483770" r:id="rId10"/>
    <p:sldLayoutId id="2147483802" r:id="rId11"/>
  </p:sldLayoutIdLst>
  <p:timing>
    <p:tnLst>
      <p:par>
        <p:cTn id="1" dur="indefinite" restart="never" nodeType="tmRoot"/>
      </p:par>
    </p:tnLst>
  </p:timing>
  <p:txStyles>
    <p:titleStyle>
      <a:lvl1pPr algn="l" defTabSz="914400" rtl="0" eaLnBrk="1" latinLnBrk="0" hangingPunct="1">
        <a:spcBef>
          <a:spcPct val="0"/>
        </a:spcBef>
        <a:buNone/>
        <a:defRPr sz="3600" b="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12" name="Rectangle 11"/>
          <p:cNvSpPr/>
          <p:nvPr userDrawn="1"/>
        </p:nvSpPr>
        <p:spPr>
          <a:xfrm>
            <a:off x="4876800" y="-2019"/>
            <a:ext cx="7315200" cy="6858000"/>
          </a:xfrm>
          <a:prstGeom prst="rect">
            <a:avLst/>
          </a:prstGeom>
          <a:solidFill>
            <a:srgbClr val="EEEEE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6" name="Slide Number Placeholder 5"/>
          <p:cNvSpPr>
            <a:spLocks noGrp="1"/>
          </p:cNvSpPr>
          <p:nvPr>
            <p:ph type="sldNum" sz="quarter" idx="4"/>
          </p:nvPr>
        </p:nvSpPr>
        <p:spPr>
          <a:xfrm>
            <a:off x="9448800" y="64908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4DEC-2A5A-4BC1-8355-E326628895F0}" type="slidenum">
              <a:rPr lang="en-US" smtClean="0"/>
              <a:t>‹#›</a:t>
            </a:fld>
            <a:endParaRPr lang="en-US"/>
          </a:p>
        </p:txBody>
      </p:sp>
      <p:sp>
        <p:nvSpPr>
          <p:cNvPr id="14"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2042358"/>
      </p:ext>
    </p:extLst>
  </p:cSld>
  <p:clrMap bg1="lt1" tx1="dk1" bg2="lt2" tx2="dk2" accent1="accent1" accent2="accent2" accent3="accent3" accent4="accent4" accent5="accent5" accent6="accent6" hlink="hlink" folHlink="folHlink"/>
  <p:sldLayoutIdLst>
    <p:sldLayoutId id="2147483763" r:id="rId1"/>
    <p:sldLayoutId id="2147483766" r:id="rId2"/>
    <p:sldLayoutId id="2147483768" r:id="rId3"/>
    <p:sldLayoutId id="2147483767" r:id="rId4"/>
    <p:sldLayoutId id="2147483765"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37466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 y="76200"/>
            <a:ext cx="119888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1600" y="990600"/>
            <a:ext cx="11988800" cy="5410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677400" y="6553200"/>
            <a:ext cx="2413000" cy="304800"/>
          </a:xfrm>
          <a:prstGeom prst="rect">
            <a:avLst/>
          </a:prstGeom>
        </p:spPr>
        <p:txBody>
          <a:bodyPr vert="horz" lIns="91440" tIns="45720" rIns="91440" bIns="45720" rtlCol="0" anchor="ctr"/>
          <a:lstStyle>
            <a:lvl1pPr algn="r">
              <a:defRPr sz="1200">
                <a:solidFill>
                  <a:schemeClr val="bg1"/>
                </a:solidFill>
              </a:defRPr>
            </a:lvl1pPr>
          </a:lstStyle>
          <a:p>
            <a:fld id="{ED2B2BE4-770C-4A49-A339-C2E12CC9FA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68460294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Lst>
  <p:timing>
    <p:tnLst>
      <p:par>
        <p:cTn id="1" dur="indefinite" restart="never" nodeType="tmRoot"/>
      </p:par>
    </p:tnLst>
  </p:timing>
  <p:txStyles>
    <p:titleStyle>
      <a:lvl1pPr algn="l" defTabSz="914400" rtl="0" eaLnBrk="1" latinLnBrk="0" hangingPunct="1">
        <a:spcBef>
          <a:spcPct val="0"/>
        </a:spcBef>
        <a:buNone/>
        <a:defRPr sz="3600" b="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12" name="Rectangle 11"/>
          <p:cNvSpPr/>
          <p:nvPr userDrawn="1"/>
        </p:nvSpPr>
        <p:spPr>
          <a:xfrm>
            <a:off x="4876800" y="-2019"/>
            <a:ext cx="7315200" cy="6858000"/>
          </a:xfrm>
          <a:prstGeom prst="rect">
            <a:avLst/>
          </a:prstGeom>
          <a:solidFill>
            <a:schemeClr val="tx1">
              <a:lumMod val="65000"/>
              <a:lumOff val="35000"/>
            </a:schemeClr>
          </a:solidFill>
          <a:ln w="25400" cap="flat" cmpd="sng" algn="ctr">
            <a:noFill/>
            <a:prstDash val="solid"/>
          </a:ln>
          <a:effectLst/>
        </p:spPr>
        <p:txBody>
          <a:bodyPr rtlCol="0" anchor="ctr"/>
          <a:lstStyle/>
          <a:p>
            <a:pPr algn="ctr">
              <a:defRPr/>
            </a:pPr>
            <a:endParaRPr lang="en-US" kern="0" smtClean="0">
              <a:solidFill>
                <a:prstClr val="white"/>
              </a:solidFill>
            </a:endParaRPr>
          </a:p>
        </p:txBody>
      </p:sp>
      <p:sp>
        <p:nvSpPr>
          <p:cNvPr id="6" name="Slide Number Placeholder 5"/>
          <p:cNvSpPr>
            <a:spLocks noGrp="1"/>
          </p:cNvSpPr>
          <p:nvPr>
            <p:ph type="sldNum" sz="quarter" idx="4"/>
          </p:nvPr>
        </p:nvSpPr>
        <p:spPr>
          <a:xfrm>
            <a:off x="9448800" y="64908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4DEC-2A5A-4BC1-8355-E326628895F0}" type="slidenum">
              <a:rPr lang="en-US" smtClean="0">
                <a:solidFill>
                  <a:prstClr val="black">
                    <a:tint val="75000"/>
                  </a:prstClr>
                </a:solidFill>
              </a:rPr>
              <a:pPr/>
              <a:t>‹#›</a:t>
            </a:fld>
            <a:endParaRPr lang="en-US">
              <a:solidFill>
                <a:prstClr val="black">
                  <a:tint val="75000"/>
                </a:prstClr>
              </a:solidFill>
            </a:endParaRPr>
          </a:p>
        </p:txBody>
      </p:sp>
      <p:sp>
        <p:nvSpPr>
          <p:cNvPr id="14" name="Title 1"/>
          <p:cNvSpPr txBox="1">
            <a:spLocks/>
          </p:cNvSpPr>
          <p:nvPr userDrawn="1"/>
        </p:nvSpPr>
        <p:spPr>
          <a:xfrm>
            <a:off x="76200" y="1600200"/>
            <a:ext cx="4572000" cy="5105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a:solidFill>
                  <a:schemeClr val="bg1"/>
                </a:solidFill>
                <a:latin typeface="Segoe UI Light" panose="020B0502040204020203" pitchFamily="34" charset="0"/>
                <a:ea typeface="+mj-ea"/>
                <a:cs typeface="Segoe UI Light" panose="020B0502040204020203" pitchFamily="34" charset="0"/>
              </a:defRPr>
            </a:lvl1pPr>
          </a:lstStyle>
          <a:p>
            <a:pPr>
              <a:defRPr/>
            </a:pPr>
            <a:endParaRPr lang="en-US" sz="2400" dirty="0">
              <a:solidFill>
                <a:prstClr val="black"/>
              </a:solidFill>
            </a:endParaRPr>
          </a:p>
        </p:txBody>
      </p:sp>
    </p:spTree>
    <p:extLst>
      <p:ext uri="{BB962C8B-B14F-4D97-AF65-F5344CB8AC3E}">
        <p14:creationId xmlns:p14="http://schemas.microsoft.com/office/powerpoint/2010/main" val="83704702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65125"/>
            <a:ext cx="114300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06E6464E-DCB1-4AF9-A818-774C643D6940}" type="datetimeFigureOut">
              <a:rPr lang="en-US" smtClean="0">
                <a:solidFill>
                  <a:prstClr val="black"/>
                </a:solidFill>
              </a:rPr>
              <a:pPr/>
              <a:t>10/26/2015</a:t>
            </a:fld>
            <a:endParaRPr lang="en-US">
              <a:solidFill>
                <a:prstClr val="black"/>
              </a:solidFill>
            </a:endParaRPr>
          </a:p>
        </p:txBody>
      </p:sp>
      <p:sp>
        <p:nvSpPr>
          <p:cNvPr id="5" name="Footer Placeholder 4"/>
          <p:cNvSpPr>
            <a:spLocks noGrp="1"/>
          </p:cNvSpPr>
          <p:nvPr>
            <p:ph type="ftr" sz="quarter" idx="3"/>
          </p:nvPr>
        </p:nvSpPr>
        <p:spPr>
          <a:xfrm>
            <a:off x="3267075" y="6356350"/>
            <a:ext cx="56388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134DB88-76F8-4FD4-B2B4-BD270571E02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698708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aka.ms/CosmosPowerShell"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http://aka.ms/ScopeSD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hyperlink" Target="http://aka.ms/ScopeStudioInstall"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hyperlink" Target="http://cosmos08.osdinfra.net/cosmos/sandbox" TargetMode="External"/><Relationship Id="rId4" Type="http://schemas.openxmlformats.org/officeDocument/2006/relationships/hyperlink" Target="http://aka.ms/ScopeTutoria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mailto:saveenr@microsoft.com" TargetMode="External"/><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hyperlink" Target="http://aka.ms/CosmosPresentations"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3.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8.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25" name="Rectangle 24"/>
          <p:cNvSpPr/>
          <p:nvPr/>
        </p:nvSpPr>
        <p:spPr bwMode="auto">
          <a:xfrm>
            <a:off x="14748" y="0"/>
            <a:ext cx="4756299"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5400" dirty="0" smtClean="0">
                <a:solidFill>
                  <a:srgbClr val="FFFFFF"/>
                </a:solidFill>
                <a:latin typeface="Segoe UI Light"/>
                <a:ea typeface="Segoe UI" pitchFamily="34" charset="0"/>
                <a:cs typeface="Segoe UI" pitchFamily="34" charset="0"/>
              </a:rPr>
              <a:t>Capacity</a:t>
            </a:r>
            <a:endParaRPr lang="en-US" sz="2400" dirty="0">
              <a:solidFill>
                <a:srgbClr val="FFFFFF"/>
              </a:solidFill>
              <a:latin typeface="Segoe UI Light"/>
              <a:ea typeface="Segoe UI" pitchFamily="34" charset="0"/>
              <a:cs typeface="Segoe UI" pitchFamily="34" charset="0"/>
            </a:endParaRPr>
          </a:p>
        </p:txBody>
      </p:sp>
      <p:sp>
        <p:nvSpPr>
          <p:cNvPr id="31" name="Rectangle 30"/>
          <p:cNvSpPr/>
          <p:nvPr/>
        </p:nvSpPr>
        <p:spPr bwMode="auto">
          <a:xfrm>
            <a:off x="332282" y="3352800"/>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200" dirty="0" smtClean="0">
                <a:gradFill>
                  <a:gsLst>
                    <a:gs pos="0">
                      <a:srgbClr val="FFFFFF"/>
                    </a:gs>
                    <a:gs pos="100000">
                      <a:srgbClr val="FFFFFF"/>
                    </a:gs>
                  </a:gsLst>
                  <a:lin ang="5400000" scaled="0"/>
                </a:gradFill>
                <a:ea typeface="Segoe UI" pitchFamily="34" charset="0"/>
                <a:cs typeface="Segoe UI" pitchFamily="34" charset="0"/>
              </a:rPr>
              <a:t>56s</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306133" y="3352800"/>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000" dirty="0" err="1" smtClean="0">
                <a:gradFill>
                  <a:gsLst>
                    <a:gs pos="0">
                      <a:srgbClr val="FFFFFF"/>
                    </a:gs>
                    <a:gs pos="100000">
                      <a:srgbClr val="FFFFFF"/>
                    </a:gs>
                  </a:gsLst>
                  <a:lin ang="5400000" scaled="0"/>
                </a:gradFill>
                <a:latin typeface="Segoe UI Light"/>
                <a:ea typeface="Segoe UI" pitchFamily="34" charset="0"/>
                <a:cs typeface="Segoe UI" pitchFamily="34" charset="0"/>
              </a:rPr>
              <a:t>Terasort</a:t>
            </a:r>
            <a:r>
              <a:rPr lang="en-US" sz="2000" dirty="0" smtClean="0">
                <a:gradFill>
                  <a:gsLst>
                    <a:gs pos="0">
                      <a:srgbClr val="FFFFFF"/>
                    </a:gs>
                    <a:gs pos="100000">
                      <a:srgbClr val="FFFFFF"/>
                    </a:gs>
                  </a:gsLst>
                  <a:lin ang="5400000" scaled="0"/>
                </a:gradFill>
                <a:latin typeface="Segoe UI Light"/>
                <a:ea typeface="Segoe UI" pitchFamily="34" charset="0"/>
                <a:cs typeface="Segoe UI" pitchFamily="34" charset="0"/>
              </a:rPr>
              <a:t> on 1K Nodes</a:t>
            </a:r>
            <a:endParaRPr lang="en-US" sz="20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4" name="Rectangle 13"/>
          <p:cNvSpPr/>
          <p:nvPr/>
        </p:nvSpPr>
        <p:spPr bwMode="auto">
          <a:xfrm>
            <a:off x="8534400" y="228600"/>
            <a:ext cx="1600200"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a:ea typeface="Segoe UI" pitchFamily="34" charset="0"/>
                <a:cs typeface="Segoe UI" pitchFamily="34" charset="0"/>
              </a:rPr>
              <a:t>Tokens</a:t>
            </a:r>
            <a:endParaRPr lang="en-US" sz="3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7" name="Rectangle 16"/>
          <p:cNvSpPr/>
          <p:nvPr/>
        </p:nvSpPr>
        <p:spPr bwMode="auto">
          <a:xfrm>
            <a:off x="-228600" y="2537577"/>
            <a:ext cx="2379616"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600" dirty="0">
                <a:solidFill>
                  <a:schemeClr val="tx1"/>
                </a:solidFill>
                <a:ea typeface="Segoe UI" pitchFamily="34" charset="0"/>
                <a:cs typeface="Segoe UI" pitchFamily="34" charset="0"/>
              </a:rPr>
              <a:t>60%-80%</a:t>
            </a:r>
          </a:p>
        </p:txBody>
      </p:sp>
      <p:sp>
        <p:nvSpPr>
          <p:cNvPr id="18" name="Rectangle 17"/>
          <p:cNvSpPr/>
          <p:nvPr/>
        </p:nvSpPr>
        <p:spPr bwMode="auto">
          <a:xfrm>
            <a:off x="2306133" y="2537577"/>
            <a:ext cx="3329500" cy="7894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a:solidFill>
                  <a:schemeClr val="tx1"/>
                </a:solidFill>
                <a:latin typeface="Segoe UI Light"/>
                <a:ea typeface="Segoe UI" pitchFamily="34" charset="0"/>
                <a:cs typeface="Segoe UI" pitchFamily="34" charset="0"/>
              </a:rPr>
              <a:t>Average CPU Utilization</a:t>
            </a:r>
          </a:p>
        </p:txBody>
      </p:sp>
      <p:graphicFrame>
        <p:nvGraphicFramePr>
          <p:cNvPr id="2" name="Table 1"/>
          <p:cNvGraphicFramePr>
            <a:graphicFrameLocks noGrp="1"/>
          </p:cNvGraphicFramePr>
          <p:nvPr>
            <p:extLst>
              <p:ext uri="{D42A27DB-BD31-4B8C-83A1-F6EECF244321}">
                <p14:modId xmlns:p14="http://schemas.microsoft.com/office/powerpoint/2010/main" val="1070917364"/>
              </p:ext>
            </p:extLst>
          </p:nvPr>
        </p:nvGraphicFramePr>
        <p:xfrm>
          <a:off x="5486400" y="1051560"/>
          <a:ext cx="2286000" cy="1463040"/>
        </p:xfrm>
        <a:graphic>
          <a:graphicData uri="http://schemas.openxmlformats.org/drawingml/2006/table">
            <a:tbl>
              <a:tblPr firstRow="1" bandRow="1">
                <a:tableStyleId>{5940675A-B579-460E-94D1-54222C63F5DA}</a:tableStyleId>
              </a:tblPr>
              <a:tblGrid>
                <a:gridCol w="1143000"/>
                <a:gridCol w="1143000"/>
              </a:tblGrid>
              <a:tr h="274320">
                <a:tc>
                  <a:txBody>
                    <a:bodyPr/>
                    <a:lstStyle/>
                    <a:p>
                      <a:pPr algn="l"/>
                      <a:r>
                        <a:rPr lang="en-US" sz="1800" dirty="0" smtClean="0"/>
                        <a:t>Date</a:t>
                      </a:r>
                      <a:endParaRPr lang="en-US" sz="1800" dirty="0"/>
                    </a:p>
                  </a:txBody>
                  <a:tcPr anchor="ctr"/>
                </a:tc>
                <a:tc>
                  <a:txBody>
                    <a:bodyPr/>
                    <a:lstStyle/>
                    <a:p>
                      <a:pPr algn="r"/>
                      <a:r>
                        <a:rPr lang="en-US" sz="1800" dirty="0" smtClean="0"/>
                        <a:t>Cosmos</a:t>
                      </a:r>
                      <a:endParaRPr lang="en-US" sz="1800" dirty="0"/>
                    </a:p>
                  </a:txBody>
                  <a:tcPr anchor="ctr"/>
                </a:tc>
              </a:tr>
              <a:tr h="274320">
                <a:tc>
                  <a:txBody>
                    <a:bodyPr/>
                    <a:lstStyle/>
                    <a:p>
                      <a:pPr algn="l"/>
                      <a:r>
                        <a:rPr lang="en-US" sz="1800" smtClean="0"/>
                        <a:t>2014/12</a:t>
                      </a:r>
                      <a:endParaRPr lang="en-US" sz="1800" i="1" dirty="0"/>
                    </a:p>
                  </a:txBody>
                  <a:tcPr anchor="ctr"/>
                </a:tc>
                <a:tc>
                  <a:txBody>
                    <a:bodyPr/>
                    <a:lstStyle/>
                    <a:p>
                      <a:pPr algn="r"/>
                      <a:r>
                        <a:rPr lang="en-US" sz="1800" dirty="0" smtClean="0"/>
                        <a:t>172K</a:t>
                      </a:r>
                      <a:endParaRPr lang="en-US" sz="1800" dirty="0"/>
                    </a:p>
                  </a:txBody>
                  <a:tcPr anchor="ctr"/>
                </a:tc>
              </a:tr>
              <a:tr h="274320">
                <a:tc>
                  <a:txBody>
                    <a:bodyPr/>
                    <a:lstStyle/>
                    <a:p>
                      <a:pPr algn="l"/>
                      <a:r>
                        <a:rPr lang="en-US" sz="1800" dirty="0" smtClean="0"/>
                        <a:t>2014/10</a:t>
                      </a:r>
                      <a:endParaRPr lang="en-US" sz="1800" dirty="0"/>
                    </a:p>
                  </a:txBody>
                  <a:tcPr anchor="ctr"/>
                </a:tc>
                <a:tc>
                  <a:txBody>
                    <a:bodyPr/>
                    <a:lstStyle/>
                    <a:p>
                      <a:pPr algn="r"/>
                      <a:r>
                        <a:rPr lang="en-US" sz="1800" dirty="0" smtClean="0"/>
                        <a:t>142K</a:t>
                      </a:r>
                      <a:endParaRPr lang="en-US" sz="1800" dirty="0"/>
                    </a:p>
                  </a:txBody>
                  <a:tcPr anchor="ctr"/>
                </a:tc>
              </a:tr>
              <a:tr h="274320">
                <a:tc>
                  <a:txBody>
                    <a:bodyPr/>
                    <a:lstStyle/>
                    <a:p>
                      <a:pPr algn="l"/>
                      <a:r>
                        <a:rPr lang="en-US" sz="1800" dirty="0" smtClean="0"/>
                        <a:t>2014/07</a:t>
                      </a:r>
                      <a:endParaRPr lang="en-US" sz="1800" dirty="0"/>
                    </a:p>
                  </a:txBody>
                  <a:tcPr anchor="ctr"/>
                </a:tc>
                <a:tc>
                  <a:txBody>
                    <a:bodyPr/>
                    <a:lstStyle/>
                    <a:p>
                      <a:pPr algn="r"/>
                      <a:r>
                        <a:rPr lang="en-US" sz="1800" dirty="0" smtClean="0"/>
                        <a:t>122K</a:t>
                      </a:r>
                      <a:endParaRPr lang="en-US" sz="1800" dirty="0"/>
                    </a:p>
                  </a:txBody>
                  <a:tcPr anchor="ct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15144766"/>
              </p:ext>
            </p:extLst>
          </p:nvPr>
        </p:nvGraphicFramePr>
        <p:xfrm>
          <a:off x="8534400" y="1031496"/>
          <a:ext cx="2362200" cy="1483360"/>
        </p:xfrm>
        <a:graphic>
          <a:graphicData uri="http://schemas.openxmlformats.org/drawingml/2006/table">
            <a:tbl>
              <a:tblPr firstRow="1" bandRow="1">
                <a:tableStyleId>{5940675A-B579-460E-94D1-54222C63F5DA}</a:tableStyleId>
              </a:tblPr>
              <a:tblGrid>
                <a:gridCol w="1348224">
                  <a:extLst>
                    <a:ext uri="{9D8B030D-6E8A-4147-A177-3AD203B41FA5}">
                      <a16:colId xmlns="" xmlns:a16="http://schemas.microsoft.com/office/drawing/2014/main" val="20000"/>
                    </a:ext>
                  </a:extLst>
                </a:gridCol>
                <a:gridCol w="1013976">
                  <a:extLst>
                    <a:ext uri="{9D8B030D-6E8A-4147-A177-3AD203B41FA5}">
                      <a16:colId xmlns="" xmlns:a16="http://schemas.microsoft.com/office/drawing/2014/main" val="20001"/>
                    </a:ext>
                  </a:extLst>
                </a:gridCol>
              </a:tblGrid>
              <a:tr h="370840">
                <a:tc>
                  <a:txBody>
                    <a:bodyPr/>
                    <a:lstStyle/>
                    <a:p>
                      <a:pPr algn="l"/>
                      <a:r>
                        <a:rPr lang="en-US" sz="1800" dirty="0" smtClean="0"/>
                        <a:t>Date</a:t>
                      </a:r>
                      <a:endParaRPr lang="en-US" sz="1800" dirty="0"/>
                    </a:p>
                  </a:txBody>
                  <a:tcPr anchor="ctr"/>
                </a:tc>
                <a:tc>
                  <a:txBody>
                    <a:bodyPr/>
                    <a:lstStyle/>
                    <a:p>
                      <a:pPr algn="r"/>
                      <a:r>
                        <a:rPr lang="en-US" sz="1800" dirty="0" smtClean="0"/>
                        <a:t>Count</a:t>
                      </a:r>
                      <a:endParaRPr lang="en-US" sz="1800" dirty="0"/>
                    </a:p>
                  </a:txBody>
                  <a:tcPr anchor="ctr"/>
                </a:tc>
                <a:extLst>
                  <a:ext uri="{0D108BD9-81ED-4DB2-BD59-A6C34878D82A}">
                    <a16:rowId xmlns="" xmlns:a16="http://schemas.microsoft.com/office/drawing/2014/main" val="10000"/>
                  </a:ext>
                </a:extLst>
              </a:tr>
              <a:tr h="370840">
                <a:tc>
                  <a:txBody>
                    <a:bodyPr/>
                    <a:lstStyle/>
                    <a:p>
                      <a:pPr algn="l"/>
                      <a:r>
                        <a:rPr lang="en-US" sz="1800" dirty="0" smtClean="0"/>
                        <a:t>2014/12</a:t>
                      </a:r>
                      <a:endParaRPr lang="en-US" sz="1800" dirty="0"/>
                    </a:p>
                  </a:txBody>
                  <a:tcPr anchor="ctr"/>
                </a:tc>
                <a:tc>
                  <a:txBody>
                    <a:bodyPr/>
                    <a:lstStyle/>
                    <a:p>
                      <a:pPr algn="r"/>
                      <a:r>
                        <a:rPr lang="en-US" sz="1800" dirty="0" smtClean="0"/>
                        <a:t>828K</a:t>
                      </a:r>
                      <a:endParaRPr lang="en-US" sz="1800" dirty="0"/>
                    </a:p>
                  </a:txBody>
                  <a:tcPr anchor="ctr"/>
                </a:tc>
              </a:tr>
              <a:tr h="370840">
                <a:tc>
                  <a:txBody>
                    <a:bodyPr/>
                    <a:lstStyle/>
                    <a:p>
                      <a:pPr algn="l"/>
                      <a:r>
                        <a:rPr lang="en-US" sz="1800" dirty="0" smtClean="0"/>
                        <a:t>2014/10</a:t>
                      </a:r>
                      <a:endParaRPr lang="en-US" sz="1800" dirty="0"/>
                    </a:p>
                  </a:txBody>
                  <a:tcPr anchor="ctr"/>
                </a:tc>
                <a:tc>
                  <a:txBody>
                    <a:bodyPr/>
                    <a:lstStyle/>
                    <a:p>
                      <a:pPr algn="r"/>
                      <a:r>
                        <a:rPr lang="en-US" sz="1800" dirty="0" smtClean="0">
                          <a:effectLst/>
                        </a:rPr>
                        <a:t>​798K</a:t>
                      </a:r>
                      <a:endParaRPr lang="en-US" sz="1800" dirty="0"/>
                    </a:p>
                  </a:txBody>
                  <a:tcPr anchor="ctr"/>
                </a:tc>
                <a:extLst>
                  <a:ext uri="{0D108BD9-81ED-4DB2-BD59-A6C34878D82A}">
                    <a16:rowId xmlns="" xmlns:a16="http://schemas.microsoft.com/office/drawing/2014/main" val="10001"/>
                  </a:ext>
                </a:extLst>
              </a:tr>
              <a:tr h="370840">
                <a:tc>
                  <a:txBody>
                    <a:bodyPr/>
                    <a:lstStyle/>
                    <a:p>
                      <a:pPr algn="l"/>
                      <a:r>
                        <a:rPr lang="en-US" sz="1800" dirty="0" smtClean="0"/>
                        <a:t>2014/07</a:t>
                      </a:r>
                      <a:endParaRPr lang="en-US" sz="1800" dirty="0"/>
                    </a:p>
                  </a:txBody>
                  <a:tcPr anchor="ctr"/>
                </a:tc>
                <a:tc>
                  <a:txBody>
                    <a:bodyPr/>
                    <a:lstStyle/>
                    <a:p>
                      <a:pPr algn="r"/>
                      <a:r>
                        <a:rPr lang="en-US" sz="1800" dirty="0" smtClean="0"/>
                        <a:t>550K</a:t>
                      </a:r>
                      <a:endParaRPr lang="en-US" sz="1800" dirty="0"/>
                    </a:p>
                  </a:txBody>
                  <a:tcPr anchor="ctr"/>
                </a:tc>
                <a:extLst>
                  <a:ext uri="{0D108BD9-81ED-4DB2-BD59-A6C34878D82A}">
                    <a16:rowId xmlns="" xmlns:a16="http://schemas.microsoft.com/office/drawing/2014/main" val="10002"/>
                  </a:ext>
                </a:extLst>
              </a:tr>
            </a:tbl>
          </a:graphicData>
        </a:graphic>
      </p:graphicFrame>
      <p:sp>
        <p:nvSpPr>
          <p:cNvPr id="28" name="Rectangle 27"/>
          <p:cNvSpPr/>
          <p:nvPr/>
        </p:nvSpPr>
        <p:spPr bwMode="auto">
          <a:xfrm>
            <a:off x="5410200" y="262472"/>
            <a:ext cx="1828800"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a:ea typeface="Segoe UI" pitchFamily="34" charset="0"/>
                <a:cs typeface="Segoe UI" pitchFamily="34" charset="0"/>
              </a:rPr>
              <a:t>Machines</a:t>
            </a:r>
            <a:endParaRPr lang="en-US" sz="3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54960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25" name="Rectangle 24"/>
          <p:cNvSpPr/>
          <p:nvPr/>
        </p:nvSpPr>
        <p:spPr bwMode="auto">
          <a:xfrm>
            <a:off x="14748" y="0"/>
            <a:ext cx="9205452"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5400" dirty="0" smtClean="0">
                <a:solidFill>
                  <a:srgbClr val="FFFFFF"/>
                </a:solidFill>
                <a:latin typeface="Segoe UI Light"/>
                <a:ea typeface="Segoe UI" pitchFamily="34" charset="0"/>
                <a:cs typeface="Segoe UI" pitchFamily="34" charset="0"/>
              </a:rPr>
              <a:t>Interactive Compute (</a:t>
            </a:r>
            <a:r>
              <a:rPr lang="en-US" sz="5400" dirty="0" err="1" smtClean="0">
                <a:solidFill>
                  <a:srgbClr val="FFFFFF"/>
                </a:solidFill>
                <a:latin typeface="Segoe UI Light"/>
                <a:ea typeface="Segoe UI" pitchFamily="34" charset="0"/>
                <a:cs typeface="Segoe UI" pitchFamily="34" charset="0"/>
              </a:rPr>
              <a:t>iScope</a:t>
            </a:r>
            <a:r>
              <a:rPr lang="en-US" sz="5400" dirty="0" smtClean="0">
                <a:solidFill>
                  <a:srgbClr val="FFFFFF"/>
                </a:solidFill>
                <a:latin typeface="Segoe UI Light"/>
                <a:ea typeface="Segoe UI" pitchFamily="34" charset="0"/>
                <a:cs typeface="Segoe UI" pitchFamily="34" charset="0"/>
              </a:rPr>
              <a:t>)</a:t>
            </a:r>
            <a:endParaRPr lang="en-US" sz="2400" dirty="0">
              <a:solidFill>
                <a:srgbClr val="FFFFFF"/>
              </a:solidFill>
              <a:latin typeface="Segoe UI Light"/>
              <a:ea typeface="Segoe UI" pitchFamily="34" charset="0"/>
              <a:cs typeface="Segoe UI" pitchFamily="34" charset="0"/>
            </a:endParaRPr>
          </a:p>
        </p:txBody>
      </p:sp>
      <p:sp>
        <p:nvSpPr>
          <p:cNvPr id="31" name="Rectangle 30"/>
          <p:cNvSpPr/>
          <p:nvPr/>
        </p:nvSpPr>
        <p:spPr bwMode="auto">
          <a:xfrm>
            <a:off x="332282" y="3352800"/>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600" dirty="0" smtClean="0">
                <a:gradFill>
                  <a:gsLst>
                    <a:gs pos="0">
                      <a:srgbClr val="FFFFFF"/>
                    </a:gs>
                    <a:gs pos="100000">
                      <a:srgbClr val="FFFFFF"/>
                    </a:gs>
                  </a:gsLst>
                  <a:lin ang="5400000" scaled="0"/>
                </a:gradFill>
                <a:ea typeface="Segoe UI" pitchFamily="34" charset="0"/>
                <a:cs typeface="Segoe UI" pitchFamily="34" charset="0"/>
              </a:rPr>
              <a:t>7s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306133" y="3352800"/>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a:ea typeface="Segoe UI" pitchFamily="34" charset="0"/>
                <a:cs typeface="Segoe UI" pitchFamily="34" charset="0"/>
              </a:rPr>
              <a:t>Time to query 500TB</a:t>
            </a:r>
          </a:p>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a:ea typeface="Segoe UI" pitchFamily="34" charset="0"/>
                <a:cs typeface="Segoe UI" pitchFamily="34" charset="0"/>
              </a:rPr>
              <a:t>stream in Cosmos</a:t>
            </a:r>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5" name="Rectangle 14"/>
          <p:cNvSpPr/>
          <p:nvPr/>
        </p:nvSpPr>
        <p:spPr bwMode="auto">
          <a:xfrm>
            <a:off x="-228600" y="1600200"/>
            <a:ext cx="2379616"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600" dirty="0" smtClean="0">
                <a:solidFill>
                  <a:schemeClr val="tx1"/>
                </a:solidFill>
                <a:ea typeface="Segoe UI" pitchFamily="34" charset="0"/>
                <a:cs typeface="Segoe UI" pitchFamily="34" charset="0"/>
              </a:rPr>
              <a:t>750K</a:t>
            </a:r>
            <a:endParaRPr lang="en-US" sz="3600" dirty="0">
              <a:solidFill>
                <a:schemeClr val="tx1"/>
              </a:solidFill>
              <a:ea typeface="Segoe UI" pitchFamily="34" charset="0"/>
              <a:cs typeface="Segoe UI" pitchFamily="34" charset="0"/>
            </a:endParaRPr>
          </a:p>
        </p:txBody>
      </p:sp>
      <p:sp>
        <p:nvSpPr>
          <p:cNvPr id="16" name="Rectangle 15"/>
          <p:cNvSpPr/>
          <p:nvPr/>
        </p:nvSpPr>
        <p:spPr bwMode="auto">
          <a:xfrm>
            <a:off x="2306133" y="1600200"/>
            <a:ext cx="3329500" cy="7894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solidFill>
                <a:latin typeface="Segoe UI Light"/>
                <a:ea typeface="Segoe UI" pitchFamily="34" charset="0"/>
                <a:cs typeface="Segoe UI" pitchFamily="34" charset="0"/>
              </a:rPr>
              <a:t>Jobs per Day</a:t>
            </a:r>
            <a:endParaRPr lang="en-US" sz="2000" dirty="0">
              <a:solidFill>
                <a:schemeClr val="tx1"/>
              </a:solidFill>
              <a:latin typeface="Segoe UI Light"/>
              <a:ea typeface="Segoe UI" pitchFamily="34" charset="0"/>
              <a:cs typeface="Segoe UI" pitchFamily="34" charset="0"/>
            </a:endParaRPr>
          </a:p>
        </p:txBody>
      </p:sp>
      <p:sp>
        <p:nvSpPr>
          <p:cNvPr id="17" name="Rectangle 16"/>
          <p:cNvSpPr/>
          <p:nvPr/>
        </p:nvSpPr>
        <p:spPr bwMode="auto">
          <a:xfrm>
            <a:off x="-228600" y="2537577"/>
            <a:ext cx="2379616"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600" dirty="0" smtClean="0">
                <a:solidFill>
                  <a:schemeClr val="tx1"/>
                </a:solidFill>
                <a:ea typeface="Segoe UI" pitchFamily="34" charset="0"/>
                <a:cs typeface="Segoe UI" pitchFamily="34" charset="0"/>
              </a:rPr>
              <a:t>400+</a:t>
            </a:r>
            <a:endParaRPr lang="en-US" sz="3600" dirty="0">
              <a:solidFill>
                <a:schemeClr val="tx1"/>
              </a:solidFill>
              <a:ea typeface="Segoe UI" pitchFamily="34" charset="0"/>
              <a:cs typeface="Segoe UI" pitchFamily="34" charset="0"/>
            </a:endParaRPr>
          </a:p>
        </p:txBody>
      </p:sp>
      <p:sp>
        <p:nvSpPr>
          <p:cNvPr id="18" name="Rectangle 17"/>
          <p:cNvSpPr/>
          <p:nvPr/>
        </p:nvSpPr>
        <p:spPr bwMode="auto">
          <a:xfrm>
            <a:off x="2306133" y="2537577"/>
            <a:ext cx="3329500" cy="7894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000" dirty="0" smtClean="0">
                <a:solidFill>
                  <a:schemeClr val="tx1"/>
                </a:solidFill>
                <a:latin typeface="Segoe UI Light"/>
                <a:ea typeface="Segoe UI" pitchFamily="34" charset="0"/>
                <a:cs typeface="Segoe UI" pitchFamily="34" charset="0"/>
              </a:rPr>
              <a:t>Unique Users</a:t>
            </a:r>
            <a:endParaRPr lang="en-US" sz="20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98898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14377"/>
            <a:ext cx="4800600" cy="1066800"/>
          </a:xfrm>
          <a:prstGeom prst="rect">
            <a:avLst/>
          </a:prstGeom>
          <a:ln>
            <a:noFill/>
          </a:ln>
        </p:spPr>
        <p:txBody>
          <a:bodyPr>
            <a:normAutofit/>
          </a:bodyPr>
          <a:lstStyle>
            <a:lvl1pPr algn="l" defTabSz="914400" rtl="0" eaLnBrk="1" latinLnBrk="0" hangingPunct="1">
              <a:spcBef>
                <a:spcPct val="0"/>
              </a:spcBef>
              <a:buNone/>
              <a:defRPr sz="3600" b="0" kern="1200">
                <a:solidFill>
                  <a:schemeClr val="bg1"/>
                </a:solidFill>
                <a:latin typeface="+mj-lt"/>
                <a:ea typeface="+mj-ea"/>
                <a:cs typeface="+mj-cs"/>
              </a:defRPr>
            </a:lvl1pPr>
          </a:lstStyle>
          <a:p>
            <a:r>
              <a:rPr lang="en-US" dirty="0" smtClean="0">
                <a:solidFill>
                  <a:schemeClr val="tx1"/>
                </a:solidFill>
                <a:ea typeface="+mn-ea"/>
                <a:cs typeface="Segoe UI Light" panose="020B0502040204020203" pitchFamily="34" charset="0"/>
              </a:rPr>
              <a:t>Data Centers &amp; Clusters</a:t>
            </a:r>
            <a:endParaRPr lang="en-US" dirty="0">
              <a:solidFill>
                <a:schemeClr val="tx1"/>
              </a:solidFill>
              <a:ea typeface="+mn-ea"/>
              <a:cs typeface="Segoe UI Light" panose="020B0502040204020203" pitchFamily="34" charset="0"/>
            </a:endParaRPr>
          </a:p>
        </p:txBody>
      </p:sp>
      <p:sp>
        <p:nvSpPr>
          <p:cNvPr id="264" name="Content Placeholder 6"/>
          <p:cNvSpPr txBox="1">
            <a:spLocks/>
          </p:cNvSpPr>
          <p:nvPr/>
        </p:nvSpPr>
        <p:spPr>
          <a:xfrm>
            <a:off x="152400" y="1447800"/>
            <a:ext cx="4724400" cy="5257800"/>
          </a:xfrm>
          <a:prstGeom prst="rect">
            <a:avLst/>
          </a:prstGeom>
        </p:spPr>
        <p:txBody>
          <a:bodyPr vert="horz" lIns="91440" tIns="45720" rIns="91440" bIns="45720" rtlCol="0">
            <a:normAutofit/>
          </a:bodyPr>
          <a:lstStyle>
            <a:lvl1pPr indent="0">
              <a:spcBef>
                <a:spcPct val="20000"/>
              </a:spcBef>
              <a:buFont typeface="Arial" pitchFamily="34" charset="0"/>
              <a:buNone/>
              <a:defRPr lang="en-US" sz="2400" b="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spcBef>
                <a:spcPct val="20000"/>
              </a:spcBef>
              <a:buFont typeface="Arial" pitchFamily="34" charset="0"/>
              <a:buChar char="•"/>
              <a:defRPr sz="2400" baseline="0">
                <a:solidFill>
                  <a:schemeClr val="bg1"/>
                </a:solidFill>
              </a:defRPr>
            </a:lvl2pPr>
            <a:lvl3pPr marL="1143000" indent="-228600">
              <a:spcBef>
                <a:spcPct val="20000"/>
              </a:spcBef>
              <a:buFont typeface="Arial" pitchFamily="34" charset="0"/>
              <a:buChar char="•"/>
              <a:defRPr sz="2000" baseline="0">
                <a:solidFill>
                  <a:schemeClr val="bg1"/>
                </a:solidFill>
              </a:defRPr>
            </a:lvl3pPr>
            <a:lvl4pPr marL="1600200" indent="-228600">
              <a:spcBef>
                <a:spcPct val="20000"/>
              </a:spcBef>
              <a:buFont typeface="Arial" pitchFamily="34" charset="0"/>
              <a:buChar char="•"/>
              <a:defRPr baseline="0">
                <a:solidFill>
                  <a:schemeClr val="bg1"/>
                </a:solidFill>
              </a:defRPr>
            </a:lvl4pPr>
            <a:lvl5pPr marL="2057400" indent="-228600">
              <a:spcBef>
                <a:spcPct val="20000"/>
              </a:spcBef>
              <a:buFont typeface="Arial" pitchFamily="34" charset="0"/>
              <a:buChar char="•"/>
              <a:defRPr baseline="0">
                <a:solidFill>
                  <a:schemeClr val="bg1"/>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smtClean="0">
                <a:solidFill>
                  <a:schemeClr val="tx1"/>
                </a:solidFill>
              </a:rPr>
              <a:t>Only US Data Centers</a:t>
            </a:r>
          </a:p>
          <a:p>
            <a:endParaRPr lang="en-US" sz="1800" dirty="0">
              <a:solidFill>
                <a:schemeClr val="tx1"/>
              </a:solidFill>
            </a:endParaRPr>
          </a:p>
          <a:p>
            <a:r>
              <a:rPr lang="en-US" sz="1800" dirty="0" smtClean="0">
                <a:solidFill>
                  <a:schemeClr val="tx1"/>
                </a:solidFill>
              </a:rPr>
              <a:t>Geo-replication of data between clusters</a:t>
            </a:r>
          </a:p>
          <a:p>
            <a:pPr marL="285750" indent="-285750">
              <a:buFont typeface="Arial" panose="020B0604020202020204" pitchFamily="34" charset="0"/>
              <a:buChar char="•"/>
            </a:pPr>
            <a:r>
              <a:rPr lang="en-US" sz="1800" dirty="0" smtClean="0">
                <a:solidFill>
                  <a:schemeClr val="tx1"/>
                </a:solidFill>
              </a:rPr>
              <a:t>To support sharing scenarios</a:t>
            </a:r>
          </a:p>
          <a:p>
            <a:pPr marL="285750" indent="-285750">
              <a:buFont typeface="Arial" panose="020B0604020202020204" pitchFamily="34" charset="0"/>
              <a:buChar char="•"/>
            </a:pPr>
            <a:r>
              <a:rPr lang="en-US" sz="1800" dirty="0" smtClean="0">
                <a:solidFill>
                  <a:schemeClr val="tx1"/>
                </a:solidFill>
              </a:rPr>
              <a:t>BCP</a:t>
            </a:r>
          </a:p>
          <a:p>
            <a:endParaRPr lang="en-US" sz="1800" dirty="0">
              <a:solidFill>
                <a:schemeClr val="tx1"/>
              </a:solidFill>
            </a:endParaRPr>
          </a:p>
        </p:txBody>
      </p:sp>
      <p:grpSp>
        <p:nvGrpSpPr>
          <p:cNvPr id="10" name="Group 9"/>
          <p:cNvGrpSpPr/>
          <p:nvPr/>
        </p:nvGrpSpPr>
        <p:grpSpPr>
          <a:xfrm>
            <a:off x="5791200" y="787555"/>
            <a:ext cx="5867400" cy="5881810"/>
            <a:chOff x="5791200" y="1587601"/>
            <a:chExt cx="4922183" cy="4934272"/>
          </a:xfrm>
        </p:grpSpPr>
        <p:sp>
          <p:nvSpPr>
            <p:cNvPr id="262" name="Freeform 98"/>
            <p:cNvSpPr>
              <a:spLocks/>
            </p:cNvSpPr>
            <p:nvPr/>
          </p:nvSpPr>
          <p:spPr bwMode="auto">
            <a:xfrm>
              <a:off x="7996648" y="3249833"/>
              <a:ext cx="1223374" cy="1114971"/>
            </a:xfrm>
            <a:custGeom>
              <a:avLst/>
              <a:gdLst>
                <a:gd name="T0" fmla="*/ 1451 w 1451"/>
                <a:gd name="T1" fmla="*/ 161 h 1224"/>
                <a:gd name="T2" fmla="*/ 170 w 1451"/>
                <a:gd name="T3" fmla="*/ 0 h 1224"/>
                <a:gd name="T4" fmla="*/ 0 w 1451"/>
                <a:gd name="T5" fmla="*/ 1061 h 1224"/>
                <a:gd name="T6" fmla="*/ 1360 w 1451"/>
                <a:gd name="T7" fmla="*/ 1224 h 1224"/>
                <a:gd name="T8" fmla="*/ 1451 w 1451"/>
                <a:gd name="T9" fmla="*/ 161 h 1224"/>
              </a:gdLst>
              <a:ahLst/>
              <a:cxnLst>
                <a:cxn ang="0">
                  <a:pos x="T0" y="T1"/>
                </a:cxn>
                <a:cxn ang="0">
                  <a:pos x="T2" y="T3"/>
                </a:cxn>
                <a:cxn ang="0">
                  <a:pos x="T4" y="T5"/>
                </a:cxn>
                <a:cxn ang="0">
                  <a:pos x="T6" y="T7"/>
                </a:cxn>
                <a:cxn ang="0">
                  <a:pos x="T8" y="T9"/>
                </a:cxn>
              </a:cxnLst>
              <a:rect l="0" t="0" r="r" b="b"/>
              <a:pathLst>
                <a:path w="1451" h="1224">
                  <a:moveTo>
                    <a:pt x="1451" y="161"/>
                  </a:moveTo>
                  <a:lnTo>
                    <a:pt x="170" y="0"/>
                  </a:lnTo>
                  <a:lnTo>
                    <a:pt x="0" y="1061"/>
                  </a:lnTo>
                  <a:lnTo>
                    <a:pt x="1360" y="1224"/>
                  </a:lnTo>
                  <a:lnTo>
                    <a:pt x="1451" y="161"/>
                  </a:lnTo>
                  <a:close/>
                </a:path>
              </a:pathLst>
            </a:custGeom>
            <a:solidFill>
              <a:srgbClr val="E1DFD7"/>
            </a:solidFill>
            <a:ln w="7938">
              <a:solidFill>
                <a:schemeClr val="bg1">
                  <a:lumMod val="65000"/>
                </a:schemeClr>
              </a:solidFill>
              <a:prstDash val="solid"/>
              <a:round/>
              <a:headEnd/>
              <a:tailEnd/>
            </a:ln>
            <a:effectLst/>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30" name="Freeform 89"/>
            <p:cNvSpPr>
              <a:spLocks/>
            </p:cNvSpPr>
            <p:nvPr/>
          </p:nvSpPr>
          <p:spPr bwMode="auto">
            <a:xfrm>
              <a:off x="9419137" y="4630795"/>
              <a:ext cx="1294246" cy="746958"/>
            </a:xfrm>
            <a:custGeom>
              <a:avLst/>
              <a:gdLst>
                <a:gd name="T0" fmla="*/ 1535 w 1535"/>
                <a:gd name="T1" fmla="*/ 818 h 820"/>
                <a:gd name="T2" fmla="*/ 1383 w 1535"/>
                <a:gd name="T3" fmla="*/ 820 h 820"/>
                <a:gd name="T4" fmla="*/ 830 w 1535"/>
                <a:gd name="T5" fmla="*/ 814 h 820"/>
                <a:gd name="T6" fmla="*/ 295 w 1535"/>
                <a:gd name="T7" fmla="*/ 790 h 820"/>
                <a:gd name="T8" fmla="*/ 0 w 1535"/>
                <a:gd name="T9" fmla="*/ 775 h 820"/>
                <a:gd name="T10" fmla="*/ 46 w 1535"/>
                <a:gd name="T11" fmla="*/ 0 h 820"/>
                <a:gd name="T12" fmla="*/ 311 w 1535"/>
                <a:gd name="T13" fmla="*/ 8 h 820"/>
                <a:gd name="T14" fmla="*/ 795 w 1535"/>
                <a:gd name="T15" fmla="*/ 18 h 820"/>
                <a:gd name="T16" fmla="*/ 1326 w 1535"/>
                <a:gd name="T17" fmla="*/ 29 h 820"/>
                <a:gd name="T18" fmla="*/ 1387 w 1535"/>
                <a:gd name="T19" fmla="*/ 29 h 820"/>
                <a:gd name="T20" fmla="*/ 1414 w 1535"/>
                <a:gd name="T21" fmla="*/ 56 h 820"/>
                <a:gd name="T22" fmla="*/ 1438 w 1535"/>
                <a:gd name="T23" fmla="*/ 56 h 820"/>
                <a:gd name="T24" fmla="*/ 1457 w 1535"/>
                <a:gd name="T25" fmla="*/ 68 h 820"/>
                <a:gd name="T26" fmla="*/ 1457 w 1535"/>
                <a:gd name="T27" fmla="*/ 103 h 820"/>
                <a:gd name="T28" fmla="*/ 1435 w 1535"/>
                <a:gd name="T29" fmla="*/ 125 h 820"/>
                <a:gd name="T30" fmla="*/ 1431 w 1535"/>
                <a:gd name="T31" fmla="*/ 151 h 820"/>
                <a:gd name="T32" fmla="*/ 1453 w 1535"/>
                <a:gd name="T33" fmla="*/ 192 h 820"/>
                <a:gd name="T34" fmla="*/ 1488 w 1535"/>
                <a:gd name="T35" fmla="*/ 230 h 820"/>
                <a:gd name="T36" fmla="*/ 1517 w 1535"/>
                <a:gd name="T37" fmla="*/ 249 h 820"/>
                <a:gd name="T38" fmla="*/ 1532 w 1535"/>
                <a:gd name="T39" fmla="*/ 385 h 820"/>
                <a:gd name="T40" fmla="*/ 1535 w 1535"/>
                <a:gd name="T41" fmla="*/ 818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5" h="820">
                  <a:moveTo>
                    <a:pt x="1535" y="818"/>
                  </a:moveTo>
                  <a:lnTo>
                    <a:pt x="1383" y="820"/>
                  </a:lnTo>
                  <a:lnTo>
                    <a:pt x="830" y="814"/>
                  </a:lnTo>
                  <a:lnTo>
                    <a:pt x="295" y="790"/>
                  </a:lnTo>
                  <a:lnTo>
                    <a:pt x="0" y="775"/>
                  </a:lnTo>
                  <a:lnTo>
                    <a:pt x="46" y="0"/>
                  </a:lnTo>
                  <a:lnTo>
                    <a:pt x="311" y="8"/>
                  </a:lnTo>
                  <a:lnTo>
                    <a:pt x="795" y="18"/>
                  </a:lnTo>
                  <a:lnTo>
                    <a:pt x="1326" y="29"/>
                  </a:lnTo>
                  <a:lnTo>
                    <a:pt x="1387" y="29"/>
                  </a:lnTo>
                  <a:lnTo>
                    <a:pt x="1414" y="56"/>
                  </a:lnTo>
                  <a:lnTo>
                    <a:pt x="1438" y="56"/>
                  </a:lnTo>
                  <a:lnTo>
                    <a:pt x="1457" y="68"/>
                  </a:lnTo>
                  <a:lnTo>
                    <a:pt x="1457" y="103"/>
                  </a:lnTo>
                  <a:lnTo>
                    <a:pt x="1435" y="125"/>
                  </a:lnTo>
                  <a:lnTo>
                    <a:pt x="1431" y="151"/>
                  </a:lnTo>
                  <a:lnTo>
                    <a:pt x="1453" y="192"/>
                  </a:lnTo>
                  <a:lnTo>
                    <a:pt x="1488" y="230"/>
                  </a:lnTo>
                  <a:lnTo>
                    <a:pt x="1517" y="249"/>
                  </a:lnTo>
                  <a:lnTo>
                    <a:pt x="1532" y="385"/>
                  </a:lnTo>
                  <a:lnTo>
                    <a:pt x="1535" y="818"/>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32" name="Freeform 91"/>
            <p:cNvSpPr>
              <a:spLocks/>
            </p:cNvSpPr>
            <p:nvPr/>
          </p:nvSpPr>
          <p:spPr bwMode="auto">
            <a:xfrm>
              <a:off x="9140713" y="3883836"/>
              <a:ext cx="1446112" cy="774286"/>
            </a:xfrm>
            <a:custGeom>
              <a:avLst/>
              <a:gdLst>
                <a:gd name="T0" fmla="*/ 1602 w 1713"/>
                <a:gd name="T1" fmla="*/ 635 h 850"/>
                <a:gd name="T2" fmla="*/ 1640 w 1713"/>
                <a:gd name="T3" fmla="*/ 719 h 850"/>
                <a:gd name="T4" fmla="*/ 1639 w 1713"/>
                <a:gd name="T5" fmla="*/ 747 h 850"/>
                <a:gd name="T6" fmla="*/ 1681 w 1713"/>
                <a:gd name="T7" fmla="*/ 812 h 850"/>
                <a:gd name="T8" fmla="*/ 1713 w 1713"/>
                <a:gd name="T9" fmla="*/ 850 h 850"/>
                <a:gd name="T10" fmla="*/ 1653 w 1713"/>
                <a:gd name="T11" fmla="*/ 850 h 850"/>
                <a:gd name="T12" fmla="*/ 1130 w 1713"/>
                <a:gd name="T13" fmla="*/ 839 h 850"/>
                <a:gd name="T14" fmla="*/ 642 w 1713"/>
                <a:gd name="T15" fmla="*/ 828 h 850"/>
                <a:gd name="T16" fmla="*/ 374 w 1713"/>
                <a:gd name="T17" fmla="*/ 819 h 850"/>
                <a:gd name="T18" fmla="*/ 387 w 1713"/>
                <a:gd name="T19" fmla="*/ 563 h 850"/>
                <a:gd name="T20" fmla="*/ 0 w 1713"/>
                <a:gd name="T21" fmla="*/ 528 h 850"/>
                <a:gd name="T22" fmla="*/ 51 w 1713"/>
                <a:gd name="T23" fmla="*/ 0 h 850"/>
                <a:gd name="T24" fmla="*/ 238 w 1713"/>
                <a:gd name="T25" fmla="*/ 12 h 850"/>
                <a:gd name="T26" fmla="*/ 479 w 1713"/>
                <a:gd name="T27" fmla="*/ 26 h 850"/>
                <a:gd name="T28" fmla="*/ 694 w 1713"/>
                <a:gd name="T29" fmla="*/ 40 h 850"/>
                <a:gd name="T30" fmla="*/ 979 w 1713"/>
                <a:gd name="T31" fmla="*/ 54 h 850"/>
                <a:gd name="T32" fmla="*/ 1107 w 1713"/>
                <a:gd name="T33" fmla="*/ 48 h 850"/>
                <a:gd name="T34" fmla="*/ 1133 w 1713"/>
                <a:gd name="T35" fmla="*/ 76 h 850"/>
                <a:gd name="T36" fmla="*/ 1190 w 1713"/>
                <a:gd name="T37" fmla="*/ 111 h 850"/>
                <a:gd name="T38" fmla="*/ 1203 w 1713"/>
                <a:gd name="T39" fmla="*/ 123 h 850"/>
                <a:gd name="T40" fmla="*/ 1256 w 1713"/>
                <a:gd name="T41" fmla="*/ 106 h 850"/>
                <a:gd name="T42" fmla="*/ 1303 w 1713"/>
                <a:gd name="T43" fmla="*/ 100 h 850"/>
                <a:gd name="T44" fmla="*/ 1336 w 1713"/>
                <a:gd name="T45" fmla="*/ 97 h 850"/>
                <a:gd name="T46" fmla="*/ 1358 w 1713"/>
                <a:gd name="T47" fmla="*/ 114 h 850"/>
                <a:gd name="T48" fmla="*/ 1407 w 1713"/>
                <a:gd name="T49" fmla="*/ 133 h 850"/>
                <a:gd name="T50" fmla="*/ 1441 w 1713"/>
                <a:gd name="T51" fmla="*/ 152 h 850"/>
                <a:gd name="T52" fmla="*/ 1447 w 1713"/>
                <a:gd name="T53" fmla="*/ 171 h 850"/>
                <a:gd name="T54" fmla="*/ 1458 w 1713"/>
                <a:gd name="T55" fmla="*/ 197 h 850"/>
                <a:gd name="T56" fmla="*/ 1481 w 1713"/>
                <a:gd name="T57" fmla="*/ 197 h 850"/>
                <a:gd name="T58" fmla="*/ 1490 w 1713"/>
                <a:gd name="T59" fmla="*/ 197 h 850"/>
                <a:gd name="T60" fmla="*/ 1501 w 1713"/>
                <a:gd name="T61" fmla="*/ 253 h 850"/>
                <a:gd name="T62" fmla="*/ 1536 w 1713"/>
                <a:gd name="T63" fmla="*/ 354 h 850"/>
                <a:gd name="T64" fmla="*/ 1542 w 1713"/>
                <a:gd name="T65" fmla="*/ 400 h 850"/>
                <a:gd name="T66" fmla="*/ 1573 w 1713"/>
                <a:gd name="T67" fmla="*/ 445 h 850"/>
                <a:gd name="T68" fmla="*/ 1579 w 1713"/>
                <a:gd name="T69" fmla="*/ 507 h 850"/>
                <a:gd name="T70" fmla="*/ 1599 w 1713"/>
                <a:gd name="T71" fmla="*/ 557 h 850"/>
                <a:gd name="T72" fmla="*/ 1602 w 1713"/>
                <a:gd name="T73" fmla="*/ 635 h 850"/>
                <a:gd name="T74" fmla="*/ 1602 w 1713"/>
                <a:gd name="T75" fmla="*/ 635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3" h="850">
                  <a:moveTo>
                    <a:pt x="1602" y="635"/>
                  </a:moveTo>
                  <a:lnTo>
                    <a:pt x="1640" y="719"/>
                  </a:lnTo>
                  <a:lnTo>
                    <a:pt x="1639" y="747"/>
                  </a:lnTo>
                  <a:lnTo>
                    <a:pt x="1681" y="812"/>
                  </a:lnTo>
                  <a:lnTo>
                    <a:pt x="1713" y="850"/>
                  </a:lnTo>
                  <a:lnTo>
                    <a:pt x="1653" y="850"/>
                  </a:lnTo>
                  <a:lnTo>
                    <a:pt x="1130" y="839"/>
                  </a:lnTo>
                  <a:lnTo>
                    <a:pt x="642" y="828"/>
                  </a:lnTo>
                  <a:lnTo>
                    <a:pt x="374" y="819"/>
                  </a:lnTo>
                  <a:lnTo>
                    <a:pt x="387" y="563"/>
                  </a:lnTo>
                  <a:lnTo>
                    <a:pt x="0" y="528"/>
                  </a:lnTo>
                  <a:lnTo>
                    <a:pt x="51" y="0"/>
                  </a:lnTo>
                  <a:lnTo>
                    <a:pt x="238" y="12"/>
                  </a:lnTo>
                  <a:lnTo>
                    <a:pt x="479" y="26"/>
                  </a:lnTo>
                  <a:lnTo>
                    <a:pt x="694" y="40"/>
                  </a:lnTo>
                  <a:lnTo>
                    <a:pt x="979" y="54"/>
                  </a:lnTo>
                  <a:lnTo>
                    <a:pt x="1107" y="48"/>
                  </a:lnTo>
                  <a:lnTo>
                    <a:pt x="1133" y="76"/>
                  </a:lnTo>
                  <a:lnTo>
                    <a:pt x="1190" y="111"/>
                  </a:lnTo>
                  <a:lnTo>
                    <a:pt x="1203" y="123"/>
                  </a:lnTo>
                  <a:lnTo>
                    <a:pt x="1256" y="106"/>
                  </a:lnTo>
                  <a:lnTo>
                    <a:pt x="1303" y="100"/>
                  </a:lnTo>
                  <a:lnTo>
                    <a:pt x="1336" y="97"/>
                  </a:lnTo>
                  <a:lnTo>
                    <a:pt x="1358" y="114"/>
                  </a:lnTo>
                  <a:lnTo>
                    <a:pt x="1407" y="133"/>
                  </a:lnTo>
                  <a:lnTo>
                    <a:pt x="1441" y="152"/>
                  </a:lnTo>
                  <a:lnTo>
                    <a:pt x="1447" y="171"/>
                  </a:lnTo>
                  <a:lnTo>
                    <a:pt x="1458" y="197"/>
                  </a:lnTo>
                  <a:lnTo>
                    <a:pt x="1481" y="197"/>
                  </a:lnTo>
                  <a:lnTo>
                    <a:pt x="1490" y="197"/>
                  </a:lnTo>
                  <a:lnTo>
                    <a:pt x="1501" y="253"/>
                  </a:lnTo>
                  <a:lnTo>
                    <a:pt x="1536" y="354"/>
                  </a:lnTo>
                  <a:lnTo>
                    <a:pt x="1542" y="400"/>
                  </a:lnTo>
                  <a:lnTo>
                    <a:pt x="1573" y="445"/>
                  </a:lnTo>
                  <a:lnTo>
                    <a:pt x="1579" y="507"/>
                  </a:lnTo>
                  <a:lnTo>
                    <a:pt x="1599" y="557"/>
                  </a:lnTo>
                  <a:lnTo>
                    <a:pt x="1602" y="635"/>
                  </a:lnTo>
                  <a:lnTo>
                    <a:pt x="1602" y="635"/>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34" name="Freeform 93"/>
            <p:cNvSpPr>
              <a:spLocks/>
            </p:cNvSpPr>
            <p:nvPr/>
          </p:nvSpPr>
          <p:spPr bwMode="auto">
            <a:xfrm>
              <a:off x="9184586" y="3187891"/>
              <a:ext cx="1223374" cy="876310"/>
            </a:xfrm>
            <a:custGeom>
              <a:avLst/>
              <a:gdLst>
                <a:gd name="T0" fmla="*/ 1435 w 1450"/>
                <a:gd name="T1" fmla="*/ 957 h 961"/>
                <a:gd name="T2" fmla="*/ 1435 w 1450"/>
                <a:gd name="T3" fmla="*/ 951 h 961"/>
                <a:gd name="T4" fmla="*/ 1400 w 1450"/>
                <a:gd name="T5" fmla="*/ 893 h 961"/>
                <a:gd name="T6" fmla="*/ 1422 w 1450"/>
                <a:gd name="T7" fmla="*/ 836 h 961"/>
                <a:gd name="T8" fmla="*/ 1440 w 1450"/>
                <a:gd name="T9" fmla="*/ 766 h 961"/>
                <a:gd name="T10" fmla="*/ 1406 w 1450"/>
                <a:gd name="T11" fmla="*/ 741 h 961"/>
                <a:gd name="T12" fmla="*/ 1402 w 1450"/>
                <a:gd name="T13" fmla="*/ 708 h 961"/>
                <a:gd name="T14" fmla="*/ 1412 w 1450"/>
                <a:gd name="T15" fmla="*/ 677 h 961"/>
                <a:gd name="T16" fmla="*/ 1450 w 1450"/>
                <a:gd name="T17" fmla="*/ 677 h 961"/>
                <a:gd name="T18" fmla="*/ 1449 w 1450"/>
                <a:gd name="T19" fmla="*/ 617 h 961"/>
                <a:gd name="T20" fmla="*/ 1444 w 1450"/>
                <a:gd name="T21" fmla="*/ 255 h 961"/>
                <a:gd name="T22" fmla="*/ 1437 w 1450"/>
                <a:gd name="T23" fmla="*/ 209 h 961"/>
                <a:gd name="T24" fmla="*/ 1388 w 1450"/>
                <a:gd name="T25" fmla="*/ 170 h 961"/>
                <a:gd name="T26" fmla="*/ 1376 w 1450"/>
                <a:gd name="T27" fmla="*/ 150 h 961"/>
                <a:gd name="T28" fmla="*/ 1376 w 1450"/>
                <a:gd name="T29" fmla="*/ 130 h 961"/>
                <a:gd name="T30" fmla="*/ 1400 w 1450"/>
                <a:gd name="T31" fmla="*/ 112 h 961"/>
                <a:gd name="T32" fmla="*/ 1418 w 1450"/>
                <a:gd name="T33" fmla="*/ 92 h 961"/>
                <a:gd name="T34" fmla="*/ 1421 w 1450"/>
                <a:gd name="T35" fmla="*/ 60 h 961"/>
                <a:gd name="T36" fmla="*/ 722 w 1450"/>
                <a:gd name="T37" fmla="*/ 41 h 961"/>
                <a:gd name="T38" fmla="*/ 64 w 1450"/>
                <a:gd name="T39" fmla="*/ 0 h 961"/>
                <a:gd name="T40" fmla="*/ 0 w 1450"/>
                <a:gd name="T41" fmla="*/ 764 h 961"/>
                <a:gd name="T42" fmla="*/ 175 w 1450"/>
                <a:gd name="T43" fmla="*/ 774 h 961"/>
                <a:gd name="T44" fmla="*/ 415 w 1450"/>
                <a:gd name="T45" fmla="*/ 789 h 961"/>
                <a:gd name="T46" fmla="*/ 628 w 1450"/>
                <a:gd name="T47" fmla="*/ 800 h 961"/>
                <a:gd name="T48" fmla="*/ 913 w 1450"/>
                <a:gd name="T49" fmla="*/ 816 h 961"/>
                <a:gd name="T50" fmla="*/ 1057 w 1450"/>
                <a:gd name="T51" fmla="*/ 810 h 961"/>
                <a:gd name="T52" fmla="*/ 1080 w 1450"/>
                <a:gd name="T53" fmla="*/ 838 h 961"/>
                <a:gd name="T54" fmla="*/ 1143 w 1450"/>
                <a:gd name="T55" fmla="*/ 877 h 961"/>
                <a:gd name="T56" fmla="*/ 1152 w 1450"/>
                <a:gd name="T57" fmla="*/ 886 h 961"/>
                <a:gd name="T58" fmla="*/ 1206 w 1450"/>
                <a:gd name="T59" fmla="*/ 868 h 961"/>
                <a:gd name="T60" fmla="*/ 1285 w 1450"/>
                <a:gd name="T61" fmla="*/ 860 h 961"/>
                <a:gd name="T62" fmla="*/ 1305 w 1450"/>
                <a:gd name="T63" fmla="*/ 877 h 961"/>
                <a:gd name="T64" fmla="*/ 1356 w 1450"/>
                <a:gd name="T65" fmla="*/ 896 h 961"/>
                <a:gd name="T66" fmla="*/ 1390 w 1450"/>
                <a:gd name="T67" fmla="*/ 915 h 961"/>
                <a:gd name="T68" fmla="*/ 1396 w 1450"/>
                <a:gd name="T69" fmla="*/ 933 h 961"/>
                <a:gd name="T70" fmla="*/ 1408 w 1450"/>
                <a:gd name="T71" fmla="*/ 961 h 961"/>
                <a:gd name="T72" fmla="*/ 1435 w 1450"/>
                <a:gd name="T73" fmla="*/ 957 h 961"/>
                <a:gd name="T74" fmla="*/ 1435 w 1450"/>
                <a:gd name="T75" fmla="*/ 957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0" h="961">
                  <a:moveTo>
                    <a:pt x="1435" y="957"/>
                  </a:moveTo>
                  <a:lnTo>
                    <a:pt x="1435" y="951"/>
                  </a:lnTo>
                  <a:lnTo>
                    <a:pt x="1400" y="893"/>
                  </a:lnTo>
                  <a:lnTo>
                    <a:pt x="1422" y="836"/>
                  </a:lnTo>
                  <a:lnTo>
                    <a:pt x="1440" y="766"/>
                  </a:lnTo>
                  <a:lnTo>
                    <a:pt x="1406" y="741"/>
                  </a:lnTo>
                  <a:lnTo>
                    <a:pt x="1402" y="708"/>
                  </a:lnTo>
                  <a:lnTo>
                    <a:pt x="1412" y="677"/>
                  </a:lnTo>
                  <a:lnTo>
                    <a:pt x="1450" y="677"/>
                  </a:lnTo>
                  <a:lnTo>
                    <a:pt x="1449" y="617"/>
                  </a:lnTo>
                  <a:lnTo>
                    <a:pt x="1444" y="255"/>
                  </a:lnTo>
                  <a:lnTo>
                    <a:pt x="1437" y="209"/>
                  </a:lnTo>
                  <a:lnTo>
                    <a:pt x="1388" y="170"/>
                  </a:lnTo>
                  <a:lnTo>
                    <a:pt x="1376" y="150"/>
                  </a:lnTo>
                  <a:lnTo>
                    <a:pt x="1376" y="130"/>
                  </a:lnTo>
                  <a:lnTo>
                    <a:pt x="1400" y="112"/>
                  </a:lnTo>
                  <a:lnTo>
                    <a:pt x="1418" y="92"/>
                  </a:lnTo>
                  <a:lnTo>
                    <a:pt x="1421" y="60"/>
                  </a:lnTo>
                  <a:lnTo>
                    <a:pt x="722" y="41"/>
                  </a:lnTo>
                  <a:lnTo>
                    <a:pt x="64" y="0"/>
                  </a:lnTo>
                  <a:lnTo>
                    <a:pt x="0" y="764"/>
                  </a:lnTo>
                  <a:lnTo>
                    <a:pt x="175" y="774"/>
                  </a:lnTo>
                  <a:lnTo>
                    <a:pt x="415" y="789"/>
                  </a:lnTo>
                  <a:lnTo>
                    <a:pt x="628" y="800"/>
                  </a:lnTo>
                  <a:lnTo>
                    <a:pt x="913" y="816"/>
                  </a:lnTo>
                  <a:lnTo>
                    <a:pt x="1057" y="810"/>
                  </a:lnTo>
                  <a:lnTo>
                    <a:pt x="1080" y="838"/>
                  </a:lnTo>
                  <a:lnTo>
                    <a:pt x="1143" y="877"/>
                  </a:lnTo>
                  <a:lnTo>
                    <a:pt x="1152" y="886"/>
                  </a:lnTo>
                  <a:lnTo>
                    <a:pt x="1206" y="868"/>
                  </a:lnTo>
                  <a:lnTo>
                    <a:pt x="1285" y="860"/>
                  </a:lnTo>
                  <a:lnTo>
                    <a:pt x="1305" y="877"/>
                  </a:lnTo>
                  <a:lnTo>
                    <a:pt x="1356" y="896"/>
                  </a:lnTo>
                  <a:lnTo>
                    <a:pt x="1390" y="915"/>
                  </a:lnTo>
                  <a:lnTo>
                    <a:pt x="1396" y="933"/>
                  </a:lnTo>
                  <a:lnTo>
                    <a:pt x="1408" y="961"/>
                  </a:lnTo>
                  <a:lnTo>
                    <a:pt x="1435" y="957"/>
                  </a:lnTo>
                  <a:lnTo>
                    <a:pt x="1435" y="957"/>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36" name="Freeform 95"/>
            <p:cNvSpPr>
              <a:spLocks/>
            </p:cNvSpPr>
            <p:nvPr/>
          </p:nvSpPr>
          <p:spPr bwMode="auto">
            <a:xfrm>
              <a:off x="9238584" y="2453685"/>
              <a:ext cx="1145753" cy="787039"/>
            </a:xfrm>
            <a:custGeom>
              <a:avLst/>
              <a:gdLst>
                <a:gd name="T0" fmla="*/ 1356 w 1356"/>
                <a:gd name="T1" fmla="*/ 863 h 863"/>
                <a:gd name="T2" fmla="*/ 1349 w 1356"/>
                <a:gd name="T3" fmla="*/ 762 h 863"/>
                <a:gd name="T4" fmla="*/ 1329 w 1356"/>
                <a:gd name="T5" fmla="*/ 680 h 863"/>
                <a:gd name="T6" fmla="*/ 1306 w 1356"/>
                <a:gd name="T7" fmla="*/ 524 h 863"/>
                <a:gd name="T8" fmla="*/ 1300 w 1356"/>
                <a:gd name="T9" fmla="*/ 391 h 863"/>
                <a:gd name="T10" fmla="*/ 1280 w 1356"/>
                <a:gd name="T11" fmla="*/ 354 h 863"/>
                <a:gd name="T12" fmla="*/ 1259 w 1356"/>
                <a:gd name="T13" fmla="*/ 293 h 863"/>
                <a:gd name="T14" fmla="*/ 1259 w 1356"/>
                <a:gd name="T15" fmla="*/ 167 h 863"/>
                <a:gd name="T16" fmla="*/ 1266 w 1356"/>
                <a:gd name="T17" fmla="*/ 121 h 863"/>
                <a:gd name="T18" fmla="*/ 1244 w 1356"/>
                <a:gd name="T19" fmla="*/ 56 h 863"/>
                <a:gd name="T20" fmla="*/ 900 w 1356"/>
                <a:gd name="T21" fmla="*/ 48 h 863"/>
                <a:gd name="T22" fmla="*/ 678 w 1356"/>
                <a:gd name="T23" fmla="*/ 41 h 863"/>
                <a:gd name="T24" fmla="*/ 360 w 1356"/>
                <a:gd name="T25" fmla="*/ 25 h 863"/>
                <a:gd name="T26" fmla="*/ 83 w 1356"/>
                <a:gd name="T27" fmla="*/ 0 h 863"/>
                <a:gd name="T28" fmla="*/ 0 w 1356"/>
                <a:gd name="T29" fmla="*/ 806 h 863"/>
                <a:gd name="T30" fmla="*/ 659 w 1356"/>
                <a:gd name="T31" fmla="*/ 846 h 863"/>
                <a:gd name="T32" fmla="*/ 1356 w 1356"/>
                <a:gd name="T33" fmla="*/ 86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6" h="863">
                  <a:moveTo>
                    <a:pt x="1356" y="863"/>
                  </a:moveTo>
                  <a:lnTo>
                    <a:pt x="1349" y="762"/>
                  </a:lnTo>
                  <a:lnTo>
                    <a:pt x="1329" y="680"/>
                  </a:lnTo>
                  <a:lnTo>
                    <a:pt x="1306" y="524"/>
                  </a:lnTo>
                  <a:lnTo>
                    <a:pt x="1300" y="391"/>
                  </a:lnTo>
                  <a:lnTo>
                    <a:pt x="1280" y="354"/>
                  </a:lnTo>
                  <a:lnTo>
                    <a:pt x="1259" y="293"/>
                  </a:lnTo>
                  <a:lnTo>
                    <a:pt x="1259" y="167"/>
                  </a:lnTo>
                  <a:lnTo>
                    <a:pt x="1266" y="121"/>
                  </a:lnTo>
                  <a:lnTo>
                    <a:pt x="1244" y="56"/>
                  </a:lnTo>
                  <a:lnTo>
                    <a:pt x="900" y="48"/>
                  </a:lnTo>
                  <a:lnTo>
                    <a:pt x="678" y="41"/>
                  </a:lnTo>
                  <a:lnTo>
                    <a:pt x="360" y="25"/>
                  </a:lnTo>
                  <a:lnTo>
                    <a:pt x="83" y="0"/>
                  </a:lnTo>
                  <a:lnTo>
                    <a:pt x="0" y="806"/>
                  </a:lnTo>
                  <a:lnTo>
                    <a:pt x="659" y="846"/>
                  </a:lnTo>
                  <a:lnTo>
                    <a:pt x="1356" y="863"/>
                  </a:lnTo>
                  <a:close/>
                </a:path>
              </a:pathLst>
            </a:custGeom>
            <a:solidFill>
              <a:sysClr val="window" lastClr="FFFFFF">
                <a:lumMod val="50000"/>
              </a:sysClr>
            </a:solidFill>
            <a:ln>
              <a:solidFill>
                <a:schemeClr val="bg1">
                  <a:lumMod val="65000"/>
                </a:schemeClr>
              </a:solid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37" name="Freeform 96"/>
            <p:cNvSpPr>
              <a:spLocks/>
            </p:cNvSpPr>
            <p:nvPr/>
          </p:nvSpPr>
          <p:spPr bwMode="auto">
            <a:xfrm>
              <a:off x="9238584" y="2453685"/>
              <a:ext cx="1145753" cy="787039"/>
            </a:xfrm>
            <a:custGeom>
              <a:avLst/>
              <a:gdLst>
                <a:gd name="T0" fmla="*/ 1356 w 1356"/>
                <a:gd name="T1" fmla="*/ 863 h 863"/>
                <a:gd name="T2" fmla="*/ 1349 w 1356"/>
                <a:gd name="T3" fmla="*/ 762 h 863"/>
                <a:gd name="T4" fmla="*/ 1329 w 1356"/>
                <a:gd name="T5" fmla="*/ 680 h 863"/>
                <a:gd name="T6" fmla="*/ 1306 w 1356"/>
                <a:gd name="T7" fmla="*/ 524 h 863"/>
                <a:gd name="T8" fmla="*/ 1300 w 1356"/>
                <a:gd name="T9" fmla="*/ 391 h 863"/>
                <a:gd name="T10" fmla="*/ 1280 w 1356"/>
                <a:gd name="T11" fmla="*/ 354 h 863"/>
                <a:gd name="T12" fmla="*/ 1259 w 1356"/>
                <a:gd name="T13" fmla="*/ 293 h 863"/>
                <a:gd name="T14" fmla="*/ 1259 w 1356"/>
                <a:gd name="T15" fmla="*/ 167 h 863"/>
                <a:gd name="T16" fmla="*/ 1266 w 1356"/>
                <a:gd name="T17" fmla="*/ 121 h 863"/>
                <a:gd name="T18" fmla="*/ 1244 w 1356"/>
                <a:gd name="T19" fmla="*/ 56 h 863"/>
                <a:gd name="T20" fmla="*/ 900 w 1356"/>
                <a:gd name="T21" fmla="*/ 48 h 863"/>
                <a:gd name="T22" fmla="*/ 678 w 1356"/>
                <a:gd name="T23" fmla="*/ 41 h 863"/>
                <a:gd name="T24" fmla="*/ 360 w 1356"/>
                <a:gd name="T25" fmla="*/ 25 h 863"/>
                <a:gd name="T26" fmla="*/ 83 w 1356"/>
                <a:gd name="T27" fmla="*/ 0 h 863"/>
                <a:gd name="T28" fmla="*/ 0 w 1356"/>
                <a:gd name="T29" fmla="*/ 806 h 863"/>
                <a:gd name="T30" fmla="*/ 659 w 1356"/>
                <a:gd name="T31" fmla="*/ 846 h 863"/>
                <a:gd name="T32" fmla="*/ 1356 w 1356"/>
                <a:gd name="T33" fmla="*/ 86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6" h="863">
                  <a:moveTo>
                    <a:pt x="1356" y="863"/>
                  </a:moveTo>
                  <a:lnTo>
                    <a:pt x="1349" y="762"/>
                  </a:lnTo>
                  <a:lnTo>
                    <a:pt x="1329" y="680"/>
                  </a:lnTo>
                  <a:lnTo>
                    <a:pt x="1306" y="524"/>
                  </a:lnTo>
                  <a:lnTo>
                    <a:pt x="1300" y="391"/>
                  </a:lnTo>
                  <a:lnTo>
                    <a:pt x="1280" y="354"/>
                  </a:lnTo>
                  <a:lnTo>
                    <a:pt x="1259" y="293"/>
                  </a:lnTo>
                  <a:lnTo>
                    <a:pt x="1259" y="167"/>
                  </a:lnTo>
                  <a:lnTo>
                    <a:pt x="1266" y="121"/>
                  </a:lnTo>
                  <a:lnTo>
                    <a:pt x="1244" y="56"/>
                  </a:lnTo>
                  <a:lnTo>
                    <a:pt x="900" y="48"/>
                  </a:lnTo>
                  <a:lnTo>
                    <a:pt x="678" y="41"/>
                  </a:lnTo>
                  <a:lnTo>
                    <a:pt x="360" y="25"/>
                  </a:lnTo>
                  <a:lnTo>
                    <a:pt x="83" y="0"/>
                  </a:lnTo>
                  <a:lnTo>
                    <a:pt x="0" y="806"/>
                  </a:lnTo>
                  <a:lnTo>
                    <a:pt x="659" y="846"/>
                  </a:lnTo>
                  <a:lnTo>
                    <a:pt x="1356" y="863"/>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40" name="Freeform 100"/>
            <p:cNvSpPr>
              <a:spLocks/>
            </p:cNvSpPr>
            <p:nvPr/>
          </p:nvSpPr>
          <p:spPr bwMode="auto">
            <a:xfrm>
              <a:off x="7515736" y="2169476"/>
              <a:ext cx="1793720" cy="1227926"/>
            </a:xfrm>
            <a:custGeom>
              <a:avLst/>
              <a:gdLst>
                <a:gd name="T0" fmla="*/ 2126 w 2126"/>
                <a:gd name="T1" fmla="*/ 313 h 1348"/>
                <a:gd name="T2" fmla="*/ 1758 w 2126"/>
                <a:gd name="T3" fmla="*/ 279 h 1348"/>
                <a:gd name="T4" fmla="*/ 1407 w 2126"/>
                <a:gd name="T5" fmla="*/ 236 h 1348"/>
                <a:gd name="T6" fmla="*/ 1056 w 2126"/>
                <a:gd name="T7" fmla="*/ 188 h 1348"/>
                <a:gd name="T8" fmla="*/ 668 w 2126"/>
                <a:gd name="T9" fmla="*/ 123 h 1348"/>
                <a:gd name="T10" fmla="*/ 447 w 2126"/>
                <a:gd name="T11" fmla="*/ 83 h 1348"/>
                <a:gd name="T12" fmla="*/ 54 w 2126"/>
                <a:gd name="T13" fmla="*/ 0 h 1348"/>
                <a:gd name="T14" fmla="*/ 0 w 2126"/>
                <a:gd name="T15" fmla="*/ 256 h 1348"/>
                <a:gd name="T16" fmla="*/ 41 w 2126"/>
                <a:gd name="T17" fmla="*/ 347 h 1348"/>
                <a:gd name="T18" fmla="*/ 25 w 2126"/>
                <a:gd name="T19" fmla="*/ 401 h 1348"/>
                <a:gd name="T20" fmla="*/ 47 w 2126"/>
                <a:gd name="T21" fmla="*/ 456 h 1348"/>
                <a:gd name="T22" fmla="*/ 86 w 2126"/>
                <a:gd name="T23" fmla="*/ 473 h 1348"/>
                <a:gd name="T24" fmla="*/ 141 w 2126"/>
                <a:gd name="T25" fmla="*/ 602 h 1348"/>
                <a:gd name="T26" fmla="*/ 174 w 2126"/>
                <a:gd name="T27" fmla="*/ 640 h 1348"/>
                <a:gd name="T28" fmla="*/ 179 w 2126"/>
                <a:gd name="T29" fmla="*/ 653 h 1348"/>
                <a:gd name="T30" fmla="*/ 220 w 2126"/>
                <a:gd name="T31" fmla="*/ 667 h 1348"/>
                <a:gd name="T32" fmla="*/ 225 w 2126"/>
                <a:gd name="T33" fmla="*/ 692 h 1348"/>
                <a:gd name="T34" fmla="*/ 141 w 2126"/>
                <a:gd name="T35" fmla="*/ 903 h 1348"/>
                <a:gd name="T36" fmla="*/ 141 w 2126"/>
                <a:gd name="T37" fmla="*/ 933 h 1348"/>
                <a:gd name="T38" fmla="*/ 170 w 2126"/>
                <a:gd name="T39" fmla="*/ 972 h 1348"/>
                <a:gd name="T40" fmla="*/ 182 w 2126"/>
                <a:gd name="T41" fmla="*/ 972 h 1348"/>
                <a:gd name="T42" fmla="*/ 239 w 2126"/>
                <a:gd name="T43" fmla="*/ 936 h 1348"/>
                <a:gd name="T44" fmla="*/ 248 w 2126"/>
                <a:gd name="T45" fmla="*/ 922 h 1348"/>
                <a:gd name="T46" fmla="*/ 267 w 2126"/>
                <a:gd name="T47" fmla="*/ 931 h 1348"/>
                <a:gd name="T48" fmla="*/ 264 w 2126"/>
                <a:gd name="T49" fmla="*/ 993 h 1348"/>
                <a:gd name="T50" fmla="*/ 296 w 2126"/>
                <a:gd name="T51" fmla="*/ 1144 h 1348"/>
                <a:gd name="T52" fmla="*/ 332 w 2126"/>
                <a:gd name="T53" fmla="*/ 1175 h 1348"/>
                <a:gd name="T54" fmla="*/ 344 w 2126"/>
                <a:gd name="T55" fmla="*/ 1182 h 1348"/>
                <a:gd name="T56" fmla="*/ 365 w 2126"/>
                <a:gd name="T57" fmla="*/ 1210 h 1348"/>
                <a:gd name="T58" fmla="*/ 360 w 2126"/>
                <a:gd name="T59" fmla="*/ 1251 h 1348"/>
                <a:gd name="T60" fmla="*/ 368 w 2126"/>
                <a:gd name="T61" fmla="*/ 1292 h 1348"/>
                <a:gd name="T62" fmla="*/ 382 w 2126"/>
                <a:gd name="T63" fmla="*/ 1303 h 1348"/>
                <a:gd name="T64" fmla="*/ 409 w 2126"/>
                <a:gd name="T65" fmla="*/ 1276 h 1348"/>
                <a:gd name="T66" fmla="*/ 442 w 2126"/>
                <a:gd name="T67" fmla="*/ 1276 h 1348"/>
                <a:gd name="T68" fmla="*/ 480 w 2126"/>
                <a:gd name="T69" fmla="*/ 1296 h 1348"/>
                <a:gd name="T70" fmla="*/ 511 w 2126"/>
                <a:gd name="T71" fmla="*/ 1284 h 1348"/>
                <a:gd name="T72" fmla="*/ 560 w 2126"/>
                <a:gd name="T73" fmla="*/ 1284 h 1348"/>
                <a:gd name="T74" fmla="*/ 604 w 2126"/>
                <a:gd name="T75" fmla="*/ 1303 h 1348"/>
                <a:gd name="T76" fmla="*/ 637 w 2126"/>
                <a:gd name="T77" fmla="*/ 1298 h 1348"/>
                <a:gd name="T78" fmla="*/ 642 w 2126"/>
                <a:gd name="T79" fmla="*/ 1262 h 1348"/>
                <a:gd name="T80" fmla="*/ 678 w 2126"/>
                <a:gd name="T81" fmla="*/ 1254 h 1348"/>
                <a:gd name="T82" fmla="*/ 695 w 2126"/>
                <a:gd name="T83" fmla="*/ 1270 h 1348"/>
                <a:gd name="T84" fmla="*/ 700 w 2126"/>
                <a:gd name="T85" fmla="*/ 1309 h 1348"/>
                <a:gd name="T86" fmla="*/ 717 w 2126"/>
                <a:gd name="T87" fmla="*/ 1319 h 1348"/>
                <a:gd name="T88" fmla="*/ 740 w 2126"/>
                <a:gd name="T89" fmla="*/ 1187 h 1348"/>
                <a:gd name="T90" fmla="*/ 2021 w 2126"/>
                <a:gd name="T91" fmla="*/ 1348 h 1348"/>
                <a:gd name="T92" fmla="*/ 2126 w 2126"/>
                <a:gd name="T93" fmla="*/ 31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6" h="1348">
                  <a:moveTo>
                    <a:pt x="2126" y="313"/>
                  </a:moveTo>
                  <a:lnTo>
                    <a:pt x="1758" y="279"/>
                  </a:lnTo>
                  <a:lnTo>
                    <a:pt x="1407" y="236"/>
                  </a:lnTo>
                  <a:lnTo>
                    <a:pt x="1056" y="188"/>
                  </a:lnTo>
                  <a:lnTo>
                    <a:pt x="668" y="123"/>
                  </a:lnTo>
                  <a:lnTo>
                    <a:pt x="447" y="83"/>
                  </a:lnTo>
                  <a:lnTo>
                    <a:pt x="54" y="0"/>
                  </a:lnTo>
                  <a:lnTo>
                    <a:pt x="0" y="256"/>
                  </a:lnTo>
                  <a:lnTo>
                    <a:pt x="41" y="347"/>
                  </a:lnTo>
                  <a:lnTo>
                    <a:pt x="25" y="401"/>
                  </a:lnTo>
                  <a:lnTo>
                    <a:pt x="47" y="456"/>
                  </a:lnTo>
                  <a:lnTo>
                    <a:pt x="86" y="473"/>
                  </a:lnTo>
                  <a:lnTo>
                    <a:pt x="141" y="602"/>
                  </a:lnTo>
                  <a:lnTo>
                    <a:pt x="174" y="640"/>
                  </a:lnTo>
                  <a:lnTo>
                    <a:pt x="179" y="653"/>
                  </a:lnTo>
                  <a:lnTo>
                    <a:pt x="220" y="667"/>
                  </a:lnTo>
                  <a:lnTo>
                    <a:pt x="225" y="692"/>
                  </a:lnTo>
                  <a:lnTo>
                    <a:pt x="141" y="903"/>
                  </a:lnTo>
                  <a:lnTo>
                    <a:pt x="141" y="933"/>
                  </a:lnTo>
                  <a:lnTo>
                    <a:pt x="170" y="972"/>
                  </a:lnTo>
                  <a:lnTo>
                    <a:pt x="182" y="972"/>
                  </a:lnTo>
                  <a:lnTo>
                    <a:pt x="239" y="936"/>
                  </a:lnTo>
                  <a:lnTo>
                    <a:pt x="248" y="922"/>
                  </a:lnTo>
                  <a:lnTo>
                    <a:pt x="267" y="931"/>
                  </a:lnTo>
                  <a:lnTo>
                    <a:pt x="264" y="993"/>
                  </a:lnTo>
                  <a:lnTo>
                    <a:pt x="296" y="1144"/>
                  </a:lnTo>
                  <a:lnTo>
                    <a:pt x="332" y="1175"/>
                  </a:lnTo>
                  <a:lnTo>
                    <a:pt x="344" y="1182"/>
                  </a:lnTo>
                  <a:lnTo>
                    <a:pt x="365" y="1210"/>
                  </a:lnTo>
                  <a:lnTo>
                    <a:pt x="360" y="1251"/>
                  </a:lnTo>
                  <a:lnTo>
                    <a:pt x="368" y="1292"/>
                  </a:lnTo>
                  <a:lnTo>
                    <a:pt x="382" y="1303"/>
                  </a:lnTo>
                  <a:lnTo>
                    <a:pt x="409" y="1276"/>
                  </a:lnTo>
                  <a:lnTo>
                    <a:pt x="442" y="1276"/>
                  </a:lnTo>
                  <a:lnTo>
                    <a:pt x="480" y="1296"/>
                  </a:lnTo>
                  <a:lnTo>
                    <a:pt x="511" y="1284"/>
                  </a:lnTo>
                  <a:lnTo>
                    <a:pt x="560" y="1284"/>
                  </a:lnTo>
                  <a:lnTo>
                    <a:pt x="604" y="1303"/>
                  </a:lnTo>
                  <a:lnTo>
                    <a:pt x="637" y="1298"/>
                  </a:lnTo>
                  <a:lnTo>
                    <a:pt x="642" y="1262"/>
                  </a:lnTo>
                  <a:lnTo>
                    <a:pt x="678" y="1254"/>
                  </a:lnTo>
                  <a:lnTo>
                    <a:pt x="695" y="1270"/>
                  </a:lnTo>
                  <a:lnTo>
                    <a:pt x="700" y="1309"/>
                  </a:lnTo>
                  <a:lnTo>
                    <a:pt x="717" y="1319"/>
                  </a:lnTo>
                  <a:lnTo>
                    <a:pt x="740" y="1187"/>
                  </a:lnTo>
                  <a:lnTo>
                    <a:pt x="2021" y="1348"/>
                  </a:lnTo>
                  <a:lnTo>
                    <a:pt x="2126" y="313"/>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41" name="Freeform 101"/>
            <p:cNvSpPr>
              <a:spLocks/>
            </p:cNvSpPr>
            <p:nvPr/>
          </p:nvSpPr>
          <p:spPr bwMode="auto">
            <a:xfrm>
              <a:off x="8197450" y="4257316"/>
              <a:ext cx="1270622" cy="1082179"/>
            </a:xfrm>
            <a:custGeom>
              <a:avLst/>
              <a:gdLst>
                <a:gd name="T0" fmla="*/ 1449 w 1508"/>
                <a:gd name="T1" fmla="*/ 1187 h 1187"/>
                <a:gd name="T2" fmla="*/ 1508 w 1508"/>
                <a:gd name="T3" fmla="*/ 152 h 1187"/>
                <a:gd name="T4" fmla="*/ 146 w 1508"/>
                <a:gd name="T5" fmla="*/ 0 h 1187"/>
                <a:gd name="T6" fmla="*/ 0 w 1508"/>
                <a:gd name="T7" fmla="*/ 1055 h 1187"/>
                <a:gd name="T8" fmla="*/ 1449 w 1508"/>
                <a:gd name="T9" fmla="*/ 1187 h 1187"/>
              </a:gdLst>
              <a:ahLst/>
              <a:cxnLst>
                <a:cxn ang="0">
                  <a:pos x="T0" y="T1"/>
                </a:cxn>
                <a:cxn ang="0">
                  <a:pos x="T2" y="T3"/>
                </a:cxn>
                <a:cxn ang="0">
                  <a:pos x="T4" y="T5"/>
                </a:cxn>
                <a:cxn ang="0">
                  <a:pos x="T6" y="T7"/>
                </a:cxn>
                <a:cxn ang="0">
                  <a:pos x="T8" y="T9"/>
                </a:cxn>
              </a:cxnLst>
              <a:rect l="0" t="0" r="r" b="b"/>
              <a:pathLst>
                <a:path w="1508" h="1187">
                  <a:moveTo>
                    <a:pt x="1449" y="1187"/>
                  </a:moveTo>
                  <a:lnTo>
                    <a:pt x="1508" y="152"/>
                  </a:lnTo>
                  <a:lnTo>
                    <a:pt x="146" y="0"/>
                  </a:lnTo>
                  <a:lnTo>
                    <a:pt x="0" y="1055"/>
                  </a:lnTo>
                  <a:lnTo>
                    <a:pt x="1449" y="1187"/>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44" name="Freeform 104"/>
            <p:cNvSpPr>
              <a:spLocks/>
            </p:cNvSpPr>
            <p:nvPr/>
          </p:nvSpPr>
          <p:spPr bwMode="auto">
            <a:xfrm>
              <a:off x="7073633" y="2140327"/>
              <a:ext cx="1046195" cy="1818205"/>
            </a:xfrm>
            <a:custGeom>
              <a:avLst/>
              <a:gdLst>
                <a:gd name="T0" fmla="*/ 104 w 1239"/>
                <a:gd name="T1" fmla="*/ 1354 h 1995"/>
                <a:gd name="T2" fmla="*/ 152 w 1239"/>
                <a:gd name="T3" fmla="*/ 1233 h 1995"/>
                <a:gd name="T4" fmla="*/ 106 w 1239"/>
                <a:gd name="T5" fmla="*/ 1206 h 1995"/>
                <a:gd name="T6" fmla="*/ 102 w 1239"/>
                <a:gd name="T7" fmla="*/ 1181 h 1995"/>
                <a:gd name="T8" fmla="*/ 159 w 1239"/>
                <a:gd name="T9" fmla="*/ 1078 h 1995"/>
                <a:gd name="T10" fmla="*/ 195 w 1239"/>
                <a:gd name="T11" fmla="*/ 1058 h 1995"/>
                <a:gd name="T12" fmla="*/ 213 w 1239"/>
                <a:gd name="T13" fmla="*/ 1011 h 1995"/>
                <a:gd name="T14" fmla="*/ 306 w 1239"/>
                <a:gd name="T15" fmla="*/ 890 h 1995"/>
                <a:gd name="T16" fmla="*/ 268 w 1239"/>
                <a:gd name="T17" fmla="*/ 812 h 1995"/>
                <a:gd name="T18" fmla="*/ 413 w 1239"/>
                <a:gd name="T19" fmla="*/ 0 h 1995"/>
                <a:gd name="T20" fmla="*/ 522 w 1239"/>
                <a:gd name="T21" fmla="*/ 287 h 1995"/>
                <a:gd name="T22" fmla="*/ 546 w 1239"/>
                <a:gd name="T23" fmla="*/ 433 h 1995"/>
                <a:gd name="T24" fmla="*/ 608 w 1239"/>
                <a:gd name="T25" fmla="*/ 504 h 1995"/>
                <a:gd name="T26" fmla="*/ 696 w 1239"/>
                <a:gd name="T27" fmla="*/ 672 h 1995"/>
                <a:gd name="T28" fmla="*/ 742 w 1239"/>
                <a:gd name="T29" fmla="*/ 699 h 1995"/>
                <a:gd name="T30" fmla="*/ 663 w 1239"/>
                <a:gd name="T31" fmla="*/ 932 h 1995"/>
                <a:gd name="T32" fmla="*/ 692 w 1239"/>
                <a:gd name="T33" fmla="*/ 1003 h 1995"/>
                <a:gd name="T34" fmla="*/ 762 w 1239"/>
                <a:gd name="T35" fmla="*/ 966 h 1995"/>
                <a:gd name="T36" fmla="*/ 789 w 1239"/>
                <a:gd name="T37" fmla="*/ 961 h 1995"/>
                <a:gd name="T38" fmla="*/ 818 w 1239"/>
                <a:gd name="T39" fmla="*/ 1176 h 1995"/>
                <a:gd name="T40" fmla="*/ 886 w 1239"/>
                <a:gd name="T41" fmla="*/ 1240 h 1995"/>
                <a:gd name="T42" fmla="*/ 890 w 1239"/>
                <a:gd name="T43" fmla="*/ 1322 h 1995"/>
                <a:gd name="T44" fmla="*/ 933 w 1239"/>
                <a:gd name="T45" fmla="*/ 1308 h 1995"/>
                <a:gd name="T46" fmla="*/ 1001 w 1239"/>
                <a:gd name="T47" fmla="*/ 1325 h 1995"/>
                <a:gd name="T48" fmla="*/ 1081 w 1239"/>
                <a:gd name="T49" fmla="*/ 1314 h 1995"/>
                <a:gd name="T50" fmla="*/ 1161 w 1239"/>
                <a:gd name="T51" fmla="*/ 1330 h 1995"/>
                <a:gd name="T52" fmla="*/ 1202 w 1239"/>
                <a:gd name="T53" fmla="*/ 1284 h 1995"/>
                <a:gd name="T54" fmla="*/ 1222 w 1239"/>
                <a:gd name="T55" fmla="*/ 1338 h 1995"/>
                <a:gd name="T56" fmla="*/ 1139 w 1239"/>
                <a:gd name="T57" fmla="*/ 1995 h 1995"/>
                <a:gd name="T58" fmla="*/ 1136 w 1239"/>
                <a:gd name="T59" fmla="*/ 1995 h 1995"/>
                <a:gd name="T60" fmla="*/ 1127 w 1239"/>
                <a:gd name="T61" fmla="*/ 1993 h 1995"/>
                <a:gd name="T62" fmla="*/ 1113 w 1239"/>
                <a:gd name="T63" fmla="*/ 1991 h 1995"/>
                <a:gd name="T64" fmla="*/ 1093 w 1239"/>
                <a:gd name="T65" fmla="*/ 1987 h 1995"/>
                <a:gd name="T66" fmla="*/ 1070 w 1239"/>
                <a:gd name="T67" fmla="*/ 1983 h 1995"/>
                <a:gd name="T68" fmla="*/ 1042 w 1239"/>
                <a:gd name="T69" fmla="*/ 1977 h 1995"/>
                <a:gd name="T70" fmla="*/ 973 w 1239"/>
                <a:gd name="T71" fmla="*/ 1964 h 1995"/>
                <a:gd name="T72" fmla="*/ 891 w 1239"/>
                <a:gd name="T73" fmla="*/ 1949 h 1995"/>
                <a:gd name="T74" fmla="*/ 800 w 1239"/>
                <a:gd name="T75" fmla="*/ 1931 h 1995"/>
                <a:gd name="T76" fmla="*/ 703 w 1239"/>
                <a:gd name="T77" fmla="*/ 1913 h 1995"/>
                <a:gd name="T78" fmla="*/ 498 w 1239"/>
                <a:gd name="T79" fmla="*/ 1874 h 1995"/>
                <a:gd name="T80" fmla="*/ 397 w 1239"/>
                <a:gd name="T81" fmla="*/ 1855 h 1995"/>
                <a:gd name="T82" fmla="*/ 301 w 1239"/>
                <a:gd name="T83" fmla="*/ 1836 h 1995"/>
                <a:gd name="T84" fmla="*/ 213 w 1239"/>
                <a:gd name="T85" fmla="*/ 1819 h 1995"/>
                <a:gd name="T86" fmla="*/ 136 w 1239"/>
                <a:gd name="T87" fmla="*/ 1804 h 1995"/>
                <a:gd name="T88" fmla="*/ 72 w 1239"/>
                <a:gd name="T89" fmla="*/ 1792 h 1995"/>
                <a:gd name="T90" fmla="*/ 47 w 1239"/>
                <a:gd name="T91" fmla="*/ 1787 h 1995"/>
                <a:gd name="T92" fmla="*/ 26 w 1239"/>
                <a:gd name="T93" fmla="*/ 1783 h 1995"/>
                <a:gd name="T94" fmla="*/ 10 w 1239"/>
                <a:gd name="T95" fmla="*/ 1779 h 1995"/>
                <a:gd name="T96" fmla="*/ 0 w 1239"/>
                <a:gd name="T97" fmla="*/ 1777 h 1995"/>
                <a:gd name="T98" fmla="*/ 0 w 1239"/>
                <a:gd name="T99" fmla="*/ 1777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9" h="1995">
                  <a:moveTo>
                    <a:pt x="0" y="1777"/>
                  </a:moveTo>
                  <a:lnTo>
                    <a:pt x="104" y="1354"/>
                  </a:lnTo>
                  <a:lnTo>
                    <a:pt x="121" y="1303"/>
                  </a:lnTo>
                  <a:lnTo>
                    <a:pt x="152" y="1233"/>
                  </a:lnTo>
                  <a:lnTo>
                    <a:pt x="136" y="1205"/>
                  </a:lnTo>
                  <a:lnTo>
                    <a:pt x="106" y="1206"/>
                  </a:lnTo>
                  <a:lnTo>
                    <a:pt x="97" y="1194"/>
                  </a:lnTo>
                  <a:lnTo>
                    <a:pt x="102" y="1181"/>
                  </a:lnTo>
                  <a:lnTo>
                    <a:pt x="106" y="1144"/>
                  </a:lnTo>
                  <a:lnTo>
                    <a:pt x="159" y="1078"/>
                  </a:lnTo>
                  <a:lnTo>
                    <a:pt x="181" y="1072"/>
                  </a:lnTo>
                  <a:lnTo>
                    <a:pt x="195" y="1058"/>
                  </a:lnTo>
                  <a:lnTo>
                    <a:pt x="203" y="1020"/>
                  </a:lnTo>
                  <a:lnTo>
                    <a:pt x="213" y="1011"/>
                  </a:lnTo>
                  <a:lnTo>
                    <a:pt x="260" y="942"/>
                  </a:lnTo>
                  <a:lnTo>
                    <a:pt x="306" y="890"/>
                  </a:lnTo>
                  <a:lnTo>
                    <a:pt x="309" y="844"/>
                  </a:lnTo>
                  <a:lnTo>
                    <a:pt x="268" y="812"/>
                  </a:lnTo>
                  <a:lnTo>
                    <a:pt x="249" y="761"/>
                  </a:lnTo>
                  <a:lnTo>
                    <a:pt x="413" y="0"/>
                  </a:lnTo>
                  <a:lnTo>
                    <a:pt x="575" y="31"/>
                  </a:lnTo>
                  <a:lnTo>
                    <a:pt x="522" y="287"/>
                  </a:lnTo>
                  <a:lnTo>
                    <a:pt x="565" y="377"/>
                  </a:lnTo>
                  <a:lnTo>
                    <a:pt x="546" y="433"/>
                  </a:lnTo>
                  <a:lnTo>
                    <a:pt x="570" y="489"/>
                  </a:lnTo>
                  <a:lnTo>
                    <a:pt x="608" y="504"/>
                  </a:lnTo>
                  <a:lnTo>
                    <a:pt x="653" y="618"/>
                  </a:lnTo>
                  <a:lnTo>
                    <a:pt x="696" y="672"/>
                  </a:lnTo>
                  <a:lnTo>
                    <a:pt x="702" y="686"/>
                  </a:lnTo>
                  <a:lnTo>
                    <a:pt x="742" y="699"/>
                  </a:lnTo>
                  <a:lnTo>
                    <a:pt x="746" y="724"/>
                  </a:lnTo>
                  <a:lnTo>
                    <a:pt x="663" y="932"/>
                  </a:lnTo>
                  <a:lnTo>
                    <a:pt x="661" y="964"/>
                  </a:lnTo>
                  <a:lnTo>
                    <a:pt x="692" y="1003"/>
                  </a:lnTo>
                  <a:lnTo>
                    <a:pt x="703" y="1003"/>
                  </a:lnTo>
                  <a:lnTo>
                    <a:pt x="762" y="966"/>
                  </a:lnTo>
                  <a:lnTo>
                    <a:pt x="771" y="953"/>
                  </a:lnTo>
                  <a:lnTo>
                    <a:pt x="789" y="961"/>
                  </a:lnTo>
                  <a:lnTo>
                    <a:pt x="786" y="1025"/>
                  </a:lnTo>
                  <a:lnTo>
                    <a:pt x="818" y="1176"/>
                  </a:lnTo>
                  <a:lnTo>
                    <a:pt x="866" y="1215"/>
                  </a:lnTo>
                  <a:lnTo>
                    <a:pt x="886" y="1240"/>
                  </a:lnTo>
                  <a:lnTo>
                    <a:pt x="878" y="1290"/>
                  </a:lnTo>
                  <a:lnTo>
                    <a:pt x="890" y="1322"/>
                  </a:lnTo>
                  <a:lnTo>
                    <a:pt x="903" y="1336"/>
                  </a:lnTo>
                  <a:lnTo>
                    <a:pt x="933" y="1308"/>
                  </a:lnTo>
                  <a:lnTo>
                    <a:pt x="966" y="1309"/>
                  </a:lnTo>
                  <a:lnTo>
                    <a:pt x="1001" y="1325"/>
                  </a:lnTo>
                  <a:lnTo>
                    <a:pt x="1035" y="1316"/>
                  </a:lnTo>
                  <a:lnTo>
                    <a:pt x="1081" y="1314"/>
                  </a:lnTo>
                  <a:lnTo>
                    <a:pt x="1128" y="1333"/>
                  </a:lnTo>
                  <a:lnTo>
                    <a:pt x="1161" y="1330"/>
                  </a:lnTo>
                  <a:lnTo>
                    <a:pt x="1167" y="1294"/>
                  </a:lnTo>
                  <a:lnTo>
                    <a:pt x="1202" y="1284"/>
                  </a:lnTo>
                  <a:lnTo>
                    <a:pt x="1217" y="1302"/>
                  </a:lnTo>
                  <a:lnTo>
                    <a:pt x="1222" y="1338"/>
                  </a:lnTo>
                  <a:lnTo>
                    <a:pt x="1239" y="1352"/>
                  </a:lnTo>
                  <a:lnTo>
                    <a:pt x="1139" y="1995"/>
                  </a:lnTo>
                  <a:lnTo>
                    <a:pt x="1139" y="1995"/>
                  </a:lnTo>
                  <a:lnTo>
                    <a:pt x="1136" y="1995"/>
                  </a:lnTo>
                  <a:lnTo>
                    <a:pt x="1132" y="1994"/>
                  </a:lnTo>
                  <a:lnTo>
                    <a:pt x="1127" y="1993"/>
                  </a:lnTo>
                  <a:lnTo>
                    <a:pt x="1121" y="1992"/>
                  </a:lnTo>
                  <a:lnTo>
                    <a:pt x="1113" y="1991"/>
                  </a:lnTo>
                  <a:lnTo>
                    <a:pt x="1104" y="1989"/>
                  </a:lnTo>
                  <a:lnTo>
                    <a:pt x="1093" y="1987"/>
                  </a:lnTo>
                  <a:lnTo>
                    <a:pt x="1082" y="1985"/>
                  </a:lnTo>
                  <a:lnTo>
                    <a:pt x="1070" y="1983"/>
                  </a:lnTo>
                  <a:lnTo>
                    <a:pt x="1056" y="1979"/>
                  </a:lnTo>
                  <a:lnTo>
                    <a:pt x="1042" y="1977"/>
                  </a:lnTo>
                  <a:lnTo>
                    <a:pt x="1009" y="1971"/>
                  </a:lnTo>
                  <a:lnTo>
                    <a:pt x="973" y="1964"/>
                  </a:lnTo>
                  <a:lnTo>
                    <a:pt x="934" y="1956"/>
                  </a:lnTo>
                  <a:lnTo>
                    <a:pt x="891" y="1949"/>
                  </a:lnTo>
                  <a:lnTo>
                    <a:pt x="847" y="1940"/>
                  </a:lnTo>
                  <a:lnTo>
                    <a:pt x="800" y="1931"/>
                  </a:lnTo>
                  <a:lnTo>
                    <a:pt x="753" y="1922"/>
                  </a:lnTo>
                  <a:lnTo>
                    <a:pt x="703" y="1913"/>
                  </a:lnTo>
                  <a:lnTo>
                    <a:pt x="600" y="1893"/>
                  </a:lnTo>
                  <a:lnTo>
                    <a:pt x="498" y="1874"/>
                  </a:lnTo>
                  <a:lnTo>
                    <a:pt x="447" y="1864"/>
                  </a:lnTo>
                  <a:lnTo>
                    <a:pt x="397" y="1855"/>
                  </a:lnTo>
                  <a:lnTo>
                    <a:pt x="349" y="1845"/>
                  </a:lnTo>
                  <a:lnTo>
                    <a:pt x="301" y="1836"/>
                  </a:lnTo>
                  <a:lnTo>
                    <a:pt x="256" y="1827"/>
                  </a:lnTo>
                  <a:lnTo>
                    <a:pt x="213" y="1819"/>
                  </a:lnTo>
                  <a:lnTo>
                    <a:pt x="173" y="1811"/>
                  </a:lnTo>
                  <a:lnTo>
                    <a:pt x="136" y="1804"/>
                  </a:lnTo>
                  <a:lnTo>
                    <a:pt x="102" y="1797"/>
                  </a:lnTo>
                  <a:lnTo>
                    <a:pt x="72" y="1792"/>
                  </a:lnTo>
                  <a:lnTo>
                    <a:pt x="59" y="1789"/>
                  </a:lnTo>
                  <a:lnTo>
                    <a:pt x="47" y="1787"/>
                  </a:lnTo>
                  <a:lnTo>
                    <a:pt x="35" y="1785"/>
                  </a:lnTo>
                  <a:lnTo>
                    <a:pt x="26" y="1783"/>
                  </a:lnTo>
                  <a:lnTo>
                    <a:pt x="17" y="1781"/>
                  </a:lnTo>
                  <a:lnTo>
                    <a:pt x="10" y="1779"/>
                  </a:lnTo>
                  <a:lnTo>
                    <a:pt x="4" y="1778"/>
                  </a:lnTo>
                  <a:lnTo>
                    <a:pt x="0" y="1777"/>
                  </a:lnTo>
                  <a:lnTo>
                    <a:pt x="0" y="1777"/>
                  </a:lnTo>
                  <a:lnTo>
                    <a:pt x="0" y="1777"/>
                  </a:lnTo>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45" name="Freeform 105"/>
            <p:cNvSpPr>
              <a:spLocks/>
            </p:cNvSpPr>
            <p:nvPr/>
          </p:nvSpPr>
          <p:spPr bwMode="auto">
            <a:xfrm>
              <a:off x="7350368" y="3860151"/>
              <a:ext cx="971949" cy="1360922"/>
            </a:xfrm>
            <a:custGeom>
              <a:avLst/>
              <a:gdLst>
                <a:gd name="T0" fmla="*/ 1006 w 1153"/>
                <a:gd name="T1" fmla="*/ 1493 h 1493"/>
                <a:gd name="T2" fmla="*/ 0 w 1153"/>
                <a:gd name="T3" fmla="*/ 1350 h 1493"/>
                <a:gd name="T4" fmla="*/ 248 w 1153"/>
                <a:gd name="T5" fmla="*/ 0 h 1493"/>
                <a:gd name="T6" fmla="*/ 810 w 1153"/>
                <a:gd name="T7" fmla="*/ 105 h 1493"/>
                <a:gd name="T8" fmla="*/ 792 w 1153"/>
                <a:gd name="T9" fmla="*/ 233 h 1493"/>
                <a:gd name="T10" fmla="*/ 764 w 1153"/>
                <a:gd name="T11" fmla="*/ 391 h 1493"/>
                <a:gd name="T12" fmla="*/ 857 w 1153"/>
                <a:gd name="T13" fmla="*/ 402 h 1493"/>
                <a:gd name="T14" fmla="*/ 1054 w 1153"/>
                <a:gd name="T15" fmla="*/ 424 h 1493"/>
                <a:gd name="T16" fmla="*/ 1153 w 1153"/>
                <a:gd name="T17" fmla="*/ 434 h 1493"/>
                <a:gd name="T18" fmla="*/ 1006 w 1153"/>
                <a:gd name="T19" fmla="*/ 149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3" h="1493">
                  <a:moveTo>
                    <a:pt x="1006" y="1493"/>
                  </a:moveTo>
                  <a:lnTo>
                    <a:pt x="0" y="1350"/>
                  </a:lnTo>
                  <a:lnTo>
                    <a:pt x="248" y="0"/>
                  </a:lnTo>
                  <a:lnTo>
                    <a:pt x="810" y="105"/>
                  </a:lnTo>
                  <a:lnTo>
                    <a:pt x="792" y="233"/>
                  </a:lnTo>
                  <a:lnTo>
                    <a:pt x="764" y="391"/>
                  </a:lnTo>
                  <a:lnTo>
                    <a:pt x="857" y="402"/>
                  </a:lnTo>
                  <a:lnTo>
                    <a:pt x="1054" y="424"/>
                  </a:lnTo>
                  <a:lnTo>
                    <a:pt x="1153" y="434"/>
                  </a:lnTo>
                  <a:lnTo>
                    <a:pt x="1006" y="1493"/>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47" name="Freeform 107"/>
            <p:cNvSpPr>
              <a:spLocks/>
            </p:cNvSpPr>
            <p:nvPr/>
          </p:nvSpPr>
          <p:spPr bwMode="auto">
            <a:xfrm>
              <a:off x="7007825" y="5089900"/>
              <a:ext cx="1191313" cy="1431973"/>
            </a:xfrm>
            <a:custGeom>
              <a:avLst/>
              <a:gdLst>
                <a:gd name="T0" fmla="*/ 36 w 1411"/>
                <a:gd name="T1" fmla="*/ 1013 h 1573"/>
                <a:gd name="T2" fmla="*/ 4 w 1411"/>
                <a:gd name="T3" fmla="*/ 1039 h 1573"/>
                <a:gd name="T4" fmla="*/ 0 w 1411"/>
                <a:gd name="T5" fmla="*/ 1056 h 1573"/>
                <a:gd name="T6" fmla="*/ 7 w 1411"/>
                <a:gd name="T7" fmla="*/ 1068 h 1573"/>
                <a:gd name="T8" fmla="*/ 233 w 1411"/>
                <a:gd name="T9" fmla="*/ 1196 h 1573"/>
                <a:gd name="T10" fmla="*/ 379 w 1411"/>
                <a:gd name="T11" fmla="*/ 1288 h 1573"/>
                <a:gd name="T12" fmla="*/ 556 w 1411"/>
                <a:gd name="T13" fmla="*/ 1391 h 1573"/>
                <a:gd name="T14" fmla="*/ 757 w 1411"/>
                <a:gd name="T15" fmla="*/ 1510 h 1573"/>
                <a:gd name="T16" fmla="*/ 905 w 1411"/>
                <a:gd name="T17" fmla="*/ 1540 h 1573"/>
                <a:gd name="T18" fmla="*/ 1204 w 1411"/>
                <a:gd name="T19" fmla="*/ 1573 h 1573"/>
                <a:gd name="T20" fmla="*/ 1411 w 1411"/>
                <a:gd name="T21" fmla="*/ 143 h 1573"/>
                <a:gd name="T22" fmla="*/ 406 w 1411"/>
                <a:gd name="T23" fmla="*/ 0 h 1573"/>
                <a:gd name="T24" fmla="*/ 369 w 1411"/>
                <a:gd name="T25" fmla="*/ 197 h 1573"/>
                <a:gd name="T26" fmla="*/ 349 w 1411"/>
                <a:gd name="T27" fmla="*/ 197 h 1573"/>
                <a:gd name="T28" fmla="*/ 329 w 1411"/>
                <a:gd name="T29" fmla="*/ 229 h 1573"/>
                <a:gd name="T30" fmla="*/ 299 w 1411"/>
                <a:gd name="T31" fmla="*/ 227 h 1573"/>
                <a:gd name="T32" fmla="*/ 284 w 1411"/>
                <a:gd name="T33" fmla="*/ 194 h 1573"/>
                <a:gd name="T34" fmla="*/ 251 w 1411"/>
                <a:gd name="T35" fmla="*/ 190 h 1573"/>
                <a:gd name="T36" fmla="*/ 240 w 1411"/>
                <a:gd name="T37" fmla="*/ 176 h 1573"/>
                <a:gd name="T38" fmla="*/ 229 w 1411"/>
                <a:gd name="T39" fmla="*/ 176 h 1573"/>
                <a:gd name="T40" fmla="*/ 218 w 1411"/>
                <a:gd name="T41" fmla="*/ 183 h 1573"/>
                <a:gd name="T42" fmla="*/ 195 w 1411"/>
                <a:gd name="T43" fmla="*/ 196 h 1573"/>
                <a:gd name="T44" fmla="*/ 194 w 1411"/>
                <a:gd name="T45" fmla="*/ 280 h 1573"/>
                <a:gd name="T46" fmla="*/ 191 w 1411"/>
                <a:gd name="T47" fmla="*/ 300 h 1573"/>
                <a:gd name="T48" fmla="*/ 183 w 1411"/>
                <a:gd name="T49" fmla="*/ 451 h 1573"/>
                <a:gd name="T50" fmla="*/ 166 w 1411"/>
                <a:gd name="T51" fmla="*/ 476 h 1573"/>
                <a:gd name="T52" fmla="*/ 159 w 1411"/>
                <a:gd name="T53" fmla="*/ 517 h 1573"/>
                <a:gd name="T54" fmla="*/ 192 w 1411"/>
                <a:gd name="T55" fmla="*/ 576 h 1573"/>
                <a:gd name="T56" fmla="*/ 207 w 1411"/>
                <a:gd name="T57" fmla="*/ 646 h 1573"/>
                <a:gd name="T58" fmla="*/ 217 w 1411"/>
                <a:gd name="T59" fmla="*/ 657 h 1573"/>
                <a:gd name="T60" fmla="*/ 229 w 1411"/>
                <a:gd name="T61" fmla="*/ 665 h 1573"/>
                <a:gd name="T62" fmla="*/ 228 w 1411"/>
                <a:gd name="T63" fmla="*/ 692 h 1573"/>
                <a:gd name="T64" fmla="*/ 209 w 1411"/>
                <a:gd name="T65" fmla="*/ 708 h 1573"/>
                <a:gd name="T66" fmla="*/ 167 w 1411"/>
                <a:gd name="T67" fmla="*/ 729 h 1573"/>
                <a:gd name="T68" fmla="*/ 144 w 1411"/>
                <a:gd name="T69" fmla="*/ 753 h 1573"/>
                <a:gd name="T70" fmla="*/ 126 w 1411"/>
                <a:gd name="T71" fmla="*/ 796 h 1573"/>
                <a:gd name="T72" fmla="*/ 119 w 1411"/>
                <a:gd name="T73" fmla="*/ 855 h 1573"/>
                <a:gd name="T74" fmla="*/ 85 w 1411"/>
                <a:gd name="T75" fmla="*/ 888 h 1573"/>
                <a:gd name="T76" fmla="*/ 61 w 1411"/>
                <a:gd name="T77" fmla="*/ 897 h 1573"/>
                <a:gd name="T78" fmla="*/ 62 w 1411"/>
                <a:gd name="T79" fmla="*/ 906 h 1573"/>
                <a:gd name="T80" fmla="*/ 56 w 1411"/>
                <a:gd name="T81" fmla="*/ 927 h 1573"/>
                <a:gd name="T82" fmla="*/ 62 w 1411"/>
                <a:gd name="T83" fmla="*/ 937 h 1573"/>
                <a:gd name="T84" fmla="*/ 106 w 1411"/>
                <a:gd name="T85" fmla="*/ 943 h 1573"/>
                <a:gd name="T86" fmla="*/ 99 w 1411"/>
                <a:gd name="T87" fmla="*/ 976 h 1573"/>
                <a:gd name="T88" fmla="*/ 81 w 1411"/>
                <a:gd name="T89" fmla="*/ 1002 h 1573"/>
                <a:gd name="T90" fmla="*/ 36 w 1411"/>
                <a:gd name="T91" fmla="*/ 1013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11" h="1573">
                  <a:moveTo>
                    <a:pt x="36" y="1013"/>
                  </a:moveTo>
                  <a:lnTo>
                    <a:pt x="4" y="1039"/>
                  </a:lnTo>
                  <a:lnTo>
                    <a:pt x="0" y="1056"/>
                  </a:lnTo>
                  <a:lnTo>
                    <a:pt x="7" y="1068"/>
                  </a:lnTo>
                  <a:lnTo>
                    <a:pt x="233" y="1196"/>
                  </a:lnTo>
                  <a:lnTo>
                    <a:pt x="379" y="1288"/>
                  </a:lnTo>
                  <a:lnTo>
                    <a:pt x="556" y="1391"/>
                  </a:lnTo>
                  <a:lnTo>
                    <a:pt x="757" y="1510"/>
                  </a:lnTo>
                  <a:lnTo>
                    <a:pt x="905" y="1540"/>
                  </a:lnTo>
                  <a:lnTo>
                    <a:pt x="1204" y="1573"/>
                  </a:lnTo>
                  <a:lnTo>
                    <a:pt x="1411" y="143"/>
                  </a:lnTo>
                  <a:lnTo>
                    <a:pt x="406" y="0"/>
                  </a:lnTo>
                  <a:lnTo>
                    <a:pt x="369" y="197"/>
                  </a:lnTo>
                  <a:lnTo>
                    <a:pt x="349" y="197"/>
                  </a:lnTo>
                  <a:lnTo>
                    <a:pt x="329" y="229"/>
                  </a:lnTo>
                  <a:lnTo>
                    <a:pt x="299" y="227"/>
                  </a:lnTo>
                  <a:lnTo>
                    <a:pt x="284" y="194"/>
                  </a:lnTo>
                  <a:lnTo>
                    <a:pt x="251" y="190"/>
                  </a:lnTo>
                  <a:lnTo>
                    <a:pt x="240" y="176"/>
                  </a:lnTo>
                  <a:lnTo>
                    <a:pt x="229" y="176"/>
                  </a:lnTo>
                  <a:lnTo>
                    <a:pt x="218" y="183"/>
                  </a:lnTo>
                  <a:lnTo>
                    <a:pt x="195" y="196"/>
                  </a:lnTo>
                  <a:lnTo>
                    <a:pt x="194" y="280"/>
                  </a:lnTo>
                  <a:lnTo>
                    <a:pt x="191" y="300"/>
                  </a:lnTo>
                  <a:lnTo>
                    <a:pt x="183" y="451"/>
                  </a:lnTo>
                  <a:lnTo>
                    <a:pt x="166" y="476"/>
                  </a:lnTo>
                  <a:lnTo>
                    <a:pt x="159" y="517"/>
                  </a:lnTo>
                  <a:lnTo>
                    <a:pt x="192" y="576"/>
                  </a:lnTo>
                  <a:lnTo>
                    <a:pt x="207" y="646"/>
                  </a:lnTo>
                  <a:lnTo>
                    <a:pt x="217" y="657"/>
                  </a:lnTo>
                  <a:lnTo>
                    <a:pt x="229" y="665"/>
                  </a:lnTo>
                  <a:lnTo>
                    <a:pt x="228" y="692"/>
                  </a:lnTo>
                  <a:lnTo>
                    <a:pt x="209" y="708"/>
                  </a:lnTo>
                  <a:lnTo>
                    <a:pt x="167" y="729"/>
                  </a:lnTo>
                  <a:lnTo>
                    <a:pt x="144" y="753"/>
                  </a:lnTo>
                  <a:lnTo>
                    <a:pt x="126" y="796"/>
                  </a:lnTo>
                  <a:lnTo>
                    <a:pt x="119" y="855"/>
                  </a:lnTo>
                  <a:lnTo>
                    <a:pt x="85" y="888"/>
                  </a:lnTo>
                  <a:lnTo>
                    <a:pt x="61" y="897"/>
                  </a:lnTo>
                  <a:lnTo>
                    <a:pt x="62" y="906"/>
                  </a:lnTo>
                  <a:lnTo>
                    <a:pt x="56" y="927"/>
                  </a:lnTo>
                  <a:lnTo>
                    <a:pt x="62" y="937"/>
                  </a:lnTo>
                  <a:lnTo>
                    <a:pt x="106" y="943"/>
                  </a:lnTo>
                  <a:lnTo>
                    <a:pt x="99" y="976"/>
                  </a:lnTo>
                  <a:lnTo>
                    <a:pt x="81" y="1002"/>
                  </a:lnTo>
                  <a:lnTo>
                    <a:pt x="36" y="1013"/>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50" name="Freeform 110"/>
            <p:cNvSpPr>
              <a:spLocks/>
            </p:cNvSpPr>
            <p:nvPr/>
          </p:nvSpPr>
          <p:spPr bwMode="auto">
            <a:xfrm>
              <a:off x="6423980" y="3634242"/>
              <a:ext cx="1135629" cy="1889257"/>
            </a:xfrm>
            <a:custGeom>
              <a:avLst/>
              <a:gdLst>
                <a:gd name="T0" fmla="*/ 1346 w 1346"/>
                <a:gd name="T1" fmla="*/ 247 h 2073"/>
                <a:gd name="T2" fmla="*/ 1061 w 1346"/>
                <a:gd name="T3" fmla="*/ 1793 h 2073"/>
                <a:gd name="T4" fmla="*/ 1040 w 1346"/>
                <a:gd name="T5" fmla="*/ 1797 h 2073"/>
                <a:gd name="T6" fmla="*/ 1021 w 1346"/>
                <a:gd name="T7" fmla="*/ 1826 h 2073"/>
                <a:gd name="T8" fmla="*/ 993 w 1346"/>
                <a:gd name="T9" fmla="*/ 1826 h 2073"/>
                <a:gd name="T10" fmla="*/ 975 w 1346"/>
                <a:gd name="T11" fmla="*/ 1793 h 2073"/>
                <a:gd name="T12" fmla="*/ 943 w 1346"/>
                <a:gd name="T13" fmla="*/ 1789 h 2073"/>
                <a:gd name="T14" fmla="*/ 934 w 1346"/>
                <a:gd name="T15" fmla="*/ 1775 h 2073"/>
                <a:gd name="T16" fmla="*/ 922 w 1346"/>
                <a:gd name="T17" fmla="*/ 1774 h 2073"/>
                <a:gd name="T18" fmla="*/ 888 w 1346"/>
                <a:gd name="T19" fmla="*/ 1794 h 2073"/>
                <a:gd name="T20" fmla="*/ 885 w 1346"/>
                <a:gd name="T21" fmla="*/ 1876 h 2073"/>
                <a:gd name="T22" fmla="*/ 881 w 1346"/>
                <a:gd name="T23" fmla="*/ 1945 h 2073"/>
                <a:gd name="T24" fmla="*/ 876 w 1346"/>
                <a:gd name="T25" fmla="*/ 2048 h 2073"/>
                <a:gd name="T26" fmla="*/ 858 w 1346"/>
                <a:gd name="T27" fmla="*/ 2073 h 2073"/>
                <a:gd name="T28" fmla="*/ 830 w 1346"/>
                <a:gd name="T29" fmla="*/ 2060 h 2073"/>
                <a:gd name="T30" fmla="*/ 0 w 1346"/>
                <a:gd name="T31" fmla="*/ 810 h 2073"/>
                <a:gd name="T32" fmla="*/ 228 w 1346"/>
                <a:gd name="T33" fmla="*/ 0 h 2073"/>
                <a:gd name="T34" fmla="*/ 1346 w 1346"/>
                <a:gd name="T35" fmla="*/ 247 h 2073"/>
                <a:gd name="T36" fmla="*/ 1346 w 1346"/>
                <a:gd name="T37" fmla="*/ 247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6" h="2073">
                  <a:moveTo>
                    <a:pt x="1346" y="247"/>
                  </a:moveTo>
                  <a:lnTo>
                    <a:pt x="1061" y="1793"/>
                  </a:lnTo>
                  <a:lnTo>
                    <a:pt x="1040" y="1797"/>
                  </a:lnTo>
                  <a:lnTo>
                    <a:pt x="1021" y="1826"/>
                  </a:lnTo>
                  <a:lnTo>
                    <a:pt x="993" y="1826"/>
                  </a:lnTo>
                  <a:lnTo>
                    <a:pt x="975" y="1793"/>
                  </a:lnTo>
                  <a:lnTo>
                    <a:pt x="943" y="1789"/>
                  </a:lnTo>
                  <a:lnTo>
                    <a:pt x="934" y="1775"/>
                  </a:lnTo>
                  <a:lnTo>
                    <a:pt x="922" y="1774"/>
                  </a:lnTo>
                  <a:lnTo>
                    <a:pt x="888" y="1794"/>
                  </a:lnTo>
                  <a:lnTo>
                    <a:pt x="885" y="1876"/>
                  </a:lnTo>
                  <a:lnTo>
                    <a:pt x="881" y="1945"/>
                  </a:lnTo>
                  <a:lnTo>
                    <a:pt x="876" y="2048"/>
                  </a:lnTo>
                  <a:lnTo>
                    <a:pt x="858" y="2073"/>
                  </a:lnTo>
                  <a:lnTo>
                    <a:pt x="830" y="2060"/>
                  </a:lnTo>
                  <a:lnTo>
                    <a:pt x="0" y="810"/>
                  </a:lnTo>
                  <a:lnTo>
                    <a:pt x="228" y="0"/>
                  </a:lnTo>
                  <a:lnTo>
                    <a:pt x="1346" y="247"/>
                  </a:lnTo>
                  <a:lnTo>
                    <a:pt x="1346" y="247"/>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52" name="Freeform 112"/>
            <p:cNvSpPr>
              <a:spLocks/>
            </p:cNvSpPr>
            <p:nvPr/>
          </p:nvSpPr>
          <p:spPr bwMode="auto">
            <a:xfrm>
              <a:off x="5932942" y="2491944"/>
              <a:ext cx="1402241" cy="1257075"/>
            </a:xfrm>
            <a:custGeom>
              <a:avLst/>
              <a:gdLst>
                <a:gd name="T0" fmla="*/ 1357 w 1663"/>
                <a:gd name="T1" fmla="*/ 1382 h 1382"/>
                <a:gd name="T2" fmla="*/ 1462 w 1663"/>
                <a:gd name="T3" fmla="*/ 964 h 1382"/>
                <a:gd name="T4" fmla="*/ 1475 w 1663"/>
                <a:gd name="T5" fmla="*/ 913 h 1382"/>
                <a:gd name="T6" fmla="*/ 1504 w 1663"/>
                <a:gd name="T7" fmla="*/ 846 h 1382"/>
                <a:gd name="T8" fmla="*/ 1496 w 1663"/>
                <a:gd name="T9" fmla="*/ 832 h 1382"/>
                <a:gd name="T10" fmla="*/ 1466 w 1663"/>
                <a:gd name="T11" fmla="*/ 832 h 1382"/>
                <a:gd name="T12" fmla="*/ 1451 w 1663"/>
                <a:gd name="T13" fmla="*/ 811 h 1382"/>
                <a:gd name="T14" fmla="*/ 1456 w 1663"/>
                <a:gd name="T15" fmla="*/ 793 h 1382"/>
                <a:gd name="T16" fmla="*/ 1462 w 1663"/>
                <a:gd name="T17" fmla="*/ 755 h 1382"/>
                <a:gd name="T18" fmla="*/ 1515 w 1663"/>
                <a:gd name="T19" fmla="*/ 689 h 1382"/>
                <a:gd name="T20" fmla="*/ 1538 w 1663"/>
                <a:gd name="T21" fmla="*/ 676 h 1382"/>
                <a:gd name="T22" fmla="*/ 1551 w 1663"/>
                <a:gd name="T23" fmla="*/ 662 h 1382"/>
                <a:gd name="T24" fmla="*/ 1569 w 1663"/>
                <a:gd name="T25" fmla="*/ 619 h 1382"/>
                <a:gd name="T26" fmla="*/ 1618 w 1663"/>
                <a:gd name="T27" fmla="*/ 551 h 1382"/>
                <a:gd name="T28" fmla="*/ 1660 w 1663"/>
                <a:gd name="T29" fmla="*/ 505 h 1382"/>
                <a:gd name="T30" fmla="*/ 1663 w 1663"/>
                <a:gd name="T31" fmla="*/ 463 h 1382"/>
                <a:gd name="T32" fmla="*/ 1624 w 1663"/>
                <a:gd name="T33" fmla="*/ 434 h 1382"/>
                <a:gd name="T34" fmla="*/ 1602 w 1663"/>
                <a:gd name="T35" fmla="*/ 379 h 1382"/>
                <a:gd name="T36" fmla="*/ 1451 w 1663"/>
                <a:gd name="T37" fmla="*/ 335 h 1382"/>
                <a:gd name="T38" fmla="*/ 1269 w 1663"/>
                <a:gd name="T39" fmla="*/ 292 h 1382"/>
                <a:gd name="T40" fmla="*/ 1084 w 1663"/>
                <a:gd name="T41" fmla="*/ 294 h 1382"/>
                <a:gd name="T42" fmla="*/ 1078 w 1663"/>
                <a:gd name="T43" fmla="*/ 277 h 1382"/>
                <a:gd name="T44" fmla="*/ 1013 w 1663"/>
                <a:gd name="T45" fmla="*/ 303 h 1382"/>
                <a:gd name="T46" fmla="*/ 959 w 1663"/>
                <a:gd name="T47" fmla="*/ 295 h 1382"/>
                <a:gd name="T48" fmla="*/ 930 w 1663"/>
                <a:gd name="T49" fmla="*/ 276 h 1382"/>
                <a:gd name="T50" fmla="*/ 916 w 1663"/>
                <a:gd name="T51" fmla="*/ 285 h 1382"/>
                <a:gd name="T52" fmla="*/ 859 w 1663"/>
                <a:gd name="T53" fmla="*/ 281 h 1382"/>
                <a:gd name="T54" fmla="*/ 838 w 1663"/>
                <a:gd name="T55" fmla="*/ 266 h 1382"/>
                <a:gd name="T56" fmla="*/ 776 w 1663"/>
                <a:gd name="T57" fmla="*/ 240 h 1382"/>
                <a:gd name="T58" fmla="*/ 766 w 1663"/>
                <a:gd name="T59" fmla="*/ 241 h 1382"/>
                <a:gd name="T60" fmla="*/ 713 w 1663"/>
                <a:gd name="T61" fmla="*/ 224 h 1382"/>
                <a:gd name="T62" fmla="*/ 690 w 1663"/>
                <a:gd name="T63" fmla="*/ 245 h 1382"/>
                <a:gd name="T64" fmla="*/ 616 w 1663"/>
                <a:gd name="T65" fmla="*/ 241 h 1382"/>
                <a:gd name="T66" fmla="*/ 545 w 1663"/>
                <a:gd name="T67" fmla="*/ 193 h 1382"/>
                <a:gd name="T68" fmla="*/ 553 w 1663"/>
                <a:gd name="T69" fmla="*/ 183 h 1382"/>
                <a:gd name="T70" fmla="*/ 556 w 1663"/>
                <a:gd name="T71" fmla="*/ 90 h 1382"/>
                <a:gd name="T72" fmla="*/ 528 w 1663"/>
                <a:gd name="T73" fmla="*/ 43 h 1382"/>
                <a:gd name="T74" fmla="*/ 479 w 1663"/>
                <a:gd name="T75" fmla="*/ 36 h 1382"/>
                <a:gd name="T76" fmla="*/ 471 w 1663"/>
                <a:gd name="T77" fmla="*/ 6 h 1382"/>
                <a:gd name="T78" fmla="*/ 443 w 1663"/>
                <a:gd name="T79" fmla="*/ 0 h 1382"/>
                <a:gd name="T80" fmla="*/ 373 w 1663"/>
                <a:gd name="T81" fmla="*/ 25 h 1382"/>
                <a:gd name="T82" fmla="*/ 345 w 1663"/>
                <a:gd name="T83" fmla="*/ 103 h 1382"/>
                <a:gd name="T84" fmla="*/ 307 w 1663"/>
                <a:gd name="T85" fmla="*/ 223 h 1382"/>
                <a:gd name="T86" fmla="*/ 268 w 1663"/>
                <a:gd name="T87" fmla="*/ 300 h 1382"/>
                <a:gd name="T88" fmla="*/ 208 w 1663"/>
                <a:gd name="T89" fmla="*/ 469 h 1382"/>
                <a:gd name="T90" fmla="*/ 131 w 1663"/>
                <a:gd name="T91" fmla="*/ 632 h 1382"/>
                <a:gd name="T92" fmla="*/ 33 w 1663"/>
                <a:gd name="T93" fmla="*/ 783 h 1382"/>
                <a:gd name="T94" fmla="*/ 10 w 1663"/>
                <a:gd name="T95" fmla="*/ 818 h 1382"/>
                <a:gd name="T96" fmla="*/ 0 w 1663"/>
                <a:gd name="T97" fmla="*/ 922 h 1382"/>
                <a:gd name="T98" fmla="*/ 5 w 1663"/>
                <a:gd name="T99" fmla="*/ 1065 h 1382"/>
                <a:gd name="T100" fmla="*/ 1357 w 1663"/>
                <a:gd name="T101" fmla="*/ 138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3" h="1382">
                  <a:moveTo>
                    <a:pt x="1357" y="1382"/>
                  </a:moveTo>
                  <a:lnTo>
                    <a:pt x="1462" y="964"/>
                  </a:lnTo>
                  <a:lnTo>
                    <a:pt x="1475" y="913"/>
                  </a:lnTo>
                  <a:lnTo>
                    <a:pt x="1504" y="846"/>
                  </a:lnTo>
                  <a:lnTo>
                    <a:pt x="1496" y="832"/>
                  </a:lnTo>
                  <a:lnTo>
                    <a:pt x="1466" y="832"/>
                  </a:lnTo>
                  <a:lnTo>
                    <a:pt x="1451" y="811"/>
                  </a:lnTo>
                  <a:lnTo>
                    <a:pt x="1456" y="793"/>
                  </a:lnTo>
                  <a:lnTo>
                    <a:pt x="1462" y="755"/>
                  </a:lnTo>
                  <a:lnTo>
                    <a:pt x="1515" y="689"/>
                  </a:lnTo>
                  <a:lnTo>
                    <a:pt x="1538" y="676"/>
                  </a:lnTo>
                  <a:lnTo>
                    <a:pt x="1551" y="662"/>
                  </a:lnTo>
                  <a:lnTo>
                    <a:pt x="1569" y="619"/>
                  </a:lnTo>
                  <a:lnTo>
                    <a:pt x="1618" y="551"/>
                  </a:lnTo>
                  <a:lnTo>
                    <a:pt x="1660" y="505"/>
                  </a:lnTo>
                  <a:lnTo>
                    <a:pt x="1663" y="463"/>
                  </a:lnTo>
                  <a:lnTo>
                    <a:pt x="1624" y="434"/>
                  </a:lnTo>
                  <a:lnTo>
                    <a:pt x="1602" y="379"/>
                  </a:lnTo>
                  <a:lnTo>
                    <a:pt x="1451" y="335"/>
                  </a:lnTo>
                  <a:lnTo>
                    <a:pt x="1269" y="292"/>
                  </a:lnTo>
                  <a:lnTo>
                    <a:pt x="1084" y="294"/>
                  </a:lnTo>
                  <a:lnTo>
                    <a:pt x="1078" y="277"/>
                  </a:lnTo>
                  <a:lnTo>
                    <a:pt x="1013" y="303"/>
                  </a:lnTo>
                  <a:lnTo>
                    <a:pt x="959" y="295"/>
                  </a:lnTo>
                  <a:lnTo>
                    <a:pt x="930" y="276"/>
                  </a:lnTo>
                  <a:lnTo>
                    <a:pt x="916" y="285"/>
                  </a:lnTo>
                  <a:lnTo>
                    <a:pt x="859" y="281"/>
                  </a:lnTo>
                  <a:lnTo>
                    <a:pt x="838" y="266"/>
                  </a:lnTo>
                  <a:lnTo>
                    <a:pt x="776" y="240"/>
                  </a:lnTo>
                  <a:lnTo>
                    <a:pt x="766" y="241"/>
                  </a:lnTo>
                  <a:lnTo>
                    <a:pt x="713" y="224"/>
                  </a:lnTo>
                  <a:lnTo>
                    <a:pt x="690" y="245"/>
                  </a:lnTo>
                  <a:lnTo>
                    <a:pt x="616" y="241"/>
                  </a:lnTo>
                  <a:lnTo>
                    <a:pt x="545" y="193"/>
                  </a:lnTo>
                  <a:lnTo>
                    <a:pt x="553" y="183"/>
                  </a:lnTo>
                  <a:lnTo>
                    <a:pt x="556" y="90"/>
                  </a:lnTo>
                  <a:lnTo>
                    <a:pt x="528" y="43"/>
                  </a:lnTo>
                  <a:lnTo>
                    <a:pt x="479" y="36"/>
                  </a:lnTo>
                  <a:lnTo>
                    <a:pt x="471" y="6"/>
                  </a:lnTo>
                  <a:lnTo>
                    <a:pt x="443" y="0"/>
                  </a:lnTo>
                  <a:lnTo>
                    <a:pt x="373" y="25"/>
                  </a:lnTo>
                  <a:lnTo>
                    <a:pt x="345" y="103"/>
                  </a:lnTo>
                  <a:lnTo>
                    <a:pt x="307" y="223"/>
                  </a:lnTo>
                  <a:lnTo>
                    <a:pt x="268" y="300"/>
                  </a:lnTo>
                  <a:lnTo>
                    <a:pt x="208" y="469"/>
                  </a:lnTo>
                  <a:lnTo>
                    <a:pt x="131" y="632"/>
                  </a:lnTo>
                  <a:lnTo>
                    <a:pt x="33" y="783"/>
                  </a:lnTo>
                  <a:lnTo>
                    <a:pt x="10" y="818"/>
                  </a:lnTo>
                  <a:lnTo>
                    <a:pt x="0" y="922"/>
                  </a:lnTo>
                  <a:lnTo>
                    <a:pt x="5" y="1065"/>
                  </a:lnTo>
                  <a:lnTo>
                    <a:pt x="1357" y="1382"/>
                  </a:lnTo>
                  <a:close/>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254" name="Freeform 114"/>
            <p:cNvSpPr>
              <a:spLocks/>
            </p:cNvSpPr>
            <p:nvPr/>
          </p:nvSpPr>
          <p:spPr bwMode="auto">
            <a:xfrm>
              <a:off x="6246801" y="1914418"/>
              <a:ext cx="1176127" cy="920033"/>
            </a:xfrm>
            <a:custGeom>
              <a:avLst/>
              <a:gdLst>
                <a:gd name="T0" fmla="*/ 475 w 1393"/>
                <a:gd name="T1" fmla="*/ 17 h 1011"/>
                <a:gd name="T2" fmla="*/ 694 w 1393"/>
                <a:gd name="T3" fmla="*/ 74 h 1011"/>
                <a:gd name="T4" fmla="*/ 1210 w 1393"/>
                <a:gd name="T5" fmla="*/ 210 h 1011"/>
                <a:gd name="T6" fmla="*/ 1229 w 1393"/>
                <a:gd name="T7" fmla="*/ 1011 h 1011"/>
                <a:gd name="T8" fmla="*/ 894 w 1393"/>
                <a:gd name="T9" fmla="*/ 926 h 1011"/>
                <a:gd name="T10" fmla="*/ 706 w 1393"/>
                <a:gd name="T11" fmla="*/ 910 h 1011"/>
                <a:gd name="T12" fmla="*/ 583 w 1393"/>
                <a:gd name="T13" fmla="*/ 927 h 1011"/>
                <a:gd name="T14" fmla="*/ 542 w 1393"/>
                <a:gd name="T15" fmla="*/ 917 h 1011"/>
                <a:gd name="T16" fmla="*/ 464 w 1393"/>
                <a:gd name="T17" fmla="*/ 899 h 1011"/>
                <a:gd name="T18" fmla="*/ 392 w 1393"/>
                <a:gd name="T19" fmla="*/ 875 h 1011"/>
                <a:gd name="T20" fmla="*/ 317 w 1393"/>
                <a:gd name="T21" fmla="*/ 878 h 1011"/>
                <a:gd name="T22" fmla="*/ 170 w 1393"/>
                <a:gd name="T23" fmla="*/ 826 h 1011"/>
                <a:gd name="T24" fmla="*/ 182 w 1393"/>
                <a:gd name="T25" fmla="*/ 722 h 1011"/>
                <a:gd name="T26" fmla="*/ 105 w 1393"/>
                <a:gd name="T27" fmla="*/ 669 h 1011"/>
                <a:gd name="T28" fmla="*/ 70 w 1393"/>
                <a:gd name="T29" fmla="*/ 633 h 1011"/>
                <a:gd name="T30" fmla="*/ 0 w 1393"/>
                <a:gd name="T31" fmla="*/ 609 h 1011"/>
                <a:gd name="T32" fmla="*/ 36 w 1393"/>
                <a:gd name="T33" fmla="*/ 571 h 1011"/>
                <a:gd name="T34" fmla="*/ 24 w 1393"/>
                <a:gd name="T35" fmla="*/ 508 h 1011"/>
                <a:gd name="T36" fmla="*/ 79 w 1393"/>
                <a:gd name="T37" fmla="*/ 456 h 1011"/>
                <a:gd name="T38" fmla="*/ 28 w 1393"/>
                <a:gd name="T39" fmla="*/ 338 h 1011"/>
                <a:gd name="T40" fmla="*/ 36 w 1393"/>
                <a:gd name="T41" fmla="*/ 208 h 1011"/>
                <a:gd name="T42" fmla="*/ 42 w 1393"/>
                <a:gd name="T43" fmla="*/ 56 h 1011"/>
                <a:gd name="T44" fmla="*/ 96 w 1393"/>
                <a:gd name="T45" fmla="*/ 98 h 1011"/>
                <a:gd name="T46" fmla="*/ 168 w 1393"/>
                <a:gd name="T47" fmla="*/ 152 h 1011"/>
                <a:gd name="T48" fmla="*/ 259 w 1393"/>
                <a:gd name="T49" fmla="*/ 184 h 1011"/>
                <a:gd name="T50" fmla="*/ 335 w 1393"/>
                <a:gd name="T51" fmla="*/ 214 h 1011"/>
                <a:gd name="T52" fmla="*/ 363 w 1393"/>
                <a:gd name="T53" fmla="*/ 182 h 1011"/>
                <a:gd name="T54" fmla="*/ 403 w 1393"/>
                <a:gd name="T55" fmla="*/ 154 h 1011"/>
                <a:gd name="T56" fmla="*/ 410 w 1393"/>
                <a:gd name="T57" fmla="*/ 189 h 1011"/>
                <a:gd name="T58" fmla="*/ 380 w 1393"/>
                <a:gd name="T59" fmla="*/ 219 h 1011"/>
                <a:gd name="T60" fmla="*/ 415 w 1393"/>
                <a:gd name="T61" fmla="*/ 266 h 1011"/>
                <a:gd name="T62" fmla="*/ 440 w 1393"/>
                <a:gd name="T63" fmla="*/ 287 h 1011"/>
                <a:gd name="T64" fmla="*/ 430 w 1393"/>
                <a:gd name="T65" fmla="*/ 256 h 1011"/>
                <a:gd name="T66" fmla="*/ 434 w 1393"/>
                <a:gd name="T67" fmla="*/ 196 h 1011"/>
                <a:gd name="T68" fmla="*/ 426 w 1393"/>
                <a:gd name="T69" fmla="*/ 152 h 1011"/>
                <a:gd name="T70" fmla="*/ 434 w 1393"/>
                <a:gd name="T71" fmla="*/ 78 h 1011"/>
                <a:gd name="T72" fmla="*/ 409 w 1393"/>
                <a:gd name="T73" fmla="*/ 10 h 1011"/>
                <a:gd name="T74" fmla="*/ 422 w 1393"/>
                <a:gd name="T75"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3" h="1011">
                  <a:moveTo>
                    <a:pt x="422" y="0"/>
                  </a:moveTo>
                  <a:lnTo>
                    <a:pt x="475" y="17"/>
                  </a:lnTo>
                  <a:lnTo>
                    <a:pt x="591" y="51"/>
                  </a:lnTo>
                  <a:lnTo>
                    <a:pt x="694" y="74"/>
                  </a:lnTo>
                  <a:lnTo>
                    <a:pt x="935" y="142"/>
                  </a:lnTo>
                  <a:lnTo>
                    <a:pt x="1210" y="210"/>
                  </a:lnTo>
                  <a:lnTo>
                    <a:pt x="1393" y="248"/>
                  </a:lnTo>
                  <a:lnTo>
                    <a:pt x="1229" y="1011"/>
                  </a:lnTo>
                  <a:lnTo>
                    <a:pt x="1080" y="968"/>
                  </a:lnTo>
                  <a:lnTo>
                    <a:pt x="894" y="926"/>
                  </a:lnTo>
                  <a:lnTo>
                    <a:pt x="711" y="926"/>
                  </a:lnTo>
                  <a:lnTo>
                    <a:pt x="706" y="910"/>
                  </a:lnTo>
                  <a:lnTo>
                    <a:pt x="638" y="937"/>
                  </a:lnTo>
                  <a:lnTo>
                    <a:pt x="583" y="927"/>
                  </a:lnTo>
                  <a:lnTo>
                    <a:pt x="557" y="908"/>
                  </a:lnTo>
                  <a:lnTo>
                    <a:pt x="542" y="917"/>
                  </a:lnTo>
                  <a:lnTo>
                    <a:pt x="484" y="914"/>
                  </a:lnTo>
                  <a:lnTo>
                    <a:pt x="464" y="899"/>
                  </a:lnTo>
                  <a:lnTo>
                    <a:pt x="401" y="873"/>
                  </a:lnTo>
                  <a:lnTo>
                    <a:pt x="392" y="875"/>
                  </a:lnTo>
                  <a:lnTo>
                    <a:pt x="339" y="856"/>
                  </a:lnTo>
                  <a:lnTo>
                    <a:pt x="317" y="878"/>
                  </a:lnTo>
                  <a:lnTo>
                    <a:pt x="242" y="874"/>
                  </a:lnTo>
                  <a:lnTo>
                    <a:pt x="170" y="826"/>
                  </a:lnTo>
                  <a:lnTo>
                    <a:pt x="180" y="814"/>
                  </a:lnTo>
                  <a:lnTo>
                    <a:pt x="182" y="722"/>
                  </a:lnTo>
                  <a:lnTo>
                    <a:pt x="154" y="676"/>
                  </a:lnTo>
                  <a:lnTo>
                    <a:pt x="105" y="669"/>
                  </a:lnTo>
                  <a:lnTo>
                    <a:pt x="96" y="638"/>
                  </a:lnTo>
                  <a:lnTo>
                    <a:pt x="70" y="633"/>
                  </a:lnTo>
                  <a:lnTo>
                    <a:pt x="26" y="648"/>
                  </a:lnTo>
                  <a:lnTo>
                    <a:pt x="0" y="609"/>
                  </a:lnTo>
                  <a:lnTo>
                    <a:pt x="3" y="574"/>
                  </a:lnTo>
                  <a:lnTo>
                    <a:pt x="36" y="571"/>
                  </a:lnTo>
                  <a:lnTo>
                    <a:pt x="56" y="522"/>
                  </a:lnTo>
                  <a:lnTo>
                    <a:pt x="24" y="508"/>
                  </a:lnTo>
                  <a:lnTo>
                    <a:pt x="26" y="464"/>
                  </a:lnTo>
                  <a:lnTo>
                    <a:pt x="79" y="456"/>
                  </a:lnTo>
                  <a:lnTo>
                    <a:pt x="46" y="422"/>
                  </a:lnTo>
                  <a:lnTo>
                    <a:pt x="28" y="338"/>
                  </a:lnTo>
                  <a:lnTo>
                    <a:pt x="36" y="303"/>
                  </a:lnTo>
                  <a:lnTo>
                    <a:pt x="36" y="208"/>
                  </a:lnTo>
                  <a:lnTo>
                    <a:pt x="15" y="169"/>
                  </a:lnTo>
                  <a:lnTo>
                    <a:pt x="42" y="56"/>
                  </a:lnTo>
                  <a:lnTo>
                    <a:pt x="68" y="63"/>
                  </a:lnTo>
                  <a:lnTo>
                    <a:pt x="96" y="98"/>
                  </a:lnTo>
                  <a:lnTo>
                    <a:pt x="129" y="128"/>
                  </a:lnTo>
                  <a:lnTo>
                    <a:pt x="168" y="152"/>
                  </a:lnTo>
                  <a:lnTo>
                    <a:pt x="222" y="177"/>
                  </a:lnTo>
                  <a:lnTo>
                    <a:pt x="259" y="184"/>
                  </a:lnTo>
                  <a:lnTo>
                    <a:pt x="294" y="202"/>
                  </a:lnTo>
                  <a:lnTo>
                    <a:pt x="335" y="214"/>
                  </a:lnTo>
                  <a:lnTo>
                    <a:pt x="363" y="212"/>
                  </a:lnTo>
                  <a:lnTo>
                    <a:pt x="363" y="182"/>
                  </a:lnTo>
                  <a:lnTo>
                    <a:pt x="378" y="169"/>
                  </a:lnTo>
                  <a:lnTo>
                    <a:pt x="403" y="154"/>
                  </a:lnTo>
                  <a:lnTo>
                    <a:pt x="407" y="167"/>
                  </a:lnTo>
                  <a:lnTo>
                    <a:pt x="410" y="189"/>
                  </a:lnTo>
                  <a:lnTo>
                    <a:pt x="384" y="194"/>
                  </a:lnTo>
                  <a:lnTo>
                    <a:pt x="380" y="219"/>
                  </a:lnTo>
                  <a:lnTo>
                    <a:pt x="401" y="237"/>
                  </a:lnTo>
                  <a:lnTo>
                    <a:pt x="415" y="266"/>
                  </a:lnTo>
                  <a:lnTo>
                    <a:pt x="422" y="289"/>
                  </a:lnTo>
                  <a:lnTo>
                    <a:pt x="440" y="287"/>
                  </a:lnTo>
                  <a:lnTo>
                    <a:pt x="442" y="271"/>
                  </a:lnTo>
                  <a:lnTo>
                    <a:pt x="430" y="256"/>
                  </a:lnTo>
                  <a:lnTo>
                    <a:pt x="424" y="217"/>
                  </a:lnTo>
                  <a:lnTo>
                    <a:pt x="434" y="196"/>
                  </a:lnTo>
                  <a:lnTo>
                    <a:pt x="426" y="179"/>
                  </a:lnTo>
                  <a:lnTo>
                    <a:pt x="426" y="152"/>
                  </a:lnTo>
                  <a:lnTo>
                    <a:pt x="447" y="109"/>
                  </a:lnTo>
                  <a:lnTo>
                    <a:pt x="434" y="78"/>
                  </a:lnTo>
                  <a:lnTo>
                    <a:pt x="405" y="19"/>
                  </a:lnTo>
                  <a:lnTo>
                    <a:pt x="409" y="10"/>
                  </a:lnTo>
                  <a:lnTo>
                    <a:pt x="422" y="0"/>
                  </a:lnTo>
                  <a:lnTo>
                    <a:pt x="422" y="0"/>
                  </a:lnTo>
                </a:path>
              </a:pathLst>
            </a:custGeom>
            <a:solidFill>
              <a:srgbClr val="E1DFD7"/>
            </a:solidFill>
            <a:ln w="7938">
              <a:solidFill>
                <a:schemeClr val="bg1">
                  <a:lumMod val="65000"/>
                </a:schemeClr>
              </a:solid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57" name="Freeform 117"/>
            <p:cNvSpPr>
              <a:spLocks/>
            </p:cNvSpPr>
            <p:nvPr/>
          </p:nvSpPr>
          <p:spPr bwMode="auto">
            <a:xfrm>
              <a:off x="5791200" y="3462989"/>
              <a:ext cx="1408990" cy="2545124"/>
            </a:xfrm>
            <a:custGeom>
              <a:avLst/>
              <a:gdLst>
                <a:gd name="T0" fmla="*/ 1523 w 1671"/>
                <a:gd name="T1" fmla="*/ 2789 h 2796"/>
                <a:gd name="T2" fmla="*/ 1547 w 1671"/>
                <a:gd name="T3" fmla="*/ 2730 h 2796"/>
                <a:gd name="T4" fmla="*/ 1498 w 1671"/>
                <a:gd name="T5" fmla="*/ 2715 h 2796"/>
                <a:gd name="T6" fmla="*/ 1501 w 1671"/>
                <a:gd name="T7" fmla="*/ 2684 h 2796"/>
                <a:gd name="T8" fmla="*/ 1562 w 1671"/>
                <a:gd name="T9" fmla="*/ 2642 h 2796"/>
                <a:gd name="T10" fmla="*/ 1585 w 1671"/>
                <a:gd name="T11" fmla="*/ 2542 h 2796"/>
                <a:gd name="T12" fmla="*/ 1651 w 1671"/>
                <a:gd name="T13" fmla="*/ 2496 h 2796"/>
                <a:gd name="T14" fmla="*/ 1671 w 1671"/>
                <a:gd name="T15" fmla="*/ 2452 h 2796"/>
                <a:gd name="T16" fmla="*/ 1647 w 1671"/>
                <a:gd name="T17" fmla="*/ 2432 h 2796"/>
                <a:gd name="T18" fmla="*/ 1601 w 1671"/>
                <a:gd name="T19" fmla="*/ 2304 h 2796"/>
                <a:gd name="T20" fmla="*/ 1579 w 1671"/>
                <a:gd name="T21" fmla="*/ 2250 h 2796"/>
                <a:gd name="T22" fmla="*/ 977 w 1671"/>
                <a:gd name="T23" fmla="*/ 189 h 2796"/>
                <a:gd name="T24" fmla="*/ 154 w 1671"/>
                <a:gd name="T25" fmla="*/ 57 h 2796"/>
                <a:gd name="T26" fmla="*/ 89 w 1671"/>
                <a:gd name="T27" fmla="*/ 288 h 2796"/>
                <a:gd name="T28" fmla="*/ 49 w 1671"/>
                <a:gd name="T29" fmla="*/ 333 h 2796"/>
                <a:gd name="T30" fmla="*/ 10 w 1671"/>
                <a:gd name="T31" fmla="*/ 393 h 2796"/>
                <a:gd name="T32" fmla="*/ 33 w 1671"/>
                <a:gd name="T33" fmla="*/ 482 h 2796"/>
                <a:gd name="T34" fmla="*/ 66 w 1671"/>
                <a:gd name="T35" fmla="*/ 575 h 2796"/>
                <a:gd name="T36" fmla="*/ 41 w 1671"/>
                <a:gd name="T37" fmla="*/ 689 h 2796"/>
                <a:gd name="T38" fmla="*/ 21 w 1671"/>
                <a:gd name="T39" fmla="*/ 803 h 2796"/>
                <a:gd name="T40" fmla="*/ 75 w 1671"/>
                <a:gd name="T41" fmla="*/ 904 h 2796"/>
                <a:gd name="T42" fmla="*/ 119 w 1671"/>
                <a:gd name="T43" fmla="*/ 1011 h 2796"/>
                <a:gd name="T44" fmla="*/ 110 w 1671"/>
                <a:gd name="T45" fmla="*/ 1055 h 2796"/>
                <a:gd name="T46" fmla="*/ 179 w 1671"/>
                <a:gd name="T47" fmla="*/ 1157 h 2796"/>
                <a:gd name="T48" fmla="*/ 165 w 1671"/>
                <a:gd name="T49" fmla="*/ 1213 h 2796"/>
                <a:gd name="T50" fmla="*/ 159 w 1671"/>
                <a:gd name="T51" fmla="*/ 1335 h 2796"/>
                <a:gd name="T52" fmla="*/ 208 w 1671"/>
                <a:gd name="T53" fmla="*/ 1411 h 2796"/>
                <a:gd name="T54" fmla="*/ 252 w 1671"/>
                <a:gd name="T55" fmla="*/ 1450 h 2796"/>
                <a:gd name="T56" fmla="*/ 214 w 1671"/>
                <a:gd name="T57" fmla="*/ 1511 h 2796"/>
                <a:gd name="T58" fmla="*/ 191 w 1671"/>
                <a:gd name="T59" fmla="*/ 1558 h 2796"/>
                <a:gd name="T60" fmla="*/ 235 w 1671"/>
                <a:gd name="T61" fmla="*/ 1646 h 2796"/>
                <a:gd name="T62" fmla="*/ 272 w 1671"/>
                <a:gd name="T63" fmla="*/ 1765 h 2796"/>
                <a:gd name="T64" fmla="*/ 328 w 1671"/>
                <a:gd name="T65" fmla="*/ 1872 h 2796"/>
                <a:gd name="T66" fmla="*/ 352 w 1671"/>
                <a:gd name="T67" fmla="*/ 1939 h 2796"/>
                <a:gd name="T68" fmla="*/ 371 w 1671"/>
                <a:gd name="T69" fmla="*/ 1979 h 2796"/>
                <a:gd name="T70" fmla="*/ 334 w 1671"/>
                <a:gd name="T71" fmla="*/ 2111 h 2796"/>
                <a:gd name="T72" fmla="*/ 414 w 1671"/>
                <a:gd name="T73" fmla="*/ 2149 h 2796"/>
                <a:gd name="T74" fmla="*/ 514 w 1671"/>
                <a:gd name="T75" fmla="*/ 2196 h 2796"/>
                <a:gd name="T76" fmla="*/ 584 w 1671"/>
                <a:gd name="T77" fmla="*/ 2233 h 2796"/>
                <a:gd name="T78" fmla="*/ 629 w 1671"/>
                <a:gd name="T79" fmla="*/ 2319 h 2796"/>
                <a:gd name="T80" fmla="*/ 733 w 1671"/>
                <a:gd name="T81" fmla="*/ 2353 h 2796"/>
                <a:gd name="T82" fmla="*/ 759 w 1671"/>
                <a:gd name="T83" fmla="*/ 2417 h 2796"/>
                <a:gd name="T84" fmla="*/ 745 w 1671"/>
                <a:gd name="T85" fmla="*/ 2437 h 2796"/>
                <a:gd name="T86" fmla="*/ 817 w 1671"/>
                <a:gd name="T87" fmla="*/ 2449 h 2796"/>
                <a:gd name="T88" fmla="*/ 902 w 1671"/>
                <a:gd name="T89" fmla="*/ 2478 h 2796"/>
                <a:gd name="T90" fmla="*/ 942 w 1671"/>
                <a:gd name="T91" fmla="*/ 2555 h 2796"/>
                <a:gd name="T92" fmla="*/ 946 w 1671"/>
                <a:gd name="T93" fmla="*/ 2707 h 2796"/>
                <a:gd name="T94" fmla="*/ 1072 w 1671"/>
                <a:gd name="T95" fmla="*/ 2746 h 2796"/>
                <a:gd name="T96" fmla="*/ 1475 w 1671"/>
                <a:gd name="T97" fmla="*/ 2796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71" h="2796">
                  <a:moveTo>
                    <a:pt x="1475" y="2796"/>
                  </a:moveTo>
                  <a:lnTo>
                    <a:pt x="1523" y="2789"/>
                  </a:lnTo>
                  <a:lnTo>
                    <a:pt x="1541" y="2765"/>
                  </a:lnTo>
                  <a:lnTo>
                    <a:pt x="1547" y="2730"/>
                  </a:lnTo>
                  <a:lnTo>
                    <a:pt x="1505" y="2723"/>
                  </a:lnTo>
                  <a:lnTo>
                    <a:pt x="1498" y="2715"/>
                  </a:lnTo>
                  <a:lnTo>
                    <a:pt x="1504" y="2691"/>
                  </a:lnTo>
                  <a:lnTo>
                    <a:pt x="1501" y="2684"/>
                  </a:lnTo>
                  <a:lnTo>
                    <a:pt x="1525" y="2676"/>
                  </a:lnTo>
                  <a:lnTo>
                    <a:pt x="1562" y="2642"/>
                  </a:lnTo>
                  <a:lnTo>
                    <a:pt x="1568" y="2582"/>
                  </a:lnTo>
                  <a:lnTo>
                    <a:pt x="1585" y="2542"/>
                  </a:lnTo>
                  <a:lnTo>
                    <a:pt x="1608" y="2515"/>
                  </a:lnTo>
                  <a:lnTo>
                    <a:pt x="1651" y="2496"/>
                  </a:lnTo>
                  <a:lnTo>
                    <a:pt x="1671" y="2477"/>
                  </a:lnTo>
                  <a:lnTo>
                    <a:pt x="1671" y="2452"/>
                  </a:lnTo>
                  <a:lnTo>
                    <a:pt x="1659" y="2444"/>
                  </a:lnTo>
                  <a:lnTo>
                    <a:pt x="1647" y="2432"/>
                  </a:lnTo>
                  <a:lnTo>
                    <a:pt x="1634" y="2362"/>
                  </a:lnTo>
                  <a:lnTo>
                    <a:pt x="1601" y="2304"/>
                  </a:lnTo>
                  <a:lnTo>
                    <a:pt x="1607" y="2261"/>
                  </a:lnTo>
                  <a:lnTo>
                    <a:pt x="1579" y="2250"/>
                  </a:lnTo>
                  <a:lnTo>
                    <a:pt x="749" y="999"/>
                  </a:lnTo>
                  <a:lnTo>
                    <a:pt x="977" y="189"/>
                  </a:lnTo>
                  <a:lnTo>
                    <a:pt x="172" y="0"/>
                  </a:lnTo>
                  <a:lnTo>
                    <a:pt x="154" y="57"/>
                  </a:lnTo>
                  <a:lnTo>
                    <a:pt x="152" y="146"/>
                  </a:lnTo>
                  <a:lnTo>
                    <a:pt x="89" y="288"/>
                  </a:lnTo>
                  <a:lnTo>
                    <a:pt x="52" y="319"/>
                  </a:lnTo>
                  <a:lnTo>
                    <a:pt x="49" y="333"/>
                  </a:lnTo>
                  <a:lnTo>
                    <a:pt x="28" y="342"/>
                  </a:lnTo>
                  <a:lnTo>
                    <a:pt x="10" y="393"/>
                  </a:lnTo>
                  <a:lnTo>
                    <a:pt x="0" y="431"/>
                  </a:lnTo>
                  <a:lnTo>
                    <a:pt x="33" y="482"/>
                  </a:lnTo>
                  <a:lnTo>
                    <a:pt x="52" y="532"/>
                  </a:lnTo>
                  <a:lnTo>
                    <a:pt x="66" y="575"/>
                  </a:lnTo>
                  <a:lnTo>
                    <a:pt x="63" y="652"/>
                  </a:lnTo>
                  <a:lnTo>
                    <a:pt x="41" y="689"/>
                  </a:lnTo>
                  <a:lnTo>
                    <a:pt x="33" y="759"/>
                  </a:lnTo>
                  <a:lnTo>
                    <a:pt x="21" y="803"/>
                  </a:lnTo>
                  <a:lnTo>
                    <a:pt x="43" y="850"/>
                  </a:lnTo>
                  <a:lnTo>
                    <a:pt x="75" y="904"/>
                  </a:lnTo>
                  <a:lnTo>
                    <a:pt x="103" y="962"/>
                  </a:lnTo>
                  <a:lnTo>
                    <a:pt x="119" y="1011"/>
                  </a:lnTo>
                  <a:lnTo>
                    <a:pt x="115" y="1050"/>
                  </a:lnTo>
                  <a:lnTo>
                    <a:pt x="110" y="1055"/>
                  </a:lnTo>
                  <a:lnTo>
                    <a:pt x="110" y="1081"/>
                  </a:lnTo>
                  <a:lnTo>
                    <a:pt x="179" y="1157"/>
                  </a:lnTo>
                  <a:lnTo>
                    <a:pt x="173" y="1185"/>
                  </a:lnTo>
                  <a:lnTo>
                    <a:pt x="165" y="1213"/>
                  </a:lnTo>
                  <a:lnTo>
                    <a:pt x="157" y="1236"/>
                  </a:lnTo>
                  <a:lnTo>
                    <a:pt x="159" y="1335"/>
                  </a:lnTo>
                  <a:lnTo>
                    <a:pt x="184" y="1380"/>
                  </a:lnTo>
                  <a:lnTo>
                    <a:pt x="208" y="1411"/>
                  </a:lnTo>
                  <a:lnTo>
                    <a:pt x="240" y="1416"/>
                  </a:lnTo>
                  <a:lnTo>
                    <a:pt x="252" y="1450"/>
                  </a:lnTo>
                  <a:lnTo>
                    <a:pt x="238" y="1492"/>
                  </a:lnTo>
                  <a:lnTo>
                    <a:pt x="214" y="1511"/>
                  </a:lnTo>
                  <a:lnTo>
                    <a:pt x="200" y="1511"/>
                  </a:lnTo>
                  <a:lnTo>
                    <a:pt x="191" y="1558"/>
                  </a:lnTo>
                  <a:lnTo>
                    <a:pt x="196" y="1593"/>
                  </a:lnTo>
                  <a:lnTo>
                    <a:pt x="235" y="1646"/>
                  </a:lnTo>
                  <a:lnTo>
                    <a:pt x="254" y="1709"/>
                  </a:lnTo>
                  <a:lnTo>
                    <a:pt x="272" y="1765"/>
                  </a:lnTo>
                  <a:lnTo>
                    <a:pt x="287" y="1802"/>
                  </a:lnTo>
                  <a:lnTo>
                    <a:pt x="328" y="1872"/>
                  </a:lnTo>
                  <a:lnTo>
                    <a:pt x="345" y="1904"/>
                  </a:lnTo>
                  <a:lnTo>
                    <a:pt x="352" y="1939"/>
                  </a:lnTo>
                  <a:lnTo>
                    <a:pt x="371" y="1950"/>
                  </a:lnTo>
                  <a:lnTo>
                    <a:pt x="371" y="1979"/>
                  </a:lnTo>
                  <a:lnTo>
                    <a:pt x="361" y="2002"/>
                  </a:lnTo>
                  <a:lnTo>
                    <a:pt x="334" y="2111"/>
                  </a:lnTo>
                  <a:lnTo>
                    <a:pt x="363" y="2144"/>
                  </a:lnTo>
                  <a:lnTo>
                    <a:pt x="414" y="2149"/>
                  </a:lnTo>
                  <a:lnTo>
                    <a:pt x="468" y="2170"/>
                  </a:lnTo>
                  <a:lnTo>
                    <a:pt x="514" y="2196"/>
                  </a:lnTo>
                  <a:lnTo>
                    <a:pt x="549" y="2196"/>
                  </a:lnTo>
                  <a:lnTo>
                    <a:pt x="584" y="2233"/>
                  </a:lnTo>
                  <a:lnTo>
                    <a:pt x="615" y="2291"/>
                  </a:lnTo>
                  <a:lnTo>
                    <a:pt x="629" y="2319"/>
                  </a:lnTo>
                  <a:lnTo>
                    <a:pt x="675" y="2344"/>
                  </a:lnTo>
                  <a:lnTo>
                    <a:pt x="733" y="2353"/>
                  </a:lnTo>
                  <a:lnTo>
                    <a:pt x="751" y="2379"/>
                  </a:lnTo>
                  <a:lnTo>
                    <a:pt x="759" y="2417"/>
                  </a:lnTo>
                  <a:lnTo>
                    <a:pt x="742" y="2425"/>
                  </a:lnTo>
                  <a:lnTo>
                    <a:pt x="745" y="2437"/>
                  </a:lnTo>
                  <a:lnTo>
                    <a:pt x="784" y="2447"/>
                  </a:lnTo>
                  <a:lnTo>
                    <a:pt x="817" y="2449"/>
                  </a:lnTo>
                  <a:lnTo>
                    <a:pt x="855" y="2427"/>
                  </a:lnTo>
                  <a:lnTo>
                    <a:pt x="902" y="2478"/>
                  </a:lnTo>
                  <a:lnTo>
                    <a:pt x="911" y="2506"/>
                  </a:lnTo>
                  <a:lnTo>
                    <a:pt x="942" y="2555"/>
                  </a:lnTo>
                  <a:lnTo>
                    <a:pt x="946" y="2595"/>
                  </a:lnTo>
                  <a:lnTo>
                    <a:pt x="946" y="2707"/>
                  </a:lnTo>
                  <a:lnTo>
                    <a:pt x="952" y="2729"/>
                  </a:lnTo>
                  <a:lnTo>
                    <a:pt x="1072" y="2746"/>
                  </a:lnTo>
                  <a:lnTo>
                    <a:pt x="1309" y="2779"/>
                  </a:lnTo>
                  <a:lnTo>
                    <a:pt x="1475" y="2796"/>
                  </a:lnTo>
                  <a:lnTo>
                    <a:pt x="1475" y="2796"/>
                  </a:lnTo>
                </a:path>
              </a:pathLst>
            </a:custGeom>
            <a:solidFill>
              <a:srgbClr val="EDECE7"/>
            </a:solidFill>
            <a:ln w="7938">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latin typeface="Calibri" panose="020F0502020204030204"/>
              </a:endParaRPr>
            </a:p>
          </p:txBody>
        </p:sp>
        <p:sp>
          <p:nvSpPr>
            <p:cNvPr id="138" name="Freeform 122"/>
            <p:cNvSpPr>
              <a:spLocks/>
            </p:cNvSpPr>
            <p:nvPr/>
          </p:nvSpPr>
          <p:spPr bwMode="auto">
            <a:xfrm>
              <a:off x="8858915" y="4118854"/>
              <a:ext cx="242987" cy="246888"/>
            </a:xfrm>
            <a:custGeom>
              <a:avLst/>
              <a:gdLst>
                <a:gd name="T0" fmla="*/ 277 w 277"/>
                <a:gd name="T1" fmla="*/ 143 h 287"/>
                <a:gd name="T2" fmla="*/ 276 w 277"/>
                <a:gd name="T3" fmla="*/ 128 h 287"/>
                <a:gd name="T4" fmla="*/ 274 w 277"/>
                <a:gd name="T5" fmla="*/ 114 h 287"/>
                <a:gd name="T6" fmla="*/ 271 w 277"/>
                <a:gd name="T7" fmla="*/ 100 h 287"/>
                <a:gd name="T8" fmla="*/ 267 w 277"/>
                <a:gd name="T9" fmla="*/ 88 h 287"/>
                <a:gd name="T10" fmla="*/ 260 w 277"/>
                <a:gd name="T11" fmla="*/ 75 h 287"/>
                <a:gd name="T12" fmla="*/ 253 w 277"/>
                <a:gd name="T13" fmla="*/ 63 h 287"/>
                <a:gd name="T14" fmla="*/ 237 w 277"/>
                <a:gd name="T15" fmla="*/ 42 h 287"/>
                <a:gd name="T16" fmla="*/ 227 w 277"/>
                <a:gd name="T17" fmla="*/ 33 h 287"/>
                <a:gd name="T18" fmla="*/ 216 w 277"/>
                <a:gd name="T19" fmla="*/ 24 h 287"/>
                <a:gd name="T20" fmla="*/ 204 w 277"/>
                <a:gd name="T21" fmla="*/ 17 h 287"/>
                <a:gd name="T22" fmla="*/ 193 w 277"/>
                <a:gd name="T23" fmla="*/ 11 h 287"/>
                <a:gd name="T24" fmla="*/ 180 w 277"/>
                <a:gd name="T25" fmla="*/ 6 h 287"/>
                <a:gd name="T26" fmla="*/ 166 w 277"/>
                <a:gd name="T27" fmla="*/ 3 h 287"/>
                <a:gd name="T28" fmla="*/ 153 w 277"/>
                <a:gd name="T29" fmla="*/ 1 h 287"/>
                <a:gd name="T30" fmla="*/ 139 w 277"/>
                <a:gd name="T31" fmla="*/ 0 h 287"/>
                <a:gd name="T32" fmla="*/ 125 w 277"/>
                <a:gd name="T33" fmla="*/ 1 h 287"/>
                <a:gd name="T34" fmla="*/ 111 w 277"/>
                <a:gd name="T35" fmla="*/ 3 h 287"/>
                <a:gd name="T36" fmla="*/ 98 w 277"/>
                <a:gd name="T37" fmla="*/ 6 h 287"/>
                <a:gd name="T38" fmla="*/ 85 w 277"/>
                <a:gd name="T39" fmla="*/ 11 h 287"/>
                <a:gd name="T40" fmla="*/ 73 w 277"/>
                <a:gd name="T41" fmla="*/ 17 h 287"/>
                <a:gd name="T42" fmla="*/ 62 w 277"/>
                <a:gd name="T43" fmla="*/ 24 h 287"/>
                <a:gd name="T44" fmla="*/ 51 w 277"/>
                <a:gd name="T45" fmla="*/ 33 h 287"/>
                <a:gd name="T46" fmla="*/ 40 w 277"/>
                <a:gd name="T47" fmla="*/ 42 h 287"/>
                <a:gd name="T48" fmla="*/ 24 w 277"/>
                <a:gd name="T49" fmla="*/ 63 h 287"/>
                <a:gd name="T50" fmla="*/ 17 w 277"/>
                <a:gd name="T51" fmla="*/ 75 h 287"/>
                <a:gd name="T52" fmla="*/ 11 w 277"/>
                <a:gd name="T53" fmla="*/ 88 h 287"/>
                <a:gd name="T54" fmla="*/ 7 w 277"/>
                <a:gd name="T55" fmla="*/ 100 h 287"/>
                <a:gd name="T56" fmla="*/ 3 w 277"/>
                <a:gd name="T57" fmla="*/ 114 h 287"/>
                <a:gd name="T58" fmla="*/ 1 w 277"/>
                <a:gd name="T59" fmla="*/ 128 h 287"/>
                <a:gd name="T60" fmla="*/ 0 w 277"/>
                <a:gd name="T61" fmla="*/ 143 h 287"/>
                <a:gd name="T62" fmla="*/ 1 w 277"/>
                <a:gd name="T63" fmla="*/ 158 h 287"/>
                <a:gd name="T64" fmla="*/ 3 w 277"/>
                <a:gd name="T65" fmla="*/ 171 h 287"/>
                <a:gd name="T66" fmla="*/ 7 w 277"/>
                <a:gd name="T67" fmla="*/ 185 h 287"/>
                <a:gd name="T68" fmla="*/ 11 w 277"/>
                <a:gd name="T69" fmla="*/ 199 h 287"/>
                <a:gd name="T70" fmla="*/ 17 w 277"/>
                <a:gd name="T71" fmla="*/ 212 h 287"/>
                <a:gd name="T72" fmla="*/ 24 w 277"/>
                <a:gd name="T73" fmla="*/ 223 h 287"/>
                <a:gd name="T74" fmla="*/ 40 w 277"/>
                <a:gd name="T75" fmla="*/ 244 h 287"/>
                <a:gd name="T76" fmla="*/ 51 w 277"/>
                <a:gd name="T77" fmla="*/ 254 h 287"/>
                <a:gd name="T78" fmla="*/ 62 w 277"/>
                <a:gd name="T79" fmla="*/ 261 h 287"/>
                <a:gd name="T80" fmla="*/ 73 w 277"/>
                <a:gd name="T81" fmla="*/ 269 h 287"/>
                <a:gd name="T82" fmla="*/ 85 w 277"/>
                <a:gd name="T83" fmla="*/ 275 h 287"/>
                <a:gd name="T84" fmla="*/ 98 w 277"/>
                <a:gd name="T85" fmla="*/ 280 h 287"/>
                <a:gd name="T86" fmla="*/ 111 w 277"/>
                <a:gd name="T87" fmla="*/ 283 h 287"/>
                <a:gd name="T88" fmla="*/ 125 w 277"/>
                <a:gd name="T89" fmla="*/ 286 h 287"/>
                <a:gd name="T90" fmla="*/ 139 w 277"/>
                <a:gd name="T91" fmla="*/ 287 h 287"/>
                <a:gd name="T92" fmla="*/ 153 w 277"/>
                <a:gd name="T93" fmla="*/ 286 h 287"/>
                <a:gd name="T94" fmla="*/ 166 w 277"/>
                <a:gd name="T95" fmla="*/ 283 h 287"/>
                <a:gd name="T96" fmla="*/ 180 w 277"/>
                <a:gd name="T97" fmla="*/ 280 h 287"/>
                <a:gd name="T98" fmla="*/ 193 w 277"/>
                <a:gd name="T99" fmla="*/ 275 h 287"/>
                <a:gd name="T100" fmla="*/ 204 w 277"/>
                <a:gd name="T101" fmla="*/ 269 h 287"/>
                <a:gd name="T102" fmla="*/ 216 w 277"/>
                <a:gd name="T103" fmla="*/ 261 h 287"/>
                <a:gd name="T104" fmla="*/ 227 w 277"/>
                <a:gd name="T105" fmla="*/ 254 h 287"/>
                <a:gd name="T106" fmla="*/ 237 w 277"/>
                <a:gd name="T107" fmla="*/ 244 h 287"/>
                <a:gd name="T108" fmla="*/ 253 w 277"/>
                <a:gd name="T109" fmla="*/ 223 h 287"/>
                <a:gd name="T110" fmla="*/ 260 w 277"/>
                <a:gd name="T111" fmla="*/ 212 h 287"/>
                <a:gd name="T112" fmla="*/ 267 w 277"/>
                <a:gd name="T113" fmla="*/ 199 h 287"/>
                <a:gd name="T114" fmla="*/ 271 w 277"/>
                <a:gd name="T115" fmla="*/ 185 h 287"/>
                <a:gd name="T116" fmla="*/ 274 w 277"/>
                <a:gd name="T117" fmla="*/ 171 h 287"/>
                <a:gd name="T118" fmla="*/ 276 w 277"/>
                <a:gd name="T119" fmla="*/ 158 h 287"/>
                <a:gd name="T120" fmla="*/ 277 w 277"/>
                <a:gd name="T121" fmla="*/ 14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7" h="287">
                  <a:moveTo>
                    <a:pt x="277" y="143"/>
                  </a:moveTo>
                  <a:lnTo>
                    <a:pt x="276" y="128"/>
                  </a:lnTo>
                  <a:lnTo>
                    <a:pt x="274" y="114"/>
                  </a:lnTo>
                  <a:lnTo>
                    <a:pt x="271" y="100"/>
                  </a:lnTo>
                  <a:lnTo>
                    <a:pt x="267" y="88"/>
                  </a:lnTo>
                  <a:lnTo>
                    <a:pt x="260" y="75"/>
                  </a:lnTo>
                  <a:lnTo>
                    <a:pt x="253" y="63"/>
                  </a:lnTo>
                  <a:lnTo>
                    <a:pt x="237" y="42"/>
                  </a:lnTo>
                  <a:lnTo>
                    <a:pt x="227" y="33"/>
                  </a:lnTo>
                  <a:lnTo>
                    <a:pt x="216" y="24"/>
                  </a:lnTo>
                  <a:lnTo>
                    <a:pt x="204" y="17"/>
                  </a:lnTo>
                  <a:lnTo>
                    <a:pt x="193" y="11"/>
                  </a:lnTo>
                  <a:lnTo>
                    <a:pt x="180" y="6"/>
                  </a:lnTo>
                  <a:lnTo>
                    <a:pt x="166" y="3"/>
                  </a:lnTo>
                  <a:lnTo>
                    <a:pt x="153" y="1"/>
                  </a:lnTo>
                  <a:lnTo>
                    <a:pt x="139" y="0"/>
                  </a:lnTo>
                  <a:lnTo>
                    <a:pt x="125" y="1"/>
                  </a:lnTo>
                  <a:lnTo>
                    <a:pt x="111" y="3"/>
                  </a:lnTo>
                  <a:lnTo>
                    <a:pt x="98" y="6"/>
                  </a:lnTo>
                  <a:lnTo>
                    <a:pt x="85" y="11"/>
                  </a:lnTo>
                  <a:lnTo>
                    <a:pt x="73" y="17"/>
                  </a:lnTo>
                  <a:lnTo>
                    <a:pt x="62" y="24"/>
                  </a:lnTo>
                  <a:lnTo>
                    <a:pt x="51" y="33"/>
                  </a:lnTo>
                  <a:lnTo>
                    <a:pt x="40" y="42"/>
                  </a:lnTo>
                  <a:lnTo>
                    <a:pt x="24" y="63"/>
                  </a:lnTo>
                  <a:lnTo>
                    <a:pt x="17" y="75"/>
                  </a:lnTo>
                  <a:lnTo>
                    <a:pt x="11" y="88"/>
                  </a:lnTo>
                  <a:lnTo>
                    <a:pt x="7" y="100"/>
                  </a:lnTo>
                  <a:lnTo>
                    <a:pt x="3" y="114"/>
                  </a:lnTo>
                  <a:lnTo>
                    <a:pt x="1" y="128"/>
                  </a:lnTo>
                  <a:lnTo>
                    <a:pt x="0" y="143"/>
                  </a:lnTo>
                  <a:lnTo>
                    <a:pt x="1" y="158"/>
                  </a:lnTo>
                  <a:lnTo>
                    <a:pt x="3" y="171"/>
                  </a:lnTo>
                  <a:lnTo>
                    <a:pt x="7" y="185"/>
                  </a:lnTo>
                  <a:lnTo>
                    <a:pt x="11" y="199"/>
                  </a:lnTo>
                  <a:lnTo>
                    <a:pt x="17" y="212"/>
                  </a:lnTo>
                  <a:lnTo>
                    <a:pt x="24" y="223"/>
                  </a:lnTo>
                  <a:lnTo>
                    <a:pt x="40" y="244"/>
                  </a:lnTo>
                  <a:lnTo>
                    <a:pt x="51" y="254"/>
                  </a:lnTo>
                  <a:lnTo>
                    <a:pt x="62" y="261"/>
                  </a:lnTo>
                  <a:lnTo>
                    <a:pt x="73" y="269"/>
                  </a:lnTo>
                  <a:lnTo>
                    <a:pt x="85" y="275"/>
                  </a:lnTo>
                  <a:lnTo>
                    <a:pt x="98" y="280"/>
                  </a:lnTo>
                  <a:lnTo>
                    <a:pt x="111" y="283"/>
                  </a:lnTo>
                  <a:lnTo>
                    <a:pt x="125" y="286"/>
                  </a:lnTo>
                  <a:lnTo>
                    <a:pt x="139" y="287"/>
                  </a:lnTo>
                  <a:lnTo>
                    <a:pt x="153" y="286"/>
                  </a:lnTo>
                  <a:lnTo>
                    <a:pt x="166" y="283"/>
                  </a:lnTo>
                  <a:lnTo>
                    <a:pt x="180" y="280"/>
                  </a:lnTo>
                  <a:lnTo>
                    <a:pt x="193" y="275"/>
                  </a:lnTo>
                  <a:lnTo>
                    <a:pt x="204" y="269"/>
                  </a:lnTo>
                  <a:lnTo>
                    <a:pt x="216" y="261"/>
                  </a:lnTo>
                  <a:lnTo>
                    <a:pt x="227" y="254"/>
                  </a:lnTo>
                  <a:lnTo>
                    <a:pt x="237" y="244"/>
                  </a:lnTo>
                  <a:lnTo>
                    <a:pt x="253" y="223"/>
                  </a:lnTo>
                  <a:lnTo>
                    <a:pt x="260" y="212"/>
                  </a:lnTo>
                  <a:lnTo>
                    <a:pt x="267" y="199"/>
                  </a:lnTo>
                  <a:lnTo>
                    <a:pt x="271" y="185"/>
                  </a:lnTo>
                  <a:lnTo>
                    <a:pt x="274" y="171"/>
                  </a:lnTo>
                  <a:lnTo>
                    <a:pt x="276" y="158"/>
                  </a:lnTo>
                  <a:lnTo>
                    <a:pt x="277" y="143"/>
                  </a:lnTo>
                  <a:close/>
                </a:path>
              </a:pathLst>
            </a:custGeom>
            <a:solidFill>
              <a:schemeClr val="tx1"/>
            </a:solidFill>
            <a:ln w="9525">
              <a:no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39" name="Freeform 123"/>
            <p:cNvSpPr>
              <a:spLocks/>
            </p:cNvSpPr>
            <p:nvPr/>
          </p:nvSpPr>
          <p:spPr bwMode="auto">
            <a:xfrm>
              <a:off x="6889706" y="2275143"/>
              <a:ext cx="242987" cy="246888"/>
            </a:xfrm>
            <a:custGeom>
              <a:avLst/>
              <a:gdLst>
                <a:gd name="T0" fmla="*/ 277 w 277"/>
                <a:gd name="T1" fmla="*/ 143 h 287"/>
                <a:gd name="T2" fmla="*/ 277 w 277"/>
                <a:gd name="T3" fmla="*/ 129 h 287"/>
                <a:gd name="T4" fmla="*/ 275 w 277"/>
                <a:gd name="T5" fmla="*/ 114 h 287"/>
                <a:gd name="T6" fmla="*/ 270 w 277"/>
                <a:gd name="T7" fmla="*/ 101 h 287"/>
                <a:gd name="T8" fmla="*/ 266 w 277"/>
                <a:gd name="T9" fmla="*/ 88 h 287"/>
                <a:gd name="T10" fmla="*/ 260 w 277"/>
                <a:gd name="T11" fmla="*/ 75 h 287"/>
                <a:gd name="T12" fmla="*/ 253 w 277"/>
                <a:gd name="T13" fmla="*/ 63 h 287"/>
                <a:gd name="T14" fmla="*/ 236 w 277"/>
                <a:gd name="T15" fmla="*/ 42 h 287"/>
                <a:gd name="T16" fmla="*/ 227 w 277"/>
                <a:gd name="T17" fmla="*/ 33 h 287"/>
                <a:gd name="T18" fmla="*/ 216 w 277"/>
                <a:gd name="T19" fmla="*/ 24 h 287"/>
                <a:gd name="T20" fmla="*/ 205 w 277"/>
                <a:gd name="T21" fmla="*/ 17 h 287"/>
                <a:gd name="T22" fmla="*/ 192 w 277"/>
                <a:gd name="T23" fmla="*/ 12 h 287"/>
                <a:gd name="T24" fmla="*/ 179 w 277"/>
                <a:gd name="T25" fmla="*/ 6 h 287"/>
                <a:gd name="T26" fmla="*/ 167 w 277"/>
                <a:gd name="T27" fmla="*/ 3 h 287"/>
                <a:gd name="T28" fmla="*/ 153 w 277"/>
                <a:gd name="T29" fmla="*/ 1 h 287"/>
                <a:gd name="T30" fmla="*/ 138 w 277"/>
                <a:gd name="T31" fmla="*/ 0 h 287"/>
                <a:gd name="T32" fmla="*/ 124 w 277"/>
                <a:gd name="T33" fmla="*/ 1 h 287"/>
                <a:gd name="T34" fmla="*/ 111 w 277"/>
                <a:gd name="T35" fmla="*/ 3 h 287"/>
                <a:gd name="T36" fmla="*/ 97 w 277"/>
                <a:gd name="T37" fmla="*/ 6 h 287"/>
                <a:gd name="T38" fmla="*/ 84 w 277"/>
                <a:gd name="T39" fmla="*/ 12 h 287"/>
                <a:gd name="T40" fmla="*/ 73 w 277"/>
                <a:gd name="T41" fmla="*/ 17 h 287"/>
                <a:gd name="T42" fmla="*/ 61 w 277"/>
                <a:gd name="T43" fmla="*/ 24 h 287"/>
                <a:gd name="T44" fmla="*/ 50 w 277"/>
                <a:gd name="T45" fmla="*/ 33 h 287"/>
                <a:gd name="T46" fmla="*/ 41 w 277"/>
                <a:gd name="T47" fmla="*/ 42 h 287"/>
                <a:gd name="T48" fmla="*/ 24 w 277"/>
                <a:gd name="T49" fmla="*/ 63 h 287"/>
                <a:gd name="T50" fmla="*/ 16 w 277"/>
                <a:gd name="T51" fmla="*/ 75 h 287"/>
                <a:gd name="T52" fmla="*/ 11 w 277"/>
                <a:gd name="T53" fmla="*/ 88 h 287"/>
                <a:gd name="T54" fmla="*/ 6 w 277"/>
                <a:gd name="T55" fmla="*/ 101 h 287"/>
                <a:gd name="T56" fmla="*/ 3 w 277"/>
                <a:gd name="T57" fmla="*/ 114 h 287"/>
                <a:gd name="T58" fmla="*/ 1 w 277"/>
                <a:gd name="T59" fmla="*/ 129 h 287"/>
                <a:gd name="T60" fmla="*/ 0 w 277"/>
                <a:gd name="T61" fmla="*/ 143 h 287"/>
                <a:gd name="T62" fmla="*/ 1 w 277"/>
                <a:gd name="T63" fmla="*/ 158 h 287"/>
                <a:gd name="T64" fmla="*/ 3 w 277"/>
                <a:gd name="T65" fmla="*/ 172 h 287"/>
                <a:gd name="T66" fmla="*/ 6 w 277"/>
                <a:gd name="T67" fmla="*/ 186 h 287"/>
                <a:gd name="T68" fmla="*/ 11 w 277"/>
                <a:gd name="T69" fmla="*/ 199 h 287"/>
                <a:gd name="T70" fmla="*/ 16 w 277"/>
                <a:gd name="T71" fmla="*/ 212 h 287"/>
                <a:gd name="T72" fmla="*/ 24 w 277"/>
                <a:gd name="T73" fmla="*/ 223 h 287"/>
                <a:gd name="T74" fmla="*/ 41 w 277"/>
                <a:gd name="T75" fmla="*/ 244 h 287"/>
                <a:gd name="T76" fmla="*/ 50 w 277"/>
                <a:gd name="T77" fmla="*/ 254 h 287"/>
                <a:gd name="T78" fmla="*/ 61 w 277"/>
                <a:gd name="T79" fmla="*/ 262 h 287"/>
                <a:gd name="T80" fmla="*/ 73 w 277"/>
                <a:gd name="T81" fmla="*/ 270 h 287"/>
                <a:gd name="T82" fmla="*/ 84 w 277"/>
                <a:gd name="T83" fmla="*/ 275 h 287"/>
                <a:gd name="T84" fmla="*/ 97 w 277"/>
                <a:gd name="T85" fmla="*/ 280 h 287"/>
                <a:gd name="T86" fmla="*/ 111 w 277"/>
                <a:gd name="T87" fmla="*/ 284 h 287"/>
                <a:gd name="T88" fmla="*/ 124 w 277"/>
                <a:gd name="T89" fmla="*/ 286 h 287"/>
                <a:gd name="T90" fmla="*/ 138 w 277"/>
                <a:gd name="T91" fmla="*/ 287 h 287"/>
                <a:gd name="T92" fmla="*/ 153 w 277"/>
                <a:gd name="T93" fmla="*/ 286 h 287"/>
                <a:gd name="T94" fmla="*/ 167 w 277"/>
                <a:gd name="T95" fmla="*/ 284 h 287"/>
                <a:gd name="T96" fmla="*/ 179 w 277"/>
                <a:gd name="T97" fmla="*/ 280 h 287"/>
                <a:gd name="T98" fmla="*/ 192 w 277"/>
                <a:gd name="T99" fmla="*/ 275 h 287"/>
                <a:gd name="T100" fmla="*/ 205 w 277"/>
                <a:gd name="T101" fmla="*/ 270 h 287"/>
                <a:gd name="T102" fmla="*/ 216 w 277"/>
                <a:gd name="T103" fmla="*/ 262 h 287"/>
                <a:gd name="T104" fmla="*/ 227 w 277"/>
                <a:gd name="T105" fmla="*/ 254 h 287"/>
                <a:gd name="T106" fmla="*/ 236 w 277"/>
                <a:gd name="T107" fmla="*/ 244 h 287"/>
                <a:gd name="T108" fmla="*/ 253 w 277"/>
                <a:gd name="T109" fmla="*/ 223 h 287"/>
                <a:gd name="T110" fmla="*/ 260 w 277"/>
                <a:gd name="T111" fmla="*/ 212 h 287"/>
                <a:gd name="T112" fmla="*/ 266 w 277"/>
                <a:gd name="T113" fmla="*/ 199 h 287"/>
                <a:gd name="T114" fmla="*/ 270 w 277"/>
                <a:gd name="T115" fmla="*/ 186 h 287"/>
                <a:gd name="T116" fmla="*/ 275 w 277"/>
                <a:gd name="T117" fmla="*/ 172 h 287"/>
                <a:gd name="T118" fmla="*/ 277 w 277"/>
                <a:gd name="T119" fmla="*/ 158 h 287"/>
                <a:gd name="T120" fmla="*/ 277 w 277"/>
                <a:gd name="T121" fmla="*/ 14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7" h="287">
                  <a:moveTo>
                    <a:pt x="277" y="143"/>
                  </a:moveTo>
                  <a:lnTo>
                    <a:pt x="277" y="129"/>
                  </a:lnTo>
                  <a:lnTo>
                    <a:pt x="275" y="114"/>
                  </a:lnTo>
                  <a:lnTo>
                    <a:pt x="270" y="101"/>
                  </a:lnTo>
                  <a:lnTo>
                    <a:pt x="266" y="88"/>
                  </a:lnTo>
                  <a:lnTo>
                    <a:pt x="260" y="75"/>
                  </a:lnTo>
                  <a:lnTo>
                    <a:pt x="253" y="63"/>
                  </a:lnTo>
                  <a:lnTo>
                    <a:pt x="236" y="42"/>
                  </a:lnTo>
                  <a:lnTo>
                    <a:pt x="227" y="33"/>
                  </a:lnTo>
                  <a:lnTo>
                    <a:pt x="216" y="24"/>
                  </a:lnTo>
                  <a:lnTo>
                    <a:pt x="205" y="17"/>
                  </a:lnTo>
                  <a:lnTo>
                    <a:pt x="192" y="12"/>
                  </a:lnTo>
                  <a:lnTo>
                    <a:pt x="179" y="6"/>
                  </a:lnTo>
                  <a:lnTo>
                    <a:pt x="167" y="3"/>
                  </a:lnTo>
                  <a:lnTo>
                    <a:pt x="153" y="1"/>
                  </a:lnTo>
                  <a:lnTo>
                    <a:pt x="138" y="0"/>
                  </a:lnTo>
                  <a:lnTo>
                    <a:pt x="124" y="1"/>
                  </a:lnTo>
                  <a:lnTo>
                    <a:pt x="111" y="3"/>
                  </a:lnTo>
                  <a:lnTo>
                    <a:pt x="97" y="6"/>
                  </a:lnTo>
                  <a:lnTo>
                    <a:pt x="84" y="12"/>
                  </a:lnTo>
                  <a:lnTo>
                    <a:pt x="73" y="17"/>
                  </a:lnTo>
                  <a:lnTo>
                    <a:pt x="61" y="24"/>
                  </a:lnTo>
                  <a:lnTo>
                    <a:pt x="50" y="33"/>
                  </a:lnTo>
                  <a:lnTo>
                    <a:pt x="41" y="42"/>
                  </a:lnTo>
                  <a:lnTo>
                    <a:pt x="24" y="63"/>
                  </a:lnTo>
                  <a:lnTo>
                    <a:pt x="16" y="75"/>
                  </a:lnTo>
                  <a:lnTo>
                    <a:pt x="11" y="88"/>
                  </a:lnTo>
                  <a:lnTo>
                    <a:pt x="6" y="101"/>
                  </a:lnTo>
                  <a:lnTo>
                    <a:pt x="3" y="114"/>
                  </a:lnTo>
                  <a:lnTo>
                    <a:pt x="1" y="129"/>
                  </a:lnTo>
                  <a:lnTo>
                    <a:pt x="0" y="143"/>
                  </a:lnTo>
                  <a:lnTo>
                    <a:pt x="1" y="158"/>
                  </a:lnTo>
                  <a:lnTo>
                    <a:pt x="3" y="172"/>
                  </a:lnTo>
                  <a:lnTo>
                    <a:pt x="6" y="186"/>
                  </a:lnTo>
                  <a:lnTo>
                    <a:pt x="11" y="199"/>
                  </a:lnTo>
                  <a:lnTo>
                    <a:pt x="16" y="212"/>
                  </a:lnTo>
                  <a:lnTo>
                    <a:pt x="24" y="223"/>
                  </a:lnTo>
                  <a:lnTo>
                    <a:pt x="41" y="244"/>
                  </a:lnTo>
                  <a:lnTo>
                    <a:pt x="50" y="254"/>
                  </a:lnTo>
                  <a:lnTo>
                    <a:pt x="61" y="262"/>
                  </a:lnTo>
                  <a:lnTo>
                    <a:pt x="73" y="270"/>
                  </a:lnTo>
                  <a:lnTo>
                    <a:pt x="84" y="275"/>
                  </a:lnTo>
                  <a:lnTo>
                    <a:pt x="97" y="280"/>
                  </a:lnTo>
                  <a:lnTo>
                    <a:pt x="111" y="284"/>
                  </a:lnTo>
                  <a:lnTo>
                    <a:pt x="124" y="286"/>
                  </a:lnTo>
                  <a:lnTo>
                    <a:pt x="138" y="287"/>
                  </a:lnTo>
                  <a:lnTo>
                    <a:pt x="153" y="286"/>
                  </a:lnTo>
                  <a:lnTo>
                    <a:pt x="167" y="284"/>
                  </a:lnTo>
                  <a:lnTo>
                    <a:pt x="179" y="280"/>
                  </a:lnTo>
                  <a:lnTo>
                    <a:pt x="192" y="275"/>
                  </a:lnTo>
                  <a:lnTo>
                    <a:pt x="205" y="270"/>
                  </a:lnTo>
                  <a:lnTo>
                    <a:pt x="216" y="262"/>
                  </a:lnTo>
                  <a:lnTo>
                    <a:pt x="227" y="254"/>
                  </a:lnTo>
                  <a:lnTo>
                    <a:pt x="236" y="244"/>
                  </a:lnTo>
                  <a:lnTo>
                    <a:pt x="253" y="223"/>
                  </a:lnTo>
                  <a:lnTo>
                    <a:pt x="260" y="212"/>
                  </a:lnTo>
                  <a:lnTo>
                    <a:pt x="266" y="199"/>
                  </a:lnTo>
                  <a:lnTo>
                    <a:pt x="270" y="186"/>
                  </a:lnTo>
                  <a:lnTo>
                    <a:pt x="275" y="172"/>
                  </a:lnTo>
                  <a:lnTo>
                    <a:pt x="277" y="158"/>
                  </a:lnTo>
                  <a:lnTo>
                    <a:pt x="277" y="143"/>
                  </a:lnTo>
                  <a:close/>
                </a:path>
              </a:pathLst>
            </a:custGeom>
            <a:solidFill>
              <a:schemeClr val="tx1"/>
            </a:solidFill>
            <a:ln w="9525">
              <a:no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40" name="Rectangle 139"/>
            <p:cNvSpPr/>
            <p:nvPr/>
          </p:nvSpPr>
          <p:spPr>
            <a:xfrm>
              <a:off x="6748493" y="1587601"/>
              <a:ext cx="2175698" cy="533310"/>
            </a:xfrm>
            <a:prstGeom prst="rect">
              <a:avLst/>
            </a:prstGeom>
            <a:solidFill>
              <a:srgbClr val="9D81AA"/>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Columbia Data Center</a:t>
              </a:r>
            </a:p>
            <a:p>
              <a:pPr marL="0" marR="0" lvl="0" indent="0" defTabSz="914400" eaLnBrk="1" fontAlgn="auto" latinLnBrk="0" hangingPunct="1">
                <a:lnSpc>
                  <a:spcPct val="100000"/>
                </a:lnSpc>
                <a:spcBef>
                  <a:spcPts val="0"/>
                </a:spcBef>
                <a:spcAft>
                  <a:spcPts val="0"/>
                </a:spcAft>
                <a:buClrTx/>
                <a:buSzTx/>
                <a:buFontTx/>
                <a:buNone/>
                <a:tabLst/>
                <a:defRPr/>
              </a:pPr>
              <a:r>
                <a:rPr lang="en-US" sz="1050" kern="0" dirty="0" smtClean="0">
                  <a:solidFill>
                    <a:schemeClr val="bg1"/>
                  </a:solidFill>
                  <a:latin typeface="Segoe UI Light" panose="020B0502040204020203" pitchFamily="34" charset="0"/>
                  <a:cs typeface="Segoe UI Light" panose="020B0502040204020203" pitchFamily="34" charset="0"/>
                </a:rPr>
                <a:t>2 Clusters: </a:t>
              </a:r>
              <a:r>
                <a:rPr kumimoji="0" lang="en-US" sz="1050" b="0" i="0" u="none" strike="noStrike" kern="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Cosmos08</a:t>
              </a:r>
              <a:r>
                <a:rPr kumimoji="0" lang="en-US" sz="1050" b="0" i="0" u="none" strike="noStrike" kern="0" cap="none" spc="0" normalizeH="0" noProof="0" dirty="0" smtClean="0">
                  <a:ln>
                    <a:noFill/>
                  </a:ln>
                  <a:solidFill>
                    <a:schemeClr val="bg1"/>
                  </a:solidFill>
                  <a:effectLst/>
                  <a:uLnTx/>
                  <a:uFillTx/>
                  <a:latin typeface="Segoe UI Light" panose="020B0502040204020203" pitchFamily="34" charset="0"/>
                  <a:cs typeface="Segoe UI Light" panose="020B0502040204020203" pitchFamily="34" charset="0"/>
                </a:rPr>
                <a:t> &amp; </a:t>
              </a:r>
              <a:r>
                <a:rPr kumimoji="0" lang="en-US" sz="1050" b="0" i="0" u="none" strike="noStrike" kern="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Cosmos09</a:t>
              </a:r>
            </a:p>
          </p:txBody>
        </p:sp>
        <p:sp>
          <p:nvSpPr>
            <p:cNvPr id="141" name="Rectangle 140"/>
            <p:cNvSpPr/>
            <p:nvPr/>
          </p:nvSpPr>
          <p:spPr>
            <a:xfrm>
              <a:off x="8287253" y="3248895"/>
              <a:ext cx="2175698" cy="533310"/>
            </a:xfrm>
            <a:prstGeom prst="rect">
              <a:avLst/>
            </a:prstGeom>
            <a:solidFill>
              <a:srgbClr val="9D81AA"/>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Cheyenne Data Center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1 Cluster: Cosmos11</a:t>
              </a:r>
            </a:p>
          </p:txBody>
        </p:sp>
        <p:sp>
          <p:nvSpPr>
            <p:cNvPr id="144" name="Rectangle 143"/>
            <p:cNvSpPr/>
            <p:nvPr/>
          </p:nvSpPr>
          <p:spPr>
            <a:xfrm>
              <a:off x="6482866" y="2481706"/>
              <a:ext cx="1469469" cy="29933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lumMod val="50000"/>
                    </a:schemeClr>
                  </a:solidFill>
                  <a:effectLst/>
                  <a:uLnTx/>
                  <a:uFillTx/>
                  <a:latin typeface="Segoe UI Light" panose="020B0502040204020203" pitchFamily="34" charset="0"/>
                  <a:cs typeface="Segoe UI Light" panose="020B0502040204020203" pitchFamily="34" charset="0"/>
                </a:rPr>
                <a:t>Quincy, WA</a:t>
              </a:r>
            </a:p>
          </p:txBody>
        </p:sp>
        <p:sp>
          <p:nvSpPr>
            <p:cNvPr id="145" name="Rectangle 144"/>
            <p:cNvSpPr/>
            <p:nvPr/>
          </p:nvSpPr>
          <p:spPr>
            <a:xfrm>
              <a:off x="8062419" y="3841558"/>
              <a:ext cx="1469469" cy="29933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chemeClr val="bg1">
                      <a:lumMod val="50000"/>
                    </a:schemeClr>
                  </a:solidFill>
                  <a:effectLst/>
                  <a:uLnTx/>
                  <a:uFillTx/>
                  <a:latin typeface="Segoe UI Light" panose="020B0502040204020203" pitchFamily="34" charset="0"/>
                  <a:cs typeface="Segoe UI Light" panose="020B0502040204020203" pitchFamily="34" charset="0"/>
                </a:rPr>
                <a:t>Cheyenne, WY</a:t>
              </a:r>
            </a:p>
          </p:txBody>
        </p:sp>
      </p:grpSp>
    </p:spTree>
    <p:extLst>
      <p:ext uri="{BB962C8B-B14F-4D97-AF65-F5344CB8AC3E}">
        <p14:creationId xmlns:p14="http://schemas.microsoft.com/office/powerpoint/2010/main" val="17223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66091"/>
        </a:solidFill>
        <a:effectLst/>
      </p:bgPr>
    </p:bg>
    <p:spTree>
      <p:nvGrpSpPr>
        <p:cNvPr id="1" name=""/>
        <p:cNvGrpSpPr/>
        <p:nvPr/>
      </p:nvGrpSpPr>
      <p:grpSpPr>
        <a:xfrm>
          <a:off x="0" y="0"/>
          <a:ext cx="0" cy="0"/>
          <a:chOff x="0" y="0"/>
          <a:chExt cx="0" cy="0"/>
        </a:xfrm>
      </p:grpSpPr>
      <p:sp>
        <p:nvSpPr>
          <p:cNvPr id="24" name="Rectangle 23"/>
          <p:cNvSpPr/>
          <p:nvPr/>
        </p:nvSpPr>
        <p:spPr>
          <a:xfrm>
            <a:off x="0" y="990600"/>
            <a:ext cx="12192000" cy="34290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noAutofit/>
          </a:bodyPr>
          <a:lstStyle/>
          <a:p>
            <a:r>
              <a:rPr lang="en-US" sz="4800" dirty="0" smtClean="0">
                <a:solidFill>
                  <a:schemeClr val="tx1"/>
                </a:solidFill>
                <a:latin typeface="Segoe UI Light" panose="020B0502040204020203" pitchFamily="34" charset="0"/>
                <a:cs typeface="Segoe UI Light" panose="020B0502040204020203" pitchFamily="34" charset="0"/>
              </a:rPr>
              <a:t>Customers</a:t>
            </a:r>
            <a:endParaRPr lang="en-US" sz="4800" dirty="0">
              <a:solidFill>
                <a:schemeClr val="tx1"/>
              </a:solidFill>
              <a:latin typeface="Segoe UI Light" panose="020B0502040204020203" pitchFamily="34" charset="0"/>
              <a:cs typeface="Segoe UI Light" panose="020B0502040204020203" pitchFamily="34" charset="0"/>
            </a:endParaRPr>
          </a:p>
        </p:txBody>
      </p:sp>
      <p:grpSp>
        <p:nvGrpSpPr>
          <p:cNvPr id="2" name="Group 4"/>
          <p:cNvGrpSpPr>
            <a:grpSpLocks noChangeAspect="1"/>
          </p:cNvGrpSpPr>
          <p:nvPr/>
        </p:nvGrpSpPr>
        <p:grpSpPr bwMode="auto">
          <a:xfrm>
            <a:off x="304800" y="1066800"/>
            <a:ext cx="11269134" cy="3352800"/>
            <a:chOff x="240" y="1344"/>
            <a:chExt cx="6776" cy="2016"/>
          </a:xfrm>
        </p:grpSpPr>
        <p:sp>
          <p:nvSpPr>
            <p:cNvPr id="3" name="AutoShape 3"/>
            <p:cNvSpPr>
              <a:spLocks noChangeAspect="1" noChangeArrowheads="1" noTextEdit="1"/>
            </p:cNvSpPr>
            <p:nvPr/>
          </p:nvSpPr>
          <p:spPr bwMode="auto">
            <a:xfrm>
              <a:off x="240" y="1344"/>
              <a:ext cx="6776"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latin typeface="+mj-lt"/>
              </a:endParaRPr>
            </a:p>
          </p:txBody>
        </p:sp>
        <p:sp>
          <p:nvSpPr>
            <p:cNvPr id="4" name="Rectangle 5"/>
            <p:cNvSpPr>
              <a:spLocks noChangeArrowheads="1"/>
            </p:cNvSpPr>
            <p:nvPr/>
          </p:nvSpPr>
          <p:spPr bwMode="auto">
            <a:xfrm>
              <a:off x="1854" y="1707"/>
              <a:ext cx="17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smtClean="0">
                  <a:ln>
                    <a:noFill/>
                  </a:ln>
                  <a:solidFill>
                    <a:srgbClr val="FFFFFF"/>
                  </a:solidFill>
                  <a:effectLst/>
                  <a:latin typeface="+mj-lt"/>
                </a:rPr>
                <a:t>Windows</a:t>
              </a:r>
              <a:endParaRPr kumimoji="0" lang="en-US" altLang="en-US" sz="1600" b="0" i="0" u="none" strike="noStrike" cap="none" normalizeH="0" baseline="0" dirty="0" smtClean="0">
                <a:ln>
                  <a:noFill/>
                </a:ln>
                <a:solidFill>
                  <a:srgbClr val="FFFFFF"/>
                </a:solidFill>
                <a:effectLst/>
                <a:latin typeface="+mj-lt"/>
              </a:endParaRPr>
            </a:p>
          </p:txBody>
        </p:sp>
        <p:sp>
          <p:nvSpPr>
            <p:cNvPr id="5" name="Rectangle 6"/>
            <p:cNvSpPr>
              <a:spLocks noChangeArrowheads="1"/>
            </p:cNvSpPr>
            <p:nvPr/>
          </p:nvSpPr>
          <p:spPr bwMode="auto">
            <a:xfrm>
              <a:off x="3441" y="2220"/>
              <a:ext cx="38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FFFF"/>
                  </a:solidFill>
                  <a:effectLst/>
                  <a:latin typeface="+mj-lt"/>
                </a:rPr>
                <a:t>SMSG</a:t>
              </a:r>
              <a:endParaRPr kumimoji="0" lang="en-US" altLang="en-US" sz="1600" b="0" i="0" u="none" strike="noStrike" cap="none" normalizeH="0" baseline="0" smtClean="0">
                <a:ln>
                  <a:noFill/>
                </a:ln>
                <a:solidFill>
                  <a:srgbClr val="FFFFFF"/>
                </a:solidFill>
                <a:effectLst/>
                <a:latin typeface="+mj-lt"/>
              </a:endParaRPr>
            </a:p>
          </p:txBody>
        </p:sp>
        <p:sp>
          <p:nvSpPr>
            <p:cNvPr id="6" name="Rectangle 7"/>
            <p:cNvSpPr>
              <a:spLocks noChangeArrowheads="1"/>
            </p:cNvSpPr>
            <p:nvPr/>
          </p:nvSpPr>
          <p:spPr bwMode="auto">
            <a:xfrm>
              <a:off x="3733" y="1663"/>
              <a:ext cx="67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smtClean="0">
                  <a:ln>
                    <a:noFill/>
                  </a:ln>
                  <a:solidFill>
                    <a:srgbClr val="FFFFFF"/>
                  </a:solidFill>
                  <a:effectLst/>
                  <a:latin typeface="+mj-lt"/>
                </a:rPr>
                <a:t>Live</a:t>
              </a:r>
              <a:endParaRPr kumimoji="0" lang="en-US" altLang="en-US" sz="1600" b="0" i="0" u="none" strike="noStrike" cap="none" normalizeH="0" baseline="0" smtClean="0">
                <a:ln>
                  <a:noFill/>
                </a:ln>
                <a:solidFill>
                  <a:srgbClr val="FFFFFF"/>
                </a:solidFill>
                <a:effectLst/>
                <a:latin typeface="+mj-lt"/>
              </a:endParaRPr>
            </a:p>
          </p:txBody>
        </p:sp>
        <p:sp>
          <p:nvSpPr>
            <p:cNvPr id="9" name="Rectangle 8"/>
            <p:cNvSpPr>
              <a:spLocks noChangeArrowheads="1"/>
            </p:cNvSpPr>
            <p:nvPr/>
          </p:nvSpPr>
          <p:spPr bwMode="auto">
            <a:xfrm>
              <a:off x="3902" y="2041"/>
              <a:ext cx="939"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smtClean="0">
                  <a:ln>
                    <a:noFill/>
                  </a:ln>
                  <a:solidFill>
                    <a:srgbClr val="FFFFFF"/>
                  </a:solidFill>
                  <a:effectLst/>
                  <a:latin typeface="+mj-lt"/>
                </a:rPr>
                <a:t>Bing</a:t>
              </a:r>
              <a:endParaRPr kumimoji="0" lang="en-US" altLang="en-US" sz="1600" b="0" i="0" u="none" strike="noStrike" cap="none" normalizeH="0" baseline="0" smtClean="0">
                <a:ln>
                  <a:noFill/>
                </a:ln>
                <a:solidFill>
                  <a:srgbClr val="FFFFFF"/>
                </a:solidFill>
                <a:effectLst/>
                <a:latin typeface="+mj-lt"/>
              </a:endParaRPr>
            </a:p>
          </p:txBody>
        </p:sp>
        <p:sp>
          <p:nvSpPr>
            <p:cNvPr id="10" name="Rectangle 9"/>
            <p:cNvSpPr>
              <a:spLocks noChangeArrowheads="1"/>
            </p:cNvSpPr>
            <p:nvPr/>
          </p:nvSpPr>
          <p:spPr bwMode="auto">
            <a:xfrm>
              <a:off x="3308" y="2625"/>
              <a:ext cx="78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FFFF"/>
                  </a:solidFill>
                  <a:effectLst/>
                  <a:latin typeface="+mj-lt"/>
                </a:rPr>
                <a:t>CRM/Dynamics</a:t>
              </a:r>
            </a:p>
          </p:txBody>
        </p:sp>
        <p:sp>
          <p:nvSpPr>
            <p:cNvPr id="11" name="Rectangle 10"/>
            <p:cNvSpPr>
              <a:spLocks noChangeArrowheads="1"/>
            </p:cNvSpPr>
            <p:nvPr/>
          </p:nvSpPr>
          <p:spPr bwMode="auto">
            <a:xfrm>
              <a:off x="1058" y="2113"/>
              <a:ext cx="2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smtClean="0">
                  <a:ln>
                    <a:noFill/>
                  </a:ln>
                  <a:solidFill>
                    <a:srgbClr val="FFFFFF"/>
                  </a:solidFill>
                  <a:effectLst/>
                  <a:latin typeface="+mj-lt"/>
                </a:rPr>
                <a:t>Windows Phone</a:t>
              </a:r>
              <a:endParaRPr kumimoji="0" lang="en-US" altLang="en-US" sz="1600" b="0" i="0" u="none" strike="noStrike" cap="none" normalizeH="0" baseline="0" smtClean="0">
                <a:ln>
                  <a:noFill/>
                </a:ln>
                <a:solidFill>
                  <a:srgbClr val="FFFFFF"/>
                </a:solidFill>
                <a:effectLst/>
                <a:latin typeface="+mj-lt"/>
              </a:endParaRPr>
            </a:p>
          </p:txBody>
        </p:sp>
        <p:sp>
          <p:nvSpPr>
            <p:cNvPr id="12" name="Rectangle 11"/>
            <p:cNvSpPr>
              <a:spLocks noChangeArrowheads="1"/>
            </p:cNvSpPr>
            <p:nvPr/>
          </p:nvSpPr>
          <p:spPr bwMode="auto">
            <a:xfrm>
              <a:off x="4424" y="1923"/>
              <a:ext cx="13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smtClean="0">
                  <a:ln>
                    <a:noFill/>
                  </a:ln>
                  <a:solidFill>
                    <a:srgbClr val="FFFFFF"/>
                  </a:solidFill>
                  <a:effectLst/>
                  <a:latin typeface="+mj-lt"/>
                </a:rPr>
                <a:t>Xbox Live</a:t>
              </a:r>
              <a:endParaRPr kumimoji="0" lang="en-US" altLang="en-US" sz="1600" b="0" i="0" u="none" strike="noStrike" cap="none" normalizeH="0" baseline="0" smtClean="0">
                <a:ln>
                  <a:noFill/>
                </a:ln>
                <a:solidFill>
                  <a:srgbClr val="FFFFFF"/>
                </a:solidFill>
                <a:effectLst/>
                <a:latin typeface="+mj-lt"/>
              </a:endParaRPr>
            </a:p>
          </p:txBody>
        </p:sp>
        <p:sp>
          <p:nvSpPr>
            <p:cNvPr id="13" name="Rectangle 12"/>
            <p:cNvSpPr>
              <a:spLocks noChangeArrowheads="1"/>
            </p:cNvSpPr>
            <p:nvPr/>
          </p:nvSpPr>
          <p:spPr bwMode="auto">
            <a:xfrm>
              <a:off x="4898" y="2299"/>
              <a:ext cx="167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smtClean="0">
                  <a:ln>
                    <a:noFill/>
                  </a:ln>
                  <a:solidFill>
                    <a:srgbClr val="FFFFFF"/>
                  </a:solidFill>
                  <a:effectLst/>
                  <a:latin typeface="+mj-lt"/>
                </a:rPr>
                <a:t>Office365</a:t>
              </a:r>
              <a:endParaRPr kumimoji="0" lang="en-US" altLang="en-US" sz="1600" b="0" i="0" u="none" strike="noStrike" cap="none" normalizeH="0" baseline="0" smtClean="0">
                <a:ln>
                  <a:noFill/>
                </a:ln>
                <a:solidFill>
                  <a:srgbClr val="FFFFFF"/>
                </a:solidFill>
                <a:effectLst/>
                <a:latin typeface="+mj-lt"/>
              </a:endParaRPr>
            </a:p>
          </p:txBody>
        </p:sp>
        <p:sp>
          <p:nvSpPr>
            <p:cNvPr id="14" name="Rectangle 13"/>
            <p:cNvSpPr>
              <a:spLocks noChangeArrowheads="1"/>
            </p:cNvSpPr>
            <p:nvPr/>
          </p:nvSpPr>
          <p:spPr bwMode="auto">
            <a:xfrm>
              <a:off x="3433" y="2679"/>
              <a:ext cx="334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rgbClr val="FFFFFF"/>
                  </a:solidFill>
                  <a:effectLst/>
                  <a:latin typeface="+mj-lt"/>
                </a:rPr>
                <a:t>STB Malware Protection</a:t>
              </a:r>
              <a:endParaRPr kumimoji="0" lang="en-US" altLang="en-US" sz="1600" b="0" i="0" u="none" strike="noStrike" cap="none" normalizeH="0" baseline="0" dirty="0" smtClean="0">
                <a:ln>
                  <a:noFill/>
                </a:ln>
                <a:solidFill>
                  <a:srgbClr val="FFFFFF"/>
                </a:solidFill>
                <a:effectLst/>
                <a:latin typeface="+mj-lt"/>
              </a:endParaRPr>
            </a:p>
          </p:txBody>
        </p:sp>
        <p:sp>
          <p:nvSpPr>
            <p:cNvPr id="15" name="Rectangle 14"/>
            <p:cNvSpPr>
              <a:spLocks noChangeArrowheads="1"/>
            </p:cNvSpPr>
            <p:nvPr/>
          </p:nvSpPr>
          <p:spPr bwMode="auto">
            <a:xfrm>
              <a:off x="1662" y="2501"/>
              <a:ext cx="57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FFFFFF"/>
                  </a:solidFill>
                  <a:effectLst/>
                  <a:latin typeface="+mj-lt"/>
                </a:rPr>
                <a:t>Microsoft </a:t>
              </a:r>
              <a:endParaRPr kumimoji="0" lang="en-US" altLang="en-US" sz="1600" b="0" i="0" u="none" strike="noStrike" cap="none" normalizeH="0" baseline="0" smtClean="0">
                <a:ln>
                  <a:noFill/>
                </a:ln>
                <a:solidFill>
                  <a:srgbClr val="FFFFFF"/>
                </a:solidFill>
                <a:effectLst/>
                <a:latin typeface="+mj-lt"/>
              </a:endParaRPr>
            </a:p>
          </p:txBody>
        </p:sp>
        <p:sp>
          <p:nvSpPr>
            <p:cNvPr id="16" name="Rectangle 15"/>
            <p:cNvSpPr>
              <a:spLocks noChangeArrowheads="1"/>
            </p:cNvSpPr>
            <p:nvPr/>
          </p:nvSpPr>
          <p:spPr bwMode="auto">
            <a:xfrm>
              <a:off x="2363" y="2501"/>
              <a:ext cx="6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FFFFFF"/>
                  </a:solidFill>
                  <a:effectLst/>
                  <a:latin typeface="+mj-lt"/>
                </a:rPr>
                <a:t>S</a:t>
              </a:r>
              <a:endParaRPr kumimoji="0" lang="en-US" altLang="en-US" sz="1600" b="0" i="0" u="none" strike="noStrike" cap="none" normalizeH="0" baseline="0" smtClean="0">
                <a:ln>
                  <a:noFill/>
                </a:ln>
                <a:solidFill>
                  <a:srgbClr val="FFFFFF"/>
                </a:solidFill>
                <a:effectLst/>
                <a:latin typeface="+mj-lt"/>
              </a:endParaRPr>
            </a:p>
          </p:txBody>
        </p:sp>
        <p:sp>
          <p:nvSpPr>
            <p:cNvPr id="17" name="Rectangle 16"/>
            <p:cNvSpPr>
              <a:spLocks noChangeArrowheads="1"/>
            </p:cNvSpPr>
            <p:nvPr/>
          </p:nvSpPr>
          <p:spPr bwMode="auto">
            <a:xfrm>
              <a:off x="2441" y="2501"/>
              <a:ext cx="2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FFFFFF"/>
                  </a:solidFill>
                  <a:effectLst/>
                  <a:latin typeface="+mj-lt"/>
                </a:rPr>
                <a:t>tores</a:t>
              </a:r>
              <a:endParaRPr kumimoji="0" lang="en-US" altLang="en-US" sz="1600" b="0" i="0" u="none" strike="noStrike" cap="none" normalizeH="0" baseline="0" smtClean="0">
                <a:ln>
                  <a:noFill/>
                </a:ln>
                <a:solidFill>
                  <a:srgbClr val="FFFFFF"/>
                </a:solidFill>
                <a:effectLst/>
                <a:latin typeface="+mj-lt"/>
              </a:endParaRPr>
            </a:p>
          </p:txBody>
        </p:sp>
        <p:sp>
          <p:nvSpPr>
            <p:cNvPr id="18" name="Rectangle 17"/>
            <p:cNvSpPr>
              <a:spLocks noChangeArrowheads="1"/>
            </p:cNvSpPr>
            <p:nvPr/>
          </p:nvSpPr>
          <p:spPr bwMode="auto">
            <a:xfrm>
              <a:off x="1733" y="2713"/>
              <a:ext cx="153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FFFFFF"/>
                  </a:solidFill>
                  <a:effectLst/>
                  <a:latin typeface="+mj-lt"/>
                </a:rPr>
                <a:t>STB Commerce Risk</a:t>
              </a:r>
              <a:endParaRPr kumimoji="0" lang="en-US" altLang="en-US" sz="1600" b="0" i="0" u="none" strike="noStrike" cap="none" normalizeH="0" baseline="0" smtClean="0">
                <a:ln>
                  <a:noFill/>
                </a:ln>
                <a:solidFill>
                  <a:srgbClr val="FFFFFF"/>
                </a:solidFill>
                <a:effectLst/>
                <a:latin typeface="+mj-lt"/>
              </a:endParaRPr>
            </a:p>
          </p:txBody>
        </p:sp>
        <p:sp>
          <p:nvSpPr>
            <p:cNvPr id="19" name="Rectangle 18"/>
            <p:cNvSpPr>
              <a:spLocks noChangeArrowheads="1"/>
            </p:cNvSpPr>
            <p:nvPr/>
          </p:nvSpPr>
          <p:spPr bwMode="auto">
            <a:xfrm>
              <a:off x="2018" y="1470"/>
              <a:ext cx="126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FFFFFF"/>
                  </a:solidFill>
                  <a:effectLst/>
                  <a:latin typeface="+mj-lt"/>
                </a:rPr>
                <a:t>Messenger</a:t>
              </a:r>
              <a:endParaRPr kumimoji="0" lang="en-US" altLang="en-US" sz="1600" b="0" i="0" u="none" strike="noStrike" cap="none" normalizeH="0" baseline="0" dirty="0" smtClean="0">
                <a:ln>
                  <a:noFill/>
                </a:ln>
                <a:solidFill>
                  <a:srgbClr val="FFFFFF"/>
                </a:solidFill>
                <a:effectLst/>
                <a:latin typeface="+mj-lt"/>
              </a:endParaRPr>
            </a:p>
          </p:txBody>
        </p:sp>
        <p:sp>
          <p:nvSpPr>
            <p:cNvPr id="20" name="Rectangle 19"/>
            <p:cNvSpPr>
              <a:spLocks noChangeArrowheads="1"/>
            </p:cNvSpPr>
            <p:nvPr/>
          </p:nvSpPr>
          <p:spPr bwMode="auto">
            <a:xfrm>
              <a:off x="3374" y="1718"/>
              <a:ext cx="30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FFFFFF"/>
                  </a:solidFill>
                  <a:effectLst/>
                  <a:latin typeface="+mj-lt"/>
                </a:rPr>
                <a:t>LCA</a:t>
              </a:r>
              <a:endParaRPr kumimoji="0" lang="en-US" altLang="en-US" sz="1600" b="0" i="0" u="none" strike="noStrike" cap="none" normalizeH="0" baseline="0" smtClean="0">
                <a:ln>
                  <a:noFill/>
                </a:ln>
                <a:solidFill>
                  <a:srgbClr val="FFFFFF"/>
                </a:solidFill>
                <a:effectLst/>
                <a:latin typeface="+mj-lt"/>
              </a:endParaRPr>
            </a:p>
          </p:txBody>
        </p:sp>
        <p:sp>
          <p:nvSpPr>
            <p:cNvPr id="21" name="Rectangle 20"/>
            <p:cNvSpPr>
              <a:spLocks noChangeArrowheads="1"/>
            </p:cNvSpPr>
            <p:nvPr/>
          </p:nvSpPr>
          <p:spPr bwMode="auto">
            <a:xfrm>
              <a:off x="455" y="1765"/>
              <a:ext cx="135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smtClean="0">
                  <a:ln>
                    <a:noFill/>
                  </a:ln>
                  <a:solidFill>
                    <a:srgbClr val="FFFFFF"/>
                  </a:solidFill>
                  <a:effectLst/>
                  <a:latin typeface="+mj-lt"/>
                </a:rPr>
                <a:t>Exchange</a:t>
              </a:r>
              <a:endParaRPr kumimoji="0" lang="en-US" altLang="en-US" sz="1600" b="0" i="0" u="none" strike="noStrike" cap="none" normalizeH="0" baseline="0" smtClean="0">
                <a:ln>
                  <a:noFill/>
                </a:ln>
                <a:solidFill>
                  <a:srgbClr val="FFFFFF"/>
                </a:solidFill>
                <a:effectLst/>
                <a:latin typeface="+mj-lt"/>
              </a:endParaRPr>
            </a:p>
          </p:txBody>
        </p:sp>
        <p:sp>
          <p:nvSpPr>
            <p:cNvPr id="22" name="Rectangle 21"/>
            <p:cNvSpPr>
              <a:spLocks noChangeArrowheads="1"/>
            </p:cNvSpPr>
            <p:nvPr/>
          </p:nvSpPr>
          <p:spPr bwMode="auto">
            <a:xfrm>
              <a:off x="4432" y="1749"/>
              <a:ext cx="62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FFFFFF"/>
                  </a:solidFill>
                  <a:effectLst/>
                  <a:latin typeface="+mj-lt"/>
                </a:rPr>
                <a:t>Yammer</a:t>
              </a:r>
              <a:endParaRPr kumimoji="0" lang="en-US" altLang="en-US" sz="1600" b="0" i="0" u="none" strike="noStrike" cap="none" normalizeH="0" baseline="0" smtClean="0">
                <a:ln>
                  <a:noFill/>
                </a:ln>
                <a:solidFill>
                  <a:srgbClr val="FFFFFF"/>
                </a:solidFill>
                <a:effectLst/>
                <a:latin typeface="+mj-lt"/>
              </a:endParaRPr>
            </a:p>
          </p:txBody>
        </p:sp>
        <p:sp>
          <p:nvSpPr>
            <p:cNvPr id="23" name="Rectangle 22"/>
            <p:cNvSpPr>
              <a:spLocks noChangeArrowheads="1"/>
            </p:cNvSpPr>
            <p:nvPr/>
          </p:nvSpPr>
          <p:spPr bwMode="auto">
            <a:xfrm>
              <a:off x="2768" y="2491"/>
              <a:ext cx="45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FFFFFF"/>
                  </a:solidFill>
                  <a:effectLst/>
                  <a:latin typeface="+mj-lt"/>
                </a:rPr>
                <a:t>Skype</a:t>
              </a:r>
              <a:endParaRPr kumimoji="0" lang="en-US" altLang="en-US" sz="1600" b="0" i="0" u="none" strike="noStrike" cap="none" normalizeH="0" baseline="0" smtClean="0">
                <a:ln>
                  <a:noFill/>
                </a:ln>
                <a:solidFill>
                  <a:srgbClr val="FFFFFF"/>
                </a:solidFill>
                <a:effectLst/>
                <a:latin typeface="+mj-lt"/>
              </a:endParaRPr>
            </a:p>
          </p:txBody>
        </p:sp>
      </p:grpSp>
      <p:sp>
        <p:nvSpPr>
          <p:cNvPr id="47" name="Rectangle 46"/>
          <p:cNvSpPr/>
          <p:nvPr/>
        </p:nvSpPr>
        <p:spPr>
          <a:xfrm>
            <a:off x="330378" y="4572001"/>
            <a:ext cx="3767161" cy="2097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egoe UI Light" panose="020B0502040204020203" pitchFamily="34" charset="0"/>
                <a:ea typeface="Segoe UI" pitchFamily="34" charset="0"/>
                <a:cs typeface="Segoe UI Light" panose="020B0502040204020203" pitchFamily="34" charset="0"/>
              </a:rPr>
              <a:t>Large ecosystem of teams and engineers across the company</a:t>
            </a:r>
            <a:endParaRPr lang="en-US" dirty="0"/>
          </a:p>
        </p:txBody>
      </p:sp>
      <p:sp>
        <p:nvSpPr>
          <p:cNvPr id="48" name="Rectangle 47"/>
          <p:cNvSpPr/>
          <p:nvPr/>
        </p:nvSpPr>
        <p:spPr>
          <a:xfrm>
            <a:off x="4259416" y="4572001"/>
            <a:ext cx="3767161" cy="2097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egoe UI Light" panose="020B0502040204020203" pitchFamily="34" charset="0"/>
                <a:ea typeface="Segoe UI" pitchFamily="34" charset="0"/>
                <a:cs typeface="Segoe UI Light" panose="020B0502040204020203" pitchFamily="34" charset="0"/>
              </a:rPr>
              <a:t>Mission critical production workloads alongside experimentation over the same data</a:t>
            </a:r>
          </a:p>
        </p:txBody>
      </p:sp>
      <p:sp>
        <p:nvSpPr>
          <p:cNvPr id="49" name="Rectangle 48"/>
          <p:cNvSpPr/>
          <p:nvPr/>
        </p:nvSpPr>
        <p:spPr>
          <a:xfrm>
            <a:off x="8188455" y="4572001"/>
            <a:ext cx="3767161" cy="2097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Segoe UI Light" panose="020B0502040204020203" pitchFamily="34" charset="0"/>
                <a:ea typeface="Segoe UI" pitchFamily="34" charset="0"/>
                <a:cs typeface="Segoe UI Light" panose="020B0502040204020203" pitchFamily="34" charset="0"/>
              </a:rPr>
              <a:t>Diverse set of scenarios and workload characteristics running in parallel</a:t>
            </a:r>
          </a:p>
        </p:txBody>
      </p:sp>
    </p:spTree>
    <p:extLst>
      <p:ext uri="{BB962C8B-B14F-4D97-AF65-F5344CB8AC3E}">
        <p14:creationId xmlns:p14="http://schemas.microsoft.com/office/powerpoint/2010/main" val="221352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600" dirty="0" smtClean="0"/>
              <a:t>How Customers Use Cosmos</a:t>
            </a:r>
            <a:endParaRPr lang="en-US" sz="6600" dirty="0"/>
          </a:p>
        </p:txBody>
      </p:sp>
    </p:spTree>
    <p:extLst>
      <p:ext uri="{BB962C8B-B14F-4D97-AF65-F5344CB8AC3E}">
        <p14:creationId xmlns:p14="http://schemas.microsoft.com/office/powerpoint/2010/main" val="3753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Log </a:t>
            </a:r>
            <a:r>
              <a:rPr lang="en-US" dirty="0" smtClean="0">
                <a:latin typeface="Segoe UI Semibold" panose="020B0702040204020203" pitchFamily="34" charset="0"/>
                <a:cs typeface="Segoe UI Semibold" panose="020B0702040204020203" pitchFamily="34" charset="0"/>
              </a:rPr>
              <a:t>Processing</a:t>
            </a:r>
            <a:endParaRPr lang="en-US" dirty="0">
              <a:latin typeface="Segoe UI Semibold" panose="020B0702040204020203" pitchFamily="34" charset="0"/>
              <a:cs typeface="Segoe UI Semibold" panose="020B0702040204020203" pitchFamily="34" charset="0"/>
            </a:endParaRPr>
          </a:p>
        </p:txBody>
      </p:sp>
      <p:sp>
        <p:nvSpPr>
          <p:cNvPr id="6" name="Oval 5"/>
          <p:cNvSpPr/>
          <p:nvPr/>
        </p:nvSpPr>
        <p:spPr>
          <a:xfrm>
            <a:off x="5372100" y="2872514"/>
            <a:ext cx="4419600" cy="26817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7" name="Rectangle 6"/>
          <p:cNvSpPr/>
          <p:nvPr/>
        </p:nvSpPr>
        <p:spPr>
          <a:xfrm>
            <a:off x="5562600" y="800328"/>
            <a:ext cx="4229100" cy="850278"/>
          </a:xfrm>
          <a:prstGeom prst="rect">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 name="Rectangle 4"/>
          <p:cNvSpPr/>
          <p:nvPr/>
        </p:nvSpPr>
        <p:spPr>
          <a:xfrm>
            <a:off x="7090563" y="3299007"/>
            <a:ext cx="914400" cy="4117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Raw Log Data</a:t>
            </a:r>
            <a:endParaRPr lang="en-US" sz="1100" dirty="0"/>
          </a:p>
        </p:txBody>
      </p:sp>
      <p:sp>
        <p:nvSpPr>
          <p:cNvPr id="8" name="Rectangle 7"/>
          <p:cNvSpPr/>
          <p:nvPr/>
        </p:nvSpPr>
        <p:spPr>
          <a:xfrm>
            <a:off x="9791700" y="906399"/>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Segoe UI Light" panose="020B0502040204020203" pitchFamily="34" charset="0"/>
                <a:cs typeface="Segoe UI Light" panose="020B0502040204020203" pitchFamily="34" charset="0"/>
              </a:rPr>
              <a:t>Front-End Machines</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32436" y="2889052"/>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5702808"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0" name="Rectangle 19"/>
          <p:cNvSpPr/>
          <p:nvPr/>
        </p:nvSpPr>
        <p:spPr>
          <a:xfrm>
            <a:off x="6379769"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1" name="Rectangle 20"/>
          <p:cNvSpPr/>
          <p:nvPr/>
        </p:nvSpPr>
        <p:spPr>
          <a:xfrm>
            <a:off x="7056730"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2" name="Rectangle 21"/>
          <p:cNvSpPr/>
          <p:nvPr/>
        </p:nvSpPr>
        <p:spPr>
          <a:xfrm>
            <a:off x="7733691"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3" name="Rectangle 22"/>
          <p:cNvSpPr/>
          <p:nvPr/>
        </p:nvSpPr>
        <p:spPr>
          <a:xfrm>
            <a:off x="8410652"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4" name="Rectangle 23"/>
          <p:cNvSpPr/>
          <p:nvPr/>
        </p:nvSpPr>
        <p:spPr>
          <a:xfrm>
            <a:off x="9087612" y="1213979"/>
            <a:ext cx="533400" cy="2080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Logs</a:t>
            </a:r>
            <a:endParaRPr lang="en-US" sz="700" dirty="0"/>
          </a:p>
        </p:txBody>
      </p:sp>
      <p:sp>
        <p:nvSpPr>
          <p:cNvPr id="25" name="Rectangle 24"/>
          <p:cNvSpPr/>
          <p:nvPr/>
        </p:nvSpPr>
        <p:spPr>
          <a:xfrm>
            <a:off x="7090563" y="4520915"/>
            <a:ext cx="914400" cy="4117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Cooked Log Data</a:t>
            </a:r>
            <a:endParaRPr lang="en-US" sz="1100" dirty="0"/>
          </a:p>
        </p:txBody>
      </p:sp>
      <p:cxnSp>
        <p:nvCxnSpPr>
          <p:cNvPr id="26" name="Straight Arrow Connector 25"/>
          <p:cNvCxnSpPr>
            <a:endCxn id="25" idx="0"/>
          </p:cNvCxnSpPr>
          <p:nvPr/>
        </p:nvCxnSpPr>
        <p:spPr>
          <a:xfrm>
            <a:off x="7547763" y="3710714"/>
            <a:ext cx="0" cy="810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87081" y="4114800"/>
            <a:ext cx="2515590" cy="451461"/>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874071" y="4485448"/>
            <a:ext cx="2043139"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Segoe UI Light" panose="020B0502040204020203" pitchFamily="34" charset="0"/>
                <a:cs typeface="Segoe UI Light" panose="020B0502040204020203" pitchFamily="34" charset="0"/>
              </a:rPr>
              <a:t>Cleanup, Join, Remove Duplicates</a:t>
            </a:r>
            <a:endParaRPr lang="en-US" sz="1100" dirty="0">
              <a:solidFill>
                <a:schemeClr val="tx1"/>
              </a:solidFill>
              <a:latin typeface="Segoe UI Light" panose="020B0502040204020203" pitchFamily="34" charset="0"/>
              <a:cs typeface="Segoe UI Light" panose="020B0502040204020203" pitchFamily="34" charset="0"/>
            </a:endParaRPr>
          </a:p>
        </p:txBody>
      </p:sp>
      <p:cxnSp>
        <p:nvCxnSpPr>
          <p:cNvPr id="34" name="Straight Arrow Connector 33"/>
          <p:cNvCxnSpPr>
            <a:stCxn id="19" idx="2"/>
            <a:endCxn id="5" idx="0"/>
          </p:cNvCxnSpPr>
          <p:nvPr/>
        </p:nvCxnSpPr>
        <p:spPr>
          <a:xfrm>
            <a:off x="5969508" y="1422006"/>
            <a:ext cx="1578255"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5" idx="0"/>
          </p:cNvCxnSpPr>
          <p:nvPr/>
        </p:nvCxnSpPr>
        <p:spPr>
          <a:xfrm>
            <a:off x="6646469" y="1422006"/>
            <a:ext cx="901294"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2"/>
          </p:cNvCxnSpPr>
          <p:nvPr/>
        </p:nvCxnSpPr>
        <p:spPr>
          <a:xfrm>
            <a:off x="7323430" y="1422006"/>
            <a:ext cx="224333"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p:cNvCxnSpPr>
          <p:nvPr/>
        </p:nvCxnSpPr>
        <p:spPr>
          <a:xfrm flipH="1">
            <a:off x="7543649" y="1422006"/>
            <a:ext cx="456742"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2"/>
            <a:endCxn id="5" idx="0"/>
          </p:cNvCxnSpPr>
          <p:nvPr/>
        </p:nvCxnSpPr>
        <p:spPr>
          <a:xfrm flipH="1">
            <a:off x="7547763" y="1422006"/>
            <a:ext cx="1129589"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4" idx="2"/>
            <a:endCxn id="5" idx="0"/>
          </p:cNvCxnSpPr>
          <p:nvPr/>
        </p:nvCxnSpPr>
        <p:spPr>
          <a:xfrm flipH="1">
            <a:off x="7547763" y="1422006"/>
            <a:ext cx="1806549" cy="1877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2808" y="928331"/>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9197" y="935789"/>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5586" y="943247"/>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1975" y="950705"/>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08364" y="958163"/>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84753" y="965621"/>
            <a:ext cx="531495" cy="1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smtClean="0">
                <a:latin typeface="Segoe UI Semibold" panose="020B0702040204020203" pitchFamily="34" charset="0"/>
                <a:cs typeface="Segoe UI Semibold" panose="020B0702040204020203" pitchFamily="34" charset="0"/>
              </a:rPr>
              <a:t>Data Mining</a:t>
            </a:r>
          </a:p>
          <a:p>
            <a:pPr marL="0" indent="0">
              <a:buNone/>
            </a:pPr>
            <a:r>
              <a:rPr lang="en-US" dirty="0" smtClean="0"/>
              <a:t>Perform traditional analysis/reporting on large datasets</a:t>
            </a:r>
          </a:p>
        </p:txBody>
      </p:sp>
      <p:sp>
        <p:nvSpPr>
          <p:cNvPr id="6" name="Oval 5"/>
          <p:cNvSpPr/>
          <p:nvPr/>
        </p:nvSpPr>
        <p:spPr>
          <a:xfrm>
            <a:off x="5715000" y="1447800"/>
            <a:ext cx="5867400" cy="40386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5" name="Rectangle 24"/>
          <p:cNvSpPr/>
          <p:nvPr/>
        </p:nvSpPr>
        <p:spPr>
          <a:xfrm>
            <a:off x="8077200" y="2133600"/>
            <a:ext cx="914400" cy="4117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Cooked Log Data</a:t>
            </a:r>
            <a:endParaRPr lang="en-US" sz="1100" dirty="0"/>
          </a:p>
        </p:txBody>
      </p:sp>
      <p:sp>
        <p:nvSpPr>
          <p:cNvPr id="30" name="Rectangle 29"/>
          <p:cNvSpPr/>
          <p:nvPr/>
        </p:nvSpPr>
        <p:spPr>
          <a:xfrm>
            <a:off x="6705600" y="35814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System/ Operational Analytics</a:t>
            </a:r>
            <a:endParaRPr lang="en-US" sz="1100" dirty="0"/>
          </a:p>
        </p:txBody>
      </p:sp>
      <p:cxnSp>
        <p:nvCxnSpPr>
          <p:cNvPr id="35" name="Straight Arrow Connector 34"/>
          <p:cNvCxnSpPr>
            <a:stCxn id="25" idx="2"/>
            <a:endCxn id="30" idx="0"/>
          </p:cNvCxnSpPr>
          <p:nvPr/>
        </p:nvCxnSpPr>
        <p:spPr>
          <a:xfrm flipH="1">
            <a:off x="7162800" y="2545307"/>
            <a:ext cx="137160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077200" y="35814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Flight analysis</a:t>
            </a:r>
            <a:endParaRPr lang="en-US" sz="1100" dirty="0"/>
          </a:p>
        </p:txBody>
      </p:sp>
      <p:cxnSp>
        <p:nvCxnSpPr>
          <p:cNvPr id="38" name="Straight Arrow Connector 37"/>
          <p:cNvCxnSpPr>
            <a:stCxn id="25" idx="2"/>
            <a:endCxn id="36" idx="0"/>
          </p:cNvCxnSpPr>
          <p:nvPr/>
        </p:nvCxnSpPr>
        <p:spPr>
          <a:xfrm>
            <a:off x="8534400" y="2545307"/>
            <a:ext cx="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5" idx="2"/>
            <a:endCxn id="43" idx="0"/>
          </p:cNvCxnSpPr>
          <p:nvPr/>
        </p:nvCxnSpPr>
        <p:spPr>
          <a:xfrm>
            <a:off x="8534400" y="2545307"/>
            <a:ext cx="1600200" cy="103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677400" y="35814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Usage Trends</a:t>
            </a:r>
            <a:endParaRPr lang="en-US" sz="1100" dirty="0"/>
          </a:p>
        </p:txBody>
      </p:sp>
      <p:sp>
        <p:nvSpPr>
          <p:cNvPr id="11" name="Rectangle 10"/>
          <p:cNvSpPr/>
          <p:nvPr/>
        </p:nvSpPr>
        <p:spPr>
          <a:xfrm>
            <a:off x="10205249" y="1447800"/>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571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Curating Data</a:t>
            </a:r>
          </a:p>
          <a:p>
            <a:pPr marL="0" indent="0">
              <a:buNone/>
            </a:pPr>
            <a:r>
              <a:rPr lang="en-US" dirty="0"/>
              <a:t>Generally back-end processing of served </a:t>
            </a:r>
            <a:r>
              <a:rPr lang="en-US" dirty="0" smtClean="0"/>
              <a:t>data</a:t>
            </a:r>
            <a:endParaRPr lang="en-US" dirty="0"/>
          </a:p>
        </p:txBody>
      </p:sp>
      <p:sp>
        <p:nvSpPr>
          <p:cNvPr id="5" name="Oval 4"/>
          <p:cNvSpPr/>
          <p:nvPr/>
        </p:nvSpPr>
        <p:spPr>
          <a:xfrm>
            <a:off x="5507191" y="3200400"/>
            <a:ext cx="4419600" cy="2681786"/>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7" name="Rectangle 6"/>
          <p:cNvSpPr/>
          <p:nvPr/>
        </p:nvSpPr>
        <p:spPr>
          <a:xfrm>
            <a:off x="9046736" y="3216938"/>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8" name="Rectangle 7"/>
          <p:cNvSpPr/>
          <p:nvPr/>
        </p:nvSpPr>
        <p:spPr>
          <a:xfrm>
            <a:off x="7259791" y="4876800"/>
            <a:ext cx="914400" cy="4117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Catalogs &amp; Index </a:t>
            </a:r>
            <a:endParaRPr lang="en-US" sz="1100" dirty="0"/>
          </a:p>
        </p:txBody>
      </p:sp>
      <p:cxnSp>
        <p:nvCxnSpPr>
          <p:cNvPr id="10" name="Straight Arrow Connector 9"/>
          <p:cNvCxnSpPr/>
          <p:nvPr/>
        </p:nvCxnSpPr>
        <p:spPr>
          <a:xfrm>
            <a:off x="8305800" y="5119362"/>
            <a:ext cx="1162812" cy="480110"/>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59012" y="5503070"/>
            <a:ext cx="25709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Process and Update</a:t>
            </a:r>
          </a:p>
        </p:txBody>
      </p:sp>
      <p:sp>
        <p:nvSpPr>
          <p:cNvPr id="12" name="Oval 11"/>
          <p:cNvSpPr/>
          <p:nvPr/>
        </p:nvSpPr>
        <p:spPr>
          <a:xfrm>
            <a:off x="6773160" y="1143000"/>
            <a:ext cx="1894082" cy="1120442"/>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8804582" y="1371643"/>
            <a:ext cx="300641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Segoe UI Light" panose="020B0502040204020203" pitchFamily="34" charset="0"/>
                <a:cs typeface="Segoe UI Light" panose="020B0502040204020203" pitchFamily="34" charset="0"/>
              </a:rPr>
              <a:t>Online System</a:t>
            </a:r>
          </a:p>
          <a:p>
            <a:r>
              <a:rPr lang="en-US" dirty="0" smtClean="0">
                <a:solidFill>
                  <a:schemeClr val="tx1"/>
                </a:solidFill>
                <a:latin typeface="Segoe UI Light" panose="020B0502040204020203" pitchFamily="34" charset="0"/>
                <a:cs typeface="Segoe UI Light" panose="020B0502040204020203" pitchFamily="34" charset="0"/>
              </a:rPr>
              <a:t>(example: a Search Engine)</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9" name="Straight Arrow Connector 8"/>
          <p:cNvCxnSpPr>
            <a:stCxn id="8" idx="0"/>
            <a:endCxn id="16" idx="2"/>
          </p:cNvCxnSpPr>
          <p:nvPr/>
        </p:nvCxnSpPr>
        <p:spPr>
          <a:xfrm flipV="1">
            <a:off x="7716991" y="1941352"/>
            <a:ext cx="0" cy="2935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59791" y="1529645"/>
            <a:ext cx="914400" cy="4117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Index</a:t>
            </a:r>
            <a:endParaRPr lang="en-US" sz="1100" dirty="0"/>
          </a:p>
        </p:txBody>
      </p:sp>
      <p:sp>
        <p:nvSpPr>
          <p:cNvPr id="18" name="Rectangle 17"/>
          <p:cNvSpPr/>
          <p:nvPr/>
        </p:nvSpPr>
        <p:spPr>
          <a:xfrm>
            <a:off x="6412066" y="270594"/>
            <a:ext cx="2609850" cy="402566"/>
          </a:xfrm>
          <a:prstGeom prst="rect">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Search Front End</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19" name="Straight Arrow Connector 18"/>
          <p:cNvCxnSpPr>
            <a:stCxn id="16" idx="0"/>
            <a:endCxn id="18" idx="2"/>
          </p:cNvCxnSpPr>
          <p:nvPr/>
        </p:nvCxnSpPr>
        <p:spPr>
          <a:xfrm flipV="1">
            <a:off x="7716991" y="673160"/>
            <a:ext cx="0" cy="856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37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dirty="0">
                <a:latin typeface="Segoe UI Semibold" panose="020B0702040204020203" pitchFamily="34" charset="0"/>
                <a:cs typeface="Segoe UI Semibold" panose="020B0702040204020203" pitchFamily="34" charset="0"/>
              </a:rPr>
              <a:t>Machine learning &amp; Training</a:t>
            </a:r>
          </a:p>
          <a:p>
            <a:pPr marL="0" indent="0">
              <a:buNone/>
            </a:pPr>
            <a:r>
              <a:rPr lang="en-US" dirty="0"/>
              <a:t>Scale out training algorithms over massive training data </a:t>
            </a:r>
            <a:r>
              <a:rPr lang="en-US" dirty="0" smtClean="0"/>
              <a:t>sets</a:t>
            </a:r>
            <a:endParaRPr lang="en-US" dirty="0"/>
          </a:p>
        </p:txBody>
      </p:sp>
      <p:sp>
        <p:nvSpPr>
          <p:cNvPr id="5" name="Oval 4"/>
          <p:cNvSpPr/>
          <p:nvPr/>
        </p:nvSpPr>
        <p:spPr>
          <a:xfrm>
            <a:off x="5334000" y="1200912"/>
            <a:ext cx="6705600" cy="44958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6" name="Rectangle 5"/>
          <p:cNvSpPr/>
          <p:nvPr/>
        </p:nvSpPr>
        <p:spPr>
          <a:xfrm>
            <a:off x="6279397" y="1987889"/>
            <a:ext cx="957072" cy="7575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Massive Data Set</a:t>
            </a:r>
            <a:endParaRPr lang="en-US" sz="1050" dirty="0"/>
          </a:p>
        </p:txBody>
      </p:sp>
      <p:sp>
        <p:nvSpPr>
          <p:cNvPr id="7" name="Rectangle 6"/>
          <p:cNvSpPr/>
          <p:nvPr/>
        </p:nvSpPr>
        <p:spPr>
          <a:xfrm>
            <a:off x="6300733" y="40386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Models</a:t>
            </a:r>
            <a:endParaRPr lang="en-US" sz="1050" dirty="0"/>
          </a:p>
        </p:txBody>
      </p:sp>
      <p:cxnSp>
        <p:nvCxnSpPr>
          <p:cNvPr id="8" name="Straight Arrow Connector 7"/>
          <p:cNvCxnSpPr>
            <a:stCxn id="6" idx="2"/>
            <a:endCxn id="7" idx="0"/>
          </p:cNvCxnSpPr>
          <p:nvPr/>
        </p:nvCxnSpPr>
        <p:spPr>
          <a:xfrm>
            <a:off x="6757933" y="2745430"/>
            <a:ext cx="0"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070477" y="40386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Spam Detection</a:t>
            </a:r>
          </a:p>
          <a:p>
            <a:pPr algn="ctr"/>
            <a:r>
              <a:rPr lang="en-US" sz="1050" dirty="0" smtClean="0"/>
              <a:t>Algorithms</a:t>
            </a:r>
            <a:endParaRPr lang="en-US" sz="1050" dirty="0"/>
          </a:p>
        </p:txBody>
      </p:sp>
      <p:cxnSp>
        <p:nvCxnSpPr>
          <p:cNvPr id="10" name="Straight Arrow Connector 9"/>
          <p:cNvCxnSpPr>
            <a:stCxn id="19" idx="2"/>
            <a:endCxn id="9" idx="0"/>
          </p:cNvCxnSpPr>
          <p:nvPr/>
        </p:nvCxnSpPr>
        <p:spPr>
          <a:xfrm>
            <a:off x="8527677" y="2745430"/>
            <a:ext cx="0"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649467" y="3223977"/>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Machine</a:t>
            </a:r>
          </a:p>
          <a:p>
            <a:pPr algn="ctr"/>
            <a:r>
              <a:rPr lang="en-US" sz="1400" dirty="0" smtClean="0">
                <a:solidFill>
                  <a:schemeClr val="tx1"/>
                </a:solidFill>
                <a:latin typeface="Segoe UI Light" panose="020B0502040204020203" pitchFamily="34" charset="0"/>
                <a:cs typeface="Segoe UI Light" panose="020B0502040204020203" pitchFamily="34" charset="0"/>
              </a:rPr>
              <a:t>Learning</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8224049" y="3067812"/>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Training</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8049141" y="1987889"/>
            <a:ext cx="957072" cy="7575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Spam Samples</a:t>
            </a:r>
            <a:endParaRPr lang="en-US" sz="1050" dirty="0"/>
          </a:p>
        </p:txBody>
      </p:sp>
      <p:sp>
        <p:nvSpPr>
          <p:cNvPr id="23" name="Rectangle 22"/>
          <p:cNvSpPr/>
          <p:nvPr/>
        </p:nvSpPr>
        <p:spPr>
          <a:xfrm>
            <a:off x="9943065" y="1987889"/>
            <a:ext cx="957072" cy="75754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Speech Samples</a:t>
            </a:r>
            <a:endParaRPr lang="en-US" sz="1050" dirty="0"/>
          </a:p>
        </p:txBody>
      </p:sp>
      <p:sp>
        <p:nvSpPr>
          <p:cNvPr id="24" name="Rectangle 23"/>
          <p:cNvSpPr/>
          <p:nvPr/>
        </p:nvSpPr>
        <p:spPr>
          <a:xfrm>
            <a:off x="9964401" y="4038600"/>
            <a:ext cx="914400" cy="7219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Speech Recognition </a:t>
            </a:r>
            <a:r>
              <a:rPr lang="en-US" sz="1050" dirty="0"/>
              <a:t>Algorithms</a:t>
            </a:r>
          </a:p>
        </p:txBody>
      </p:sp>
      <p:cxnSp>
        <p:nvCxnSpPr>
          <p:cNvPr id="25" name="Straight Arrow Connector 24"/>
          <p:cNvCxnSpPr>
            <a:stCxn id="23" idx="2"/>
            <a:endCxn id="24" idx="0"/>
          </p:cNvCxnSpPr>
          <p:nvPr/>
        </p:nvCxnSpPr>
        <p:spPr>
          <a:xfrm>
            <a:off x="10421601" y="2745430"/>
            <a:ext cx="0" cy="129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0428718" y="3067812"/>
            <a:ext cx="104592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Training</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8" name="Rectangle 17"/>
          <p:cNvSpPr/>
          <p:nvPr/>
        </p:nvSpPr>
        <p:spPr>
          <a:xfrm>
            <a:off x="10363200" y="1150804"/>
            <a:ext cx="1377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Cosmos</a:t>
            </a:r>
            <a:endParaRPr lang="en-US"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4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Cosmos 101</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530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6810"/>
        </a:solidFill>
        <a:effectLst/>
      </p:bgPr>
    </p:bg>
    <p:spTree>
      <p:nvGrpSpPr>
        <p:cNvPr id="1" name=""/>
        <p:cNvGrpSpPr/>
        <p:nvPr/>
      </p:nvGrpSpPr>
      <p:grpSpPr>
        <a:xfrm>
          <a:off x="0" y="0"/>
          <a:ext cx="0" cy="0"/>
          <a:chOff x="0" y="0"/>
          <a:chExt cx="0" cy="0"/>
        </a:xfrm>
      </p:grpSpPr>
      <p:sp>
        <p:nvSpPr>
          <p:cNvPr id="7" name="Rectangle 6"/>
          <p:cNvSpPr/>
          <p:nvPr/>
        </p:nvSpPr>
        <p:spPr>
          <a:xfrm>
            <a:off x="609600" y="838200"/>
            <a:ext cx="10972800" cy="538620"/>
          </a:xfrm>
          <a:prstGeom prst="rect">
            <a:avLst/>
          </a:prstGeom>
          <a:solidFill>
            <a:srgbClr val="0C6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FOLLOWING </a:t>
            </a:r>
            <a:r>
              <a:rPr lang="en-US" sz="32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PRESENTATION</a:t>
            </a:r>
            <a:r>
              <a:rPr lang="en-US" sz="240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HAS BEEN APPROVED FOR</a:t>
            </a:r>
            <a:endParaRPr lang="en-US" sz="240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Rectangle 10"/>
          <p:cNvSpPr/>
          <p:nvPr/>
        </p:nvSpPr>
        <p:spPr>
          <a:xfrm>
            <a:off x="609600" y="1384127"/>
            <a:ext cx="10972800" cy="538620"/>
          </a:xfrm>
          <a:prstGeom prst="rect">
            <a:avLst/>
          </a:prstGeom>
          <a:solidFill>
            <a:srgbClr val="0C6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MICROSOFT INTERNAL AUDIENCES</a:t>
            </a:r>
            <a:endParaRPr lang="en-US" sz="240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Rectangle 11"/>
          <p:cNvSpPr/>
          <p:nvPr/>
        </p:nvSpPr>
        <p:spPr>
          <a:xfrm>
            <a:off x="609600" y="1930054"/>
            <a:ext cx="10972800" cy="538620"/>
          </a:xfrm>
          <a:prstGeom prst="rect">
            <a:avLst/>
          </a:prstGeom>
          <a:solidFill>
            <a:srgbClr val="0C6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BY THE COSMOS TEAM</a:t>
            </a:r>
            <a:endParaRPr lang="en-US" sz="240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5" name="Rectangle 14"/>
          <p:cNvSpPr/>
          <p:nvPr/>
        </p:nvSpPr>
        <p:spPr>
          <a:xfrm>
            <a:off x="861389" y="3665949"/>
            <a:ext cx="10148989" cy="538620"/>
          </a:xfrm>
          <a:prstGeom prst="rect">
            <a:avLst/>
          </a:prstGeom>
          <a:solidFill>
            <a:srgbClr val="0C6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PRESENTATION ADVERTISED HAS BEEN RATED</a:t>
            </a:r>
            <a:endParaRPr lang="en-US" sz="200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9" name="Group 18"/>
          <p:cNvGrpSpPr/>
          <p:nvPr/>
        </p:nvGrpSpPr>
        <p:grpSpPr>
          <a:xfrm>
            <a:off x="2616486" y="4215007"/>
            <a:ext cx="6638794" cy="1427967"/>
            <a:chOff x="2906038" y="3601233"/>
            <a:chExt cx="6638794" cy="1427967"/>
          </a:xfrm>
        </p:grpSpPr>
        <p:sp>
          <p:nvSpPr>
            <p:cNvPr id="16" name="Rectangle 15"/>
            <p:cNvSpPr/>
            <p:nvPr/>
          </p:nvSpPr>
          <p:spPr>
            <a:xfrm>
              <a:off x="2906038" y="3601233"/>
              <a:ext cx="1540702" cy="142796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endParaRPr lang="en-US" sz="80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Rectangle 16"/>
            <p:cNvSpPr/>
            <p:nvPr/>
          </p:nvSpPr>
          <p:spPr>
            <a:xfrm>
              <a:off x="4446739" y="3601233"/>
              <a:ext cx="5098093" cy="53862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COSMIC</a:t>
              </a:r>
              <a:endParaRPr lang="en-US" sz="32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8" name="Rectangle 17"/>
            <p:cNvSpPr/>
            <p:nvPr/>
          </p:nvSpPr>
          <p:spPr>
            <a:xfrm>
              <a:off x="4446739" y="4141942"/>
              <a:ext cx="5098093" cy="88725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prstClr val="white"/>
                  </a:solidFill>
                  <a:effectLst>
                    <a:outerShdw blurRad="38100" dist="38100" dir="2700000" algn="tl">
                      <a:srgbClr val="000000">
                        <a:alpha val="43137"/>
                      </a:srgbClr>
                    </a:outerShdw>
                  </a:effectLst>
                  <a:latin typeface="Arial Narrow" panose="020B0606020202030204" pitchFamily="34" charset="0"/>
                  <a:cs typeface="Arial" panose="020B0604020202020204" pitchFamily="34" charset="0"/>
                </a:rPr>
                <a:t>UNDER 17 REQUIRES ACOMMPANYING PARENT OR ADULT GUARDIAN</a:t>
              </a:r>
              <a:endParaRPr lang="en-US" sz="2400" b="1" dirty="0">
                <a:solidFill>
                  <a:prstClr val="white"/>
                </a:solidFill>
                <a:effectLst>
                  <a:outerShdw blurRad="38100" dist="38100" dir="2700000" algn="tl">
                    <a:srgbClr val="000000">
                      <a:alpha val="43137"/>
                    </a:srgbClr>
                  </a:outerShdw>
                </a:effectLst>
                <a:latin typeface="Arial Narrow" panose="020B0606020202030204" pitchFamily="34" charset="0"/>
                <a:cs typeface="Arial" panose="020B0604020202020204" pitchFamily="34" charset="0"/>
              </a:endParaRPr>
            </a:p>
          </p:txBody>
        </p:sp>
      </p:grpSp>
    </p:spTree>
    <p:extLst>
      <p:ext uri="{BB962C8B-B14F-4D97-AF65-F5344CB8AC3E}">
        <p14:creationId xmlns:p14="http://schemas.microsoft.com/office/powerpoint/2010/main" val="178544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t>How Do </a:t>
            </a:r>
            <a:r>
              <a:rPr lang="en-US" sz="4800" dirty="0"/>
              <a:t>Y</a:t>
            </a:r>
            <a:r>
              <a:rPr lang="en-US" sz="4800" dirty="0" smtClean="0"/>
              <a:t>ou Reliably Store 700TB of Data?</a:t>
            </a:r>
            <a:endParaRPr lang="en-US" sz="4800" dirty="0"/>
          </a:p>
        </p:txBody>
      </p:sp>
    </p:spTree>
    <p:extLst>
      <p:ext uri="{BB962C8B-B14F-4D97-AF65-F5344CB8AC3E}">
        <p14:creationId xmlns:p14="http://schemas.microsoft.com/office/powerpoint/2010/main" val="101866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3448" y="533400"/>
            <a:ext cx="5464849" cy="457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r>
              <a:rPr lang="en-US" dirty="0" smtClean="0">
                <a:solidFill>
                  <a:schemeClr val="bg1"/>
                </a:solidFill>
              </a:rPr>
              <a:t>00TB</a:t>
            </a:r>
            <a:endParaRPr lang="en-US" dirty="0">
              <a:solidFill>
                <a:schemeClr val="bg1"/>
              </a:solidFill>
            </a:endParaRPr>
          </a:p>
        </p:txBody>
      </p:sp>
      <p:sp>
        <p:nvSpPr>
          <p:cNvPr id="2" name="Content Placeholder 1"/>
          <p:cNvSpPr>
            <a:spLocks noGrp="1"/>
          </p:cNvSpPr>
          <p:nvPr>
            <p:ph sz="quarter" idx="13"/>
          </p:nvPr>
        </p:nvSpPr>
        <p:spPr/>
        <p:txBody>
          <a:bodyPr/>
          <a:lstStyle/>
          <a:p>
            <a:pPr marL="0" indent="0">
              <a:buNone/>
            </a:pPr>
            <a:r>
              <a:rPr lang="en-US" dirty="0" smtClean="0"/>
              <a:t>Cosmos stores data as </a:t>
            </a:r>
            <a:r>
              <a:rPr lang="en-US" b="1" dirty="0"/>
              <a:t>s</a:t>
            </a:r>
            <a:r>
              <a:rPr lang="en-US" b="1" dirty="0" smtClean="0"/>
              <a:t>treams</a:t>
            </a:r>
            <a:r>
              <a:rPr lang="en-US" dirty="0" smtClean="0"/>
              <a:t> – a file-like structure</a:t>
            </a:r>
          </a:p>
          <a:p>
            <a:pPr marL="0" indent="0">
              <a:buNone/>
            </a:pPr>
            <a:endParaRPr lang="en-US" dirty="0"/>
          </a:p>
          <a:p>
            <a:pPr marL="0" indent="0">
              <a:buNone/>
            </a:pPr>
            <a:r>
              <a:rPr lang="en-US" dirty="0"/>
              <a:t>Streams are  split apart into </a:t>
            </a:r>
            <a:r>
              <a:rPr lang="en-US" b="1" dirty="0"/>
              <a:t>e</a:t>
            </a:r>
            <a:r>
              <a:rPr lang="en-US" b="1" dirty="0" smtClean="0"/>
              <a:t>xtents</a:t>
            </a:r>
          </a:p>
          <a:p>
            <a:pPr marL="0" indent="0">
              <a:buNone/>
            </a:pPr>
            <a:endParaRPr lang="en-US" dirty="0"/>
          </a:p>
          <a:p>
            <a:pPr marL="0" indent="0">
              <a:buNone/>
            </a:pPr>
            <a:r>
              <a:rPr lang="en-US" dirty="0"/>
              <a:t>Each </a:t>
            </a:r>
            <a:r>
              <a:rPr lang="en-US" dirty="0" smtClean="0"/>
              <a:t>extent </a:t>
            </a:r>
            <a:r>
              <a:rPr lang="en-US" dirty="0"/>
              <a:t>can be up to 250MB in </a:t>
            </a:r>
            <a:r>
              <a:rPr lang="en-US" dirty="0" smtClean="0"/>
              <a:t>size</a:t>
            </a:r>
          </a:p>
          <a:p>
            <a:pPr marL="0" indent="0">
              <a:buNone/>
            </a:pPr>
            <a:endParaRPr lang="en-US" dirty="0"/>
          </a:p>
          <a:p>
            <a:pPr marL="0" indent="0">
              <a:buNone/>
            </a:pPr>
            <a:r>
              <a:rPr lang="en-US" dirty="0"/>
              <a:t>For availability and reliability </a:t>
            </a:r>
            <a:r>
              <a:rPr lang="en-US" b="1" dirty="0"/>
              <a:t>e</a:t>
            </a:r>
            <a:r>
              <a:rPr lang="en-US" b="1" dirty="0" smtClean="0"/>
              <a:t>xtents</a:t>
            </a:r>
            <a:r>
              <a:rPr lang="en-US" dirty="0" smtClean="0"/>
              <a:t> </a:t>
            </a:r>
            <a:r>
              <a:rPr lang="en-US" dirty="0"/>
              <a:t>are replicated (3 copies</a:t>
            </a:r>
            <a:r>
              <a:rPr lang="en-US" dirty="0" smtClean="0"/>
              <a:t>)</a:t>
            </a:r>
            <a:endParaRPr lang="en-US" dirty="0"/>
          </a:p>
        </p:txBody>
      </p:sp>
      <p:grpSp>
        <p:nvGrpSpPr>
          <p:cNvPr id="5" name="Group 4"/>
          <p:cNvGrpSpPr/>
          <p:nvPr/>
        </p:nvGrpSpPr>
        <p:grpSpPr>
          <a:xfrm>
            <a:off x="5715000" y="1371600"/>
            <a:ext cx="5464851" cy="1524000"/>
            <a:chOff x="5715000" y="1371600"/>
            <a:chExt cx="5464851" cy="1524000"/>
          </a:xfrm>
          <a:solidFill>
            <a:schemeClr val="bg1">
              <a:lumMod val="50000"/>
            </a:schemeClr>
          </a:solidFill>
        </p:grpSpPr>
        <p:grpSp>
          <p:nvGrpSpPr>
            <p:cNvPr id="6" name="Group 5"/>
            <p:cNvGrpSpPr/>
            <p:nvPr/>
          </p:nvGrpSpPr>
          <p:grpSpPr>
            <a:xfrm>
              <a:off x="5715000" y="2438400"/>
              <a:ext cx="5464851" cy="457200"/>
              <a:chOff x="5715000" y="1985444"/>
              <a:chExt cx="5464851" cy="457200"/>
            </a:xfrm>
            <a:grpFill/>
          </p:grpSpPr>
          <p:sp>
            <p:nvSpPr>
              <p:cNvPr id="48" name="Rectangle 47"/>
              <p:cNvSpPr/>
              <p:nvPr/>
            </p:nvSpPr>
            <p:spPr>
              <a:xfrm>
                <a:off x="5715000"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49" name="Rectangle 48"/>
              <p:cNvSpPr/>
              <p:nvPr/>
            </p:nvSpPr>
            <p:spPr>
              <a:xfrm>
                <a:off x="6265382"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50" name="Rectangle 49"/>
              <p:cNvSpPr/>
              <p:nvPr/>
            </p:nvSpPr>
            <p:spPr>
              <a:xfrm>
                <a:off x="6815763"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51" name="Rectangle 50"/>
              <p:cNvSpPr/>
              <p:nvPr/>
            </p:nvSpPr>
            <p:spPr>
              <a:xfrm>
                <a:off x="7366145"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52" name="Rectangle 51"/>
              <p:cNvSpPr/>
              <p:nvPr/>
            </p:nvSpPr>
            <p:spPr>
              <a:xfrm>
                <a:off x="7916526"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53" name="Rectangle 52"/>
              <p:cNvSpPr/>
              <p:nvPr/>
            </p:nvSpPr>
            <p:spPr>
              <a:xfrm>
                <a:off x="8466908"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54" name="Rectangle 53"/>
              <p:cNvSpPr/>
              <p:nvPr/>
            </p:nvSpPr>
            <p:spPr>
              <a:xfrm>
                <a:off x="9017290"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55" name="Rectangle 54"/>
              <p:cNvSpPr/>
              <p:nvPr/>
            </p:nvSpPr>
            <p:spPr>
              <a:xfrm>
                <a:off x="9567671"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56" name="Rectangle 55"/>
              <p:cNvSpPr/>
              <p:nvPr/>
            </p:nvSpPr>
            <p:spPr>
              <a:xfrm>
                <a:off x="10118053"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57" name="Rectangle 56"/>
              <p:cNvSpPr/>
              <p:nvPr/>
            </p:nvSpPr>
            <p:spPr>
              <a:xfrm>
                <a:off x="10668434" y="198544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grpSp>
        <p:sp>
          <p:nvSpPr>
            <p:cNvPr id="3" name="Down Arrow 2"/>
            <p:cNvSpPr/>
            <p:nvPr/>
          </p:nvSpPr>
          <p:spPr>
            <a:xfrm>
              <a:off x="7916527" y="1371600"/>
              <a:ext cx="922673" cy="7620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8" name="Group 7"/>
          <p:cNvGrpSpPr/>
          <p:nvPr/>
        </p:nvGrpSpPr>
        <p:grpSpPr>
          <a:xfrm>
            <a:off x="5753965" y="3505200"/>
            <a:ext cx="5464851" cy="2590800"/>
            <a:chOff x="5753965" y="3505200"/>
            <a:chExt cx="5464851" cy="2590800"/>
          </a:xfrm>
          <a:solidFill>
            <a:schemeClr val="bg1">
              <a:lumMod val="50000"/>
            </a:schemeClr>
          </a:solidFill>
        </p:grpSpPr>
        <p:grpSp>
          <p:nvGrpSpPr>
            <p:cNvPr id="7" name="Group 6"/>
            <p:cNvGrpSpPr/>
            <p:nvPr/>
          </p:nvGrpSpPr>
          <p:grpSpPr>
            <a:xfrm>
              <a:off x="5753965" y="4520642"/>
              <a:ext cx="5464851" cy="1575358"/>
              <a:chOff x="5753965" y="4100174"/>
              <a:chExt cx="5464851" cy="1575358"/>
            </a:xfrm>
            <a:grpFill/>
          </p:grpSpPr>
          <p:sp>
            <p:nvSpPr>
              <p:cNvPr id="14" name="Rectangle 13"/>
              <p:cNvSpPr/>
              <p:nvPr/>
            </p:nvSpPr>
            <p:spPr>
              <a:xfrm>
                <a:off x="5753965"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3" name="Rectangle 22"/>
              <p:cNvSpPr/>
              <p:nvPr/>
            </p:nvSpPr>
            <p:spPr>
              <a:xfrm>
                <a:off x="6304346"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4" name="Rectangle 23"/>
              <p:cNvSpPr/>
              <p:nvPr/>
            </p:nvSpPr>
            <p:spPr>
              <a:xfrm>
                <a:off x="6854728"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5" name="Rectangle 24"/>
              <p:cNvSpPr/>
              <p:nvPr/>
            </p:nvSpPr>
            <p:spPr>
              <a:xfrm>
                <a:off x="7405110"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6" name="Rectangle 25"/>
              <p:cNvSpPr/>
              <p:nvPr/>
            </p:nvSpPr>
            <p:spPr>
              <a:xfrm>
                <a:off x="7955491"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7" name="Rectangle 26"/>
              <p:cNvSpPr/>
              <p:nvPr/>
            </p:nvSpPr>
            <p:spPr>
              <a:xfrm>
                <a:off x="8505873"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8" name="Rectangle 27"/>
              <p:cNvSpPr/>
              <p:nvPr/>
            </p:nvSpPr>
            <p:spPr>
              <a:xfrm>
                <a:off x="9056254"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9" name="Rectangle 28"/>
              <p:cNvSpPr/>
              <p:nvPr/>
            </p:nvSpPr>
            <p:spPr>
              <a:xfrm>
                <a:off x="9606636"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30" name="Rectangle 29"/>
              <p:cNvSpPr/>
              <p:nvPr/>
            </p:nvSpPr>
            <p:spPr>
              <a:xfrm>
                <a:off x="10157018"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31" name="Rectangle 30"/>
              <p:cNvSpPr/>
              <p:nvPr/>
            </p:nvSpPr>
            <p:spPr>
              <a:xfrm>
                <a:off x="10707399" y="4100174"/>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sp>
            <p:nvSpPr>
              <p:cNvPr id="207" name="Rectangle 206"/>
              <p:cNvSpPr/>
              <p:nvPr/>
            </p:nvSpPr>
            <p:spPr>
              <a:xfrm>
                <a:off x="5753965"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08" name="Rectangle 207"/>
              <p:cNvSpPr/>
              <p:nvPr/>
            </p:nvSpPr>
            <p:spPr>
              <a:xfrm>
                <a:off x="6304346"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09" name="Rectangle 208"/>
              <p:cNvSpPr/>
              <p:nvPr/>
            </p:nvSpPr>
            <p:spPr>
              <a:xfrm>
                <a:off x="6854728"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10" name="Rectangle 209"/>
              <p:cNvSpPr/>
              <p:nvPr/>
            </p:nvSpPr>
            <p:spPr>
              <a:xfrm>
                <a:off x="7405110"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11" name="Rectangle 210"/>
              <p:cNvSpPr/>
              <p:nvPr/>
            </p:nvSpPr>
            <p:spPr>
              <a:xfrm>
                <a:off x="7955491"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12" name="Rectangle 211"/>
              <p:cNvSpPr/>
              <p:nvPr/>
            </p:nvSpPr>
            <p:spPr>
              <a:xfrm>
                <a:off x="8505873"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13" name="Rectangle 212"/>
              <p:cNvSpPr/>
              <p:nvPr/>
            </p:nvSpPr>
            <p:spPr>
              <a:xfrm>
                <a:off x="9056254"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14" name="Rectangle 213"/>
              <p:cNvSpPr/>
              <p:nvPr/>
            </p:nvSpPr>
            <p:spPr>
              <a:xfrm>
                <a:off x="9606636"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215" name="Rectangle 214"/>
              <p:cNvSpPr/>
              <p:nvPr/>
            </p:nvSpPr>
            <p:spPr>
              <a:xfrm>
                <a:off x="10157018"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216" name="Rectangle 215"/>
              <p:cNvSpPr/>
              <p:nvPr/>
            </p:nvSpPr>
            <p:spPr>
              <a:xfrm>
                <a:off x="10707399" y="4649249"/>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sp>
            <p:nvSpPr>
              <p:cNvPr id="244" name="Rectangle 243"/>
              <p:cNvSpPr/>
              <p:nvPr/>
            </p:nvSpPr>
            <p:spPr>
              <a:xfrm>
                <a:off x="5753965"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a:t>
                </a:r>
              </a:p>
            </p:txBody>
          </p:sp>
          <p:sp>
            <p:nvSpPr>
              <p:cNvPr id="245" name="Rectangle 244"/>
              <p:cNvSpPr/>
              <p:nvPr/>
            </p:nvSpPr>
            <p:spPr>
              <a:xfrm>
                <a:off x="6304346"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2</a:t>
                </a:r>
              </a:p>
            </p:txBody>
          </p:sp>
          <p:sp>
            <p:nvSpPr>
              <p:cNvPr id="246" name="Rectangle 245"/>
              <p:cNvSpPr/>
              <p:nvPr/>
            </p:nvSpPr>
            <p:spPr>
              <a:xfrm>
                <a:off x="6854728"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3</a:t>
                </a:r>
              </a:p>
            </p:txBody>
          </p:sp>
          <p:sp>
            <p:nvSpPr>
              <p:cNvPr id="247" name="Rectangle 246"/>
              <p:cNvSpPr/>
              <p:nvPr/>
            </p:nvSpPr>
            <p:spPr>
              <a:xfrm>
                <a:off x="7405110"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4</a:t>
                </a:r>
              </a:p>
            </p:txBody>
          </p:sp>
          <p:sp>
            <p:nvSpPr>
              <p:cNvPr id="248" name="Rectangle 247"/>
              <p:cNvSpPr/>
              <p:nvPr/>
            </p:nvSpPr>
            <p:spPr>
              <a:xfrm>
                <a:off x="7955491"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5</a:t>
                </a:r>
              </a:p>
            </p:txBody>
          </p:sp>
          <p:sp>
            <p:nvSpPr>
              <p:cNvPr id="249" name="Rectangle 248"/>
              <p:cNvSpPr/>
              <p:nvPr/>
            </p:nvSpPr>
            <p:spPr>
              <a:xfrm>
                <a:off x="8505873"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6</a:t>
                </a:r>
              </a:p>
            </p:txBody>
          </p:sp>
          <p:sp>
            <p:nvSpPr>
              <p:cNvPr id="250" name="Rectangle 249"/>
              <p:cNvSpPr/>
              <p:nvPr/>
            </p:nvSpPr>
            <p:spPr>
              <a:xfrm>
                <a:off x="9056254"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7</a:t>
                </a:r>
              </a:p>
            </p:txBody>
          </p:sp>
          <p:sp>
            <p:nvSpPr>
              <p:cNvPr id="251" name="Rectangle 250"/>
              <p:cNvSpPr/>
              <p:nvPr/>
            </p:nvSpPr>
            <p:spPr>
              <a:xfrm>
                <a:off x="9606636"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8</a:t>
                </a:r>
              </a:p>
            </p:txBody>
          </p:sp>
          <p:sp>
            <p:nvSpPr>
              <p:cNvPr id="252" name="Rectangle 251"/>
              <p:cNvSpPr/>
              <p:nvPr/>
            </p:nvSpPr>
            <p:spPr>
              <a:xfrm>
                <a:off x="10157018"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9</a:t>
                </a:r>
              </a:p>
            </p:txBody>
          </p:sp>
          <p:sp>
            <p:nvSpPr>
              <p:cNvPr id="253" name="Rectangle 252"/>
              <p:cNvSpPr/>
              <p:nvPr/>
            </p:nvSpPr>
            <p:spPr>
              <a:xfrm>
                <a:off x="10707399" y="5218332"/>
                <a:ext cx="511417"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bg1"/>
                    </a:solidFill>
                    <a:latin typeface="+mj-lt"/>
                  </a:rPr>
                  <a:t>10</a:t>
                </a:r>
              </a:p>
            </p:txBody>
          </p:sp>
        </p:grpSp>
        <p:sp>
          <p:nvSpPr>
            <p:cNvPr id="59" name="Down Arrow 58"/>
            <p:cNvSpPr/>
            <p:nvPr/>
          </p:nvSpPr>
          <p:spPr>
            <a:xfrm>
              <a:off x="7916527" y="3505200"/>
              <a:ext cx="922673" cy="7620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30147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Tools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707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4267200"/>
            <a:ext cx="4495800" cy="2133599"/>
          </a:xfrm>
        </p:spPr>
        <p:txBody>
          <a:bodyPr/>
          <a:lstStyle/>
          <a:p>
            <a:pPr marL="0" indent="0">
              <a:buNone/>
            </a:pPr>
            <a:r>
              <a:rPr lang="en-US" dirty="0" smtClean="0"/>
              <a:t>Add-In for:</a:t>
            </a:r>
          </a:p>
          <a:p>
            <a:r>
              <a:rPr lang="en-US" dirty="0" smtClean="0"/>
              <a:t>Visual Studio 2012</a:t>
            </a:r>
          </a:p>
          <a:p>
            <a:r>
              <a:rPr lang="en-US" dirty="0" smtClean="0"/>
              <a:t>Visual Studio 2013</a:t>
            </a:r>
          </a:p>
          <a:p>
            <a:pPr marL="0" indent="0">
              <a:buNone/>
            </a:pPr>
            <a:endParaRPr lang="en-US" dirty="0"/>
          </a:p>
          <a:p>
            <a:pPr marL="0" indent="0">
              <a:buNone/>
            </a:pPr>
            <a:r>
              <a:rPr lang="en-US" dirty="0" smtClean="0"/>
              <a:t>http://aka.ms/ScopeStudioInstall</a:t>
            </a:r>
          </a:p>
          <a:p>
            <a:pPr marL="0" indent="0">
              <a:buNone/>
            </a:pPr>
            <a:endParaRPr lang="en-US" dirty="0"/>
          </a:p>
          <a:p>
            <a:pPr marL="0" indent="0">
              <a:buNone/>
            </a:pPr>
            <a:endParaRPr lang="en-US" dirty="0"/>
          </a:p>
        </p:txBody>
      </p:sp>
      <p:sp>
        <p:nvSpPr>
          <p:cNvPr id="8" name="Freeform 5"/>
          <p:cNvSpPr>
            <a:spLocks noEditPoints="1"/>
          </p:cNvSpPr>
          <p:nvPr/>
        </p:nvSpPr>
        <p:spPr bwMode="auto">
          <a:xfrm>
            <a:off x="990600" y="381000"/>
            <a:ext cx="2767012" cy="2781964"/>
          </a:xfrm>
          <a:custGeom>
            <a:avLst/>
            <a:gdLst>
              <a:gd name="T0" fmla="*/ 139 w 185"/>
              <a:gd name="T1" fmla="*/ 128 h 186"/>
              <a:gd name="T2" fmla="*/ 94 w 185"/>
              <a:gd name="T3" fmla="*/ 92 h 186"/>
              <a:gd name="T4" fmla="*/ 139 w 185"/>
              <a:gd name="T5" fmla="*/ 56 h 186"/>
              <a:gd name="T6" fmla="*/ 139 w 185"/>
              <a:gd name="T7" fmla="*/ 128 h 186"/>
              <a:gd name="T8" fmla="*/ 20 w 185"/>
              <a:gd name="T9" fmla="*/ 118 h 186"/>
              <a:gd name="T10" fmla="*/ 20 w 185"/>
              <a:gd name="T11" fmla="*/ 66 h 186"/>
              <a:gd name="T12" fmla="*/ 45 w 185"/>
              <a:gd name="T13" fmla="*/ 93 h 186"/>
              <a:gd name="T14" fmla="*/ 20 w 185"/>
              <a:gd name="T15" fmla="*/ 118 h 186"/>
              <a:gd name="T16" fmla="*/ 140 w 185"/>
              <a:gd name="T17" fmla="*/ 0 h 186"/>
              <a:gd name="T18" fmla="*/ 68 w 185"/>
              <a:gd name="T19" fmla="*/ 69 h 186"/>
              <a:gd name="T20" fmla="*/ 23 w 185"/>
              <a:gd name="T21" fmla="*/ 37 h 186"/>
              <a:gd name="T22" fmla="*/ 0 w 185"/>
              <a:gd name="T23" fmla="*/ 46 h 186"/>
              <a:gd name="T24" fmla="*/ 0 w 185"/>
              <a:gd name="T25" fmla="*/ 138 h 186"/>
              <a:gd name="T26" fmla="*/ 16 w 185"/>
              <a:gd name="T27" fmla="*/ 150 h 186"/>
              <a:gd name="T28" fmla="*/ 66 w 185"/>
              <a:gd name="T29" fmla="*/ 113 h 186"/>
              <a:gd name="T30" fmla="*/ 139 w 185"/>
              <a:gd name="T31" fmla="*/ 186 h 186"/>
              <a:gd name="T32" fmla="*/ 185 w 185"/>
              <a:gd name="T33" fmla="*/ 168 h 186"/>
              <a:gd name="T34" fmla="*/ 185 w 185"/>
              <a:gd name="T35" fmla="*/ 19 h 186"/>
              <a:gd name="T36" fmla="*/ 140 w 185"/>
              <a:gd name="T3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86">
                <a:moveTo>
                  <a:pt x="139" y="128"/>
                </a:moveTo>
                <a:lnTo>
                  <a:pt x="94" y="92"/>
                </a:lnTo>
                <a:lnTo>
                  <a:pt x="139" y="56"/>
                </a:lnTo>
                <a:lnTo>
                  <a:pt x="139" y="128"/>
                </a:lnTo>
                <a:close/>
                <a:moveTo>
                  <a:pt x="20" y="118"/>
                </a:moveTo>
                <a:lnTo>
                  <a:pt x="20" y="66"/>
                </a:lnTo>
                <a:lnTo>
                  <a:pt x="45" y="93"/>
                </a:lnTo>
                <a:lnTo>
                  <a:pt x="20" y="118"/>
                </a:lnTo>
                <a:close/>
                <a:moveTo>
                  <a:pt x="140" y="0"/>
                </a:moveTo>
                <a:lnTo>
                  <a:pt x="68" y="69"/>
                </a:lnTo>
                <a:lnTo>
                  <a:pt x="23" y="37"/>
                </a:lnTo>
                <a:lnTo>
                  <a:pt x="0" y="46"/>
                </a:lnTo>
                <a:lnTo>
                  <a:pt x="0" y="138"/>
                </a:lnTo>
                <a:lnTo>
                  <a:pt x="16" y="150"/>
                </a:lnTo>
                <a:lnTo>
                  <a:pt x="66" y="113"/>
                </a:lnTo>
                <a:lnTo>
                  <a:pt x="139" y="186"/>
                </a:lnTo>
                <a:lnTo>
                  <a:pt x="185" y="168"/>
                </a:lnTo>
                <a:lnTo>
                  <a:pt x="185" y="19"/>
                </a:lnTo>
                <a:lnTo>
                  <a:pt x="140" y="0"/>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3" name="Content Placeholder 1"/>
          <p:cNvSpPr txBox="1">
            <a:spLocks/>
          </p:cNvSpPr>
          <p:nvPr/>
        </p:nvSpPr>
        <p:spPr>
          <a:xfrm>
            <a:off x="609600" y="3110780"/>
            <a:ext cx="4495800" cy="21335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dirty="0" smtClean="0"/>
              <a:t>Scope Studio</a:t>
            </a:r>
            <a:endParaRPr lang="en-US" dirty="0" smtClean="0"/>
          </a:p>
          <a:p>
            <a:pPr marL="0" indent="0">
              <a:buFont typeface="Arial" panose="020B0604020202020204" pitchFamily="34" charset="0"/>
              <a:buNone/>
            </a:pPr>
            <a:endParaRPr lang="en-US" dirty="0">
              <a:solidFill>
                <a:schemeClr val="bg1">
                  <a:lumMod val="50000"/>
                </a:schemeClr>
              </a:solidFill>
            </a:endParaRPr>
          </a:p>
        </p:txBody>
      </p:sp>
      <p:pic>
        <p:nvPicPr>
          <p:cNvPr id="4" name="Picture 3"/>
          <p:cNvPicPr>
            <a:picLocks noChangeAspect="1"/>
          </p:cNvPicPr>
          <p:nvPr/>
        </p:nvPicPr>
        <p:blipFill>
          <a:blip r:embed="rId3"/>
          <a:stretch>
            <a:fillRect/>
          </a:stretch>
        </p:blipFill>
        <p:spPr>
          <a:xfrm>
            <a:off x="5140036" y="1586780"/>
            <a:ext cx="6502398" cy="3657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04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2192000" cy="6858000"/>
          </a:xfrm>
          <a:prstGeom prst="rect">
            <a:avLst/>
          </a:prstGeom>
        </p:spPr>
      </p:pic>
      <p:sp>
        <p:nvSpPr>
          <p:cNvPr id="6" name="Rectangle 5"/>
          <p:cNvSpPr/>
          <p:nvPr/>
        </p:nvSpPr>
        <p:spPr>
          <a:xfrm>
            <a:off x="9144000" y="5486400"/>
            <a:ext cx="3048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noEditPoints="1"/>
          </p:cNvSpPr>
          <p:nvPr/>
        </p:nvSpPr>
        <p:spPr bwMode="auto">
          <a:xfrm>
            <a:off x="9372600" y="5735001"/>
            <a:ext cx="469403" cy="471939"/>
          </a:xfrm>
          <a:custGeom>
            <a:avLst/>
            <a:gdLst>
              <a:gd name="T0" fmla="*/ 139 w 185"/>
              <a:gd name="T1" fmla="*/ 128 h 186"/>
              <a:gd name="T2" fmla="*/ 94 w 185"/>
              <a:gd name="T3" fmla="*/ 92 h 186"/>
              <a:gd name="T4" fmla="*/ 139 w 185"/>
              <a:gd name="T5" fmla="*/ 56 h 186"/>
              <a:gd name="T6" fmla="*/ 139 w 185"/>
              <a:gd name="T7" fmla="*/ 128 h 186"/>
              <a:gd name="T8" fmla="*/ 20 w 185"/>
              <a:gd name="T9" fmla="*/ 118 h 186"/>
              <a:gd name="T10" fmla="*/ 20 w 185"/>
              <a:gd name="T11" fmla="*/ 66 h 186"/>
              <a:gd name="T12" fmla="*/ 45 w 185"/>
              <a:gd name="T13" fmla="*/ 93 h 186"/>
              <a:gd name="T14" fmla="*/ 20 w 185"/>
              <a:gd name="T15" fmla="*/ 118 h 186"/>
              <a:gd name="T16" fmla="*/ 140 w 185"/>
              <a:gd name="T17" fmla="*/ 0 h 186"/>
              <a:gd name="T18" fmla="*/ 68 w 185"/>
              <a:gd name="T19" fmla="*/ 69 h 186"/>
              <a:gd name="T20" fmla="*/ 23 w 185"/>
              <a:gd name="T21" fmla="*/ 37 h 186"/>
              <a:gd name="T22" fmla="*/ 0 w 185"/>
              <a:gd name="T23" fmla="*/ 46 h 186"/>
              <a:gd name="T24" fmla="*/ 0 w 185"/>
              <a:gd name="T25" fmla="*/ 138 h 186"/>
              <a:gd name="T26" fmla="*/ 16 w 185"/>
              <a:gd name="T27" fmla="*/ 150 h 186"/>
              <a:gd name="T28" fmla="*/ 66 w 185"/>
              <a:gd name="T29" fmla="*/ 113 h 186"/>
              <a:gd name="T30" fmla="*/ 139 w 185"/>
              <a:gd name="T31" fmla="*/ 186 h 186"/>
              <a:gd name="T32" fmla="*/ 185 w 185"/>
              <a:gd name="T33" fmla="*/ 168 h 186"/>
              <a:gd name="T34" fmla="*/ 185 w 185"/>
              <a:gd name="T35" fmla="*/ 19 h 186"/>
              <a:gd name="T36" fmla="*/ 140 w 185"/>
              <a:gd name="T3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86">
                <a:moveTo>
                  <a:pt x="139" y="128"/>
                </a:moveTo>
                <a:lnTo>
                  <a:pt x="94" y="92"/>
                </a:lnTo>
                <a:lnTo>
                  <a:pt x="139" y="56"/>
                </a:lnTo>
                <a:lnTo>
                  <a:pt x="139" y="128"/>
                </a:lnTo>
                <a:close/>
                <a:moveTo>
                  <a:pt x="20" y="118"/>
                </a:moveTo>
                <a:lnTo>
                  <a:pt x="20" y="66"/>
                </a:lnTo>
                <a:lnTo>
                  <a:pt x="45" y="93"/>
                </a:lnTo>
                <a:lnTo>
                  <a:pt x="20" y="118"/>
                </a:lnTo>
                <a:close/>
                <a:moveTo>
                  <a:pt x="140" y="0"/>
                </a:moveTo>
                <a:lnTo>
                  <a:pt x="68" y="69"/>
                </a:lnTo>
                <a:lnTo>
                  <a:pt x="23" y="37"/>
                </a:lnTo>
                <a:lnTo>
                  <a:pt x="0" y="46"/>
                </a:lnTo>
                <a:lnTo>
                  <a:pt x="0" y="138"/>
                </a:lnTo>
                <a:lnTo>
                  <a:pt x="16" y="150"/>
                </a:lnTo>
                <a:lnTo>
                  <a:pt x="66" y="113"/>
                </a:lnTo>
                <a:lnTo>
                  <a:pt x="139" y="186"/>
                </a:lnTo>
                <a:lnTo>
                  <a:pt x="185" y="168"/>
                </a:lnTo>
                <a:lnTo>
                  <a:pt x="185" y="19"/>
                </a:lnTo>
                <a:lnTo>
                  <a:pt x="140" y="0"/>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
          <p:cNvSpPr txBox="1">
            <a:spLocks/>
          </p:cNvSpPr>
          <p:nvPr/>
        </p:nvSpPr>
        <p:spPr>
          <a:xfrm>
            <a:off x="9906000" y="5859909"/>
            <a:ext cx="1752600" cy="355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rgbClr val="00BCF2"/>
                </a:solidFill>
              </a:rPr>
              <a:t>Scope Studio</a:t>
            </a:r>
            <a:endParaRPr lang="en-US" sz="1050" dirty="0" smtClean="0">
              <a:solidFill>
                <a:srgbClr val="00BCF2"/>
              </a:solidFill>
            </a:endParaRPr>
          </a:p>
          <a:p>
            <a:pPr marL="0" indent="0">
              <a:buFont typeface="Arial" panose="020B0604020202020204" pitchFamily="34" charset="0"/>
              <a:buNone/>
            </a:pPr>
            <a:endParaRPr lang="en-US" sz="1050" dirty="0">
              <a:solidFill>
                <a:srgbClr val="00BCF2"/>
              </a:solidFill>
            </a:endParaRPr>
          </a:p>
        </p:txBody>
      </p:sp>
      <p:sp>
        <p:nvSpPr>
          <p:cNvPr id="9" name="Content Placeholder 1"/>
          <p:cNvSpPr txBox="1">
            <a:spLocks/>
          </p:cNvSpPr>
          <p:nvPr/>
        </p:nvSpPr>
        <p:spPr>
          <a:xfrm>
            <a:off x="9372600" y="6350431"/>
            <a:ext cx="1752600" cy="355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rgbClr val="00BCF2"/>
                </a:solidFill>
              </a:rPr>
              <a:t>Job Graph</a:t>
            </a:r>
            <a:endParaRPr lang="en-US" sz="1050" dirty="0">
              <a:solidFill>
                <a:srgbClr val="00BCF2"/>
              </a:solidFill>
            </a:endParaRPr>
          </a:p>
        </p:txBody>
      </p:sp>
    </p:spTree>
    <p:extLst>
      <p:ext uri="{BB962C8B-B14F-4D97-AF65-F5344CB8AC3E}">
        <p14:creationId xmlns:p14="http://schemas.microsoft.com/office/powerpoint/2010/main" val="86070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en-US" sz="4800" dirty="0" smtClean="0"/>
              <a:t>Command-Line Tools</a:t>
            </a:r>
          </a:p>
          <a:p>
            <a:pPr marL="0" indent="0">
              <a:buNone/>
            </a:pPr>
            <a:endParaRPr lang="en-US" sz="4800" dirty="0"/>
          </a:p>
        </p:txBody>
      </p:sp>
      <p:sp>
        <p:nvSpPr>
          <p:cNvPr id="3" name="Content Placeholder 2"/>
          <p:cNvSpPr>
            <a:spLocks noGrp="1"/>
          </p:cNvSpPr>
          <p:nvPr>
            <p:ph sz="quarter" idx="14"/>
          </p:nvPr>
        </p:nvSpPr>
        <p:spPr/>
        <p:txBody>
          <a:bodyPr/>
          <a:lstStyle/>
          <a:p>
            <a:pPr marL="0" indent="0">
              <a:buNone/>
            </a:pPr>
            <a:r>
              <a:rPr lang="en-US" dirty="0">
                <a:latin typeface="Segoe UI Semibold" panose="020B0702040204020203" pitchFamily="34" charset="0"/>
                <a:cs typeface="Segoe UI Semibold" panose="020B0702040204020203" pitchFamily="34" charset="0"/>
              </a:rPr>
              <a:t>Cosmos PowerShell</a:t>
            </a:r>
          </a:p>
          <a:p>
            <a:pPr marL="0" indent="0">
              <a:buNone/>
            </a:pPr>
            <a:r>
              <a:rPr lang="en-US" dirty="0" smtClean="0">
                <a:hlinkClick r:id="rId3"/>
              </a:rPr>
              <a:t>http://aka.ms/CosmosPowerShell</a:t>
            </a:r>
            <a:endParaRPr lang="en-US" dirty="0" smtClean="0"/>
          </a:p>
          <a:p>
            <a:pPr marL="0" indent="0">
              <a:buNone/>
            </a:pPr>
            <a:endParaRPr lang="en-US" dirty="0"/>
          </a:p>
          <a:p>
            <a:pPr marL="0" indent="0">
              <a:buNone/>
            </a:pPr>
            <a:endParaRPr lang="en-US" dirty="0"/>
          </a:p>
          <a:p>
            <a:pPr marL="0" indent="0">
              <a:buNone/>
            </a:pPr>
            <a:r>
              <a:rPr lang="en-US" dirty="0">
                <a:latin typeface="Segoe UI Semibold" panose="020B0702040204020203" pitchFamily="34" charset="0"/>
                <a:cs typeface="Segoe UI Semibold" panose="020B0702040204020203" pitchFamily="34" charset="0"/>
              </a:rPr>
              <a:t>SCOPE.EXE</a:t>
            </a:r>
          </a:p>
          <a:p>
            <a:pPr marL="0" indent="0">
              <a:buNone/>
            </a:pPr>
            <a:r>
              <a:rPr lang="en-US" dirty="0" smtClean="0"/>
              <a:t>Part of the Scope SDK</a:t>
            </a:r>
          </a:p>
          <a:p>
            <a:pPr marL="0" indent="0">
              <a:buNone/>
            </a:pPr>
            <a:r>
              <a:rPr lang="en-US" dirty="0" smtClean="0">
                <a:hlinkClick r:id="rId4"/>
              </a:rPr>
              <a:t>http://aka.ms/ScopeSDK</a:t>
            </a: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370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en-US" sz="4400" dirty="0" smtClean="0"/>
              <a:t>Web Portal</a:t>
            </a:r>
          </a:p>
          <a:p>
            <a:pPr marL="0" indent="0">
              <a:buNone/>
            </a:pPr>
            <a:endParaRPr lang="en-US" sz="4400" dirty="0"/>
          </a:p>
          <a:p>
            <a:pPr marL="0" indent="0">
              <a:buNone/>
            </a:pPr>
            <a:r>
              <a:rPr lang="en-US" sz="1400" dirty="0" smtClean="0"/>
              <a:t>http://</a:t>
            </a:r>
            <a:r>
              <a:rPr lang="en-US" sz="1400" dirty="0" smtClean="0">
                <a:latin typeface="Segoe UI Semibold" panose="020B0702040204020203" pitchFamily="34" charset="0"/>
                <a:cs typeface="Segoe UI Semibold" panose="020B0702040204020203" pitchFamily="34" charset="0"/>
              </a:rPr>
              <a:t>cosmos08</a:t>
            </a:r>
            <a:r>
              <a:rPr lang="en-US" sz="1400" dirty="0" smtClean="0"/>
              <a:t>.osdinfra.net/cosmos/</a:t>
            </a:r>
            <a:r>
              <a:rPr lang="en-US" sz="1400" dirty="0">
                <a:latin typeface="Segoe UI Semibold" panose="020B0702040204020203" pitchFamily="34" charset="0"/>
                <a:cs typeface="Segoe UI Semibold" panose="020B0702040204020203" pitchFamily="34" charset="0"/>
              </a:rPr>
              <a:t>sandbox</a:t>
            </a:r>
            <a:r>
              <a:rPr lang="en-US" sz="1400" dirty="0" smtClean="0"/>
              <a:t>/</a:t>
            </a:r>
            <a:r>
              <a:rPr lang="en-US" sz="1400" dirty="0">
                <a:latin typeface="Segoe UI Semibold" panose="020B0702040204020203" pitchFamily="34" charset="0"/>
                <a:cs typeface="Segoe UI Semibold" panose="020B0702040204020203" pitchFamily="34" charset="0"/>
              </a:rPr>
              <a:t>my</a:t>
            </a:r>
          </a:p>
          <a:p>
            <a:pPr marL="457200" lvl="1" indent="0">
              <a:buNone/>
            </a:pPr>
            <a:endParaRPr lang="en-US" sz="1400" dirty="0" smtClean="0"/>
          </a:p>
          <a:p>
            <a:pPr marL="457200" lvl="1" indent="0">
              <a:buNone/>
            </a:pPr>
            <a:r>
              <a:rPr lang="en-US" sz="1400" dirty="0">
                <a:latin typeface="Segoe UI Semibold" panose="020B0702040204020203" pitchFamily="34" charset="0"/>
                <a:ea typeface="+mj-ea"/>
                <a:cs typeface="Segoe UI Semibold" panose="020B0702040204020203" pitchFamily="34" charset="0"/>
              </a:rPr>
              <a:t>cosmos08</a:t>
            </a:r>
            <a:r>
              <a:rPr lang="en-US" sz="1400" dirty="0" smtClean="0"/>
              <a:t> -&gt; cluster</a:t>
            </a:r>
          </a:p>
          <a:p>
            <a:pPr marL="457200" lvl="1" indent="0">
              <a:buNone/>
            </a:pPr>
            <a:r>
              <a:rPr lang="en-US" sz="1400" dirty="0">
                <a:latin typeface="Segoe UI Semibold" panose="020B0702040204020203" pitchFamily="34" charset="0"/>
                <a:ea typeface="+mj-ea"/>
                <a:cs typeface="Segoe UI Semibold" panose="020B0702040204020203" pitchFamily="34" charset="0"/>
              </a:rPr>
              <a:t>sandbox</a:t>
            </a:r>
            <a:r>
              <a:rPr lang="en-US" sz="1400" dirty="0" smtClean="0"/>
              <a:t> -&gt; </a:t>
            </a:r>
            <a:r>
              <a:rPr lang="en-US" sz="1400" dirty="0" err="1" smtClean="0"/>
              <a:t>vc</a:t>
            </a:r>
            <a:endParaRPr lang="en-US" sz="1400" dirty="0" smtClean="0"/>
          </a:p>
          <a:p>
            <a:pPr marL="457200" lvl="1" indent="0">
              <a:buNone/>
            </a:pPr>
            <a:r>
              <a:rPr lang="en-US" sz="1400" dirty="0">
                <a:latin typeface="Segoe UI Semibold" panose="020B0702040204020203" pitchFamily="34" charset="0"/>
                <a:ea typeface="+mj-ea"/>
                <a:cs typeface="Segoe UI Semibold" panose="020B0702040204020203" pitchFamily="34" charset="0"/>
              </a:rPr>
              <a:t>my</a:t>
            </a:r>
            <a:r>
              <a:rPr lang="en-US" sz="1400" dirty="0" smtClean="0"/>
              <a:t> -&gt; streams that belong to you</a:t>
            </a:r>
          </a:p>
          <a:p>
            <a:pPr marL="0" indent="0">
              <a:buNone/>
            </a:pPr>
            <a:endParaRPr lang="en-US" sz="1400" dirty="0"/>
          </a:p>
          <a:p>
            <a:pPr marL="0" indent="0">
              <a:buNone/>
            </a:pPr>
            <a:endParaRPr lang="en-US" sz="1400" dirty="0" smtClean="0"/>
          </a:p>
          <a:p>
            <a:pPr marL="0" indent="0">
              <a:buNone/>
            </a:pPr>
            <a:endParaRPr lang="en-US" sz="4400" dirty="0"/>
          </a:p>
        </p:txBody>
      </p:sp>
      <p:pic>
        <p:nvPicPr>
          <p:cNvPr id="4" name="Content Placeholder 7"/>
          <p:cNvPicPr>
            <a:picLocks noChangeAspect="1"/>
          </p:cNvPicPr>
          <p:nvPr/>
        </p:nvPicPr>
        <p:blipFill>
          <a:blip r:embed="rId3"/>
          <a:stretch>
            <a:fillRect/>
          </a:stretch>
        </p:blipFill>
        <p:spPr>
          <a:xfrm>
            <a:off x="5562600" y="398631"/>
            <a:ext cx="4495800" cy="60607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321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en-US" sz="4400" dirty="0" smtClean="0"/>
              <a:t>Cosmos Search</a:t>
            </a:r>
          </a:p>
          <a:p>
            <a:pPr marL="0" indent="0">
              <a:buNone/>
            </a:pPr>
            <a:r>
              <a:rPr lang="en-US" sz="2800" dirty="0" smtClean="0"/>
              <a:t>http://cosmossearch</a:t>
            </a:r>
          </a:p>
        </p:txBody>
      </p:sp>
      <p:pic>
        <p:nvPicPr>
          <p:cNvPr id="3" name="Picture 2"/>
          <p:cNvPicPr>
            <a:picLocks noChangeAspect="1"/>
          </p:cNvPicPr>
          <p:nvPr/>
        </p:nvPicPr>
        <p:blipFill>
          <a:blip r:embed="rId3"/>
          <a:stretch>
            <a:fillRect/>
          </a:stretch>
        </p:blipFill>
        <p:spPr>
          <a:xfrm>
            <a:off x="5715000" y="533400"/>
            <a:ext cx="5205046" cy="563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211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smtClean="0">
                <a:solidFill>
                  <a:prstClr val="white"/>
                </a:solidFill>
                <a:latin typeface="Segoe UI Light" panose="020B0502040204020203" pitchFamily="34" charset="0"/>
                <a:cs typeface="Segoe UI Light" panose="020B0502040204020203" pitchFamily="34" charset="0"/>
              </a:rPr>
              <a:t>Submitting a Job</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5779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2819400"/>
            <a:ext cx="6400800" cy="2503249"/>
          </a:xfrm>
          <a:prstGeom prst="rect">
            <a:avLst/>
          </a:prstGeom>
        </p:spPr>
        <p:txBody>
          <a:bodyPr wrap="square">
            <a:spAutoFit/>
          </a:bodyPr>
          <a:lstStyle/>
          <a:p>
            <a:pPr marL="74930">
              <a:spcAft>
                <a:spcPts val="800"/>
              </a:spcAft>
              <a:tabLst>
                <a:tab pos="3503930" algn="l"/>
              </a:tabLst>
            </a:pPr>
            <a:r>
              <a:rPr lang="en-US" sz="1400" dirty="0">
                <a:latin typeface="Segoe UI Semibold" panose="020B0702040204020203" pitchFamily="34" charset="0"/>
                <a:ea typeface="Calibri" panose="020F0502020204030204" pitchFamily="34" charset="0"/>
                <a:cs typeface="Segoe UI Semibold" panose="020B0702040204020203" pitchFamily="34" charset="0"/>
              </a:rPr>
              <a:t>Cosmos PowerShell</a:t>
            </a:r>
            <a:r>
              <a:rPr lang="en-US" sz="1100" dirty="0">
                <a:latin typeface="Segoe UI Light" panose="020B0502040204020203" pitchFamily="34" charset="0"/>
                <a:ea typeface="Calibri" panose="020F0502020204030204" pitchFamily="34" charset="0"/>
                <a:cs typeface="Segoe UI Light" panose="020B0502040204020203" pitchFamily="34" charset="0"/>
              </a:rPr>
              <a:t/>
            </a:r>
            <a:br>
              <a:rPr lang="en-US" sz="1100" dirty="0">
                <a:latin typeface="Segoe UI Light" panose="020B0502040204020203" pitchFamily="34" charset="0"/>
                <a:ea typeface="Calibri" panose="020F0502020204030204" pitchFamily="34" charset="0"/>
                <a:cs typeface="Segoe UI Light" panose="020B0502040204020203" pitchFamily="34" charset="0"/>
              </a:rPr>
            </a:br>
            <a:r>
              <a:rPr lang="en-US" sz="1100" dirty="0">
                <a:latin typeface="Consolas" panose="020B0609020204030204" pitchFamily="49" charset="0"/>
                <a:ea typeface="Calibri" panose="020F0502020204030204" pitchFamily="34" charset="0"/>
                <a:cs typeface="Consolas" panose="020B0609020204030204" pitchFamily="49" charset="0"/>
              </a:rPr>
              <a:t>Submit-</a:t>
            </a:r>
            <a:r>
              <a:rPr lang="en-US" sz="1100" dirty="0" err="1">
                <a:latin typeface="Consolas" panose="020B0609020204030204" pitchFamily="49" charset="0"/>
                <a:ea typeface="Calibri" panose="020F0502020204030204" pitchFamily="34" charset="0"/>
                <a:cs typeface="Consolas" panose="020B0609020204030204" pitchFamily="49" charset="0"/>
              </a:rPr>
              <a:t>CosmosScopeJob</a:t>
            </a:r>
            <a:r>
              <a:rPr lang="en-US" sz="1100" dirty="0">
                <a:latin typeface="Consolas" panose="020B0609020204030204" pitchFamily="49" charset="0"/>
                <a:ea typeface="Calibri" panose="020F0502020204030204" pitchFamily="34" charset="0"/>
                <a:cs typeface="Consolas" panose="020B0609020204030204" pitchFamily="49" charset="0"/>
              </a:rPr>
              <a:t> d:\my.script vc://cosmos08/sandbox</a:t>
            </a:r>
          </a:p>
          <a:p>
            <a:pPr marL="74930">
              <a:spcAft>
                <a:spcPts val="800"/>
              </a:spcAft>
              <a:tabLst>
                <a:tab pos="3503930" algn="l"/>
              </a:tabLst>
            </a:pPr>
            <a:endParaRPr lang="en-US" sz="1100" dirty="0">
              <a:latin typeface="Consolas" panose="020B0609020204030204" pitchFamily="49" charset="0"/>
              <a:ea typeface="Calibri" panose="020F0502020204030204" pitchFamily="34" charset="0"/>
              <a:cs typeface="Consolas" panose="020B0609020204030204" pitchFamily="49" charset="0"/>
            </a:endParaRPr>
          </a:p>
          <a:p>
            <a:pPr marL="74930">
              <a:spcAft>
                <a:spcPts val="800"/>
              </a:spcAft>
              <a:tabLst>
                <a:tab pos="3503930" algn="l"/>
              </a:tabLst>
            </a:pPr>
            <a:r>
              <a:rPr lang="en-US" sz="1400" dirty="0">
                <a:latin typeface="Segoe UI Semibold" panose="020B0702040204020203" pitchFamily="34" charset="0"/>
                <a:ea typeface="Calibri" panose="020F0502020204030204" pitchFamily="34" charset="0"/>
                <a:cs typeface="Segoe UI Semibold" panose="020B0702040204020203" pitchFamily="34" charset="0"/>
              </a:rPr>
              <a:t>SCOPE.EXE</a:t>
            </a:r>
            <a:r>
              <a:rPr lang="en-US" sz="1100" dirty="0">
                <a:latin typeface="Consolas" panose="020B0609020204030204" pitchFamily="49" charset="0"/>
                <a:ea typeface="Calibri" panose="020F0502020204030204" pitchFamily="34" charset="0"/>
                <a:cs typeface="Consolas" panose="020B0609020204030204" pitchFamily="49" charset="0"/>
              </a:rPr>
              <a:t/>
            </a:r>
            <a:br>
              <a:rPr lang="en-US" sz="1100" dirty="0">
                <a:latin typeface="Consolas" panose="020B0609020204030204" pitchFamily="49" charset="0"/>
                <a:ea typeface="Calibri" panose="020F0502020204030204" pitchFamily="34" charset="0"/>
                <a:cs typeface="Consolas" panose="020B0609020204030204" pitchFamily="49" charset="0"/>
              </a:rPr>
            </a:br>
            <a:r>
              <a:rPr lang="en-US" sz="1100" dirty="0">
                <a:latin typeface="Consolas" panose="020B0609020204030204" pitchFamily="49" charset="0"/>
                <a:ea typeface="Calibri" panose="020F0502020204030204" pitchFamily="34" charset="0"/>
                <a:cs typeface="Consolas" panose="020B0609020204030204" pitchFamily="49" charset="0"/>
              </a:rPr>
              <a:t>scope.exe submit –i d:\my.script vc://cosmos08/sandbox</a:t>
            </a:r>
          </a:p>
          <a:p>
            <a:pPr marL="74930">
              <a:spcAft>
                <a:spcPts val="800"/>
              </a:spcAft>
              <a:tabLst>
                <a:tab pos="3503930" algn="l"/>
              </a:tabLst>
            </a:pPr>
            <a:endParaRPr lang="en-US" sz="1100" dirty="0">
              <a:latin typeface="Consolas" panose="020B0609020204030204" pitchFamily="49" charset="0"/>
              <a:ea typeface="Calibri" panose="020F0502020204030204" pitchFamily="34" charset="0"/>
              <a:cs typeface="Consolas" panose="020B0609020204030204" pitchFamily="49" charset="0"/>
            </a:endParaRPr>
          </a:p>
          <a:p>
            <a:pPr marL="74930">
              <a:spcAft>
                <a:spcPts val="800"/>
              </a:spcAft>
              <a:tabLst>
                <a:tab pos="3503930" algn="l"/>
              </a:tabLst>
            </a:pPr>
            <a:r>
              <a:rPr lang="en-US" sz="1400" dirty="0">
                <a:latin typeface="Segoe UI Semibold" panose="020B0702040204020203" pitchFamily="34" charset="0"/>
                <a:ea typeface="Calibri" panose="020F0502020204030204" pitchFamily="34" charset="0"/>
                <a:cs typeface="Segoe UI Semibold" panose="020B0702040204020203" pitchFamily="34" charset="0"/>
              </a:rPr>
              <a:t>Cosmos </a:t>
            </a:r>
            <a:r>
              <a:rPr lang="en-US" sz="1400" dirty="0" err="1">
                <a:latin typeface="Segoe UI Semibold" panose="020B0702040204020203" pitchFamily="34" charset="0"/>
                <a:ea typeface="Calibri" panose="020F0502020204030204" pitchFamily="34" charset="0"/>
                <a:cs typeface="Segoe UI Semibold" panose="020B0702040204020203" pitchFamily="34" charset="0"/>
              </a:rPr>
              <a:t>VCClient</a:t>
            </a:r>
            <a:r>
              <a:rPr lang="en-US" sz="1400" dirty="0">
                <a:latin typeface="Segoe UI Semibold" panose="020B0702040204020203" pitchFamily="34" charset="0"/>
                <a:ea typeface="Calibri" panose="020F0502020204030204" pitchFamily="34" charset="0"/>
                <a:cs typeface="Segoe UI Semibold" panose="020B0702040204020203" pitchFamily="34" charset="0"/>
              </a:rPr>
              <a:t> APIs</a:t>
            </a:r>
            <a:r>
              <a:rPr lang="en-US" sz="1100" dirty="0">
                <a:latin typeface="Consolas" panose="020B0609020204030204" pitchFamily="49" charset="0"/>
                <a:ea typeface="Calibri" panose="020F0502020204030204" pitchFamily="34" charset="0"/>
                <a:cs typeface="Consolas" panose="020B0609020204030204" pitchFamily="49" charset="0"/>
              </a:rPr>
              <a:t/>
            </a:r>
            <a:br>
              <a:rPr lang="en-US" sz="1100" dirty="0">
                <a:latin typeface="Consolas" panose="020B0609020204030204" pitchFamily="49" charset="0"/>
                <a:ea typeface="Calibri" panose="020F0502020204030204" pitchFamily="34" charset="0"/>
                <a:cs typeface="Consolas" panose="020B0609020204030204" pitchFamily="49" charset="0"/>
              </a:rPr>
            </a:br>
            <a:r>
              <a:rPr lang="en-US" sz="1100" dirty="0" err="1">
                <a:latin typeface="Consolas" panose="020B0609020204030204" pitchFamily="49" charset="0"/>
                <a:ea typeface="Calibri" panose="020F0502020204030204" pitchFamily="34" charset="0"/>
                <a:cs typeface="Consolas" panose="020B0609020204030204" pitchFamily="49" charset="0"/>
              </a:rPr>
              <a:t>VcClient.VC.Setup</a:t>
            </a:r>
            <a:r>
              <a:rPr lang="en-US" sz="1100" dirty="0">
                <a:latin typeface="Consolas" panose="020B0609020204030204" pitchFamily="49" charset="0"/>
                <a:ea typeface="Calibri" panose="020F0502020204030204" pitchFamily="34" charset="0"/>
                <a:cs typeface="Consolas" panose="020B0609020204030204" pitchFamily="49" charset="0"/>
              </a:rPr>
              <a:t>( "</a:t>
            </a:r>
            <a:r>
              <a:rPr lang="en-US" sz="1100" dirty="0" err="1">
                <a:latin typeface="Consolas" panose="020B0609020204030204" pitchFamily="49" charset="0"/>
                <a:ea typeface="Calibri" panose="020F0502020204030204" pitchFamily="34" charset="0"/>
                <a:cs typeface="Consolas" panose="020B0609020204030204" pitchFamily="49" charset="0"/>
              </a:rPr>
              <a:t>vc</a:t>
            </a:r>
            <a:r>
              <a:rPr lang="en-US" sz="1100" dirty="0">
                <a:latin typeface="Consolas" panose="020B0609020204030204" pitchFamily="49" charset="0"/>
                <a:ea typeface="Calibri" panose="020F0502020204030204" pitchFamily="34" charset="0"/>
                <a:cs typeface="Consolas" panose="020B0609020204030204" pitchFamily="49" charset="0"/>
              </a:rPr>
              <a:t>://cosmos08/sandbox", null, null); </a:t>
            </a:r>
            <a:r>
              <a:rPr lang="en-US" sz="1100" dirty="0" smtClean="0">
                <a:latin typeface="Consolas" panose="020B0609020204030204" pitchFamily="49" charset="0"/>
                <a:ea typeface="Calibri" panose="020F0502020204030204" pitchFamily="34" charset="0"/>
                <a:cs typeface="Consolas" panose="020B0609020204030204" pitchFamily="49" charset="0"/>
              </a:rPr>
              <a:t/>
            </a:r>
            <a:br>
              <a:rPr lang="en-US" sz="1100" dirty="0" smtClean="0">
                <a:latin typeface="Consolas" panose="020B0609020204030204" pitchFamily="49" charset="0"/>
                <a:ea typeface="Calibri" panose="020F0502020204030204" pitchFamily="34" charset="0"/>
                <a:cs typeface="Consolas" panose="020B0609020204030204" pitchFamily="49" charset="0"/>
              </a:rPr>
            </a:br>
            <a:r>
              <a:rPr lang="en-US" sz="1100" dirty="0" smtClean="0">
                <a:latin typeface="Consolas" panose="020B0609020204030204" pitchFamily="49" charset="0"/>
                <a:ea typeface="Calibri" panose="020F0502020204030204" pitchFamily="34" charset="0"/>
                <a:cs typeface="Consolas" panose="020B0609020204030204" pitchFamily="49" charset="0"/>
              </a:rPr>
              <a:t>string </a:t>
            </a:r>
            <a:r>
              <a:rPr lang="en-US" sz="1100" dirty="0">
                <a:latin typeface="Consolas" panose="020B0609020204030204" pitchFamily="49" charset="0"/>
                <a:ea typeface="Calibri" panose="020F0502020204030204" pitchFamily="34" charset="0"/>
                <a:cs typeface="Consolas" panose="020B0609020204030204" pitchFamily="49" charset="0"/>
              </a:rPr>
              <a:t>script=“D:\\</a:t>
            </a:r>
            <a:r>
              <a:rPr lang="en-US" sz="1100" dirty="0" err="1" smtClean="0">
                <a:latin typeface="Consolas" panose="020B0609020204030204" pitchFamily="49" charset="0"/>
                <a:ea typeface="Calibri" panose="020F0502020204030204" pitchFamily="34" charset="0"/>
                <a:cs typeface="Consolas" panose="020B0609020204030204" pitchFamily="49" charset="0"/>
              </a:rPr>
              <a:t>my.script</a:t>
            </a:r>
            <a:r>
              <a:rPr lang="en-US" sz="1100" dirty="0" smtClean="0">
                <a:latin typeface="Consolas" panose="020B0609020204030204" pitchFamily="49" charset="0"/>
                <a:ea typeface="Calibri" panose="020F0502020204030204" pitchFamily="34" charset="0"/>
                <a:cs typeface="Consolas" panose="020B0609020204030204" pitchFamily="49" charset="0"/>
              </a:rPr>
              <a:t>”</a:t>
            </a:r>
            <a:br>
              <a:rPr lang="en-US" sz="1100" dirty="0" smtClean="0">
                <a:latin typeface="Consolas" panose="020B0609020204030204" pitchFamily="49" charset="0"/>
                <a:ea typeface="Calibri" panose="020F0502020204030204" pitchFamily="34" charset="0"/>
                <a:cs typeface="Consolas" panose="020B0609020204030204" pitchFamily="49" charset="0"/>
              </a:rPr>
            </a:br>
            <a:r>
              <a:rPr lang="en-US" sz="1100" dirty="0" err="1" smtClean="0">
                <a:latin typeface="Consolas" panose="020B0609020204030204" pitchFamily="49" charset="0"/>
                <a:ea typeface="Calibri" panose="020F0502020204030204" pitchFamily="34" charset="0"/>
                <a:cs typeface="Consolas" panose="020B0609020204030204" pitchFamily="49" charset="0"/>
              </a:rPr>
              <a:t>var</a:t>
            </a:r>
            <a:r>
              <a:rPr lang="en-US" sz="1100" dirty="0" smtClean="0">
                <a:latin typeface="Consolas" panose="020B0609020204030204" pitchFamily="49" charset="0"/>
                <a:ea typeface="Calibri" panose="020F0502020204030204" pitchFamily="34" charset="0"/>
                <a:cs typeface="Consolas" panose="020B0609020204030204" pitchFamily="49" charset="0"/>
              </a:rPr>
              <a:t> </a:t>
            </a:r>
            <a:r>
              <a:rPr lang="en-US" sz="1100" dirty="0" err="1">
                <a:latin typeface="Consolas" panose="020B0609020204030204" pitchFamily="49" charset="0"/>
                <a:ea typeface="Calibri" panose="020F0502020204030204" pitchFamily="34" charset="0"/>
                <a:cs typeface="Consolas" panose="020B0609020204030204" pitchFamily="49" charset="0"/>
              </a:rPr>
              <a:t>submit_params</a:t>
            </a:r>
            <a:r>
              <a:rPr lang="en-US" sz="1100" dirty="0">
                <a:latin typeface="Consolas" panose="020B0609020204030204" pitchFamily="49" charset="0"/>
                <a:ea typeface="Calibri" panose="020F0502020204030204" pitchFamily="34" charset="0"/>
                <a:cs typeface="Consolas" panose="020B0609020204030204" pitchFamily="49" charset="0"/>
              </a:rPr>
              <a:t> = new </a:t>
            </a:r>
            <a:r>
              <a:rPr lang="en-US" sz="1100" dirty="0" err="1">
                <a:latin typeface="Consolas" panose="020B0609020204030204" pitchFamily="49" charset="0"/>
                <a:ea typeface="Calibri" panose="020F0502020204030204" pitchFamily="34" charset="0"/>
                <a:cs typeface="Consolas" panose="020B0609020204030204" pitchFamily="49" charset="0"/>
              </a:rPr>
              <a:t>ScopeClient.SubmitParameters</a:t>
            </a:r>
            <a:r>
              <a:rPr lang="en-US" sz="1100" dirty="0">
                <a:latin typeface="Consolas" panose="020B0609020204030204" pitchFamily="49" charset="0"/>
                <a:ea typeface="Calibri" panose="020F0502020204030204" pitchFamily="34" charset="0"/>
                <a:cs typeface="Consolas" panose="020B0609020204030204" pitchFamily="49" charset="0"/>
              </a:rPr>
              <a:t>(</a:t>
            </a:r>
            <a:r>
              <a:rPr lang="en-US" sz="1100" dirty="0" err="1">
                <a:latin typeface="Consolas" panose="020B0609020204030204" pitchFamily="49" charset="0"/>
                <a:ea typeface="Calibri" panose="020F0502020204030204" pitchFamily="34" charset="0"/>
                <a:cs typeface="Consolas" panose="020B0609020204030204" pitchFamily="49" charset="0"/>
              </a:rPr>
              <a:t>script_filename</a:t>
            </a:r>
            <a:r>
              <a:rPr lang="en-US" sz="1100" dirty="0">
                <a:latin typeface="Consolas" panose="020B0609020204030204" pitchFamily="49" charset="0"/>
                <a:ea typeface="Calibri" panose="020F0502020204030204" pitchFamily="34" charset="0"/>
                <a:cs typeface="Consolas" panose="020B0609020204030204" pitchFamily="49" charset="0"/>
              </a:rPr>
              <a:t>); </a:t>
            </a:r>
            <a:r>
              <a:rPr lang="en-US" sz="1100" dirty="0" smtClean="0">
                <a:latin typeface="Consolas" panose="020B0609020204030204" pitchFamily="49" charset="0"/>
                <a:ea typeface="Calibri" panose="020F0502020204030204" pitchFamily="34" charset="0"/>
                <a:cs typeface="Consolas" panose="020B0609020204030204" pitchFamily="49" charset="0"/>
              </a:rPr>
              <a:t/>
            </a:r>
            <a:br>
              <a:rPr lang="en-US" sz="1100" dirty="0" smtClean="0">
                <a:latin typeface="Consolas" panose="020B0609020204030204" pitchFamily="49" charset="0"/>
                <a:ea typeface="Calibri" panose="020F0502020204030204" pitchFamily="34" charset="0"/>
                <a:cs typeface="Consolas" panose="020B0609020204030204" pitchFamily="49" charset="0"/>
              </a:rPr>
            </a:br>
            <a:r>
              <a:rPr lang="en-US" sz="1100" dirty="0" err="1" smtClean="0">
                <a:latin typeface="Consolas" panose="020B0609020204030204" pitchFamily="49" charset="0"/>
                <a:ea typeface="Calibri" panose="020F0502020204030204" pitchFamily="34" charset="0"/>
                <a:cs typeface="Consolas" panose="020B0609020204030204" pitchFamily="49" charset="0"/>
              </a:rPr>
              <a:t>var</a:t>
            </a:r>
            <a:r>
              <a:rPr lang="en-US" sz="1100" dirty="0" smtClean="0">
                <a:latin typeface="Consolas" panose="020B0609020204030204" pitchFamily="49" charset="0"/>
                <a:ea typeface="Calibri" panose="020F0502020204030204" pitchFamily="34" charset="0"/>
                <a:cs typeface="Consolas" panose="020B0609020204030204" pitchFamily="49" charset="0"/>
              </a:rPr>
              <a:t> </a:t>
            </a:r>
            <a:r>
              <a:rPr lang="en-US" sz="1100" dirty="0" err="1">
                <a:latin typeface="Consolas" panose="020B0609020204030204" pitchFamily="49" charset="0"/>
                <a:ea typeface="Calibri" panose="020F0502020204030204" pitchFamily="34" charset="0"/>
                <a:cs typeface="Consolas" panose="020B0609020204030204" pitchFamily="49" charset="0"/>
              </a:rPr>
              <a:t>job_info</a:t>
            </a:r>
            <a:r>
              <a:rPr lang="en-US" sz="1100" dirty="0">
                <a:latin typeface="Consolas" panose="020B0609020204030204" pitchFamily="49" charset="0"/>
                <a:ea typeface="Calibri" panose="020F0502020204030204" pitchFamily="34" charset="0"/>
                <a:cs typeface="Consolas" panose="020B0609020204030204" pitchFamily="49" charset="0"/>
              </a:rPr>
              <a:t> = </a:t>
            </a:r>
            <a:r>
              <a:rPr lang="en-US" sz="1100" dirty="0" err="1">
                <a:latin typeface="Consolas" panose="020B0609020204030204" pitchFamily="49" charset="0"/>
                <a:ea typeface="Calibri" panose="020F0502020204030204" pitchFamily="34" charset="0"/>
                <a:cs typeface="Consolas" panose="020B0609020204030204" pitchFamily="49" charset="0"/>
              </a:rPr>
              <a:t>ScopeClient.Scope.Submit</a:t>
            </a:r>
            <a:r>
              <a:rPr lang="en-US" sz="1100" dirty="0">
                <a:latin typeface="Consolas" panose="020B0609020204030204" pitchFamily="49" charset="0"/>
                <a:ea typeface="Calibri" panose="020F0502020204030204" pitchFamily="34" charset="0"/>
                <a:cs typeface="Consolas" panose="020B0609020204030204" pitchFamily="49" charset="0"/>
              </a:rPr>
              <a:t>(</a:t>
            </a:r>
            <a:r>
              <a:rPr lang="en-US" sz="1100" dirty="0" err="1">
                <a:latin typeface="Consolas" panose="020B0609020204030204" pitchFamily="49" charset="0"/>
                <a:ea typeface="Calibri" panose="020F0502020204030204" pitchFamily="34" charset="0"/>
                <a:cs typeface="Consolas" panose="020B0609020204030204" pitchFamily="49" charset="0"/>
              </a:rPr>
              <a:t>submit_params</a:t>
            </a:r>
            <a:r>
              <a:rPr lang="en-US" sz="1100" dirty="0">
                <a:latin typeface="Consolas" panose="020B0609020204030204" pitchFamily="49" charset="0"/>
                <a:ea typeface="Calibri" panose="020F0502020204030204" pitchFamily="34" charset="0"/>
                <a:cs typeface="Consolas" panose="020B0609020204030204" pitchFamily="49" charset="0"/>
              </a:rPr>
              <a:t>); </a:t>
            </a:r>
          </a:p>
        </p:txBody>
      </p:sp>
      <p:sp>
        <p:nvSpPr>
          <p:cNvPr id="3" name="Content Placeholder 2"/>
          <p:cNvSpPr>
            <a:spLocks noGrp="1"/>
          </p:cNvSpPr>
          <p:nvPr>
            <p:ph sz="quarter" idx="13"/>
          </p:nvPr>
        </p:nvSpPr>
        <p:spPr/>
        <p:txBody>
          <a:bodyPr/>
          <a:lstStyle/>
          <a:p>
            <a:pPr marL="0" indent="0">
              <a:buNone/>
            </a:pPr>
            <a:r>
              <a:rPr lang="en-US" sz="5400" dirty="0" smtClean="0"/>
              <a:t>Via Code</a:t>
            </a:r>
            <a:endParaRPr lang="en-US" sz="5400" dirty="0"/>
          </a:p>
        </p:txBody>
      </p:sp>
      <p:pic>
        <p:nvPicPr>
          <p:cNvPr id="4" name="Picture 3"/>
          <p:cNvPicPr>
            <a:picLocks noChangeAspect="1"/>
          </p:cNvPicPr>
          <p:nvPr/>
        </p:nvPicPr>
        <p:blipFill>
          <a:blip r:embed="rId3"/>
          <a:stretch>
            <a:fillRect/>
          </a:stretch>
        </p:blipFill>
        <p:spPr>
          <a:xfrm>
            <a:off x="6705600" y="357028"/>
            <a:ext cx="2516308" cy="21336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105400" y="322257"/>
            <a:ext cx="6400800" cy="463717"/>
          </a:xfrm>
          <a:prstGeom prst="rect">
            <a:avLst/>
          </a:prstGeom>
        </p:spPr>
        <p:txBody>
          <a:bodyPr wrap="square">
            <a:spAutoFit/>
          </a:bodyPr>
          <a:lstStyle/>
          <a:p>
            <a:pPr marL="74930">
              <a:lnSpc>
                <a:spcPct val="107000"/>
              </a:lnSpc>
              <a:spcAft>
                <a:spcPts val="800"/>
              </a:spcAft>
              <a:tabLst>
                <a:tab pos="3503930" algn="l"/>
              </a:tabLst>
            </a:pPr>
            <a:r>
              <a:rPr lang="en-US" sz="1400" dirty="0" smtClean="0">
                <a:latin typeface="Segoe UI Semibold" panose="020B0702040204020203" pitchFamily="34" charset="0"/>
                <a:ea typeface="Calibri" panose="020F0502020204030204" pitchFamily="34" charset="0"/>
                <a:cs typeface="Segoe UI Semibold" panose="020B0702040204020203" pitchFamily="34" charset="0"/>
              </a:rPr>
              <a:t>Scope Studio</a:t>
            </a:r>
            <a:r>
              <a:rPr lang="en-US" sz="1100" dirty="0" smtClean="0">
                <a:latin typeface="Segoe UI Light" panose="020B0502040204020203" pitchFamily="34" charset="0"/>
                <a:ea typeface="Calibri" panose="020F0502020204030204" pitchFamily="34" charset="0"/>
                <a:cs typeface="Segoe UI Light" panose="020B0502040204020203" pitchFamily="34" charset="0"/>
              </a:rPr>
              <a:t/>
            </a:r>
            <a:br>
              <a:rPr lang="en-US" sz="1100" dirty="0" smtClean="0">
                <a:latin typeface="Segoe UI Light" panose="020B0502040204020203" pitchFamily="34" charset="0"/>
                <a:ea typeface="Calibri" panose="020F0502020204030204" pitchFamily="34" charset="0"/>
                <a:cs typeface="Segoe UI Light" panose="020B0502040204020203" pitchFamily="34" charset="0"/>
              </a:rPr>
            </a:br>
            <a:endParaRPr lang="en-US" sz="9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670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219200" y="1600199"/>
            <a:ext cx="10363200" cy="2667001"/>
          </a:xfrm>
        </p:spPr>
        <p:txBody>
          <a:bodyPr>
            <a:normAutofit/>
          </a:bodyPr>
          <a:lstStyle/>
          <a:p>
            <a:r>
              <a:rPr lang="en-US" sz="9600" b="0" cap="none" spc="-150" dirty="0" smtClean="0">
                <a:solidFill>
                  <a:schemeClr val="tx1"/>
                </a:solidFill>
              </a:rPr>
              <a:t>Cosmos</a:t>
            </a:r>
            <a:br>
              <a:rPr lang="en-US" sz="9600" b="0" cap="none" spc="-150" dirty="0" smtClean="0">
                <a:solidFill>
                  <a:schemeClr val="tx1"/>
                </a:solidFill>
              </a:rPr>
            </a:br>
            <a:r>
              <a:rPr lang="en-US" sz="6000" b="0" cap="none" spc="-150" dirty="0" smtClean="0">
                <a:solidFill>
                  <a:schemeClr val="tx1"/>
                </a:solidFill>
              </a:rPr>
              <a:t>Big Data at Microsoft</a:t>
            </a:r>
            <a:endParaRPr lang="en-US" sz="9600" b="0" cap="none" spc="-150" dirty="0">
              <a:solidFill>
                <a:schemeClr val="tx1"/>
              </a:solidFill>
            </a:endParaRPr>
          </a:p>
        </p:txBody>
      </p:sp>
      <p:sp>
        <p:nvSpPr>
          <p:cNvPr id="2" name="Text Placeholder 1"/>
          <p:cNvSpPr>
            <a:spLocks noGrp="1"/>
          </p:cNvSpPr>
          <p:nvPr>
            <p:ph type="subTitle" idx="1"/>
          </p:nvPr>
        </p:nvSpPr>
        <p:spPr>
          <a:xfrm>
            <a:off x="1266850" y="4495800"/>
            <a:ext cx="8534400" cy="1143000"/>
          </a:xfrm>
        </p:spPr>
        <p:txBody>
          <a:bodyPr/>
          <a:lstStyle/>
          <a:p>
            <a:r>
              <a:rPr lang="en-US" dirty="0" smtClean="0">
                <a:solidFill>
                  <a:schemeClr val="tx1"/>
                </a:solidFill>
                <a:latin typeface="+mj-lt"/>
                <a:cs typeface="Segoe UI Semibold" panose="020B0702040204020203" pitchFamily="34" charset="0"/>
              </a:rPr>
              <a:t>Saveen Reddy</a:t>
            </a:r>
          </a:p>
          <a:p>
            <a:r>
              <a:rPr lang="en-US" dirty="0" smtClean="0">
                <a:solidFill>
                  <a:schemeClr val="tx1"/>
                </a:solidFill>
                <a:latin typeface="+mj-lt"/>
                <a:cs typeface="Segoe UI Semibold" panose="020B0702040204020203" pitchFamily="34" charset="0"/>
              </a:rPr>
              <a:t>2014/12/09</a:t>
            </a:r>
            <a:endParaRPr lang="en-US" dirty="0">
              <a:solidFill>
                <a:schemeClr val="tx1"/>
              </a:solidFill>
              <a:latin typeface="+mj-lt"/>
              <a:cs typeface="Segoe UI Semibold" panose="020B0702040204020203" pitchFamily="34" charset="0"/>
            </a:endParaRPr>
          </a:p>
        </p:txBody>
      </p:sp>
      <p:sp>
        <p:nvSpPr>
          <p:cNvPr id="4" name="Rectangle 3"/>
          <p:cNvSpPr/>
          <p:nvPr/>
        </p:nvSpPr>
        <p:spPr>
          <a:xfrm>
            <a:off x="1298041" y="5879068"/>
            <a:ext cx="2313454" cy="369332"/>
          </a:xfrm>
          <a:prstGeom prst="rect">
            <a:avLst/>
          </a:prstGeom>
        </p:spPr>
        <p:txBody>
          <a:bodyPr wrap="none">
            <a:spAutoFit/>
          </a:bodyPr>
          <a:lstStyle/>
          <a:p>
            <a:r>
              <a:rPr lang="en-US" dirty="0">
                <a:latin typeface="Segoe UI Light" panose="020B0502040204020203" pitchFamily="34" charset="0"/>
                <a:cs typeface="Segoe UI Light" panose="020B0502040204020203" pitchFamily="34" charset="0"/>
              </a:rPr>
              <a:t>http://</a:t>
            </a:r>
            <a:r>
              <a:rPr lang="en-US" dirty="0" smtClean="0">
                <a:latin typeface="Segoe UI Light" panose="020B0502040204020203" pitchFamily="34" charset="0"/>
                <a:cs typeface="Segoe UI Light" panose="020B0502040204020203" pitchFamily="34" charset="0"/>
              </a:rPr>
              <a:t>aka.ms/Cosmos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2500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Getting Data into Cosmos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5712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29200" y="569915"/>
            <a:ext cx="1648477" cy="178783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5029200" y="112714"/>
            <a:ext cx="2209800" cy="397416"/>
          </a:xfrm>
          <a:prstGeom prst="rect">
            <a:avLst/>
          </a:prstGeom>
        </p:spPr>
        <p:txBody>
          <a:bodyPr wrap="square">
            <a:spAutoFit/>
          </a:bodyPr>
          <a:lstStyle/>
          <a:p>
            <a:pPr marL="74930">
              <a:lnSpc>
                <a:spcPct val="107000"/>
              </a:lnSpc>
              <a:spcAft>
                <a:spcPts val="800"/>
              </a:spcAft>
              <a:tabLst>
                <a:tab pos="3503930" algn="l"/>
              </a:tabLst>
            </a:pPr>
            <a:r>
              <a:rPr lang="en-US" sz="2000" dirty="0" smtClean="0">
                <a:latin typeface="Segoe UI Semibold" panose="020B0702040204020203" pitchFamily="34" charset="0"/>
                <a:ea typeface="Calibri" panose="020F0502020204030204" pitchFamily="34" charset="0"/>
                <a:cs typeface="Segoe UI Semibold" panose="020B0702040204020203" pitchFamily="34" charset="0"/>
              </a:rPr>
              <a:t>Web Portal</a:t>
            </a:r>
            <a:endParaRPr lang="en-US" sz="1600" dirty="0">
              <a:latin typeface="Segoe UI Semibold" panose="020B0702040204020203" pitchFamily="34" charset="0"/>
              <a:ea typeface="Calibri" panose="020F0502020204030204" pitchFamily="34" charset="0"/>
              <a:cs typeface="Segoe UI Semibold" panose="020B0702040204020203" pitchFamily="34" charset="0"/>
            </a:endParaRPr>
          </a:p>
        </p:txBody>
      </p:sp>
      <p:sp>
        <p:nvSpPr>
          <p:cNvPr id="12" name="Rectangle 11"/>
          <p:cNvSpPr/>
          <p:nvPr/>
        </p:nvSpPr>
        <p:spPr>
          <a:xfrm>
            <a:off x="5029200" y="2855914"/>
            <a:ext cx="5534677" cy="1246495"/>
          </a:xfrm>
          <a:prstGeom prst="rect">
            <a:avLst/>
          </a:prstGeom>
        </p:spPr>
        <p:txBody>
          <a:bodyPr wrap="square">
            <a:spAutoFit/>
          </a:bodyPr>
          <a:lstStyle/>
          <a:p>
            <a:r>
              <a:rPr lang="en-US" sz="2000" dirty="0">
                <a:latin typeface="Segoe UI Semibold" panose="020B0702040204020203" pitchFamily="34" charset="0"/>
                <a:ea typeface="Calibri" panose="020F0502020204030204" pitchFamily="34" charset="0"/>
                <a:cs typeface="Segoe UI Semibold" panose="020B0702040204020203" pitchFamily="34" charset="0"/>
              </a:rPr>
              <a:t>Cosmos </a:t>
            </a:r>
            <a:r>
              <a:rPr lang="en-US" sz="2000" dirty="0" err="1">
                <a:latin typeface="Segoe UI Semibold" panose="020B0702040204020203" pitchFamily="34" charset="0"/>
                <a:ea typeface="Calibri" panose="020F0502020204030204" pitchFamily="34" charset="0"/>
                <a:cs typeface="Segoe UI Semibold" panose="020B0702040204020203" pitchFamily="34" charset="0"/>
              </a:rPr>
              <a:t>VcClient</a:t>
            </a:r>
            <a:r>
              <a:rPr lang="en-US" sz="2000" dirty="0">
                <a:latin typeface="Segoe UI Semibold" panose="020B0702040204020203" pitchFamily="34" charset="0"/>
                <a:ea typeface="Calibri" panose="020F0502020204030204" pitchFamily="34" charset="0"/>
                <a:cs typeface="Segoe UI Semibold" panose="020B0702040204020203" pitchFamily="34" charset="0"/>
              </a:rPr>
              <a:t> API</a:t>
            </a:r>
          </a:p>
          <a:p>
            <a:r>
              <a:rPr lang="en-US" sz="1100" dirty="0" err="1" smtClean="0">
                <a:latin typeface="Consolas" panose="020B0609020204030204" pitchFamily="49" charset="0"/>
                <a:cs typeface="Consolas" panose="020B0609020204030204" pitchFamily="49" charset="0"/>
              </a:rPr>
              <a:t>VcClient.VC.Setup</a:t>
            </a:r>
            <a:r>
              <a:rPr lang="en-US" sz="1100" dirty="0" smtClean="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vc</a:t>
            </a:r>
            <a:r>
              <a:rPr lang="en-US" sz="1100" dirty="0">
                <a:latin typeface="Consolas" panose="020B0609020204030204" pitchFamily="49" charset="0"/>
                <a:cs typeface="Consolas" panose="020B0609020204030204" pitchFamily="49" charset="0"/>
              </a:rPr>
              <a:t>://cosmos08/sandbox", </a:t>
            </a:r>
            <a:r>
              <a:rPr lang="en-US" sz="1100" dirty="0" smtClean="0">
                <a:latin typeface="Consolas" panose="020B0609020204030204" pitchFamily="49" charset="0"/>
                <a:cs typeface="Consolas" panose="020B0609020204030204" pitchFamily="49" charset="0"/>
              </a:rPr>
              <a:t>null</a:t>
            </a:r>
            <a:r>
              <a:rPr lang="en-US" sz="1100" dirty="0">
                <a:latin typeface="Consolas" panose="020B0609020204030204" pitchFamily="49" charset="0"/>
                <a:cs typeface="Consolas" panose="020B0609020204030204" pitchFamily="49" charset="0"/>
              </a:rPr>
              <a:t>, </a:t>
            </a:r>
            <a:r>
              <a:rPr lang="en-US" sz="1100" dirty="0" smtClean="0">
                <a:latin typeface="Consolas" panose="020B0609020204030204" pitchFamily="49" charset="0"/>
                <a:cs typeface="Consolas" panose="020B0609020204030204" pitchFamily="49" charset="0"/>
              </a:rPr>
              <a:t>null</a:t>
            </a:r>
            <a:r>
              <a:rPr lang="en-US" sz="1100" dirty="0">
                <a:latin typeface="Consolas" panose="020B0609020204030204" pitchFamily="49" charset="0"/>
                <a:cs typeface="Consolas" panose="020B0609020204030204" pitchFamily="49" charset="0"/>
              </a:rPr>
              <a:t>); </a:t>
            </a:r>
            <a:endParaRPr lang="en-US" sz="1100" dirty="0" smtClean="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string </a:t>
            </a:r>
            <a:r>
              <a:rPr lang="en-US" sz="1100" dirty="0">
                <a:latin typeface="Consolas" panose="020B0609020204030204" pitchFamily="49" charset="0"/>
                <a:cs typeface="Consolas" panose="020B0609020204030204" pitchFamily="49" charset="0"/>
              </a:rPr>
              <a:t>filename = @"D</a:t>
            </a:r>
            <a:r>
              <a:rPr lang="en-US" sz="1100" dirty="0" smtClean="0">
                <a:latin typeface="Consolas" panose="020B0609020204030204" pitchFamily="49" charset="0"/>
                <a:cs typeface="Consolas" panose="020B0609020204030204" pitchFamily="49" charset="0"/>
              </a:rPr>
              <a:t>:\data.txt</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string </a:t>
            </a:r>
            <a:r>
              <a:rPr lang="en-US" sz="1100" dirty="0" err="1">
                <a:latin typeface="Consolas" panose="020B0609020204030204" pitchFamily="49" charset="0"/>
                <a:cs typeface="Consolas" panose="020B0609020204030204" pitchFamily="49" charset="0"/>
              </a:rPr>
              <a:t>streamname</a:t>
            </a:r>
            <a:r>
              <a:rPr lang="en-US" sz="1100" dirty="0">
                <a:latin typeface="Consolas" panose="020B0609020204030204" pitchFamily="49" charset="0"/>
                <a:cs typeface="Consolas" panose="020B0609020204030204" pitchFamily="49" charset="0"/>
              </a:rPr>
              <a:t> = @"/</a:t>
            </a:r>
            <a:r>
              <a:rPr lang="en-US" sz="1100" dirty="0" smtClean="0">
                <a:latin typeface="Consolas" panose="020B0609020204030204" pitchFamily="49" charset="0"/>
                <a:cs typeface="Consolas" panose="020B0609020204030204" pitchFamily="49" charset="0"/>
              </a:rPr>
              <a:t>my/data.txt</a:t>
            </a:r>
            <a:r>
              <a:rPr lang="en-US" sz="1100" dirty="0">
                <a:latin typeface="Consolas" panose="020B0609020204030204" pitchFamily="49" charset="0"/>
                <a:cs typeface="Consolas" panose="020B0609020204030204" pitchFamily="49" charset="0"/>
              </a:rPr>
              <a:t>"; </a:t>
            </a:r>
          </a:p>
          <a:p>
            <a:r>
              <a:rPr lang="en-US" sz="1100" dirty="0" err="1" smtClean="0">
                <a:latin typeface="Consolas" panose="020B0609020204030204" pitchFamily="49" charset="0"/>
                <a:cs typeface="Consolas" panose="020B0609020204030204" pitchFamily="49" charset="0"/>
              </a:rPr>
              <a:t>bool</a:t>
            </a:r>
            <a:r>
              <a:rPr lang="en-US" sz="1100" dirty="0" smtClean="0">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compression = true; </a:t>
            </a:r>
            <a:r>
              <a:rPr lang="en-US" sz="1100" dirty="0" smtClean="0">
                <a:latin typeface="Consolas" panose="020B0609020204030204" pitchFamily="49" charset="0"/>
                <a:cs typeface="Consolas" panose="020B0609020204030204" pitchFamily="49" charset="0"/>
              </a:rPr>
              <a:t/>
            </a:r>
            <a:br>
              <a:rPr lang="en-US" sz="1100" dirty="0" smtClean="0">
                <a:latin typeface="Consolas" panose="020B0609020204030204" pitchFamily="49" charset="0"/>
                <a:cs typeface="Consolas" panose="020B0609020204030204" pitchFamily="49" charset="0"/>
              </a:rPr>
            </a:br>
            <a:r>
              <a:rPr lang="en-US" sz="1100" dirty="0" err="1" smtClean="0">
                <a:latin typeface="Consolas" panose="020B0609020204030204" pitchFamily="49" charset="0"/>
                <a:cs typeface="Consolas" panose="020B0609020204030204" pitchFamily="49" charset="0"/>
              </a:rPr>
              <a:t>VcClient.VC.Upload</a:t>
            </a:r>
            <a:r>
              <a:rPr lang="en-US" sz="1100" dirty="0" smtClean="0">
                <a:latin typeface="Consolas" panose="020B0609020204030204" pitchFamily="49" charset="0"/>
                <a:cs typeface="Consolas" panose="020B0609020204030204" pitchFamily="49" charset="0"/>
              </a:rPr>
              <a:t>(filename</a:t>
            </a:r>
            <a:r>
              <a:rPr lang="en-US" sz="1100" dirty="0">
                <a:latin typeface="Consolas" panose="020B0609020204030204" pitchFamily="49" charset="0"/>
                <a:cs typeface="Consolas" panose="020B0609020204030204" pitchFamily="49" charset="0"/>
              </a:rPr>
              <a:t>, </a:t>
            </a:r>
            <a:r>
              <a:rPr lang="en-US" sz="1100" dirty="0" err="1" smtClean="0">
                <a:latin typeface="Consolas" panose="020B0609020204030204" pitchFamily="49" charset="0"/>
                <a:cs typeface="Consolas" panose="020B0609020204030204" pitchFamily="49" charset="0"/>
              </a:rPr>
              <a:t>streamname</a:t>
            </a:r>
            <a:r>
              <a:rPr lang="en-US" sz="1100" dirty="0" smtClean="0">
                <a:latin typeface="Consolas" panose="020B0609020204030204" pitchFamily="49" charset="0"/>
                <a:cs typeface="Consolas" panose="020B0609020204030204" pitchFamily="49" charset="0"/>
              </a:rPr>
              <a:t>, compression</a:t>
            </a:r>
            <a:r>
              <a:rPr lang="en-US" sz="1100" dirty="0">
                <a:latin typeface="Consolas" panose="020B0609020204030204" pitchFamily="49" charset="0"/>
                <a:cs typeface="Consolas" panose="020B0609020204030204" pitchFamily="49" charset="0"/>
              </a:rPr>
              <a:t>); </a:t>
            </a:r>
          </a:p>
        </p:txBody>
      </p:sp>
      <p:sp>
        <p:nvSpPr>
          <p:cNvPr id="2" name="Content Placeholder 1"/>
          <p:cNvSpPr>
            <a:spLocks noGrp="1"/>
          </p:cNvSpPr>
          <p:nvPr>
            <p:ph sz="quarter" idx="13"/>
          </p:nvPr>
        </p:nvSpPr>
        <p:spPr/>
        <p:txBody>
          <a:bodyPr/>
          <a:lstStyle/>
          <a:p>
            <a:pPr marL="0" indent="0">
              <a:buNone/>
            </a:pPr>
            <a:r>
              <a:rPr lang="en-US" sz="4400" dirty="0" smtClean="0"/>
              <a:t>Uploading</a:t>
            </a:r>
            <a:endParaRPr lang="en-US" sz="4400" dirty="0"/>
          </a:p>
        </p:txBody>
      </p:sp>
      <p:sp>
        <p:nvSpPr>
          <p:cNvPr id="10" name="Rectangle 9"/>
          <p:cNvSpPr/>
          <p:nvPr/>
        </p:nvSpPr>
        <p:spPr>
          <a:xfrm>
            <a:off x="7924800" y="107247"/>
            <a:ext cx="2209800" cy="397416"/>
          </a:xfrm>
          <a:prstGeom prst="rect">
            <a:avLst/>
          </a:prstGeom>
        </p:spPr>
        <p:txBody>
          <a:bodyPr wrap="square">
            <a:spAutoFit/>
          </a:bodyPr>
          <a:lstStyle/>
          <a:p>
            <a:pPr marL="74930">
              <a:lnSpc>
                <a:spcPct val="107000"/>
              </a:lnSpc>
              <a:spcAft>
                <a:spcPts val="800"/>
              </a:spcAft>
              <a:tabLst>
                <a:tab pos="3503930" algn="l"/>
              </a:tabLst>
            </a:pPr>
            <a:r>
              <a:rPr lang="en-US" sz="2000" dirty="0" smtClean="0">
                <a:latin typeface="Segoe UI Semibold" panose="020B0702040204020203" pitchFamily="34" charset="0"/>
                <a:ea typeface="Calibri" panose="020F0502020204030204" pitchFamily="34" charset="0"/>
                <a:cs typeface="Segoe UI Semibold" panose="020B0702040204020203" pitchFamily="34" charset="0"/>
              </a:rPr>
              <a:t>Scope Studio</a:t>
            </a:r>
            <a:endParaRPr lang="en-US" sz="1600" dirty="0">
              <a:latin typeface="Segoe UI Semibold" panose="020B0702040204020203" pitchFamily="34" charset="0"/>
              <a:ea typeface="Calibri" panose="020F0502020204030204" pitchFamily="34" charset="0"/>
              <a:cs typeface="Segoe UI Semibold" panose="020B0702040204020203" pitchFamily="34" charset="0"/>
            </a:endParaRPr>
          </a:p>
        </p:txBody>
      </p:sp>
      <p:pic>
        <p:nvPicPr>
          <p:cNvPr id="5" name="Picture 4"/>
          <p:cNvPicPr>
            <a:picLocks noChangeAspect="1"/>
          </p:cNvPicPr>
          <p:nvPr/>
        </p:nvPicPr>
        <p:blipFill>
          <a:blip r:embed="rId4"/>
          <a:stretch>
            <a:fillRect/>
          </a:stretch>
        </p:blipFill>
        <p:spPr>
          <a:xfrm>
            <a:off x="7924800" y="569915"/>
            <a:ext cx="2704762" cy="1780952"/>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4955203" y="4495800"/>
            <a:ext cx="5534677" cy="1988942"/>
          </a:xfrm>
          <a:prstGeom prst="rect">
            <a:avLst/>
          </a:prstGeom>
        </p:spPr>
        <p:txBody>
          <a:bodyPr wrap="square">
            <a:spAutoFit/>
          </a:bodyPr>
          <a:lstStyle/>
          <a:p>
            <a:pPr marL="74930">
              <a:lnSpc>
                <a:spcPct val="107000"/>
              </a:lnSpc>
              <a:spcAft>
                <a:spcPts val="800"/>
              </a:spcAft>
              <a:tabLst>
                <a:tab pos="3503930" algn="l"/>
              </a:tabLst>
            </a:pPr>
            <a:r>
              <a:rPr lang="en-US" dirty="0">
                <a:latin typeface="Segoe UI Semibold" panose="020B0702040204020203" pitchFamily="34" charset="0"/>
                <a:ea typeface="Calibri" panose="020F0502020204030204" pitchFamily="34" charset="0"/>
                <a:cs typeface="Segoe UI Semibold" panose="020B0702040204020203" pitchFamily="34" charset="0"/>
              </a:rPr>
              <a:t>Cosmos PowerShell</a:t>
            </a:r>
            <a:r>
              <a:rPr lang="en-US" dirty="0">
                <a:latin typeface="Segoe UI Light" panose="020B0502040204020203" pitchFamily="34" charset="0"/>
                <a:ea typeface="Calibri" panose="020F0502020204030204" pitchFamily="34" charset="0"/>
                <a:cs typeface="Segoe UI Light" panose="020B0502040204020203" pitchFamily="34" charset="0"/>
              </a:rPr>
              <a:t/>
            </a:r>
            <a:br>
              <a:rPr lang="en-US" dirty="0">
                <a:latin typeface="Segoe UI Light" panose="020B0502040204020203" pitchFamily="34" charset="0"/>
                <a:ea typeface="Calibri" panose="020F0502020204030204" pitchFamily="34" charset="0"/>
                <a:cs typeface="Segoe UI Light" panose="020B0502040204020203" pitchFamily="34" charset="0"/>
              </a:rPr>
            </a:br>
            <a:r>
              <a:rPr lang="en-US" sz="1050" dirty="0">
                <a:latin typeface="Consolas" panose="020B0609020204030204" pitchFamily="49" charset="0"/>
                <a:cs typeface="Consolas" panose="020B0609020204030204" pitchFamily="49" charset="0"/>
              </a:rPr>
              <a:t>Import-Module CosmosPS</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Import-</a:t>
            </a:r>
            <a:r>
              <a:rPr lang="en-US" sz="1050" dirty="0" err="1">
                <a:latin typeface="Consolas" panose="020B0609020204030204" pitchFamily="49" charset="0"/>
                <a:cs typeface="Consolas" panose="020B0609020204030204" pitchFamily="49" charset="0"/>
              </a:rPr>
              <a:t>CosmosStreamFromFile</a:t>
            </a:r>
            <a:r>
              <a:rPr lang="en-US" sz="1050" dirty="0">
                <a:latin typeface="Consolas" panose="020B0609020204030204" pitchFamily="49" charset="0"/>
                <a:cs typeface="Consolas" panose="020B0609020204030204" pitchFamily="49" charset="0"/>
              </a:rPr>
              <a:t> d:\data.txt vc://cosmosos/sandbox/my </a:t>
            </a:r>
          </a:p>
          <a:p>
            <a:pPr marL="74930">
              <a:lnSpc>
                <a:spcPct val="107000"/>
              </a:lnSpc>
              <a:spcAft>
                <a:spcPts val="800"/>
              </a:spcAft>
              <a:tabLst>
                <a:tab pos="3503930" algn="l"/>
              </a:tabLst>
            </a:pPr>
            <a:endParaRPr lang="en-US" sz="1050" dirty="0">
              <a:latin typeface="Consolas" panose="020B0609020204030204" pitchFamily="49" charset="0"/>
              <a:cs typeface="Consolas" panose="020B0609020204030204" pitchFamily="49" charset="0"/>
            </a:endParaRPr>
          </a:p>
          <a:p>
            <a:pPr marL="74930">
              <a:lnSpc>
                <a:spcPct val="107000"/>
              </a:lnSpc>
              <a:spcAft>
                <a:spcPts val="800"/>
              </a:spcAft>
              <a:tabLst>
                <a:tab pos="3503930" algn="l"/>
              </a:tabLst>
            </a:pPr>
            <a:r>
              <a:rPr lang="en-US" dirty="0">
                <a:latin typeface="Segoe UI Semibold" panose="020B0702040204020203" pitchFamily="34" charset="0"/>
                <a:ea typeface="Calibri" panose="020F0502020204030204" pitchFamily="34" charset="0"/>
                <a:cs typeface="Segoe UI Semibold" panose="020B0702040204020203" pitchFamily="34" charset="0"/>
              </a:rPr>
              <a:t>SCOPE.EXE</a:t>
            </a:r>
            <a:r>
              <a:rPr lang="en-US" dirty="0">
                <a:latin typeface="Segoe UI Light" panose="020B0502040204020203" pitchFamily="34" charset="0"/>
                <a:ea typeface="Calibri" panose="020F0502020204030204" pitchFamily="34" charset="0"/>
                <a:cs typeface="Segoe UI Light" panose="020B0502040204020203" pitchFamily="34" charset="0"/>
              </a:rPr>
              <a:t/>
            </a:r>
            <a:br>
              <a:rPr lang="en-US" dirty="0">
                <a:latin typeface="Segoe UI Light" panose="020B0502040204020203" pitchFamily="34" charset="0"/>
                <a:ea typeface="Calibri" panose="020F0502020204030204" pitchFamily="34" charset="0"/>
                <a:cs typeface="Segoe UI Light" panose="020B0502040204020203" pitchFamily="34" charset="0"/>
              </a:rPr>
            </a:br>
            <a:r>
              <a:rPr lang="en-US" sz="1100" dirty="0">
                <a:latin typeface="Consolas" panose="020B0609020204030204" pitchFamily="49" charset="0"/>
                <a:cs typeface="Consolas" panose="020B0609020204030204" pitchFamily="49" charset="0"/>
              </a:rPr>
              <a:t>scope.exe copy d:\data.txt vc://cosmos08/sandbox/my</a:t>
            </a:r>
          </a:p>
          <a:p>
            <a:pPr marL="74930">
              <a:lnSpc>
                <a:spcPct val="107000"/>
              </a:lnSpc>
              <a:spcAft>
                <a:spcPts val="800"/>
              </a:spcAft>
              <a:tabLst>
                <a:tab pos="3503930" algn="l"/>
              </a:tabLst>
            </a:pPr>
            <a:endParaRPr lang="en-US" dirty="0">
              <a:latin typeface="Segoe UI Light" panose="020B0502040204020203" pitchFamily="34" charset="0"/>
              <a:ea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383716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n 2"/>
          <p:cNvSpPr/>
          <p:nvPr/>
        </p:nvSpPr>
        <p:spPr>
          <a:xfrm>
            <a:off x="10216351" y="2438400"/>
            <a:ext cx="1366049" cy="1752600"/>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7" name="Rectangle 6"/>
          <p:cNvSpPr/>
          <p:nvPr/>
        </p:nvSpPr>
        <p:spPr>
          <a:xfrm>
            <a:off x="10216351" y="2016746"/>
            <a:ext cx="1366049" cy="421654"/>
          </a:xfrm>
          <a:prstGeom prst="rect">
            <a:avLst/>
          </a:prstGeom>
        </p:spPr>
        <p:txBody>
          <a:bodyPr wrap="square">
            <a:spAutoFit/>
          </a:bodyPr>
          <a:lstStyle/>
          <a:p>
            <a:pPr marL="74930" marR="0" algn="ctr">
              <a:lnSpc>
                <a:spcPct val="107000"/>
              </a:lnSpc>
              <a:spcBef>
                <a:spcPts val="0"/>
              </a:spcBef>
              <a:spcAft>
                <a:spcPts val="800"/>
              </a:spcAft>
              <a:tabLst>
                <a:tab pos="3503930" algn="l"/>
              </a:tabLst>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Stream</a:t>
            </a:r>
          </a:p>
        </p:txBody>
      </p:sp>
      <p:sp>
        <p:nvSpPr>
          <p:cNvPr id="4" name="Rectangle 3"/>
          <p:cNvSpPr/>
          <p:nvPr/>
        </p:nvSpPr>
        <p:spPr>
          <a:xfrm>
            <a:off x="5562600" y="304800"/>
            <a:ext cx="3200400" cy="1447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Segoe UI Light" panose="020B0502040204020203" pitchFamily="34" charset="0"/>
                <a:cs typeface="Segoe UI Light" panose="020B0502040204020203" pitchFamily="34" charset="0"/>
              </a:rPr>
              <a:t>Machine 1</a:t>
            </a:r>
            <a:endParaRPr lang="en-US" dirty="0">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5795010" y="762000"/>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LOG</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0" name="Rectangle 9"/>
          <p:cNvSpPr/>
          <p:nvPr/>
        </p:nvSpPr>
        <p:spPr>
          <a:xfrm>
            <a:off x="7271839" y="762000"/>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CDL</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a:xfrm>
            <a:off x="7010400" y="11430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p:cNvCxnSpPr>
          <p:nvPr/>
        </p:nvCxnSpPr>
        <p:spPr>
          <a:xfrm>
            <a:off x="8491039" y="1143000"/>
            <a:ext cx="1729122" cy="17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62600" y="2354573"/>
            <a:ext cx="3200400" cy="1447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Segoe UI Light" panose="020B0502040204020203" pitchFamily="34" charset="0"/>
                <a:cs typeface="Segoe UI Light" panose="020B0502040204020203" pitchFamily="34" charset="0"/>
              </a:rPr>
              <a:t>Machine 2</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8" name="Rectangle 17"/>
          <p:cNvSpPr/>
          <p:nvPr/>
        </p:nvSpPr>
        <p:spPr>
          <a:xfrm>
            <a:off x="5795010" y="2811773"/>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LOG</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9" name="Rectangle 18"/>
          <p:cNvSpPr/>
          <p:nvPr/>
        </p:nvSpPr>
        <p:spPr>
          <a:xfrm>
            <a:off x="7271839" y="2811773"/>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CDL</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20" name="Straight Arrow Connector 19"/>
          <p:cNvCxnSpPr/>
          <p:nvPr/>
        </p:nvCxnSpPr>
        <p:spPr>
          <a:xfrm>
            <a:off x="7010400" y="3192773"/>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3"/>
            <a:endCxn id="3" idx="2"/>
          </p:cNvCxnSpPr>
          <p:nvPr/>
        </p:nvCxnSpPr>
        <p:spPr>
          <a:xfrm>
            <a:off x="8491039" y="3192773"/>
            <a:ext cx="1725312" cy="1219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562600" y="4419600"/>
            <a:ext cx="3200400" cy="1447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Segoe UI Light" panose="020B0502040204020203" pitchFamily="34" charset="0"/>
                <a:cs typeface="Segoe UI Light" panose="020B0502040204020203" pitchFamily="34" charset="0"/>
              </a:rPr>
              <a:t>Machine 2</a:t>
            </a:r>
            <a:endParaRPr lang="en-US" dirty="0">
              <a:solidFill>
                <a:schemeClr val="tx1"/>
              </a:solidFill>
              <a:latin typeface="Segoe UI Light" panose="020B0502040204020203" pitchFamily="34" charset="0"/>
              <a:cs typeface="Segoe UI Light" panose="020B0502040204020203" pitchFamily="34" charset="0"/>
            </a:endParaRPr>
          </a:p>
        </p:txBody>
      </p:sp>
      <p:sp>
        <p:nvSpPr>
          <p:cNvPr id="29" name="Rectangle 28"/>
          <p:cNvSpPr/>
          <p:nvPr/>
        </p:nvSpPr>
        <p:spPr>
          <a:xfrm>
            <a:off x="5795010" y="4876800"/>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LOG</a:t>
            </a:r>
            <a:endParaRPr lang="en-US" dirty="0">
              <a:solidFill>
                <a:schemeClr val="tx1"/>
              </a:solidFill>
              <a:latin typeface="Segoe UI Light" panose="020B0502040204020203" pitchFamily="34" charset="0"/>
              <a:cs typeface="Segoe UI Light" panose="020B0502040204020203" pitchFamily="34" charset="0"/>
            </a:endParaRPr>
          </a:p>
        </p:txBody>
      </p:sp>
      <p:sp>
        <p:nvSpPr>
          <p:cNvPr id="30" name="Rectangle 29"/>
          <p:cNvSpPr/>
          <p:nvPr/>
        </p:nvSpPr>
        <p:spPr>
          <a:xfrm>
            <a:off x="7268029" y="4876800"/>
            <a:ext cx="1219200" cy="762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CDL</a:t>
            </a:r>
            <a:endParaRPr lang="en-US" dirty="0">
              <a:solidFill>
                <a:schemeClr val="tx1"/>
              </a:solidFill>
              <a:latin typeface="Segoe UI Light" panose="020B0502040204020203" pitchFamily="34" charset="0"/>
              <a:cs typeface="Segoe UI Light" panose="020B0502040204020203" pitchFamily="34" charset="0"/>
            </a:endParaRPr>
          </a:p>
        </p:txBody>
      </p:sp>
      <p:cxnSp>
        <p:nvCxnSpPr>
          <p:cNvPr id="31" name="Straight Arrow Connector 30"/>
          <p:cNvCxnSpPr/>
          <p:nvPr/>
        </p:nvCxnSpPr>
        <p:spPr>
          <a:xfrm>
            <a:off x="7010400" y="5257800"/>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3"/>
          </p:cNvCxnSpPr>
          <p:nvPr/>
        </p:nvCxnSpPr>
        <p:spPr>
          <a:xfrm flipV="1">
            <a:off x="8487229" y="3634737"/>
            <a:ext cx="1729122" cy="1623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3"/>
          </p:nvPr>
        </p:nvSpPr>
        <p:spPr/>
        <p:txBody>
          <a:bodyPr/>
          <a:lstStyle/>
          <a:p>
            <a:pPr marL="0" indent="0">
              <a:buNone/>
            </a:pPr>
            <a:r>
              <a:rPr lang="en-US" sz="3200" dirty="0"/>
              <a:t>Cosmos Data Loader</a:t>
            </a:r>
          </a:p>
          <a:p>
            <a:pPr marL="0" indent="0">
              <a:buNone/>
            </a:pPr>
            <a:r>
              <a:rPr lang="en-US" dirty="0">
                <a:ea typeface="Calibri" panose="020F0502020204030204" pitchFamily="34" charset="0"/>
              </a:rPr>
              <a:t>By </a:t>
            </a:r>
            <a:r>
              <a:rPr lang="en-US" dirty="0" smtClean="0">
                <a:ea typeface="Calibri" panose="020F0502020204030204" pitchFamily="34" charset="0"/>
              </a:rPr>
              <a:t>volume </a:t>
            </a:r>
            <a:r>
              <a:rPr lang="en-US" dirty="0">
                <a:ea typeface="Calibri" panose="020F0502020204030204" pitchFamily="34" charset="0"/>
              </a:rPr>
              <a:t>most data comes into Cosmos via Cosmos Data Loader (CDL)</a:t>
            </a:r>
          </a:p>
          <a:p>
            <a:pPr marL="0" indent="0">
              <a:buNone/>
            </a:pPr>
            <a:endParaRPr lang="en-US" dirty="0">
              <a:ea typeface="Calibri" panose="020F0502020204030204" pitchFamily="34" charset="0"/>
            </a:endParaRPr>
          </a:p>
          <a:p>
            <a:pPr marL="0" indent="0">
              <a:buNone/>
            </a:pPr>
            <a:r>
              <a:rPr lang="en-US" dirty="0">
                <a:ea typeface="Calibri" panose="020F0502020204030204" pitchFamily="34" charset="0"/>
              </a:rPr>
              <a:t>There are two versions of CDL: CDLv1 and CDLv2 – </a:t>
            </a:r>
            <a:r>
              <a:rPr lang="en-US" dirty="0">
                <a:latin typeface="Segoe UI Semibold" panose="020B0702040204020203" pitchFamily="34" charset="0"/>
                <a:ea typeface="Calibri" panose="020F0502020204030204" pitchFamily="34" charset="0"/>
                <a:cs typeface="Segoe UI Semibold" panose="020B0702040204020203" pitchFamily="34" charset="0"/>
              </a:rPr>
              <a:t>use CDLv2</a:t>
            </a:r>
            <a:endParaRPr lang="en-US" sz="3600" dirty="0">
              <a:latin typeface="Segoe UI Semibold" panose="020B0702040204020203" pitchFamily="34" charset="0"/>
              <a:ea typeface="Calibri" panose="020F0502020204030204" pitchFamily="34" charset="0"/>
              <a:cs typeface="Segoe UI Semibold" panose="020B0702040204020203" pitchFamily="34" charset="0"/>
            </a:endParaRPr>
          </a:p>
          <a:p>
            <a:pPr marL="0" indent="0">
              <a:buNone/>
            </a:pPr>
            <a:endParaRPr lang="en-US" dirty="0"/>
          </a:p>
        </p:txBody>
      </p:sp>
    </p:spTree>
    <p:extLst>
      <p:ext uri="{BB962C8B-B14F-4D97-AF65-F5344CB8AC3E}">
        <p14:creationId xmlns:p14="http://schemas.microsoft.com/office/powerpoint/2010/main" val="181105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Basic Workflows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820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802955" y="990600"/>
            <a:ext cx="5334000" cy="24384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5334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Your Virtual Cluster</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0" name="Group 9"/>
          <p:cNvGrpSpPr/>
          <p:nvPr/>
        </p:nvGrpSpPr>
        <p:grpSpPr>
          <a:xfrm>
            <a:off x="5181600" y="5429607"/>
            <a:ext cx="1295400" cy="865160"/>
            <a:chOff x="5181600" y="5688040"/>
            <a:chExt cx="1295400" cy="865160"/>
          </a:xfrm>
        </p:grpSpPr>
        <p:sp>
          <p:nvSpPr>
            <p:cNvPr id="6" name="Can 5"/>
            <p:cNvSpPr/>
            <p:nvPr/>
          </p:nvSpPr>
          <p:spPr>
            <a:xfrm>
              <a:off x="5597105" y="5688040"/>
              <a:ext cx="381000" cy="533400"/>
            </a:xfrm>
            <a:prstGeom prst="ca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9" name="Rectangle 8"/>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RawData.CSV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8" name="Rectangle 27"/>
          <p:cNvSpPr/>
          <p:nvPr/>
        </p:nvSpPr>
        <p:spPr>
          <a:xfrm>
            <a:off x="7696200" y="5429607"/>
            <a:ext cx="762000" cy="62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Scope Script</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29" name="Straight Arrow Connector 28"/>
          <p:cNvCxnSpPr/>
          <p:nvPr/>
        </p:nvCxnSpPr>
        <p:spPr>
          <a:xfrm flipV="1">
            <a:off x="8057791" y="1905000"/>
            <a:ext cx="0" cy="3298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334000" y="1926566"/>
            <a:ext cx="2476500" cy="3277048"/>
            <a:chOff x="5334000" y="1926566"/>
            <a:chExt cx="2476500" cy="3277048"/>
          </a:xfrm>
        </p:grpSpPr>
        <p:grpSp>
          <p:nvGrpSpPr>
            <p:cNvPr id="15" name="Group 14"/>
            <p:cNvGrpSpPr/>
            <p:nvPr/>
          </p:nvGrpSpPr>
          <p:grpSpPr>
            <a:xfrm>
              <a:off x="6515100" y="1926566"/>
              <a:ext cx="1295400" cy="865160"/>
              <a:chOff x="5181600" y="5688040"/>
              <a:chExt cx="1295400" cy="865160"/>
            </a:xfrm>
          </p:grpSpPr>
          <p:sp>
            <p:nvSpPr>
              <p:cNvPr id="16" name="Can 15"/>
              <p:cNvSpPr/>
              <p:nvPr/>
            </p:nvSpPr>
            <p:spPr>
              <a:xfrm>
                <a:off x="5597105" y="5688040"/>
                <a:ext cx="381000" cy="533400"/>
              </a:xfrm>
              <a:prstGeom prst="ca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RawData.CSV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22" name="Straight Arrow Connector 21"/>
            <p:cNvCxnSpPr/>
            <p:nvPr/>
          </p:nvCxnSpPr>
          <p:spPr>
            <a:xfrm flipV="1">
              <a:off x="5886449" y="2895600"/>
              <a:ext cx="895351" cy="2308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34000" y="37338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Upload</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35" name="Rectangle 34"/>
          <p:cNvSpPr/>
          <p:nvPr/>
        </p:nvSpPr>
        <p:spPr>
          <a:xfrm>
            <a:off x="7086600" y="38100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Submit</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36" name="Rectangle 35"/>
          <p:cNvSpPr/>
          <p:nvPr/>
        </p:nvSpPr>
        <p:spPr>
          <a:xfrm>
            <a:off x="7696200" y="1197002"/>
            <a:ext cx="762000" cy="62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Job</a:t>
            </a:r>
            <a:endParaRPr lang="en-US" sz="1400" dirty="0">
              <a:solidFill>
                <a:schemeClr val="bg1"/>
              </a:solidFill>
              <a:latin typeface="Segoe UI Light" panose="020B0502040204020203" pitchFamily="34" charset="0"/>
              <a:cs typeface="Segoe UI Light" panose="020B0502040204020203" pitchFamily="34" charset="0"/>
            </a:endParaRPr>
          </a:p>
        </p:txBody>
      </p:sp>
      <p:grpSp>
        <p:nvGrpSpPr>
          <p:cNvPr id="56" name="Group 55"/>
          <p:cNvGrpSpPr/>
          <p:nvPr/>
        </p:nvGrpSpPr>
        <p:grpSpPr>
          <a:xfrm>
            <a:off x="7162800" y="1512358"/>
            <a:ext cx="2894062" cy="1257802"/>
            <a:chOff x="7162800" y="1512358"/>
            <a:chExt cx="2894062" cy="1257802"/>
          </a:xfrm>
        </p:grpSpPr>
        <p:grpSp>
          <p:nvGrpSpPr>
            <p:cNvPr id="18" name="Group 17"/>
            <p:cNvGrpSpPr/>
            <p:nvPr/>
          </p:nvGrpSpPr>
          <p:grpSpPr>
            <a:xfrm>
              <a:off x="8761462" y="1905000"/>
              <a:ext cx="1295400" cy="865160"/>
              <a:chOff x="5181600" y="5688040"/>
              <a:chExt cx="1295400" cy="865160"/>
            </a:xfrm>
          </p:grpSpPr>
          <p:sp>
            <p:nvSpPr>
              <p:cNvPr id="19" name="Can 18"/>
              <p:cNvSpPr/>
              <p:nvPr/>
            </p:nvSpPr>
            <p:spPr>
              <a:xfrm>
                <a:off x="5597105" y="5688040"/>
                <a:ext cx="381000" cy="533400"/>
              </a:xfrm>
              <a:prstGeom prst="ca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cxnSp>
          <p:nvCxnSpPr>
            <p:cNvPr id="38" name="Straight Arrow Connector 37"/>
            <p:cNvCxnSpPr/>
            <p:nvPr/>
          </p:nvCxnSpPr>
          <p:spPr>
            <a:xfrm flipV="1">
              <a:off x="7162800" y="1550591"/>
              <a:ext cx="475892" cy="266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36554" y="1512358"/>
              <a:ext cx="531246" cy="392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677400" y="2867429"/>
            <a:ext cx="1442568" cy="3427338"/>
            <a:chOff x="9677400" y="2867429"/>
            <a:chExt cx="1442568" cy="3427338"/>
          </a:xfrm>
        </p:grpSpPr>
        <p:cxnSp>
          <p:nvCxnSpPr>
            <p:cNvPr id="43" name="Straight Arrow Connector 42"/>
            <p:cNvCxnSpPr/>
            <p:nvPr/>
          </p:nvCxnSpPr>
          <p:spPr>
            <a:xfrm>
              <a:off x="9677400" y="2867429"/>
              <a:ext cx="609600" cy="2237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9735630" y="5429607"/>
              <a:ext cx="1295400" cy="865160"/>
              <a:chOff x="5181600" y="5688040"/>
              <a:chExt cx="1295400" cy="865160"/>
            </a:xfrm>
          </p:grpSpPr>
          <p:sp>
            <p:nvSpPr>
              <p:cNvPr id="49" name="Can 48"/>
              <p:cNvSpPr/>
              <p:nvPr/>
            </p:nvSpPr>
            <p:spPr>
              <a:xfrm>
                <a:off x="5597105" y="5688040"/>
                <a:ext cx="381000" cy="533400"/>
              </a:xfrm>
              <a:prstGeom prst="ca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0" name="Rectangle 4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Data.CSV</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51" name="Rectangle 50"/>
            <p:cNvSpPr/>
            <p:nvPr/>
          </p:nvSpPr>
          <p:spPr>
            <a:xfrm>
              <a:off x="9824568" y="3862027"/>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Download</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 name="Content Placeholder 1"/>
          <p:cNvSpPr>
            <a:spLocks noGrp="1"/>
          </p:cNvSpPr>
          <p:nvPr>
            <p:ph sz="quarter" idx="13"/>
          </p:nvPr>
        </p:nvSpPr>
        <p:spPr/>
        <p:txBody>
          <a:bodyPr/>
          <a:lstStyle/>
          <a:p>
            <a:pPr marL="0" indent="0">
              <a:buNone/>
            </a:pPr>
            <a:r>
              <a:rPr lang="en-US" sz="3200" dirty="0" smtClean="0"/>
              <a:t>Batch Jobs</a:t>
            </a:r>
            <a:endParaRPr lang="en-US" sz="3200" dirty="0"/>
          </a:p>
          <a:p>
            <a:pPr marL="0" indent="0">
              <a:buNone/>
            </a:pPr>
            <a:endParaRPr lang="en-US" dirty="0" smtClean="0">
              <a:latin typeface="Segoe UI Semibold" panose="020B0702040204020203" pitchFamily="34" charset="0"/>
              <a:cs typeface="Segoe UI Semibold" panose="020B0702040204020203" pitchFamily="34" charset="0"/>
            </a:endParaRPr>
          </a:p>
          <a:p>
            <a:pPr marL="0" indent="0">
              <a:buNone/>
            </a:pPr>
            <a:r>
              <a:rPr lang="en-US" dirty="0" smtClean="0">
                <a:latin typeface="Segoe UI Semibold" panose="020B0702040204020203" pitchFamily="34" charset="0"/>
                <a:cs typeface="Segoe UI Semibold" panose="020B0702040204020203" pitchFamily="34" charset="0"/>
              </a:rPr>
              <a:t>Scope</a:t>
            </a:r>
            <a:r>
              <a:rPr lang="en-US" dirty="0" smtClean="0"/>
              <a:t> is our language. </a:t>
            </a:r>
          </a:p>
          <a:p>
            <a:pPr marL="0" indent="0">
              <a:buNone/>
            </a:pPr>
            <a:endParaRPr lang="en-US" dirty="0"/>
          </a:p>
          <a:p>
            <a:pPr marL="0" indent="0">
              <a:buNone/>
            </a:pPr>
            <a:r>
              <a:rPr lang="en-US" dirty="0"/>
              <a:t>Submit a Scope script to your </a:t>
            </a:r>
            <a:r>
              <a:rPr lang="en-US" dirty="0" smtClean="0"/>
              <a:t>VC.</a:t>
            </a:r>
            <a:endParaRPr lang="en-US" dirty="0"/>
          </a:p>
          <a:p>
            <a:pPr marL="0" indent="0">
              <a:buNone/>
            </a:pPr>
            <a:endParaRPr lang="en-US" dirty="0"/>
          </a:p>
          <a:p>
            <a:pPr marL="0" indent="0">
              <a:buNone/>
            </a:pPr>
            <a:r>
              <a:rPr lang="en-US" dirty="0" smtClean="0"/>
              <a:t>Job is queued and eventually starts and finishes writing its output.</a:t>
            </a:r>
            <a:endParaRPr lang="en-US" dirty="0"/>
          </a:p>
          <a:p>
            <a:pPr marL="0" indent="0">
              <a:buNone/>
            </a:pPr>
            <a:endParaRPr lang="en-US" dirty="0"/>
          </a:p>
        </p:txBody>
      </p:sp>
    </p:spTree>
    <p:extLst>
      <p:ext uri="{BB962C8B-B14F-4D97-AF65-F5344CB8AC3E}">
        <p14:creationId xmlns:p14="http://schemas.microsoft.com/office/powerpoint/2010/main" val="371204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359105" y="971907"/>
            <a:ext cx="4114800" cy="1447800"/>
          </a:xfrm>
          <a:prstGeom prst="ellipse">
            <a:avLst/>
          </a:prstGeom>
          <a:solidFill>
            <a:schemeClr val="bg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4" name="Rectangle 3"/>
          <p:cNvSpPr/>
          <p:nvPr/>
        </p:nvSpPr>
        <p:spPr>
          <a:xfrm>
            <a:off x="7696200" y="533400"/>
            <a:ext cx="213915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Your Virtual Cluster</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8" name="Group 17"/>
          <p:cNvGrpSpPr/>
          <p:nvPr/>
        </p:nvGrpSpPr>
        <p:grpSpPr>
          <a:xfrm>
            <a:off x="7620000" y="1263784"/>
            <a:ext cx="1295400" cy="865160"/>
            <a:chOff x="5181600" y="5688040"/>
            <a:chExt cx="1295400" cy="865160"/>
          </a:xfrm>
        </p:grpSpPr>
        <p:sp>
          <p:nvSpPr>
            <p:cNvPr id="19" name="Can 18"/>
            <p:cNvSpPr/>
            <p:nvPr/>
          </p:nvSpPr>
          <p:spPr>
            <a:xfrm>
              <a:off x="5638800" y="5688040"/>
              <a:ext cx="381000" cy="533400"/>
            </a:xfrm>
            <a:prstGeom prst="ca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20" name="Rectangle 19"/>
            <p:cNvSpPr/>
            <p:nvPr/>
          </p:nvSpPr>
          <p:spPr>
            <a:xfrm>
              <a:off x="5181600" y="61722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Segoe UI Light" panose="020B0502040204020203" pitchFamily="34" charset="0"/>
                  <a:cs typeface="Segoe UI Light" panose="020B0502040204020203" pitchFamily="34" charset="0"/>
                </a:rPr>
                <a:t>Data.ss</a:t>
              </a:r>
              <a:endParaRPr lang="en-US" sz="1400" dirty="0">
                <a:solidFill>
                  <a:schemeClr val="tx1"/>
                </a:solidFill>
                <a:latin typeface="Segoe UI Light" panose="020B0502040204020203" pitchFamily="34" charset="0"/>
                <a:cs typeface="Segoe UI Light" panose="020B0502040204020203" pitchFamily="34" charset="0"/>
              </a:endParaRPr>
            </a:p>
          </p:txBody>
        </p:sp>
      </p:grpSp>
      <p:grpSp>
        <p:nvGrpSpPr>
          <p:cNvPr id="23" name="Group 22"/>
          <p:cNvGrpSpPr/>
          <p:nvPr/>
        </p:nvGrpSpPr>
        <p:grpSpPr>
          <a:xfrm>
            <a:off x="7924800" y="2128944"/>
            <a:ext cx="1488675" cy="1909577"/>
            <a:chOff x="7924800" y="2128944"/>
            <a:chExt cx="1488675" cy="1909577"/>
          </a:xfrm>
        </p:grpSpPr>
        <p:sp>
          <p:nvSpPr>
            <p:cNvPr id="28" name="Rectangle 27"/>
            <p:cNvSpPr/>
            <p:nvPr/>
          </p:nvSpPr>
          <p:spPr>
            <a:xfrm>
              <a:off x="7924800" y="3418495"/>
              <a:ext cx="762000" cy="62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Segoe UI Light" panose="020B0502040204020203" pitchFamily="34" charset="0"/>
                  <a:cs typeface="Segoe UI Light" panose="020B0502040204020203" pitchFamily="34" charset="0"/>
                </a:rPr>
                <a:t>iScope</a:t>
              </a:r>
              <a:r>
                <a:rPr lang="en-US" sz="1400" dirty="0" smtClean="0">
                  <a:solidFill>
                    <a:schemeClr val="bg1"/>
                  </a:solidFill>
                  <a:latin typeface="Segoe UI Light" panose="020B0502040204020203" pitchFamily="34" charset="0"/>
                  <a:cs typeface="Segoe UI Light" panose="020B0502040204020203" pitchFamily="34" charset="0"/>
                </a:rPr>
                <a:t> API</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35" name="Rectangle 34"/>
            <p:cNvSpPr/>
            <p:nvPr/>
          </p:nvSpPr>
          <p:spPr>
            <a:xfrm>
              <a:off x="8118075" y="2528715"/>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Execute</a:t>
              </a:r>
              <a:endParaRPr lang="en-US" sz="1400" dirty="0">
                <a:solidFill>
                  <a:schemeClr val="tx1"/>
                </a:solidFill>
                <a:latin typeface="Segoe UI Light" panose="020B0502040204020203" pitchFamily="34" charset="0"/>
                <a:cs typeface="Segoe UI Light" panose="020B0502040204020203" pitchFamily="34" charset="0"/>
              </a:endParaRPr>
            </a:p>
          </p:txBody>
        </p:sp>
        <p:cxnSp>
          <p:nvCxnSpPr>
            <p:cNvPr id="43" name="Straight Arrow Connector 42"/>
            <p:cNvCxnSpPr/>
            <p:nvPr/>
          </p:nvCxnSpPr>
          <p:spPr>
            <a:xfrm flipH="1">
              <a:off x="8305800" y="2128944"/>
              <a:ext cx="1" cy="1180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916153" y="4114800"/>
            <a:ext cx="4978299" cy="2206792"/>
            <a:chOff x="6916153" y="4114800"/>
            <a:chExt cx="4978299" cy="2206792"/>
          </a:xfrm>
        </p:grpSpPr>
        <p:sp>
          <p:nvSpPr>
            <p:cNvPr id="37" name="Rectangle 36"/>
            <p:cNvSpPr/>
            <p:nvPr/>
          </p:nvSpPr>
          <p:spPr>
            <a:xfrm>
              <a:off x="6916153" y="5546158"/>
              <a:ext cx="762000" cy="62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Excel</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39" name="Straight Arrow Connector 38"/>
            <p:cNvCxnSpPr/>
            <p:nvPr/>
          </p:nvCxnSpPr>
          <p:spPr>
            <a:xfrm flipH="1">
              <a:off x="7297154" y="4114800"/>
              <a:ext cx="820921" cy="1322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907794" y="5546158"/>
              <a:ext cx="762000" cy="6200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SSRS</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42" name="Straight Arrow Connector 41"/>
            <p:cNvCxnSpPr/>
            <p:nvPr/>
          </p:nvCxnSpPr>
          <p:spPr>
            <a:xfrm>
              <a:off x="8416505" y="4114800"/>
              <a:ext cx="872291" cy="1322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9906000" y="5390750"/>
              <a:ext cx="200527" cy="930842"/>
            </a:xfrm>
            <a:prstGeom prst="rightBrace">
              <a:avLst>
                <a:gd name="adj1" fmla="val 55702"/>
                <a:gd name="adj2" fmla="val 487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44" name="Rectangle 43"/>
            <p:cNvSpPr/>
            <p:nvPr/>
          </p:nvSpPr>
          <p:spPr>
            <a:xfrm>
              <a:off x="10250906" y="5390750"/>
              <a:ext cx="1643546" cy="781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Segoe UI Light" panose="020B0502040204020203" pitchFamily="34" charset="0"/>
                  <a:cs typeface="Segoe UI Light" panose="020B0502040204020203" pitchFamily="34" charset="0"/>
                </a:rPr>
                <a:t>ODBC Driver Enables direct access via BI Tools</a:t>
              </a:r>
              <a:endParaRPr lang="en-US" sz="1400" dirty="0">
                <a:solidFill>
                  <a:schemeClr val="tx1"/>
                </a:solidFill>
                <a:latin typeface="Segoe UI Light" panose="020B0502040204020203" pitchFamily="34" charset="0"/>
                <a:cs typeface="Segoe UI Light" panose="020B0502040204020203" pitchFamily="34" charset="0"/>
              </a:endParaRPr>
            </a:p>
          </p:txBody>
        </p:sp>
      </p:grpSp>
      <p:sp>
        <p:nvSpPr>
          <p:cNvPr id="2" name="Content Placeholder 1"/>
          <p:cNvSpPr>
            <a:spLocks noGrp="1"/>
          </p:cNvSpPr>
          <p:nvPr>
            <p:ph sz="quarter" idx="13"/>
          </p:nvPr>
        </p:nvSpPr>
        <p:spPr/>
        <p:txBody>
          <a:bodyPr/>
          <a:lstStyle/>
          <a:p>
            <a:pPr marL="0" indent="0">
              <a:buNone/>
            </a:pPr>
            <a:r>
              <a:rPr lang="en-US" sz="4000" dirty="0" smtClean="0"/>
              <a:t>Interactive (</a:t>
            </a:r>
            <a:r>
              <a:rPr lang="en-US" sz="4000" dirty="0" err="1" smtClean="0"/>
              <a:t>iScope</a:t>
            </a:r>
            <a:r>
              <a:rPr lang="en-US" sz="4000" dirty="0"/>
              <a:t>)</a:t>
            </a:r>
            <a:endParaRPr lang="en-US" sz="4000" dirty="0" smtClean="0"/>
          </a:p>
          <a:p>
            <a:pPr marL="0" indent="0">
              <a:buNone/>
            </a:pPr>
            <a:endParaRPr lang="en-US" sz="4000" dirty="0"/>
          </a:p>
          <a:p>
            <a:pPr marL="0" indent="0">
              <a:buNone/>
            </a:pPr>
            <a:r>
              <a:rPr lang="en-US" dirty="0"/>
              <a:t>If you are performing very aggregated queries, we have a </a:t>
            </a:r>
            <a:r>
              <a:rPr lang="en-US" dirty="0" smtClean="0"/>
              <a:t>habit of </a:t>
            </a:r>
            <a:r>
              <a:rPr lang="en-US" dirty="0"/>
              <a:t>getting interactive (1 second) response times. </a:t>
            </a:r>
          </a:p>
        </p:txBody>
      </p:sp>
    </p:spTree>
    <p:extLst>
      <p:ext uri="{BB962C8B-B14F-4D97-AF65-F5344CB8AC3E}">
        <p14:creationId xmlns:p14="http://schemas.microsoft.com/office/powerpoint/2010/main" val="208454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Clusters and Virtual Clusters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1466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876801" y="0"/>
            <a:ext cx="73151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p:nvPr>
        </p:nvSpPr>
        <p:spPr>
          <a:xfrm>
            <a:off x="152400" y="2514600"/>
            <a:ext cx="4495800" cy="4191000"/>
          </a:xfrm>
        </p:spPr>
        <p:txBody>
          <a:bodyPr>
            <a:normAutofit/>
          </a:bodyPr>
          <a:lstStyle/>
          <a:p>
            <a:pPr marL="0" indent="0">
              <a:buNone/>
            </a:pPr>
            <a:r>
              <a:rPr lang="en-US" dirty="0" smtClean="0"/>
              <a:t>We have multiple physical clusters</a:t>
            </a:r>
          </a:p>
          <a:p>
            <a:pPr marL="0" indent="0">
              <a:buNone/>
            </a:pPr>
            <a:endParaRPr lang="en-US" dirty="0" smtClean="0"/>
          </a:p>
          <a:p>
            <a:pPr marL="0" indent="0">
              <a:buNone/>
            </a:pPr>
            <a:r>
              <a:rPr lang="en-US" dirty="0" smtClean="0"/>
              <a:t>Each cluster contains ~30K machines</a:t>
            </a:r>
          </a:p>
          <a:p>
            <a:pPr marL="0" indent="0">
              <a:buNone/>
            </a:pPr>
            <a:endParaRPr lang="en-US" dirty="0"/>
          </a:p>
          <a:p>
            <a:pPr marL="0" indent="0">
              <a:buNone/>
            </a:pPr>
            <a:r>
              <a:rPr lang="en-US" dirty="0" smtClean="0"/>
              <a:t>Commodity hardware</a:t>
            </a:r>
          </a:p>
        </p:txBody>
      </p:sp>
      <p:sp>
        <p:nvSpPr>
          <p:cNvPr id="2" name="Title 1"/>
          <p:cNvSpPr>
            <a:spLocks noGrp="1"/>
          </p:cNvSpPr>
          <p:nvPr>
            <p:ph type="title" idx="4294967295"/>
          </p:nvPr>
        </p:nvSpPr>
        <p:spPr>
          <a:xfrm>
            <a:off x="0" y="152400"/>
            <a:ext cx="4495800" cy="1295400"/>
          </a:xfrm>
          <a:prstGeom prst="rect">
            <a:avLst/>
          </a:prstGeom>
        </p:spPr>
        <p:txBody>
          <a:bodyPr>
            <a:normAutofit fontScale="90000"/>
          </a:bodyPr>
          <a:lstStyle/>
          <a:p>
            <a:r>
              <a:rPr lang="en-US" dirty="0" smtClean="0"/>
              <a:t>A Cluster is a physical </a:t>
            </a:r>
            <a:r>
              <a:rPr lang="en-US" dirty="0"/>
              <a:t>s</a:t>
            </a:r>
            <a:r>
              <a:rPr lang="en-US" dirty="0" smtClean="0"/>
              <a:t>et of machines</a:t>
            </a:r>
            <a:endParaRPr lang="en-US" dirty="0"/>
          </a:p>
        </p:txBody>
      </p:sp>
      <p:grpSp>
        <p:nvGrpSpPr>
          <p:cNvPr id="6" name="Group 5"/>
          <p:cNvGrpSpPr/>
          <p:nvPr/>
        </p:nvGrpSpPr>
        <p:grpSpPr>
          <a:xfrm>
            <a:off x="4876799" y="0"/>
            <a:ext cx="7315199" cy="6858000"/>
            <a:chOff x="9372602" y="0"/>
            <a:chExt cx="3930555" cy="5486400"/>
          </a:xfrm>
        </p:grpSpPr>
        <p:pic>
          <p:nvPicPr>
            <p:cNvPr id="3" name="Picture 2"/>
            <p:cNvPicPr>
              <a:picLocks noChangeAspect="1" noChangeArrowheads="1"/>
            </p:cNvPicPr>
            <p:nvPr/>
          </p:nvPicPr>
          <p:blipFill>
            <a:blip r:embed="rId3" cstate="print"/>
            <a:srcRect/>
            <a:stretch>
              <a:fillRect/>
            </a:stretch>
          </p:blipFill>
          <p:spPr bwMode="auto">
            <a:xfrm>
              <a:off x="9372602" y="0"/>
              <a:ext cx="2743200" cy="27432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10559957" y="2743200"/>
              <a:ext cx="2743200" cy="2743200"/>
            </a:xfrm>
            <a:prstGeom prst="rect">
              <a:avLst/>
            </a:prstGeom>
            <a:noFill/>
            <a:ln w="9525">
              <a:noFill/>
              <a:miter lim="800000"/>
              <a:headEnd/>
              <a:tailEnd/>
            </a:ln>
          </p:spPr>
        </p:pic>
      </p:grpSp>
    </p:spTree>
    <p:extLst>
      <p:ext uri="{BB962C8B-B14F-4D97-AF65-F5344CB8AC3E}">
        <p14:creationId xmlns:p14="http://schemas.microsoft.com/office/powerpoint/2010/main" val="45729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143000"/>
            <a:ext cx="4495800" cy="5562600"/>
          </a:xfrm>
        </p:spPr>
        <p:txBody>
          <a:bodyPr>
            <a:normAutofit/>
          </a:bodyPr>
          <a:lstStyle/>
          <a:p>
            <a:pPr marL="0" indent="0">
              <a:buNone/>
            </a:pPr>
            <a:r>
              <a:rPr lang="en-US" dirty="0" smtClean="0"/>
              <a:t>Imagine we have a cluster of 100 machines.</a:t>
            </a:r>
          </a:p>
          <a:p>
            <a:pPr marL="0" indent="0">
              <a:buNone/>
            </a:pPr>
            <a:endParaRPr lang="en-US" dirty="0"/>
          </a:p>
          <a:p>
            <a:pPr marL="0" indent="0">
              <a:buNone/>
            </a:pPr>
            <a:r>
              <a:rPr lang="en-US" dirty="0" smtClean="0"/>
              <a:t>Each circle on the right represents one machine</a:t>
            </a:r>
            <a:endParaRPr lang="en-US" dirty="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A Physical Cluster</a:t>
            </a:r>
            <a:endParaRPr lang="en-US" dirty="0"/>
          </a:p>
        </p:txBody>
      </p:sp>
      <p:sp>
        <p:nvSpPr>
          <p:cNvPr id="119" name="Oval 118"/>
          <p:cNvSpPr/>
          <p:nvPr/>
        </p:nvSpPr>
        <p:spPr>
          <a:xfrm>
            <a:off x="6705600"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Oval 129"/>
          <p:cNvSpPr/>
          <p:nvPr/>
        </p:nvSpPr>
        <p:spPr>
          <a:xfrm>
            <a:off x="7050206"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Oval 130"/>
          <p:cNvSpPr/>
          <p:nvPr/>
        </p:nvSpPr>
        <p:spPr>
          <a:xfrm>
            <a:off x="7394812"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Oval 131"/>
          <p:cNvSpPr/>
          <p:nvPr/>
        </p:nvSpPr>
        <p:spPr>
          <a:xfrm>
            <a:off x="7739418"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Oval 132"/>
          <p:cNvSpPr/>
          <p:nvPr/>
        </p:nvSpPr>
        <p:spPr>
          <a:xfrm>
            <a:off x="8084024"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Oval 133"/>
          <p:cNvSpPr/>
          <p:nvPr/>
        </p:nvSpPr>
        <p:spPr>
          <a:xfrm>
            <a:off x="8428630"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Oval 134"/>
          <p:cNvSpPr/>
          <p:nvPr/>
        </p:nvSpPr>
        <p:spPr>
          <a:xfrm>
            <a:off x="8773236"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Oval 135"/>
          <p:cNvSpPr/>
          <p:nvPr/>
        </p:nvSpPr>
        <p:spPr>
          <a:xfrm>
            <a:off x="9117842"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Oval 136"/>
          <p:cNvSpPr/>
          <p:nvPr/>
        </p:nvSpPr>
        <p:spPr>
          <a:xfrm>
            <a:off x="9462448"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8" name="Oval 137"/>
          <p:cNvSpPr/>
          <p:nvPr/>
        </p:nvSpPr>
        <p:spPr>
          <a:xfrm>
            <a:off x="9807054" y="17833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 name="Oval 184"/>
          <p:cNvSpPr/>
          <p:nvPr/>
        </p:nvSpPr>
        <p:spPr>
          <a:xfrm>
            <a:off x="6705600"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 name="Oval 185"/>
          <p:cNvSpPr/>
          <p:nvPr/>
        </p:nvSpPr>
        <p:spPr>
          <a:xfrm>
            <a:off x="7050206"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 name="Oval 186"/>
          <p:cNvSpPr/>
          <p:nvPr/>
        </p:nvSpPr>
        <p:spPr>
          <a:xfrm>
            <a:off x="7394812"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 name="Oval 187"/>
          <p:cNvSpPr/>
          <p:nvPr/>
        </p:nvSpPr>
        <p:spPr>
          <a:xfrm>
            <a:off x="7739418"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 name="Oval 188"/>
          <p:cNvSpPr/>
          <p:nvPr/>
        </p:nvSpPr>
        <p:spPr>
          <a:xfrm>
            <a:off x="8084024"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 name="Oval 189"/>
          <p:cNvSpPr/>
          <p:nvPr/>
        </p:nvSpPr>
        <p:spPr>
          <a:xfrm>
            <a:off x="8428630"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 name="Oval 190"/>
          <p:cNvSpPr/>
          <p:nvPr/>
        </p:nvSpPr>
        <p:spPr>
          <a:xfrm>
            <a:off x="8773236"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 name="Oval 191"/>
          <p:cNvSpPr/>
          <p:nvPr/>
        </p:nvSpPr>
        <p:spPr>
          <a:xfrm>
            <a:off x="9117842"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Oval 192"/>
          <p:cNvSpPr/>
          <p:nvPr/>
        </p:nvSpPr>
        <p:spPr>
          <a:xfrm>
            <a:off x="9462448"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Oval 193"/>
          <p:cNvSpPr/>
          <p:nvPr/>
        </p:nvSpPr>
        <p:spPr>
          <a:xfrm>
            <a:off x="9807054" y="21262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 name="Oval 195"/>
          <p:cNvSpPr/>
          <p:nvPr/>
        </p:nvSpPr>
        <p:spPr>
          <a:xfrm>
            <a:off x="6705600"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 name="Oval 196"/>
          <p:cNvSpPr/>
          <p:nvPr/>
        </p:nvSpPr>
        <p:spPr>
          <a:xfrm>
            <a:off x="7050206"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 name="Oval 197"/>
          <p:cNvSpPr/>
          <p:nvPr/>
        </p:nvSpPr>
        <p:spPr>
          <a:xfrm>
            <a:off x="7394812"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9" name="Oval 198"/>
          <p:cNvSpPr/>
          <p:nvPr/>
        </p:nvSpPr>
        <p:spPr>
          <a:xfrm>
            <a:off x="7739418"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0" name="Oval 199"/>
          <p:cNvSpPr/>
          <p:nvPr/>
        </p:nvSpPr>
        <p:spPr>
          <a:xfrm>
            <a:off x="8084024"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 name="Oval 200"/>
          <p:cNvSpPr/>
          <p:nvPr/>
        </p:nvSpPr>
        <p:spPr>
          <a:xfrm>
            <a:off x="8428630"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 name="Oval 201"/>
          <p:cNvSpPr/>
          <p:nvPr/>
        </p:nvSpPr>
        <p:spPr>
          <a:xfrm>
            <a:off x="8773236"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 name="Oval 202"/>
          <p:cNvSpPr/>
          <p:nvPr/>
        </p:nvSpPr>
        <p:spPr>
          <a:xfrm>
            <a:off x="9117842"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 name="Oval 203"/>
          <p:cNvSpPr/>
          <p:nvPr/>
        </p:nvSpPr>
        <p:spPr>
          <a:xfrm>
            <a:off x="9462448"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 name="Oval 204"/>
          <p:cNvSpPr/>
          <p:nvPr/>
        </p:nvSpPr>
        <p:spPr>
          <a:xfrm>
            <a:off x="9807054" y="24691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 name="Oval 206"/>
          <p:cNvSpPr/>
          <p:nvPr/>
        </p:nvSpPr>
        <p:spPr>
          <a:xfrm>
            <a:off x="6705600"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 name="Oval 207"/>
          <p:cNvSpPr/>
          <p:nvPr/>
        </p:nvSpPr>
        <p:spPr>
          <a:xfrm>
            <a:off x="7050206"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 name="Oval 208"/>
          <p:cNvSpPr/>
          <p:nvPr/>
        </p:nvSpPr>
        <p:spPr>
          <a:xfrm>
            <a:off x="7394812"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 name="Oval 209"/>
          <p:cNvSpPr/>
          <p:nvPr/>
        </p:nvSpPr>
        <p:spPr>
          <a:xfrm>
            <a:off x="7739418"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 name="Oval 210"/>
          <p:cNvSpPr/>
          <p:nvPr/>
        </p:nvSpPr>
        <p:spPr>
          <a:xfrm>
            <a:off x="8084024"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2" name="Oval 211"/>
          <p:cNvSpPr/>
          <p:nvPr/>
        </p:nvSpPr>
        <p:spPr>
          <a:xfrm>
            <a:off x="8428630"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3" name="Oval 212"/>
          <p:cNvSpPr/>
          <p:nvPr/>
        </p:nvSpPr>
        <p:spPr>
          <a:xfrm>
            <a:off x="8773236"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 name="Oval 213"/>
          <p:cNvSpPr/>
          <p:nvPr/>
        </p:nvSpPr>
        <p:spPr>
          <a:xfrm>
            <a:off x="9117842"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 name="Oval 214"/>
          <p:cNvSpPr/>
          <p:nvPr/>
        </p:nvSpPr>
        <p:spPr>
          <a:xfrm>
            <a:off x="9462448"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 name="Oval 215"/>
          <p:cNvSpPr/>
          <p:nvPr/>
        </p:nvSpPr>
        <p:spPr>
          <a:xfrm>
            <a:off x="9807054" y="28120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8" name="Oval 217"/>
          <p:cNvSpPr/>
          <p:nvPr/>
        </p:nvSpPr>
        <p:spPr>
          <a:xfrm>
            <a:off x="6705600"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9" name="Oval 218"/>
          <p:cNvSpPr/>
          <p:nvPr/>
        </p:nvSpPr>
        <p:spPr>
          <a:xfrm>
            <a:off x="7050206"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 name="Oval 219"/>
          <p:cNvSpPr/>
          <p:nvPr/>
        </p:nvSpPr>
        <p:spPr>
          <a:xfrm>
            <a:off x="7394812"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 name="Oval 220"/>
          <p:cNvSpPr/>
          <p:nvPr/>
        </p:nvSpPr>
        <p:spPr>
          <a:xfrm>
            <a:off x="7739418"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 name="Oval 221"/>
          <p:cNvSpPr/>
          <p:nvPr/>
        </p:nvSpPr>
        <p:spPr>
          <a:xfrm>
            <a:off x="8084024"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 name="Oval 222"/>
          <p:cNvSpPr/>
          <p:nvPr/>
        </p:nvSpPr>
        <p:spPr>
          <a:xfrm>
            <a:off x="8428630"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 name="Oval 223"/>
          <p:cNvSpPr/>
          <p:nvPr/>
        </p:nvSpPr>
        <p:spPr>
          <a:xfrm>
            <a:off x="8773236"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 name="Oval 224"/>
          <p:cNvSpPr/>
          <p:nvPr/>
        </p:nvSpPr>
        <p:spPr>
          <a:xfrm>
            <a:off x="9117842"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 name="Oval 225"/>
          <p:cNvSpPr/>
          <p:nvPr/>
        </p:nvSpPr>
        <p:spPr>
          <a:xfrm>
            <a:off x="9462448"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 name="Oval 226"/>
          <p:cNvSpPr/>
          <p:nvPr/>
        </p:nvSpPr>
        <p:spPr>
          <a:xfrm>
            <a:off x="9807054" y="31549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 name="Oval 228"/>
          <p:cNvSpPr/>
          <p:nvPr/>
        </p:nvSpPr>
        <p:spPr>
          <a:xfrm>
            <a:off x="6705600"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 name="Oval 229"/>
          <p:cNvSpPr/>
          <p:nvPr/>
        </p:nvSpPr>
        <p:spPr>
          <a:xfrm>
            <a:off x="7050206"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1" name="Oval 230"/>
          <p:cNvSpPr/>
          <p:nvPr/>
        </p:nvSpPr>
        <p:spPr>
          <a:xfrm>
            <a:off x="7394812"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2" name="Oval 231"/>
          <p:cNvSpPr/>
          <p:nvPr/>
        </p:nvSpPr>
        <p:spPr>
          <a:xfrm>
            <a:off x="7739418"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 name="Oval 232"/>
          <p:cNvSpPr/>
          <p:nvPr/>
        </p:nvSpPr>
        <p:spPr>
          <a:xfrm>
            <a:off x="8084024"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 name="Oval 233"/>
          <p:cNvSpPr/>
          <p:nvPr/>
        </p:nvSpPr>
        <p:spPr>
          <a:xfrm>
            <a:off x="8428630"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 name="Oval 234"/>
          <p:cNvSpPr/>
          <p:nvPr/>
        </p:nvSpPr>
        <p:spPr>
          <a:xfrm>
            <a:off x="8773236"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 name="Oval 235"/>
          <p:cNvSpPr/>
          <p:nvPr/>
        </p:nvSpPr>
        <p:spPr>
          <a:xfrm>
            <a:off x="9117842"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7" name="Oval 236"/>
          <p:cNvSpPr/>
          <p:nvPr/>
        </p:nvSpPr>
        <p:spPr>
          <a:xfrm>
            <a:off x="9462448"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8" name="Oval 237"/>
          <p:cNvSpPr/>
          <p:nvPr/>
        </p:nvSpPr>
        <p:spPr>
          <a:xfrm>
            <a:off x="9807054" y="34978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 name="Oval 239"/>
          <p:cNvSpPr/>
          <p:nvPr/>
        </p:nvSpPr>
        <p:spPr>
          <a:xfrm>
            <a:off x="6705600"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 name="Oval 240"/>
          <p:cNvSpPr/>
          <p:nvPr/>
        </p:nvSpPr>
        <p:spPr>
          <a:xfrm>
            <a:off x="7050206"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 name="Oval 241"/>
          <p:cNvSpPr/>
          <p:nvPr/>
        </p:nvSpPr>
        <p:spPr>
          <a:xfrm>
            <a:off x="7394812"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 name="Oval 242"/>
          <p:cNvSpPr/>
          <p:nvPr/>
        </p:nvSpPr>
        <p:spPr>
          <a:xfrm>
            <a:off x="7739418"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 name="Oval 243"/>
          <p:cNvSpPr/>
          <p:nvPr/>
        </p:nvSpPr>
        <p:spPr>
          <a:xfrm>
            <a:off x="8084024"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 name="Oval 244"/>
          <p:cNvSpPr/>
          <p:nvPr/>
        </p:nvSpPr>
        <p:spPr>
          <a:xfrm>
            <a:off x="8428630"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 name="Oval 245"/>
          <p:cNvSpPr/>
          <p:nvPr/>
        </p:nvSpPr>
        <p:spPr>
          <a:xfrm>
            <a:off x="8773236"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 name="Oval 246"/>
          <p:cNvSpPr/>
          <p:nvPr/>
        </p:nvSpPr>
        <p:spPr>
          <a:xfrm>
            <a:off x="9117842"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 name="Oval 247"/>
          <p:cNvSpPr/>
          <p:nvPr/>
        </p:nvSpPr>
        <p:spPr>
          <a:xfrm>
            <a:off x="9462448"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 name="Oval 248"/>
          <p:cNvSpPr/>
          <p:nvPr/>
        </p:nvSpPr>
        <p:spPr>
          <a:xfrm>
            <a:off x="9807054" y="38407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1" name="Oval 250"/>
          <p:cNvSpPr/>
          <p:nvPr/>
        </p:nvSpPr>
        <p:spPr>
          <a:xfrm>
            <a:off x="6705600"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 name="Oval 251"/>
          <p:cNvSpPr/>
          <p:nvPr/>
        </p:nvSpPr>
        <p:spPr>
          <a:xfrm>
            <a:off x="7050206"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 name="Oval 252"/>
          <p:cNvSpPr/>
          <p:nvPr/>
        </p:nvSpPr>
        <p:spPr>
          <a:xfrm>
            <a:off x="7394812"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 name="Oval 253"/>
          <p:cNvSpPr/>
          <p:nvPr/>
        </p:nvSpPr>
        <p:spPr>
          <a:xfrm>
            <a:off x="7739418"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 name="Oval 254"/>
          <p:cNvSpPr/>
          <p:nvPr/>
        </p:nvSpPr>
        <p:spPr>
          <a:xfrm>
            <a:off x="8084024"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6" name="Oval 255"/>
          <p:cNvSpPr/>
          <p:nvPr/>
        </p:nvSpPr>
        <p:spPr>
          <a:xfrm>
            <a:off x="8428630"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7" name="Oval 256"/>
          <p:cNvSpPr/>
          <p:nvPr/>
        </p:nvSpPr>
        <p:spPr>
          <a:xfrm>
            <a:off x="8773236"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 name="Oval 257"/>
          <p:cNvSpPr/>
          <p:nvPr/>
        </p:nvSpPr>
        <p:spPr>
          <a:xfrm>
            <a:off x="9117842"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 name="Oval 258"/>
          <p:cNvSpPr/>
          <p:nvPr/>
        </p:nvSpPr>
        <p:spPr>
          <a:xfrm>
            <a:off x="9462448"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 name="Oval 259"/>
          <p:cNvSpPr/>
          <p:nvPr/>
        </p:nvSpPr>
        <p:spPr>
          <a:xfrm>
            <a:off x="9807054" y="41836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 name="Oval 261"/>
          <p:cNvSpPr/>
          <p:nvPr/>
        </p:nvSpPr>
        <p:spPr>
          <a:xfrm>
            <a:off x="6705600"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 name="Oval 262"/>
          <p:cNvSpPr/>
          <p:nvPr/>
        </p:nvSpPr>
        <p:spPr>
          <a:xfrm>
            <a:off x="7050206"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 name="Oval 263"/>
          <p:cNvSpPr/>
          <p:nvPr/>
        </p:nvSpPr>
        <p:spPr>
          <a:xfrm>
            <a:off x="7394812"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 name="Oval 264"/>
          <p:cNvSpPr/>
          <p:nvPr/>
        </p:nvSpPr>
        <p:spPr>
          <a:xfrm>
            <a:off x="7739418"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Oval 265"/>
          <p:cNvSpPr/>
          <p:nvPr/>
        </p:nvSpPr>
        <p:spPr>
          <a:xfrm>
            <a:off x="8084024"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Oval 266"/>
          <p:cNvSpPr/>
          <p:nvPr/>
        </p:nvSpPr>
        <p:spPr>
          <a:xfrm>
            <a:off x="8428630"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 name="Oval 267"/>
          <p:cNvSpPr/>
          <p:nvPr/>
        </p:nvSpPr>
        <p:spPr>
          <a:xfrm>
            <a:off x="8773236"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9" name="Oval 268"/>
          <p:cNvSpPr/>
          <p:nvPr/>
        </p:nvSpPr>
        <p:spPr>
          <a:xfrm>
            <a:off x="9117842"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0" name="Oval 269"/>
          <p:cNvSpPr/>
          <p:nvPr/>
        </p:nvSpPr>
        <p:spPr>
          <a:xfrm>
            <a:off x="9462448"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1" name="Oval 270"/>
          <p:cNvSpPr/>
          <p:nvPr/>
        </p:nvSpPr>
        <p:spPr>
          <a:xfrm>
            <a:off x="9807054" y="45265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 name="Oval 272"/>
          <p:cNvSpPr/>
          <p:nvPr/>
        </p:nvSpPr>
        <p:spPr>
          <a:xfrm>
            <a:off x="6705600"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 name="Oval 273"/>
          <p:cNvSpPr/>
          <p:nvPr/>
        </p:nvSpPr>
        <p:spPr>
          <a:xfrm>
            <a:off x="7050206"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5" name="Oval 274"/>
          <p:cNvSpPr/>
          <p:nvPr/>
        </p:nvSpPr>
        <p:spPr>
          <a:xfrm>
            <a:off x="7394812"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 name="Oval 275"/>
          <p:cNvSpPr/>
          <p:nvPr/>
        </p:nvSpPr>
        <p:spPr>
          <a:xfrm>
            <a:off x="7739418"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 name="Oval 276"/>
          <p:cNvSpPr/>
          <p:nvPr/>
        </p:nvSpPr>
        <p:spPr>
          <a:xfrm>
            <a:off x="8084024"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 name="Oval 277"/>
          <p:cNvSpPr/>
          <p:nvPr/>
        </p:nvSpPr>
        <p:spPr>
          <a:xfrm>
            <a:off x="8428630"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 name="Oval 278"/>
          <p:cNvSpPr/>
          <p:nvPr/>
        </p:nvSpPr>
        <p:spPr>
          <a:xfrm>
            <a:off x="8773236"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 name="Oval 279"/>
          <p:cNvSpPr/>
          <p:nvPr/>
        </p:nvSpPr>
        <p:spPr>
          <a:xfrm>
            <a:off x="9117842"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 name="Oval 280"/>
          <p:cNvSpPr/>
          <p:nvPr/>
        </p:nvSpPr>
        <p:spPr>
          <a:xfrm>
            <a:off x="9462448"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 name="Oval 281"/>
          <p:cNvSpPr/>
          <p:nvPr/>
        </p:nvSpPr>
        <p:spPr>
          <a:xfrm>
            <a:off x="9807054" y="4869407"/>
            <a:ext cx="228600" cy="228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109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smtClean="0"/>
              <a:t>We do not reserve a set of machines.</a:t>
            </a:r>
          </a:p>
          <a:p>
            <a:pPr marL="0" indent="0">
              <a:buNone/>
            </a:pPr>
            <a:endParaRPr lang="en-US" dirty="0" smtClean="0"/>
          </a:p>
          <a:p>
            <a:pPr marL="0" indent="0">
              <a:buNone/>
            </a:pPr>
            <a:r>
              <a:rPr lang="en-US" dirty="0" smtClean="0"/>
              <a:t>Instead we assign you a </a:t>
            </a:r>
            <a:r>
              <a:rPr lang="en-US" b="1" dirty="0" smtClean="0">
                <a:latin typeface="Segoe UI Semibold" panose="020B0702040204020203" pitchFamily="34" charset="0"/>
                <a:cs typeface="Segoe UI Semibold" panose="020B0702040204020203" pitchFamily="34" charset="0"/>
              </a:rPr>
              <a:t>virtual cluster</a:t>
            </a:r>
            <a:r>
              <a:rPr lang="en-US" dirty="0" smtClean="0">
                <a:latin typeface="Segoe UI Semibold" panose="020B0702040204020203" pitchFamily="34" charset="0"/>
                <a:cs typeface="Segoe UI Semibold" panose="020B0702040204020203" pitchFamily="34" charset="0"/>
              </a:rPr>
              <a:t> </a:t>
            </a:r>
            <a:r>
              <a:rPr lang="en-US" dirty="0" smtClean="0"/>
              <a:t>with a number of </a:t>
            </a:r>
            <a:r>
              <a:rPr lang="en-US" dirty="0" smtClean="0">
                <a:latin typeface="Segoe UI Semibold" panose="020B0702040204020203" pitchFamily="34" charset="0"/>
                <a:cs typeface="Segoe UI Semibold" panose="020B0702040204020203" pitchFamily="34" charset="0"/>
              </a:rPr>
              <a:t>tokens</a:t>
            </a:r>
            <a:r>
              <a:rPr lang="en-US" dirty="0" smtClean="0"/>
              <a:t>.</a:t>
            </a:r>
          </a:p>
          <a:p>
            <a:pPr marL="0" indent="0">
              <a:buNone/>
            </a:pPr>
            <a:endParaRPr lang="en-US" dirty="0"/>
          </a:p>
          <a:p>
            <a:pPr marL="0" indent="0">
              <a:buNone/>
            </a:pPr>
            <a:r>
              <a:rPr lang="en-US" dirty="0"/>
              <a:t>1 Token = a right to </a:t>
            </a:r>
            <a:r>
              <a:rPr lang="en-US" dirty="0" smtClean="0"/>
              <a:t>execute. Think </a:t>
            </a:r>
            <a:r>
              <a:rPr lang="en-US" dirty="0"/>
              <a:t>of it as a VM (it’s NOT a VM</a:t>
            </a:r>
            <a:r>
              <a:rPr lang="en-US" dirty="0" smtClean="0"/>
              <a:t>).</a:t>
            </a:r>
          </a:p>
          <a:p>
            <a:pPr marL="0" indent="0">
              <a:buNone/>
            </a:pPr>
            <a:endParaRPr lang="en-US" dirty="0"/>
          </a:p>
          <a:p>
            <a:pPr marL="0" indent="0">
              <a:buNone/>
            </a:pPr>
            <a:r>
              <a:rPr lang="en-US" dirty="0"/>
              <a:t>20 token allocation = you are guaranteed 20 </a:t>
            </a:r>
            <a:r>
              <a:rPr lang="en-US" dirty="0" smtClean="0"/>
              <a:t>nodes </a:t>
            </a:r>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Virtual Cluster</a:t>
            </a:r>
            <a:endParaRPr lang="en-US" dirty="0"/>
          </a:p>
        </p:txBody>
      </p:sp>
      <p:grpSp>
        <p:nvGrpSpPr>
          <p:cNvPr id="4" name="Group 3"/>
          <p:cNvGrpSpPr/>
          <p:nvPr/>
        </p:nvGrpSpPr>
        <p:grpSpPr>
          <a:xfrm>
            <a:off x="7050206" y="2126207"/>
            <a:ext cx="2985448" cy="2971800"/>
            <a:chOff x="7050206" y="2126207"/>
            <a:chExt cx="2985448" cy="2971800"/>
          </a:xfrm>
        </p:grpSpPr>
        <p:sp>
          <p:nvSpPr>
            <p:cNvPr id="122" name="Oval 121"/>
            <p:cNvSpPr/>
            <p:nvPr/>
          </p:nvSpPr>
          <p:spPr>
            <a:xfrm>
              <a:off x="705020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Oval 124"/>
            <p:cNvSpPr/>
            <p:nvPr/>
          </p:nvSpPr>
          <p:spPr>
            <a:xfrm>
              <a:off x="8084024"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Oval 126"/>
            <p:cNvSpPr/>
            <p:nvPr/>
          </p:nvSpPr>
          <p:spPr>
            <a:xfrm>
              <a:off x="877323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Oval 141"/>
            <p:cNvSpPr/>
            <p:nvPr/>
          </p:nvSpPr>
          <p:spPr>
            <a:xfrm>
              <a:off x="739481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Oval 146"/>
            <p:cNvSpPr/>
            <p:nvPr/>
          </p:nvSpPr>
          <p:spPr>
            <a:xfrm>
              <a:off x="911784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Oval 150"/>
            <p:cNvSpPr/>
            <p:nvPr/>
          </p:nvSpPr>
          <p:spPr>
            <a:xfrm>
              <a:off x="7050206"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Oval 151"/>
            <p:cNvSpPr/>
            <p:nvPr/>
          </p:nvSpPr>
          <p:spPr>
            <a:xfrm>
              <a:off x="7394812"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Oval 162"/>
            <p:cNvSpPr/>
            <p:nvPr/>
          </p:nvSpPr>
          <p:spPr>
            <a:xfrm>
              <a:off x="7739418"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Oval 163"/>
            <p:cNvSpPr/>
            <p:nvPr/>
          </p:nvSpPr>
          <p:spPr>
            <a:xfrm>
              <a:off x="808402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Oval 168"/>
            <p:cNvSpPr/>
            <p:nvPr/>
          </p:nvSpPr>
          <p:spPr>
            <a:xfrm>
              <a:off x="980705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Oval 171"/>
            <p:cNvSpPr/>
            <p:nvPr/>
          </p:nvSpPr>
          <p:spPr>
            <a:xfrm>
              <a:off x="7394812"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Oval 173"/>
            <p:cNvSpPr/>
            <p:nvPr/>
          </p:nvSpPr>
          <p:spPr>
            <a:xfrm>
              <a:off x="8084024"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Oval 175"/>
            <p:cNvSpPr/>
            <p:nvPr/>
          </p:nvSpPr>
          <p:spPr>
            <a:xfrm>
              <a:off x="8773236"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Oval 194"/>
            <p:cNvSpPr/>
            <p:nvPr/>
          </p:nvSpPr>
          <p:spPr>
            <a:xfrm>
              <a:off x="8428630"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 name="Oval 216"/>
            <p:cNvSpPr/>
            <p:nvPr/>
          </p:nvSpPr>
          <p:spPr>
            <a:xfrm>
              <a:off x="9117842"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 name="Oval 260"/>
            <p:cNvSpPr/>
            <p:nvPr/>
          </p:nvSpPr>
          <p:spPr>
            <a:xfrm>
              <a:off x="7050206"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 name="Oval 285"/>
            <p:cNvSpPr/>
            <p:nvPr/>
          </p:nvSpPr>
          <p:spPr>
            <a:xfrm>
              <a:off x="8084024"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 name="Oval 295"/>
            <p:cNvSpPr/>
            <p:nvPr/>
          </p:nvSpPr>
          <p:spPr>
            <a:xfrm>
              <a:off x="7394812"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 name="Oval 299"/>
            <p:cNvSpPr/>
            <p:nvPr/>
          </p:nvSpPr>
          <p:spPr>
            <a:xfrm>
              <a:off x="8773236"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0" name="Oval 309"/>
            <p:cNvSpPr/>
            <p:nvPr/>
          </p:nvSpPr>
          <p:spPr>
            <a:xfrm>
              <a:off x="8773236" y="48694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705600" y="1783307"/>
            <a:ext cx="3330054" cy="3314700"/>
            <a:chOff x="6705600" y="1783307"/>
            <a:chExt cx="3330054" cy="3314700"/>
          </a:xfrm>
          <a:solidFill>
            <a:schemeClr val="bg1">
              <a:lumMod val="75000"/>
            </a:schemeClr>
          </a:solidFill>
        </p:grpSpPr>
        <p:sp>
          <p:nvSpPr>
            <p:cNvPr id="110" name="Oval 109"/>
            <p:cNvSpPr/>
            <p:nvPr/>
          </p:nvSpPr>
          <p:spPr>
            <a:xfrm>
              <a:off x="6705600"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Oval 110"/>
            <p:cNvSpPr/>
            <p:nvPr/>
          </p:nvSpPr>
          <p:spPr>
            <a:xfrm>
              <a:off x="7050206"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Oval 111"/>
            <p:cNvSpPr/>
            <p:nvPr/>
          </p:nvSpPr>
          <p:spPr>
            <a:xfrm>
              <a:off x="7394812"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Oval 112"/>
            <p:cNvSpPr/>
            <p:nvPr/>
          </p:nvSpPr>
          <p:spPr>
            <a:xfrm>
              <a:off x="7739418"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808402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8428630"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Oval 115"/>
            <p:cNvSpPr/>
            <p:nvPr/>
          </p:nvSpPr>
          <p:spPr>
            <a:xfrm>
              <a:off x="8773236"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9117842"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Oval 117"/>
            <p:cNvSpPr/>
            <p:nvPr/>
          </p:nvSpPr>
          <p:spPr>
            <a:xfrm>
              <a:off x="9462448"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980705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Oval 120"/>
            <p:cNvSpPr/>
            <p:nvPr/>
          </p:nvSpPr>
          <p:spPr>
            <a:xfrm>
              <a:off x="6705600"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Oval 122"/>
            <p:cNvSpPr/>
            <p:nvPr/>
          </p:nvSpPr>
          <p:spPr>
            <a:xfrm>
              <a:off x="7394812"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Oval 123"/>
            <p:cNvSpPr/>
            <p:nvPr/>
          </p:nvSpPr>
          <p:spPr>
            <a:xfrm>
              <a:off x="7739418"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Oval 125"/>
            <p:cNvSpPr/>
            <p:nvPr/>
          </p:nvSpPr>
          <p:spPr>
            <a:xfrm>
              <a:off x="8428630"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Oval 127"/>
            <p:cNvSpPr/>
            <p:nvPr/>
          </p:nvSpPr>
          <p:spPr>
            <a:xfrm>
              <a:off x="9117842"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Oval 128"/>
            <p:cNvSpPr/>
            <p:nvPr/>
          </p:nvSpPr>
          <p:spPr>
            <a:xfrm>
              <a:off x="9462448"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Oval 138"/>
            <p:cNvSpPr/>
            <p:nvPr/>
          </p:nvSpPr>
          <p:spPr>
            <a:xfrm>
              <a:off x="9807054"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Oval 139"/>
            <p:cNvSpPr/>
            <p:nvPr/>
          </p:nvSpPr>
          <p:spPr>
            <a:xfrm>
              <a:off x="6705600"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140"/>
            <p:cNvSpPr/>
            <p:nvPr/>
          </p:nvSpPr>
          <p:spPr>
            <a:xfrm>
              <a:off x="7050206"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Oval 142"/>
            <p:cNvSpPr/>
            <p:nvPr/>
          </p:nvSpPr>
          <p:spPr>
            <a:xfrm>
              <a:off x="773941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Oval 143"/>
            <p:cNvSpPr/>
            <p:nvPr/>
          </p:nvSpPr>
          <p:spPr>
            <a:xfrm>
              <a:off x="8084024"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5" name="Oval 144"/>
            <p:cNvSpPr/>
            <p:nvPr/>
          </p:nvSpPr>
          <p:spPr>
            <a:xfrm>
              <a:off x="8428630"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Oval 145"/>
            <p:cNvSpPr/>
            <p:nvPr/>
          </p:nvSpPr>
          <p:spPr>
            <a:xfrm>
              <a:off x="8773236"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Oval 147"/>
            <p:cNvSpPr/>
            <p:nvPr/>
          </p:nvSpPr>
          <p:spPr>
            <a:xfrm>
              <a:off x="946244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Oval 148"/>
            <p:cNvSpPr/>
            <p:nvPr/>
          </p:nvSpPr>
          <p:spPr>
            <a:xfrm>
              <a:off x="9807054"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Oval 149"/>
            <p:cNvSpPr/>
            <p:nvPr/>
          </p:nvSpPr>
          <p:spPr>
            <a:xfrm>
              <a:off x="6705600"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Oval 152"/>
            <p:cNvSpPr/>
            <p:nvPr/>
          </p:nvSpPr>
          <p:spPr>
            <a:xfrm>
              <a:off x="7739418"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Oval 153"/>
            <p:cNvSpPr/>
            <p:nvPr/>
          </p:nvSpPr>
          <p:spPr>
            <a:xfrm>
              <a:off x="8084024"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Oval 154"/>
            <p:cNvSpPr/>
            <p:nvPr/>
          </p:nvSpPr>
          <p:spPr>
            <a:xfrm>
              <a:off x="8428630"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Oval 155"/>
            <p:cNvSpPr/>
            <p:nvPr/>
          </p:nvSpPr>
          <p:spPr>
            <a:xfrm>
              <a:off x="8773236"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Oval 156"/>
            <p:cNvSpPr/>
            <p:nvPr/>
          </p:nvSpPr>
          <p:spPr>
            <a:xfrm>
              <a:off x="9117842"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Oval 157"/>
            <p:cNvSpPr/>
            <p:nvPr/>
          </p:nvSpPr>
          <p:spPr>
            <a:xfrm>
              <a:off x="9462448"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Oval 158"/>
            <p:cNvSpPr/>
            <p:nvPr/>
          </p:nvSpPr>
          <p:spPr>
            <a:xfrm>
              <a:off x="9807054"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Oval 159"/>
            <p:cNvSpPr/>
            <p:nvPr/>
          </p:nvSpPr>
          <p:spPr>
            <a:xfrm>
              <a:off x="6705600"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Oval 160"/>
            <p:cNvSpPr/>
            <p:nvPr/>
          </p:nvSpPr>
          <p:spPr>
            <a:xfrm>
              <a:off x="705020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Oval 161"/>
            <p:cNvSpPr/>
            <p:nvPr/>
          </p:nvSpPr>
          <p:spPr>
            <a:xfrm>
              <a:off x="7394812"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Oval 164"/>
            <p:cNvSpPr/>
            <p:nvPr/>
          </p:nvSpPr>
          <p:spPr>
            <a:xfrm>
              <a:off x="8428630"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Oval 165"/>
            <p:cNvSpPr/>
            <p:nvPr/>
          </p:nvSpPr>
          <p:spPr>
            <a:xfrm>
              <a:off x="877323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Oval 166"/>
            <p:cNvSpPr/>
            <p:nvPr/>
          </p:nvSpPr>
          <p:spPr>
            <a:xfrm>
              <a:off x="9117842"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Oval 167"/>
            <p:cNvSpPr/>
            <p:nvPr/>
          </p:nvSpPr>
          <p:spPr>
            <a:xfrm>
              <a:off x="9462448"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Oval 169"/>
            <p:cNvSpPr/>
            <p:nvPr/>
          </p:nvSpPr>
          <p:spPr>
            <a:xfrm>
              <a:off x="6705600"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Oval 170"/>
            <p:cNvSpPr/>
            <p:nvPr/>
          </p:nvSpPr>
          <p:spPr>
            <a:xfrm>
              <a:off x="7050206"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Oval 172"/>
            <p:cNvSpPr/>
            <p:nvPr/>
          </p:nvSpPr>
          <p:spPr>
            <a:xfrm>
              <a:off x="7739418"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Oval 174"/>
            <p:cNvSpPr/>
            <p:nvPr/>
          </p:nvSpPr>
          <p:spPr>
            <a:xfrm>
              <a:off x="8428630"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Oval 176"/>
            <p:cNvSpPr/>
            <p:nvPr/>
          </p:nvSpPr>
          <p:spPr>
            <a:xfrm>
              <a:off x="9117842"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Oval 177"/>
            <p:cNvSpPr/>
            <p:nvPr/>
          </p:nvSpPr>
          <p:spPr>
            <a:xfrm>
              <a:off x="9462448"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Oval 178"/>
            <p:cNvSpPr/>
            <p:nvPr/>
          </p:nvSpPr>
          <p:spPr>
            <a:xfrm>
              <a:off x="9807054" y="34978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Oval 179"/>
            <p:cNvSpPr/>
            <p:nvPr/>
          </p:nvSpPr>
          <p:spPr>
            <a:xfrm>
              <a:off x="6705600"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Oval 180"/>
            <p:cNvSpPr/>
            <p:nvPr/>
          </p:nvSpPr>
          <p:spPr>
            <a:xfrm>
              <a:off x="7050206"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Oval 181"/>
            <p:cNvSpPr/>
            <p:nvPr/>
          </p:nvSpPr>
          <p:spPr>
            <a:xfrm>
              <a:off x="7394812"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Oval 182"/>
            <p:cNvSpPr/>
            <p:nvPr/>
          </p:nvSpPr>
          <p:spPr>
            <a:xfrm>
              <a:off x="7739418"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Oval 183"/>
            <p:cNvSpPr/>
            <p:nvPr/>
          </p:nvSpPr>
          <p:spPr>
            <a:xfrm>
              <a:off x="8084024"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 name="Oval 205"/>
            <p:cNvSpPr/>
            <p:nvPr/>
          </p:nvSpPr>
          <p:spPr>
            <a:xfrm>
              <a:off x="8773236"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 name="Oval 227"/>
            <p:cNvSpPr/>
            <p:nvPr/>
          </p:nvSpPr>
          <p:spPr>
            <a:xfrm>
              <a:off x="9462448"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 name="Oval 238"/>
            <p:cNvSpPr/>
            <p:nvPr/>
          </p:nvSpPr>
          <p:spPr>
            <a:xfrm>
              <a:off x="9807054"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Oval 249"/>
            <p:cNvSpPr/>
            <p:nvPr/>
          </p:nvSpPr>
          <p:spPr>
            <a:xfrm>
              <a:off x="6705600"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 name="Oval 271"/>
            <p:cNvSpPr/>
            <p:nvPr/>
          </p:nvSpPr>
          <p:spPr>
            <a:xfrm>
              <a:off x="739481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 name="Oval 282"/>
            <p:cNvSpPr/>
            <p:nvPr/>
          </p:nvSpPr>
          <p:spPr>
            <a:xfrm>
              <a:off x="7739418"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Oval 288"/>
            <p:cNvSpPr/>
            <p:nvPr/>
          </p:nvSpPr>
          <p:spPr>
            <a:xfrm>
              <a:off x="8428630"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 name="Oval 289"/>
            <p:cNvSpPr/>
            <p:nvPr/>
          </p:nvSpPr>
          <p:spPr>
            <a:xfrm>
              <a:off x="8773236"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 name="Oval 290"/>
            <p:cNvSpPr/>
            <p:nvPr/>
          </p:nvSpPr>
          <p:spPr>
            <a:xfrm>
              <a:off x="911784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Oval 291"/>
            <p:cNvSpPr/>
            <p:nvPr/>
          </p:nvSpPr>
          <p:spPr>
            <a:xfrm>
              <a:off x="9462448"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 name="Oval 292"/>
            <p:cNvSpPr/>
            <p:nvPr/>
          </p:nvSpPr>
          <p:spPr>
            <a:xfrm>
              <a:off x="9807054"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 name="Oval 293"/>
            <p:cNvSpPr/>
            <p:nvPr/>
          </p:nvSpPr>
          <p:spPr>
            <a:xfrm>
              <a:off x="6705600"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Oval 294"/>
            <p:cNvSpPr/>
            <p:nvPr/>
          </p:nvSpPr>
          <p:spPr>
            <a:xfrm>
              <a:off x="7050206"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 name="Oval 296"/>
            <p:cNvSpPr/>
            <p:nvPr/>
          </p:nvSpPr>
          <p:spPr>
            <a:xfrm>
              <a:off x="7739418"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 name="Oval 297"/>
            <p:cNvSpPr/>
            <p:nvPr/>
          </p:nvSpPr>
          <p:spPr>
            <a:xfrm>
              <a:off x="8084024"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 name="Oval 298"/>
            <p:cNvSpPr/>
            <p:nvPr/>
          </p:nvSpPr>
          <p:spPr>
            <a:xfrm>
              <a:off x="8428630"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 name="Oval 300"/>
            <p:cNvSpPr/>
            <p:nvPr/>
          </p:nvSpPr>
          <p:spPr>
            <a:xfrm>
              <a:off x="9117842"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Oval 301"/>
            <p:cNvSpPr/>
            <p:nvPr/>
          </p:nvSpPr>
          <p:spPr>
            <a:xfrm>
              <a:off x="9462448"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 name="Oval 302"/>
            <p:cNvSpPr/>
            <p:nvPr/>
          </p:nvSpPr>
          <p:spPr>
            <a:xfrm>
              <a:off x="9807054"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4" name="Oval 303"/>
            <p:cNvSpPr/>
            <p:nvPr/>
          </p:nvSpPr>
          <p:spPr>
            <a:xfrm>
              <a:off x="6705600"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5" name="Oval 304"/>
            <p:cNvSpPr/>
            <p:nvPr/>
          </p:nvSpPr>
          <p:spPr>
            <a:xfrm>
              <a:off x="7050206"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6" name="Oval 305"/>
            <p:cNvSpPr/>
            <p:nvPr/>
          </p:nvSpPr>
          <p:spPr>
            <a:xfrm>
              <a:off x="739481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7" name="Oval 306"/>
            <p:cNvSpPr/>
            <p:nvPr/>
          </p:nvSpPr>
          <p:spPr>
            <a:xfrm>
              <a:off x="773941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Oval 307"/>
            <p:cNvSpPr/>
            <p:nvPr/>
          </p:nvSpPr>
          <p:spPr>
            <a:xfrm>
              <a:off x="8084024"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9" name="Oval 308"/>
            <p:cNvSpPr/>
            <p:nvPr/>
          </p:nvSpPr>
          <p:spPr>
            <a:xfrm>
              <a:off x="8428630"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1" name="Oval 310"/>
            <p:cNvSpPr/>
            <p:nvPr/>
          </p:nvSpPr>
          <p:spPr>
            <a:xfrm>
              <a:off x="911784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2" name="Oval 311"/>
            <p:cNvSpPr/>
            <p:nvPr/>
          </p:nvSpPr>
          <p:spPr>
            <a:xfrm>
              <a:off x="946244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 name="Oval 312"/>
            <p:cNvSpPr/>
            <p:nvPr/>
          </p:nvSpPr>
          <p:spPr>
            <a:xfrm>
              <a:off x="9807054"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52910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152400" y="154502"/>
            <a:ext cx="4495800" cy="2512498"/>
          </a:xfrm>
        </p:spPr>
        <p:txBody>
          <a:bodyPr/>
          <a:lstStyle/>
          <a:p>
            <a:pPr marL="0" indent="0">
              <a:buNone/>
            </a:pPr>
            <a:r>
              <a:rPr lang="en-US" sz="6000" dirty="0" smtClean="0"/>
              <a:t>Cosmos</a:t>
            </a:r>
            <a:endParaRPr lang="en-US" sz="6000" dirty="0"/>
          </a:p>
        </p:txBody>
      </p:sp>
      <p:sp>
        <p:nvSpPr>
          <p:cNvPr id="6" name="Content Placeholder 5"/>
          <p:cNvSpPr>
            <a:spLocks noGrp="1"/>
          </p:cNvSpPr>
          <p:nvPr>
            <p:ph sz="quarter" idx="14"/>
          </p:nvPr>
        </p:nvSpPr>
        <p:spPr>
          <a:xfrm>
            <a:off x="5105400" y="168277"/>
            <a:ext cx="6858000" cy="2498723"/>
          </a:xfrm>
        </p:spPr>
        <p:txBody>
          <a:bodyPr/>
          <a:lstStyle/>
          <a:p>
            <a:pPr marL="0" indent="0">
              <a:buNone/>
            </a:pPr>
            <a:r>
              <a:rPr lang="en-US" sz="4000" dirty="0">
                <a:ea typeface="Segoe UI" pitchFamily="34" charset="0"/>
              </a:rPr>
              <a:t>A </a:t>
            </a:r>
            <a:r>
              <a:rPr lang="en-US" sz="4000" dirty="0" smtClean="0">
                <a:ea typeface="Segoe UI" pitchFamily="34" charset="0"/>
              </a:rPr>
              <a:t>Microsoft-internal </a:t>
            </a:r>
            <a:r>
              <a:rPr lang="en-US" sz="4000" dirty="0">
                <a:ea typeface="Segoe UI" pitchFamily="34" charset="0"/>
              </a:rPr>
              <a:t>p</a:t>
            </a:r>
            <a:r>
              <a:rPr lang="en-US" sz="4000" dirty="0" smtClean="0">
                <a:ea typeface="Segoe UI" pitchFamily="34" charset="0"/>
              </a:rPr>
              <a:t>latform </a:t>
            </a:r>
            <a:r>
              <a:rPr lang="en-US" sz="4000" dirty="0">
                <a:ea typeface="Segoe UI" pitchFamily="34" charset="0"/>
              </a:rPr>
              <a:t>for building </a:t>
            </a:r>
            <a:r>
              <a:rPr lang="en-US" sz="4000" dirty="0" smtClean="0">
                <a:ea typeface="Segoe UI" pitchFamily="34" charset="0"/>
              </a:rPr>
              <a:t>big-data </a:t>
            </a:r>
            <a:r>
              <a:rPr lang="en-US" sz="4000" dirty="0">
                <a:ea typeface="Segoe UI" pitchFamily="34" charset="0"/>
              </a:rPr>
              <a:t>applications</a:t>
            </a:r>
          </a:p>
          <a:p>
            <a:endParaRPr lang="en-US" sz="4000" dirty="0"/>
          </a:p>
        </p:txBody>
      </p:sp>
      <p:sp>
        <p:nvSpPr>
          <p:cNvPr id="4" name="Content Placeholder 4"/>
          <p:cNvSpPr txBox="1">
            <a:spLocks/>
          </p:cNvSpPr>
          <p:nvPr/>
        </p:nvSpPr>
        <p:spPr>
          <a:xfrm>
            <a:off x="118730" y="3583500"/>
            <a:ext cx="4495800" cy="25124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000" dirty="0" smtClean="0"/>
              <a:t>The Promise</a:t>
            </a:r>
            <a:endParaRPr lang="en-US" sz="6000" dirty="0"/>
          </a:p>
        </p:txBody>
      </p:sp>
      <p:sp>
        <p:nvSpPr>
          <p:cNvPr id="7" name="Content Placeholder 5"/>
          <p:cNvSpPr txBox="1">
            <a:spLocks/>
          </p:cNvSpPr>
          <p:nvPr/>
        </p:nvSpPr>
        <p:spPr>
          <a:xfrm>
            <a:off x="5105400" y="3583500"/>
            <a:ext cx="6858000" cy="2498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0" kern="1200" smtClean="0">
                <a:solidFill>
                  <a:schemeClr val="tx1"/>
                </a:solidFill>
                <a:latin typeface="Segoe UI Light" panose="020B0502040204020203" pitchFamily="34" charset="0"/>
                <a:ea typeface="+mj-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099" fontAlgn="base">
              <a:spcBef>
                <a:spcPct val="0"/>
              </a:spcBef>
              <a:spcAft>
                <a:spcPct val="0"/>
              </a:spcAft>
              <a:buNone/>
            </a:pPr>
            <a:r>
              <a:rPr lang="en-US" sz="4000" dirty="0">
                <a:ea typeface="Segoe UI" pitchFamily="34" charset="0"/>
              </a:rPr>
              <a:t>Enable customers to transform data of any scale into new business assets easily at low cost in the </a:t>
            </a:r>
            <a:r>
              <a:rPr lang="en-US" sz="4000" dirty="0" smtClean="0">
                <a:ea typeface="Segoe UI" pitchFamily="34" charset="0"/>
              </a:rPr>
              <a:t>cloud.</a:t>
            </a:r>
            <a:endParaRPr lang="en-US" sz="4000" dirty="0">
              <a:ea typeface="Segoe UI" pitchFamily="34" charset="0"/>
            </a:endParaRPr>
          </a:p>
        </p:txBody>
      </p:sp>
    </p:spTree>
    <p:extLst>
      <p:ext uri="{BB962C8B-B14F-4D97-AF65-F5344CB8AC3E}">
        <p14:creationId xmlns:p14="http://schemas.microsoft.com/office/powerpoint/2010/main" val="17366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a:t>What happens when you are using up all your tokens?</a:t>
            </a:r>
          </a:p>
          <a:p>
            <a:pPr marL="0" indent="0">
              <a:buNone/>
            </a:pPr>
            <a:endParaRPr lang="en-US" dirty="0" smtClean="0"/>
          </a:p>
          <a:p>
            <a:pPr marL="0" indent="0">
              <a:buNone/>
            </a:pPr>
            <a:r>
              <a:rPr lang="en-US" dirty="0" smtClean="0"/>
              <a:t>If there are idle machines, Cosmos will try to apply them to your processing.</a:t>
            </a:r>
            <a:endParaRPr lang="en-US" dirty="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Bonus Computing</a:t>
            </a:r>
            <a:endParaRPr lang="en-US" dirty="0"/>
          </a:p>
        </p:txBody>
      </p:sp>
      <p:grpSp>
        <p:nvGrpSpPr>
          <p:cNvPr id="104" name="Group 103"/>
          <p:cNvGrpSpPr/>
          <p:nvPr/>
        </p:nvGrpSpPr>
        <p:grpSpPr>
          <a:xfrm>
            <a:off x="7050206" y="2126207"/>
            <a:ext cx="2985448" cy="2971800"/>
            <a:chOff x="7050206" y="2126207"/>
            <a:chExt cx="2985448" cy="2971800"/>
          </a:xfrm>
        </p:grpSpPr>
        <p:sp>
          <p:nvSpPr>
            <p:cNvPr id="105" name="Oval 104"/>
            <p:cNvSpPr/>
            <p:nvPr/>
          </p:nvSpPr>
          <p:spPr>
            <a:xfrm>
              <a:off x="705020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Oval 105"/>
            <p:cNvSpPr/>
            <p:nvPr/>
          </p:nvSpPr>
          <p:spPr>
            <a:xfrm>
              <a:off x="8084024"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Oval 106"/>
            <p:cNvSpPr/>
            <p:nvPr/>
          </p:nvSpPr>
          <p:spPr>
            <a:xfrm>
              <a:off x="8773236" y="21262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Oval 107"/>
            <p:cNvSpPr/>
            <p:nvPr/>
          </p:nvSpPr>
          <p:spPr>
            <a:xfrm>
              <a:off x="739481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Oval 108"/>
            <p:cNvSpPr/>
            <p:nvPr/>
          </p:nvSpPr>
          <p:spPr>
            <a:xfrm>
              <a:off x="9117842" y="24691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Oval 109"/>
            <p:cNvSpPr/>
            <p:nvPr/>
          </p:nvSpPr>
          <p:spPr>
            <a:xfrm>
              <a:off x="7050206"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Oval 110"/>
            <p:cNvSpPr/>
            <p:nvPr/>
          </p:nvSpPr>
          <p:spPr>
            <a:xfrm>
              <a:off x="7394812" y="28120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Oval 111"/>
            <p:cNvSpPr/>
            <p:nvPr/>
          </p:nvSpPr>
          <p:spPr>
            <a:xfrm>
              <a:off x="7739418"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Oval 112"/>
            <p:cNvSpPr/>
            <p:nvPr/>
          </p:nvSpPr>
          <p:spPr>
            <a:xfrm>
              <a:off x="808402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Oval 113"/>
            <p:cNvSpPr/>
            <p:nvPr/>
          </p:nvSpPr>
          <p:spPr>
            <a:xfrm>
              <a:off x="9807054" y="31549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Oval 114"/>
            <p:cNvSpPr/>
            <p:nvPr/>
          </p:nvSpPr>
          <p:spPr>
            <a:xfrm>
              <a:off x="7394812"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Oval 115"/>
            <p:cNvSpPr/>
            <p:nvPr/>
          </p:nvSpPr>
          <p:spPr>
            <a:xfrm>
              <a:off x="8084024"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Oval 116"/>
            <p:cNvSpPr/>
            <p:nvPr/>
          </p:nvSpPr>
          <p:spPr>
            <a:xfrm>
              <a:off x="8773236" y="34978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Oval 117"/>
            <p:cNvSpPr/>
            <p:nvPr/>
          </p:nvSpPr>
          <p:spPr>
            <a:xfrm>
              <a:off x="8428630"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Oval 119"/>
            <p:cNvSpPr/>
            <p:nvPr/>
          </p:nvSpPr>
          <p:spPr>
            <a:xfrm>
              <a:off x="9117842" y="38407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Oval 120"/>
            <p:cNvSpPr/>
            <p:nvPr/>
          </p:nvSpPr>
          <p:spPr>
            <a:xfrm>
              <a:off x="7050206"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Oval 121"/>
            <p:cNvSpPr/>
            <p:nvPr/>
          </p:nvSpPr>
          <p:spPr>
            <a:xfrm>
              <a:off x="8084024" y="41836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Oval 122"/>
            <p:cNvSpPr/>
            <p:nvPr/>
          </p:nvSpPr>
          <p:spPr>
            <a:xfrm>
              <a:off x="7394812"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Oval 123"/>
            <p:cNvSpPr/>
            <p:nvPr/>
          </p:nvSpPr>
          <p:spPr>
            <a:xfrm>
              <a:off x="8773236" y="45265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Oval 124"/>
            <p:cNvSpPr/>
            <p:nvPr/>
          </p:nvSpPr>
          <p:spPr>
            <a:xfrm>
              <a:off x="8773236" y="4869407"/>
              <a:ext cx="228600" cy="228600"/>
            </a:xfrm>
            <a:prstGeom prst="ellipse">
              <a:avLst/>
            </a:prstGeom>
            <a:solidFill>
              <a:srgbClr val="E63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3"/>
          <p:cNvGrpSpPr/>
          <p:nvPr/>
        </p:nvGrpSpPr>
        <p:grpSpPr>
          <a:xfrm>
            <a:off x="6705600" y="1783307"/>
            <a:ext cx="3330054" cy="3314700"/>
            <a:chOff x="6705600" y="1783307"/>
            <a:chExt cx="3330054" cy="3314700"/>
          </a:xfrm>
        </p:grpSpPr>
        <p:sp>
          <p:nvSpPr>
            <p:cNvPr id="127" name="Oval 126"/>
            <p:cNvSpPr/>
            <p:nvPr/>
          </p:nvSpPr>
          <p:spPr>
            <a:xfrm>
              <a:off x="6705600"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Oval 127"/>
            <p:cNvSpPr/>
            <p:nvPr/>
          </p:nvSpPr>
          <p:spPr>
            <a:xfrm>
              <a:off x="7050206"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Oval 128"/>
            <p:cNvSpPr/>
            <p:nvPr/>
          </p:nvSpPr>
          <p:spPr>
            <a:xfrm>
              <a:off x="7394812"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Oval 138"/>
            <p:cNvSpPr/>
            <p:nvPr/>
          </p:nvSpPr>
          <p:spPr>
            <a:xfrm>
              <a:off x="7739418"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Oval 139"/>
            <p:cNvSpPr/>
            <p:nvPr/>
          </p:nvSpPr>
          <p:spPr>
            <a:xfrm>
              <a:off x="8084024"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Oval 140"/>
            <p:cNvSpPr/>
            <p:nvPr/>
          </p:nvSpPr>
          <p:spPr>
            <a:xfrm>
              <a:off x="8428630"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Oval 141"/>
            <p:cNvSpPr/>
            <p:nvPr/>
          </p:nvSpPr>
          <p:spPr>
            <a:xfrm>
              <a:off x="8773236"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Oval 142"/>
            <p:cNvSpPr/>
            <p:nvPr/>
          </p:nvSpPr>
          <p:spPr>
            <a:xfrm>
              <a:off x="9117842"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Oval 143"/>
            <p:cNvSpPr/>
            <p:nvPr/>
          </p:nvSpPr>
          <p:spPr>
            <a:xfrm>
              <a:off x="9462448" y="17833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Oval 145"/>
            <p:cNvSpPr/>
            <p:nvPr/>
          </p:nvSpPr>
          <p:spPr>
            <a:xfrm>
              <a:off x="6705600"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Oval 146"/>
            <p:cNvSpPr/>
            <p:nvPr/>
          </p:nvSpPr>
          <p:spPr>
            <a:xfrm>
              <a:off x="7394812"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Oval 147"/>
            <p:cNvSpPr/>
            <p:nvPr/>
          </p:nvSpPr>
          <p:spPr>
            <a:xfrm>
              <a:off x="7739418"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Oval 148"/>
            <p:cNvSpPr/>
            <p:nvPr/>
          </p:nvSpPr>
          <p:spPr>
            <a:xfrm>
              <a:off x="8428630"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Oval 149"/>
            <p:cNvSpPr/>
            <p:nvPr/>
          </p:nvSpPr>
          <p:spPr>
            <a:xfrm>
              <a:off x="9117842"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Oval 150"/>
            <p:cNvSpPr/>
            <p:nvPr/>
          </p:nvSpPr>
          <p:spPr>
            <a:xfrm>
              <a:off x="9462448"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Oval 151"/>
            <p:cNvSpPr/>
            <p:nvPr/>
          </p:nvSpPr>
          <p:spPr>
            <a:xfrm>
              <a:off x="9807054" y="21262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Oval 152"/>
            <p:cNvSpPr/>
            <p:nvPr/>
          </p:nvSpPr>
          <p:spPr>
            <a:xfrm>
              <a:off x="6705600"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Oval 153"/>
            <p:cNvSpPr/>
            <p:nvPr/>
          </p:nvSpPr>
          <p:spPr>
            <a:xfrm>
              <a:off x="7050206"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Oval 154"/>
            <p:cNvSpPr/>
            <p:nvPr/>
          </p:nvSpPr>
          <p:spPr>
            <a:xfrm>
              <a:off x="7739418"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Oval 155"/>
            <p:cNvSpPr/>
            <p:nvPr/>
          </p:nvSpPr>
          <p:spPr>
            <a:xfrm>
              <a:off x="8084024"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Oval 156"/>
            <p:cNvSpPr/>
            <p:nvPr/>
          </p:nvSpPr>
          <p:spPr>
            <a:xfrm>
              <a:off x="8428630"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Oval 157"/>
            <p:cNvSpPr/>
            <p:nvPr/>
          </p:nvSpPr>
          <p:spPr>
            <a:xfrm>
              <a:off x="8773236"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Oval 159"/>
            <p:cNvSpPr/>
            <p:nvPr/>
          </p:nvSpPr>
          <p:spPr>
            <a:xfrm>
              <a:off x="9807054" y="24691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Oval 160"/>
            <p:cNvSpPr/>
            <p:nvPr/>
          </p:nvSpPr>
          <p:spPr>
            <a:xfrm>
              <a:off x="6705600"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Oval 161"/>
            <p:cNvSpPr/>
            <p:nvPr/>
          </p:nvSpPr>
          <p:spPr>
            <a:xfrm>
              <a:off x="7739418"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Oval 162"/>
            <p:cNvSpPr/>
            <p:nvPr/>
          </p:nvSpPr>
          <p:spPr>
            <a:xfrm>
              <a:off x="8084024"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Oval 163"/>
            <p:cNvSpPr/>
            <p:nvPr/>
          </p:nvSpPr>
          <p:spPr>
            <a:xfrm>
              <a:off x="8428630"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Oval 164"/>
            <p:cNvSpPr/>
            <p:nvPr/>
          </p:nvSpPr>
          <p:spPr>
            <a:xfrm>
              <a:off x="8773236"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Oval 165"/>
            <p:cNvSpPr/>
            <p:nvPr/>
          </p:nvSpPr>
          <p:spPr>
            <a:xfrm>
              <a:off x="9117842"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Oval 166"/>
            <p:cNvSpPr/>
            <p:nvPr/>
          </p:nvSpPr>
          <p:spPr>
            <a:xfrm>
              <a:off x="9462448"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Oval 167"/>
            <p:cNvSpPr/>
            <p:nvPr/>
          </p:nvSpPr>
          <p:spPr>
            <a:xfrm>
              <a:off x="9807054" y="28120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Oval 168"/>
            <p:cNvSpPr/>
            <p:nvPr/>
          </p:nvSpPr>
          <p:spPr>
            <a:xfrm>
              <a:off x="6705600"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Oval 170"/>
            <p:cNvSpPr/>
            <p:nvPr/>
          </p:nvSpPr>
          <p:spPr>
            <a:xfrm>
              <a:off x="7394812"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Oval 171"/>
            <p:cNvSpPr/>
            <p:nvPr/>
          </p:nvSpPr>
          <p:spPr>
            <a:xfrm>
              <a:off x="8428630"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Oval 172"/>
            <p:cNvSpPr/>
            <p:nvPr/>
          </p:nvSpPr>
          <p:spPr>
            <a:xfrm>
              <a:off x="8773236"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Oval 173"/>
            <p:cNvSpPr/>
            <p:nvPr/>
          </p:nvSpPr>
          <p:spPr>
            <a:xfrm>
              <a:off x="9117842"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Oval 174"/>
            <p:cNvSpPr/>
            <p:nvPr/>
          </p:nvSpPr>
          <p:spPr>
            <a:xfrm>
              <a:off x="9462448" y="31549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Oval 175"/>
            <p:cNvSpPr/>
            <p:nvPr/>
          </p:nvSpPr>
          <p:spPr>
            <a:xfrm>
              <a:off x="6705600"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Oval 176"/>
            <p:cNvSpPr/>
            <p:nvPr/>
          </p:nvSpPr>
          <p:spPr>
            <a:xfrm>
              <a:off x="7050206"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Oval 177"/>
            <p:cNvSpPr/>
            <p:nvPr/>
          </p:nvSpPr>
          <p:spPr>
            <a:xfrm>
              <a:off x="7739418"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Oval 178"/>
            <p:cNvSpPr/>
            <p:nvPr/>
          </p:nvSpPr>
          <p:spPr>
            <a:xfrm>
              <a:off x="8428630"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Oval 179"/>
            <p:cNvSpPr/>
            <p:nvPr/>
          </p:nvSpPr>
          <p:spPr>
            <a:xfrm>
              <a:off x="9117842"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Oval 180"/>
            <p:cNvSpPr/>
            <p:nvPr/>
          </p:nvSpPr>
          <p:spPr>
            <a:xfrm>
              <a:off x="9462448"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Oval 181"/>
            <p:cNvSpPr/>
            <p:nvPr/>
          </p:nvSpPr>
          <p:spPr>
            <a:xfrm>
              <a:off x="9807054" y="34978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Oval 182"/>
            <p:cNvSpPr/>
            <p:nvPr/>
          </p:nvSpPr>
          <p:spPr>
            <a:xfrm>
              <a:off x="6705600"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Oval 183"/>
            <p:cNvSpPr/>
            <p:nvPr/>
          </p:nvSpPr>
          <p:spPr>
            <a:xfrm>
              <a:off x="7050206"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Oval 194"/>
            <p:cNvSpPr/>
            <p:nvPr/>
          </p:nvSpPr>
          <p:spPr>
            <a:xfrm>
              <a:off x="7394812"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 name="Oval 205"/>
            <p:cNvSpPr/>
            <p:nvPr/>
          </p:nvSpPr>
          <p:spPr>
            <a:xfrm>
              <a:off x="7739418"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 name="Oval 216"/>
            <p:cNvSpPr/>
            <p:nvPr/>
          </p:nvSpPr>
          <p:spPr>
            <a:xfrm>
              <a:off x="8084024"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 name="Oval 227"/>
            <p:cNvSpPr/>
            <p:nvPr/>
          </p:nvSpPr>
          <p:spPr>
            <a:xfrm>
              <a:off x="8773236"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 name="Oval 238"/>
            <p:cNvSpPr/>
            <p:nvPr/>
          </p:nvSpPr>
          <p:spPr>
            <a:xfrm>
              <a:off x="9462448"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0" name="Oval 249"/>
            <p:cNvSpPr/>
            <p:nvPr/>
          </p:nvSpPr>
          <p:spPr>
            <a:xfrm>
              <a:off x="9807054" y="38407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 name="Oval 260"/>
            <p:cNvSpPr/>
            <p:nvPr/>
          </p:nvSpPr>
          <p:spPr>
            <a:xfrm>
              <a:off x="6705600"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 name="Oval 271"/>
            <p:cNvSpPr/>
            <p:nvPr/>
          </p:nvSpPr>
          <p:spPr>
            <a:xfrm>
              <a:off x="7394812"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 name="Oval 282"/>
            <p:cNvSpPr/>
            <p:nvPr/>
          </p:nvSpPr>
          <p:spPr>
            <a:xfrm>
              <a:off x="7739418"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 name="Oval 283"/>
            <p:cNvSpPr/>
            <p:nvPr/>
          </p:nvSpPr>
          <p:spPr>
            <a:xfrm>
              <a:off x="8428630"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 name="Oval 284"/>
            <p:cNvSpPr/>
            <p:nvPr/>
          </p:nvSpPr>
          <p:spPr>
            <a:xfrm>
              <a:off x="8773236"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 name="Oval 286"/>
            <p:cNvSpPr/>
            <p:nvPr/>
          </p:nvSpPr>
          <p:spPr>
            <a:xfrm>
              <a:off x="9462448"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 name="Oval 287"/>
            <p:cNvSpPr/>
            <p:nvPr/>
          </p:nvSpPr>
          <p:spPr>
            <a:xfrm>
              <a:off x="9807054" y="41836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 name="Oval 288"/>
            <p:cNvSpPr/>
            <p:nvPr/>
          </p:nvSpPr>
          <p:spPr>
            <a:xfrm>
              <a:off x="6705600"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 name="Oval 289"/>
            <p:cNvSpPr/>
            <p:nvPr/>
          </p:nvSpPr>
          <p:spPr>
            <a:xfrm>
              <a:off x="7050206"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 name="Oval 290"/>
            <p:cNvSpPr/>
            <p:nvPr/>
          </p:nvSpPr>
          <p:spPr>
            <a:xfrm>
              <a:off x="7739418"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 name="Oval 291"/>
            <p:cNvSpPr/>
            <p:nvPr/>
          </p:nvSpPr>
          <p:spPr>
            <a:xfrm>
              <a:off x="8084024"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 name="Oval 292"/>
            <p:cNvSpPr/>
            <p:nvPr/>
          </p:nvSpPr>
          <p:spPr>
            <a:xfrm>
              <a:off x="8428630"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 name="Oval 293"/>
            <p:cNvSpPr/>
            <p:nvPr/>
          </p:nvSpPr>
          <p:spPr>
            <a:xfrm>
              <a:off x="9117842"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 name="Oval 294"/>
            <p:cNvSpPr/>
            <p:nvPr/>
          </p:nvSpPr>
          <p:spPr>
            <a:xfrm>
              <a:off x="9462448"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 name="Oval 295"/>
            <p:cNvSpPr/>
            <p:nvPr/>
          </p:nvSpPr>
          <p:spPr>
            <a:xfrm>
              <a:off x="9807054" y="45265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 name="Oval 296"/>
            <p:cNvSpPr/>
            <p:nvPr/>
          </p:nvSpPr>
          <p:spPr>
            <a:xfrm>
              <a:off x="6705600"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 name="Oval 297"/>
            <p:cNvSpPr/>
            <p:nvPr/>
          </p:nvSpPr>
          <p:spPr>
            <a:xfrm>
              <a:off x="7050206"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 name="Oval 298"/>
            <p:cNvSpPr/>
            <p:nvPr/>
          </p:nvSpPr>
          <p:spPr>
            <a:xfrm>
              <a:off x="7394812"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 name="Oval 299"/>
            <p:cNvSpPr/>
            <p:nvPr/>
          </p:nvSpPr>
          <p:spPr>
            <a:xfrm>
              <a:off x="7739418"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 name="Oval 300"/>
            <p:cNvSpPr/>
            <p:nvPr/>
          </p:nvSpPr>
          <p:spPr>
            <a:xfrm>
              <a:off x="8084024"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 name="Oval 301"/>
            <p:cNvSpPr/>
            <p:nvPr/>
          </p:nvSpPr>
          <p:spPr>
            <a:xfrm>
              <a:off x="8428630"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5" name="Oval 304"/>
            <p:cNvSpPr/>
            <p:nvPr/>
          </p:nvSpPr>
          <p:spPr>
            <a:xfrm>
              <a:off x="9807054" y="4869407"/>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6707357" y="1783307"/>
            <a:ext cx="3328297" cy="3314700"/>
            <a:chOff x="6707357" y="1783307"/>
            <a:chExt cx="3328297" cy="3314700"/>
          </a:xfrm>
          <a:solidFill>
            <a:srgbClr val="15CDFF"/>
          </a:solidFill>
        </p:grpSpPr>
        <p:sp>
          <p:nvSpPr>
            <p:cNvPr id="145" name="Oval 144"/>
            <p:cNvSpPr/>
            <p:nvPr/>
          </p:nvSpPr>
          <p:spPr>
            <a:xfrm>
              <a:off x="9807054" y="17833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Oval 158"/>
            <p:cNvSpPr/>
            <p:nvPr/>
          </p:nvSpPr>
          <p:spPr>
            <a:xfrm>
              <a:off x="9462448"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Oval 169"/>
            <p:cNvSpPr/>
            <p:nvPr/>
          </p:nvSpPr>
          <p:spPr>
            <a:xfrm>
              <a:off x="7050206"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 name="Oval 285"/>
            <p:cNvSpPr/>
            <p:nvPr/>
          </p:nvSpPr>
          <p:spPr>
            <a:xfrm>
              <a:off x="9117842" y="41836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 name="Oval 302"/>
            <p:cNvSpPr/>
            <p:nvPr/>
          </p:nvSpPr>
          <p:spPr>
            <a:xfrm>
              <a:off x="9117842"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4" name="Oval 303"/>
            <p:cNvSpPr/>
            <p:nvPr/>
          </p:nvSpPr>
          <p:spPr>
            <a:xfrm>
              <a:off x="9462448" y="48694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6" name="Oval 305"/>
            <p:cNvSpPr/>
            <p:nvPr/>
          </p:nvSpPr>
          <p:spPr>
            <a:xfrm>
              <a:off x="7396569" y="21262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7" name="Oval 306"/>
            <p:cNvSpPr/>
            <p:nvPr/>
          </p:nvSpPr>
          <p:spPr>
            <a:xfrm>
              <a:off x="8430387" y="24691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Oval 307"/>
            <p:cNvSpPr/>
            <p:nvPr/>
          </p:nvSpPr>
          <p:spPr>
            <a:xfrm>
              <a:off x="8085781" y="28120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9" name="Oval 308"/>
            <p:cNvSpPr/>
            <p:nvPr/>
          </p:nvSpPr>
          <p:spPr>
            <a:xfrm>
              <a:off x="9464205" y="31549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0" name="Oval 309"/>
            <p:cNvSpPr/>
            <p:nvPr/>
          </p:nvSpPr>
          <p:spPr>
            <a:xfrm>
              <a:off x="6707357" y="38407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1" name="Oval 310"/>
            <p:cNvSpPr/>
            <p:nvPr/>
          </p:nvSpPr>
          <p:spPr>
            <a:xfrm>
              <a:off x="7051963" y="452650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23647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84850" y="4165452"/>
            <a:ext cx="1689100" cy="116248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6" name="Rectangle 5"/>
          <p:cNvSpPr/>
          <p:nvPr/>
        </p:nvSpPr>
        <p:spPr>
          <a:xfrm>
            <a:off x="8680450" y="1840491"/>
            <a:ext cx="1689100" cy="34874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0" name="Rectangle 9"/>
          <p:cNvSpPr/>
          <p:nvPr/>
        </p:nvSpPr>
        <p:spPr>
          <a:xfrm>
            <a:off x="5786418" y="5476073"/>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Segoe UI Light" panose="020B0502040204020203" pitchFamily="34" charset="0"/>
                <a:cs typeface="Segoe UI Light" panose="020B0502040204020203" pitchFamily="34" charset="0"/>
              </a:rPr>
              <a:t>Day 1</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1" name="Rectangle 10"/>
          <p:cNvSpPr/>
          <p:nvPr/>
        </p:nvSpPr>
        <p:spPr>
          <a:xfrm>
            <a:off x="8680450" y="551759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Segoe UI Light" panose="020B0502040204020203" pitchFamily="34" charset="0"/>
                <a:cs typeface="Segoe UI Light" panose="020B0502040204020203" pitchFamily="34" charset="0"/>
              </a:rPr>
              <a:t>Day 2</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12" name="Rectangle 11"/>
          <p:cNvSpPr/>
          <p:nvPr/>
        </p:nvSpPr>
        <p:spPr>
          <a:xfrm>
            <a:off x="5784850" y="3438902"/>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1 hour</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8559800" y="118801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3 hours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4" name="Rectangle 13"/>
          <p:cNvSpPr/>
          <p:nvPr/>
        </p:nvSpPr>
        <p:spPr>
          <a:xfrm>
            <a:off x="5422900" y="609600"/>
            <a:ext cx="48260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Segoe UI Light" panose="020B0502040204020203" pitchFamily="34" charset="0"/>
                <a:cs typeface="Segoe UI Light" panose="020B0502040204020203" pitchFamily="34" charset="0"/>
              </a:rPr>
              <a:t>Time to Complete Your Job</a:t>
            </a:r>
            <a:endParaRPr lang="en-US" sz="2400" dirty="0">
              <a:solidFill>
                <a:schemeClr val="tx1"/>
              </a:solidFill>
              <a:latin typeface="Segoe UI Light" panose="020B0502040204020203" pitchFamily="34" charset="0"/>
              <a:cs typeface="Segoe UI Light" panose="020B0502040204020203" pitchFamily="34" charset="0"/>
            </a:endParaRPr>
          </a:p>
        </p:txBody>
      </p:sp>
      <p:cxnSp>
        <p:nvCxnSpPr>
          <p:cNvPr id="5" name="Straight Connector 4"/>
          <p:cNvCxnSpPr/>
          <p:nvPr/>
        </p:nvCxnSpPr>
        <p:spPr>
          <a:xfrm>
            <a:off x="5181600" y="5327933"/>
            <a:ext cx="579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10515600" y="1981200"/>
            <a:ext cx="457200" cy="3200400"/>
          </a:xfrm>
          <a:prstGeom prst="rightBrace">
            <a:avLst>
              <a:gd name="adj1" fmla="val 9002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0426700" y="1828800"/>
            <a:ext cx="1689100" cy="578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Fewer</a:t>
            </a:r>
          </a:p>
          <a:p>
            <a:pPr algn="ctr"/>
            <a:r>
              <a:rPr lang="en-US" dirty="0" smtClean="0">
                <a:solidFill>
                  <a:schemeClr val="tx1"/>
                </a:solidFill>
                <a:latin typeface="Segoe UI Light" panose="020B0502040204020203" pitchFamily="34" charset="0"/>
                <a:cs typeface="Segoe UI Light" panose="020B0502040204020203" pitchFamily="34" charset="0"/>
              </a:rPr>
              <a:t>Bonus</a:t>
            </a:r>
          </a:p>
          <a:p>
            <a:pPr algn="ctr"/>
            <a:r>
              <a:rPr lang="en-US" dirty="0">
                <a:solidFill>
                  <a:schemeClr val="tx1"/>
                </a:solidFill>
                <a:latin typeface="Segoe UI Light" panose="020B0502040204020203" pitchFamily="34" charset="0"/>
                <a:cs typeface="Segoe UI Light" panose="020B0502040204020203" pitchFamily="34" charset="0"/>
              </a:rPr>
              <a:t>T</a:t>
            </a:r>
            <a:r>
              <a:rPr lang="en-US" dirty="0" smtClean="0">
                <a:solidFill>
                  <a:schemeClr val="tx1"/>
                </a:solidFill>
                <a:latin typeface="Segoe UI Light" panose="020B0502040204020203" pitchFamily="34" charset="0"/>
                <a:cs typeface="Segoe UI Light" panose="020B0502040204020203" pitchFamily="34" charset="0"/>
              </a:rPr>
              <a:t>okens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9" name="Content Placeholder 8"/>
          <p:cNvSpPr>
            <a:spLocks noGrp="1"/>
          </p:cNvSpPr>
          <p:nvPr>
            <p:ph sz="quarter" idx="13"/>
          </p:nvPr>
        </p:nvSpPr>
        <p:spPr/>
        <p:txBody>
          <a:bodyPr/>
          <a:lstStyle/>
          <a:p>
            <a:pPr marL="0" indent="0">
              <a:buNone/>
            </a:pPr>
            <a:r>
              <a:rPr lang="en-US" dirty="0" smtClean="0"/>
              <a:t>Bonus tokens cause job execution time to vary</a:t>
            </a:r>
            <a:endParaRPr lang="en-US" dirty="0"/>
          </a:p>
        </p:txBody>
      </p:sp>
    </p:spTree>
    <p:extLst>
      <p:ext uri="{BB962C8B-B14F-4D97-AF65-F5344CB8AC3E}">
        <p14:creationId xmlns:p14="http://schemas.microsoft.com/office/powerpoint/2010/main" val="39291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1828800"/>
            <a:ext cx="4495800" cy="4876800"/>
          </a:xfrm>
        </p:spPr>
        <p:txBody>
          <a:bodyPr>
            <a:normAutofit/>
          </a:bodyPr>
          <a:lstStyle/>
          <a:p>
            <a:pPr marL="0" indent="0">
              <a:buNone/>
            </a:pPr>
            <a:r>
              <a:rPr lang="en-US" dirty="0" smtClean="0"/>
              <a:t>You have to tell us.</a:t>
            </a:r>
          </a:p>
          <a:p>
            <a:pPr marL="0" indent="0">
              <a:buNone/>
            </a:pPr>
            <a:endParaRPr lang="en-US" dirty="0"/>
          </a:p>
          <a:p>
            <a:pPr marL="0" indent="0">
              <a:buNone/>
            </a:pPr>
            <a:r>
              <a:rPr lang="en-US" dirty="0" smtClean="0"/>
              <a:t>Communicated as a percentage of VC token allocation</a:t>
            </a:r>
            <a:endParaRPr lang="en-US" dirty="0"/>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How many tokens will my job need?</a:t>
            </a:r>
            <a:endParaRPr lang="en-US" dirty="0"/>
          </a:p>
        </p:txBody>
      </p:sp>
      <p:sp>
        <p:nvSpPr>
          <p:cNvPr id="4" name="Content Placeholder 6"/>
          <p:cNvSpPr txBox="1">
            <a:spLocks/>
          </p:cNvSpPr>
          <p:nvPr/>
        </p:nvSpPr>
        <p:spPr>
          <a:xfrm>
            <a:off x="5334000" y="723900"/>
            <a:ext cx="6172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sz="2800" dirty="0">
                <a:solidFill>
                  <a:schemeClr val="tx1"/>
                </a:solidFill>
                <a:latin typeface="+mn-lt"/>
              </a:rPr>
              <a:t>Calibration</a:t>
            </a:r>
          </a:p>
          <a:p>
            <a:pPr marL="0" indent="0">
              <a:buFont typeface="Arial" pitchFamily="34" charset="0"/>
              <a:buNone/>
            </a:pPr>
            <a:r>
              <a:rPr sz="2800" dirty="0">
                <a:solidFill>
                  <a:schemeClr val="tx1"/>
                </a:solidFill>
              </a:rPr>
              <a:t>On your VC, submit your </a:t>
            </a:r>
            <a:r>
              <a:rPr sz="2800" dirty="0" smtClean="0">
                <a:solidFill>
                  <a:schemeClr val="tx1"/>
                </a:solidFill>
              </a:rPr>
              <a:t>job </a:t>
            </a:r>
            <a:r>
              <a:rPr sz="2800" dirty="0">
                <a:solidFill>
                  <a:schemeClr val="tx1"/>
                </a:solidFill>
              </a:rPr>
              <a:t>several times using no </a:t>
            </a:r>
            <a:r>
              <a:rPr sz="2800" dirty="0" smtClean="0">
                <a:solidFill>
                  <a:schemeClr val="tx1"/>
                </a:solidFill>
              </a:rPr>
              <a:t>bonus </a:t>
            </a:r>
            <a:r>
              <a:rPr sz="2800" dirty="0">
                <a:solidFill>
                  <a:schemeClr val="tx1"/>
                </a:solidFill>
              </a:rPr>
              <a:t>t</a:t>
            </a:r>
            <a:r>
              <a:rPr sz="2800" dirty="0" smtClean="0">
                <a:solidFill>
                  <a:schemeClr val="tx1"/>
                </a:solidFill>
              </a:rPr>
              <a:t>okens</a:t>
            </a:r>
            <a:r>
              <a:rPr sz="2800" dirty="0">
                <a:solidFill>
                  <a:schemeClr val="tx1"/>
                </a:solidFill>
              </a:rPr>
              <a:t>.</a:t>
            </a:r>
          </a:p>
          <a:p>
            <a:pPr marL="0" indent="0">
              <a:buFont typeface="Arial" pitchFamily="34" charset="0"/>
              <a:buNone/>
            </a:pPr>
            <a:endParaRPr sz="2800" dirty="0">
              <a:solidFill>
                <a:schemeClr val="tx1"/>
              </a:solidFill>
            </a:endParaRPr>
          </a:p>
          <a:p>
            <a:pPr marL="0" indent="0">
              <a:buFont typeface="Arial" pitchFamily="34" charset="0"/>
              <a:buNone/>
            </a:pPr>
            <a:r>
              <a:rPr sz="2800" dirty="0">
                <a:solidFill>
                  <a:schemeClr val="tx1"/>
                </a:solidFill>
              </a:rPr>
              <a:t>This establishes your baseline performance</a:t>
            </a:r>
            <a:r>
              <a:rPr sz="2800" dirty="0" smtClean="0">
                <a:solidFill>
                  <a:schemeClr val="tx1"/>
                </a:solidFill>
              </a:rPr>
              <a:t>.</a:t>
            </a:r>
          </a:p>
        </p:txBody>
      </p:sp>
    </p:spTree>
    <p:extLst>
      <p:ext uri="{BB962C8B-B14F-4D97-AF65-F5344CB8AC3E}">
        <p14:creationId xmlns:p14="http://schemas.microsoft.com/office/powerpoint/2010/main" val="177188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Streams</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780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2400" y="1143000"/>
            <a:ext cx="4495800" cy="5562600"/>
          </a:xfrm>
        </p:spPr>
        <p:txBody>
          <a:bodyPr>
            <a:normAutofit/>
          </a:bodyPr>
          <a:lstStyle/>
          <a:p>
            <a:pPr marL="0" indent="0">
              <a:buNone/>
            </a:pPr>
            <a:r>
              <a:rPr lang="en-US" dirty="0" smtClean="0"/>
              <a:t>You CAN append to unstructured streams</a:t>
            </a:r>
          </a:p>
          <a:p>
            <a:pPr marL="0" indent="0">
              <a:buNone/>
            </a:pPr>
            <a:endParaRPr lang="en-US" dirty="0"/>
          </a:p>
          <a:p>
            <a:pPr marL="0" indent="0">
              <a:buNone/>
            </a:pPr>
            <a:r>
              <a:rPr lang="en-US" dirty="0" smtClean="0"/>
              <a:t>You CAN’T modify steams in the middle.</a:t>
            </a:r>
          </a:p>
        </p:txBody>
      </p:sp>
      <p:sp>
        <p:nvSpPr>
          <p:cNvPr id="2" name="Title 1"/>
          <p:cNvSpPr>
            <a:spLocks noGrp="1"/>
          </p:cNvSpPr>
          <p:nvPr>
            <p:ph type="title" idx="4294967295"/>
          </p:nvPr>
        </p:nvSpPr>
        <p:spPr>
          <a:xfrm>
            <a:off x="0" y="152400"/>
            <a:ext cx="4495800" cy="1295400"/>
          </a:xfrm>
          <a:prstGeom prst="rect">
            <a:avLst/>
          </a:prstGeom>
        </p:spPr>
        <p:txBody>
          <a:bodyPr/>
          <a:lstStyle/>
          <a:p>
            <a:r>
              <a:rPr lang="en-US" dirty="0" smtClean="0"/>
              <a:t>Streams</a:t>
            </a:r>
            <a:endParaRPr lang="en-US" dirty="0"/>
          </a:p>
        </p:txBody>
      </p:sp>
      <p:sp>
        <p:nvSpPr>
          <p:cNvPr id="5" name="Content Placeholder 6"/>
          <p:cNvSpPr txBox="1">
            <a:spLocks/>
          </p:cNvSpPr>
          <p:nvPr/>
        </p:nvSpPr>
        <p:spPr>
          <a:xfrm>
            <a:off x="5410200" y="762000"/>
            <a:ext cx="6172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1"/>
                </a:solidFill>
                <a:latin typeface="Segoe UI Semibold" panose="020B0702040204020203" pitchFamily="34" charset="0"/>
                <a:cs typeface="Segoe UI Semibold" panose="020B0702040204020203" pitchFamily="34" charset="0"/>
              </a:rPr>
              <a:t>Unstructured Streams</a:t>
            </a:r>
          </a:p>
          <a:p>
            <a:r>
              <a:rPr lang="en-US" sz="2000" dirty="0" smtClean="0">
                <a:solidFill>
                  <a:schemeClr val="tx1"/>
                </a:solidFill>
              </a:rPr>
              <a:t>Plaintext (TSV, CSV, JSON, etc.)</a:t>
            </a:r>
          </a:p>
          <a:p>
            <a:r>
              <a:rPr lang="en-US" sz="2000" dirty="0" smtClean="0">
                <a:solidFill>
                  <a:schemeClr val="tx1"/>
                </a:solidFill>
              </a:rPr>
              <a:t>Most streams in Cosmos</a:t>
            </a:r>
          </a:p>
          <a:p>
            <a:r>
              <a:rPr lang="en-US" sz="2000" dirty="0" smtClean="0">
                <a:solidFill>
                  <a:schemeClr val="tx1"/>
                </a:solidFill>
              </a:rPr>
              <a:t>No schema stored in the text – first row can’t contain schema information</a:t>
            </a:r>
          </a:p>
          <a:p>
            <a:pPr marL="0" indent="0">
              <a:buFont typeface="Arial" pitchFamily="34" charset="0"/>
              <a:buNone/>
            </a:pPr>
            <a:endParaRPr lang="en-US" sz="2000" dirty="0" smtClean="0">
              <a:solidFill>
                <a:schemeClr val="tx1"/>
              </a:solidFill>
            </a:endParaRPr>
          </a:p>
          <a:p>
            <a:pPr marL="0" indent="0">
              <a:buNone/>
            </a:pPr>
            <a:r>
              <a:rPr lang="en-US" sz="2000" dirty="0" smtClean="0">
                <a:solidFill>
                  <a:schemeClr val="tx1"/>
                </a:solidFill>
                <a:latin typeface="Segoe UI Semibold" panose="020B0702040204020203" pitchFamily="34" charset="0"/>
                <a:cs typeface="Segoe UI Semibold" panose="020B0702040204020203" pitchFamily="34" charset="0"/>
              </a:rPr>
              <a:t>Structured </a:t>
            </a:r>
            <a:r>
              <a:rPr lang="en-US" sz="2000" dirty="0">
                <a:solidFill>
                  <a:schemeClr val="tx1"/>
                </a:solidFill>
                <a:latin typeface="Segoe UI Semibold" panose="020B0702040204020203" pitchFamily="34" charset="0"/>
                <a:cs typeface="Segoe UI Semibold" panose="020B0702040204020203" pitchFamily="34" charset="0"/>
              </a:rPr>
              <a:t>Streams</a:t>
            </a:r>
          </a:p>
          <a:p>
            <a:r>
              <a:rPr lang="en-US" sz="2000" dirty="0" smtClean="0">
                <a:solidFill>
                  <a:schemeClr val="tx1"/>
                </a:solidFill>
              </a:rPr>
              <a:t>.SS Extension</a:t>
            </a:r>
          </a:p>
          <a:p>
            <a:r>
              <a:rPr lang="en-US" sz="2000" dirty="0" smtClean="0">
                <a:solidFill>
                  <a:schemeClr val="tx1"/>
                </a:solidFill>
              </a:rPr>
              <a:t>Contains schema </a:t>
            </a:r>
            <a:r>
              <a:rPr lang="en-US" sz="2000" dirty="0">
                <a:solidFill>
                  <a:schemeClr val="tx1"/>
                </a:solidFill>
              </a:rPr>
              <a:t>i</a:t>
            </a:r>
            <a:r>
              <a:rPr lang="en-US" sz="2000" dirty="0" smtClean="0">
                <a:solidFill>
                  <a:schemeClr val="tx1"/>
                </a:solidFill>
              </a:rPr>
              <a:t>nformation</a:t>
            </a:r>
          </a:p>
          <a:p>
            <a:r>
              <a:rPr lang="en-US" sz="2000" dirty="0" smtClean="0">
                <a:solidFill>
                  <a:schemeClr val="tx1"/>
                </a:solidFill>
              </a:rPr>
              <a:t>Layout is optimized for performance and optimization</a:t>
            </a:r>
            <a:endParaRPr lang="en-US" sz="2000" dirty="0">
              <a:solidFill>
                <a:schemeClr val="tx1"/>
              </a:solidFill>
            </a:endParaRPr>
          </a:p>
          <a:p>
            <a:r>
              <a:rPr lang="en-US" sz="2000" dirty="0" smtClean="0">
                <a:solidFill>
                  <a:schemeClr val="tx1"/>
                </a:solidFill>
              </a:rPr>
              <a:t>We generally want teams to move to using structured streams</a:t>
            </a:r>
          </a:p>
          <a:p>
            <a:r>
              <a:rPr lang="en-US" sz="2000" dirty="0" smtClean="0">
                <a:solidFill>
                  <a:schemeClr val="tx1"/>
                </a:solidFill>
              </a:rPr>
              <a:t>Usually a little larger than equivalent unstructured stream</a:t>
            </a:r>
            <a:endParaRPr lang="en-US" sz="2000" dirty="0">
              <a:solidFill>
                <a:schemeClr val="tx1"/>
              </a:solidFill>
            </a:endParaRPr>
          </a:p>
        </p:txBody>
      </p:sp>
    </p:spTree>
    <p:extLst>
      <p:ext uri="{BB962C8B-B14F-4D97-AF65-F5344CB8AC3E}">
        <p14:creationId xmlns:p14="http://schemas.microsoft.com/office/powerpoint/2010/main" val="251324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smtClean="0"/>
              <a:t>Data Partitioning in Structured Streams</a:t>
            </a:r>
          </a:p>
          <a:p>
            <a:pPr marL="0" indent="0">
              <a:buNone/>
            </a:pPr>
            <a:endParaRPr lang="en-US" dirty="0"/>
          </a:p>
          <a:p>
            <a:pPr marL="0" indent="0">
              <a:buNone/>
            </a:pPr>
            <a:r>
              <a:rPr lang="en-US" dirty="0" smtClean="0"/>
              <a:t>Imagine large stream that contains a column called </a:t>
            </a:r>
            <a:r>
              <a:rPr lang="en-US" b="1" dirty="0" smtClean="0"/>
              <a:t>Domain</a:t>
            </a:r>
          </a:p>
          <a:p>
            <a:pPr marL="0" indent="0">
              <a:buNone/>
            </a:pPr>
            <a:endParaRPr lang="en-US" b="1" dirty="0"/>
          </a:p>
          <a:p>
            <a:pPr marL="0" indent="0">
              <a:buNone/>
            </a:pPr>
            <a:r>
              <a:rPr lang="en-US" dirty="0" smtClean="0"/>
              <a:t>And suppose we have three domains that show up.</a:t>
            </a:r>
          </a:p>
          <a:p>
            <a:pPr marL="0" indent="0">
              <a:buNone/>
            </a:pPr>
            <a:r>
              <a:rPr lang="en-US" dirty="0" smtClean="0"/>
              <a:t>a.com</a:t>
            </a:r>
          </a:p>
          <a:p>
            <a:pPr marL="0" indent="0">
              <a:buNone/>
            </a:pPr>
            <a:r>
              <a:rPr lang="en-US" dirty="0" smtClean="0"/>
              <a:t>b.com</a:t>
            </a:r>
          </a:p>
          <a:p>
            <a:pPr marL="0" indent="0">
              <a:buNone/>
            </a:pPr>
            <a:r>
              <a:rPr lang="en-US" dirty="0" smtClean="0"/>
              <a:t>c.com</a:t>
            </a:r>
          </a:p>
          <a:p>
            <a:pPr marL="0" indent="0">
              <a:buNone/>
            </a:pPr>
            <a:endParaRPr lang="en-US" b="1" dirty="0"/>
          </a:p>
        </p:txBody>
      </p:sp>
      <p:sp>
        <p:nvSpPr>
          <p:cNvPr id="14" name="Rectangle 13"/>
          <p:cNvSpPr/>
          <p:nvPr/>
        </p:nvSpPr>
        <p:spPr>
          <a:xfrm>
            <a:off x="5135184" y="214609"/>
            <a:ext cx="5479611" cy="522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Segoe UI Light" panose="020B0502040204020203" pitchFamily="34" charset="0"/>
                <a:cs typeface="Segoe UI Light" panose="020B0502040204020203" pitchFamily="34" charset="0"/>
              </a:rPr>
              <a:t>Unstructured Stream</a:t>
            </a:r>
          </a:p>
          <a:p>
            <a:r>
              <a:rPr lang="en-US" dirty="0" smtClean="0">
                <a:solidFill>
                  <a:schemeClr val="tx1"/>
                </a:solidFill>
                <a:latin typeface="Segoe UI Light" panose="020B0502040204020203" pitchFamily="34" charset="0"/>
                <a:cs typeface="Segoe UI Light" panose="020B0502040204020203" pitchFamily="34" charset="0"/>
              </a:rPr>
              <a:t>Domain is scattered across extents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5" name="Rectangle 14"/>
          <p:cNvSpPr/>
          <p:nvPr/>
        </p:nvSpPr>
        <p:spPr>
          <a:xfrm>
            <a:off x="7325453"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2</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6" name="Rectangle 15"/>
          <p:cNvSpPr/>
          <p:nvPr/>
        </p:nvSpPr>
        <p:spPr>
          <a:xfrm>
            <a:off x="9138420"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3</a:t>
            </a:r>
            <a:endParaRPr lang="en-US" dirty="0">
              <a:solidFill>
                <a:schemeClr val="tx1"/>
              </a:solidFill>
              <a:latin typeface="Segoe UI Light" panose="020B0502040204020203" pitchFamily="34" charset="0"/>
              <a:cs typeface="Segoe UI Light" panose="020B0502040204020203" pitchFamily="34" charset="0"/>
            </a:endParaRPr>
          </a:p>
        </p:txBody>
      </p:sp>
      <p:sp>
        <p:nvSpPr>
          <p:cNvPr id="17" name="Rectangle 16"/>
          <p:cNvSpPr/>
          <p:nvPr/>
        </p:nvSpPr>
        <p:spPr>
          <a:xfrm>
            <a:off x="5512486" y="1076325"/>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1</a:t>
            </a:r>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8" name="Group 17"/>
          <p:cNvGrpSpPr/>
          <p:nvPr/>
        </p:nvGrpSpPr>
        <p:grpSpPr>
          <a:xfrm>
            <a:off x="5512486" y="1335387"/>
            <a:ext cx="4997534" cy="5258828"/>
            <a:chOff x="5512486" y="1335387"/>
            <a:chExt cx="4997534" cy="5258828"/>
          </a:xfrm>
          <a:solidFill>
            <a:schemeClr val="tx1"/>
          </a:solidFill>
        </p:grpSpPr>
        <p:sp>
          <p:nvSpPr>
            <p:cNvPr id="4" name="Rectangle 3"/>
            <p:cNvSpPr/>
            <p:nvPr/>
          </p:nvSpPr>
          <p:spPr>
            <a:xfrm>
              <a:off x="5512486" y="1343302"/>
              <a:ext cx="1371600" cy="593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8" name="Rectangle 7"/>
            <p:cNvSpPr/>
            <p:nvPr/>
          </p:nvSpPr>
          <p:spPr>
            <a:xfrm>
              <a:off x="7325453" y="1335387"/>
              <a:ext cx="1371600" cy="3755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11" name="Rectangle 10"/>
            <p:cNvSpPr/>
            <p:nvPr/>
          </p:nvSpPr>
          <p:spPr>
            <a:xfrm>
              <a:off x="9138420" y="1343303"/>
              <a:ext cx="1371600" cy="549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19" name="Rectangle 18"/>
            <p:cNvSpPr/>
            <p:nvPr/>
          </p:nvSpPr>
          <p:spPr>
            <a:xfrm>
              <a:off x="5512486" y="4957610"/>
              <a:ext cx="1371600" cy="5930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22" name="Rectangle 21"/>
            <p:cNvSpPr/>
            <p:nvPr/>
          </p:nvSpPr>
          <p:spPr>
            <a:xfrm>
              <a:off x="5512486" y="5614655"/>
              <a:ext cx="1371600" cy="3755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25" name="Rectangle 24"/>
            <p:cNvSpPr/>
            <p:nvPr/>
          </p:nvSpPr>
          <p:spPr>
            <a:xfrm>
              <a:off x="5512486" y="6044677"/>
              <a:ext cx="1371600" cy="5495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a</a:t>
              </a:r>
              <a:endParaRPr lang="en-US" sz="1400" dirty="0">
                <a:solidFill>
                  <a:schemeClr val="bg1"/>
                </a:solidFill>
                <a:latin typeface="Segoe UI Light" panose="020B0502040204020203" pitchFamily="34" charset="0"/>
                <a:cs typeface="Segoe UI Light" panose="020B0502040204020203" pitchFamily="34" charset="0"/>
              </a:endParaRPr>
            </a:p>
          </p:txBody>
        </p:sp>
      </p:grpSp>
      <p:grpSp>
        <p:nvGrpSpPr>
          <p:cNvPr id="2" name="Group 1"/>
          <p:cNvGrpSpPr/>
          <p:nvPr/>
        </p:nvGrpSpPr>
        <p:grpSpPr>
          <a:xfrm>
            <a:off x="5512486" y="1751918"/>
            <a:ext cx="4997534" cy="4371203"/>
            <a:chOff x="5512486" y="1751918"/>
            <a:chExt cx="4997534" cy="4371203"/>
          </a:xfrm>
          <a:solidFill>
            <a:schemeClr val="bg1">
              <a:lumMod val="50000"/>
            </a:schemeClr>
          </a:solidFill>
        </p:grpSpPr>
        <p:sp>
          <p:nvSpPr>
            <p:cNvPr id="6" name="Rectangle 5"/>
            <p:cNvSpPr/>
            <p:nvPr/>
          </p:nvSpPr>
          <p:spPr>
            <a:xfrm>
              <a:off x="5512486" y="1979618"/>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b</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p:nvSpPr>
          <p:spPr>
            <a:xfrm>
              <a:off x="7325453" y="1751918"/>
              <a:ext cx="1371600" cy="176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b</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12" name="Rectangle 11"/>
            <p:cNvSpPr/>
            <p:nvPr/>
          </p:nvSpPr>
          <p:spPr>
            <a:xfrm>
              <a:off x="9138420" y="1936336"/>
              <a:ext cx="1371600" cy="531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Segoe UI Light" panose="020B0502040204020203" pitchFamily="34" charset="0"/>
                  <a:cs typeface="Segoe UI Light" panose="020B0502040204020203" pitchFamily="34" charset="0"/>
                </a:rPr>
                <a:t>b</a:t>
              </a: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20" name="Rectangle 19"/>
            <p:cNvSpPr/>
            <p:nvPr/>
          </p:nvSpPr>
          <p:spPr>
            <a:xfrm>
              <a:off x="7325453" y="5770115"/>
              <a:ext cx="1371600" cy="3530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Light" panose="020B0502040204020203" pitchFamily="34" charset="0"/>
                  <a:cs typeface="Segoe UI Light" panose="020B0502040204020203" pitchFamily="34" charset="0"/>
                </a:rPr>
                <a:t>b</a:t>
              </a:r>
            </a:p>
          </p:txBody>
        </p:sp>
        <p:sp>
          <p:nvSpPr>
            <p:cNvPr id="23" name="Rectangle 22"/>
            <p:cNvSpPr/>
            <p:nvPr/>
          </p:nvSpPr>
          <p:spPr>
            <a:xfrm>
              <a:off x="7325453" y="5544612"/>
              <a:ext cx="1371600" cy="176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Light" panose="020B0502040204020203" pitchFamily="34" charset="0"/>
                  <a:cs typeface="Segoe UI Light" panose="020B0502040204020203" pitchFamily="34" charset="0"/>
                </a:rPr>
                <a:t>b</a:t>
              </a:r>
            </a:p>
          </p:txBody>
        </p:sp>
        <p:sp>
          <p:nvSpPr>
            <p:cNvPr id="26" name="Rectangle 25"/>
            <p:cNvSpPr/>
            <p:nvPr/>
          </p:nvSpPr>
          <p:spPr>
            <a:xfrm>
              <a:off x="7325453" y="4961538"/>
              <a:ext cx="1371600" cy="531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Segoe UI Light" panose="020B0502040204020203" pitchFamily="34" charset="0"/>
                  <a:cs typeface="Segoe UI Light" panose="020B0502040204020203" pitchFamily="34" charset="0"/>
                </a:rPr>
                <a:t>b</a:t>
              </a:r>
            </a:p>
          </p:txBody>
        </p:sp>
      </p:grpSp>
      <p:grpSp>
        <p:nvGrpSpPr>
          <p:cNvPr id="5" name="Group 4"/>
          <p:cNvGrpSpPr/>
          <p:nvPr/>
        </p:nvGrpSpPr>
        <p:grpSpPr>
          <a:xfrm>
            <a:off x="5512486" y="1969394"/>
            <a:ext cx="5167313" cy="4405626"/>
            <a:chOff x="5512486" y="1969394"/>
            <a:chExt cx="5167313" cy="4405626"/>
          </a:xfrm>
          <a:solidFill>
            <a:schemeClr val="bg1"/>
          </a:solidFill>
        </p:grpSpPr>
        <p:sp>
          <p:nvSpPr>
            <p:cNvPr id="7" name="Rectangle 6"/>
            <p:cNvSpPr/>
            <p:nvPr/>
          </p:nvSpPr>
          <p:spPr>
            <a:xfrm>
              <a:off x="5512486" y="2375906"/>
              <a:ext cx="1371600" cy="353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10" name="Rectangle 9"/>
            <p:cNvSpPr/>
            <p:nvPr/>
          </p:nvSpPr>
          <p:spPr>
            <a:xfrm>
              <a:off x="7325453" y="1969394"/>
              <a:ext cx="1371600" cy="7516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Segoe UI Light" panose="020B0502040204020203" pitchFamily="34" charset="0"/>
                  <a:cs typeface="Segoe UI Light" panose="020B0502040204020203" pitchFamily="34" charset="0"/>
                </a:rPr>
                <a:t>c</a:t>
              </a:r>
              <a:endParaRPr lang="en-US" sz="1400" dirty="0">
                <a:solidFill>
                  <a:schemeClr val="tx1"/>
                </a:solidFill>
                <a:latin typeface="Segoe UI Light" panose="020B0502040204020203" pitchFamily="34" charset="0"/>
                <a:cs typeface="Segoe UI Light" panose="020B0502040204020203" pitchFamily="34" charset="0"/>
              </a:endParaRPr>
            </a:p>
          </p:txBody>
        </p:sp>
        <p:sp>
          <p:nvSpPr>
            <p:cNvPr id="13" name="Rectangle 12"/>
            <p:cNvSpPr/>
            <p:nvPr/>
          </p:nvSpPr>
          <p:spPr>
            <a:xfrm>
              <a:off x="9138420" y="2511437"/>
              <a:ext cx="1371600" cy="2174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1" name="Rectangle 20"/>
            <p:cNvSpPr/>
            <p:nvPr/>
          </p:nvSpPr>
          <p:spPr>
            <a:xfrm>
              <a:off x="9308199" y="4933464"/>
              <a:ext cx="1371600" cy="3530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4" name="Rectangle 23"/>
            <p:cNvSpPr/>
            <p:nvPr/>
          </p:nvSpPr>
          <p:spPr>
            <a:xfrm>
              <a:off x="9308199" y="5337578"/>
              <a:ext cx="1371600" cy="7516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sp>
          <p:nvSpPr>
            <p:cNvPr id="27" name="Rectangle 26"/>
            <p:cNvSpPr/>
            <p:nvPr/>
          </p:nvSpPr>
          <p:spPr>
            <a:xfrm>
              <a:off x="9308199" y="6157544"/>
              <a:ext cx="1371600" cy="2174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Segoe UI Light" panose="020B0502040204020203" pitchFamily="34" charset="0"/>
                  <a:cs typeface="Segoe UI Light" panose="020B0502040204020203" pitchFamily="34" charset="0"/>
                </a:rPr>
                <a:t>c</a:t>
              </a:r>
            </a:p>
          </p:txBody>
        </p:sp>
      </p:grpSp>
      <p:sp>
        <p:nvSpPr>
          <p:cNvPr id="28" name="Rectangle 27"/>
          <p:cNvSpPr/>
          <p:nvPr/>
        </p:nvSpPr>
        <p:spPr>
          <a:xfrm>
            <a:off x="5135184" y="3828917"/>
            <a:ext cx="5479611" cy="522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Segoe UI Light" panose="020B0502040204020203" pitchFamily="34" charset="0"/>
                <a:cs typeface="Segoe UI Light" panose="020B0502040204020203" pitchFamily="34" charset="0"/>
              </a:rPr>
              <a:t>Structured Stream</a:t>
            </a:r>
          </a:p>
          <a:p>
            <a:r>
              <a:rPr lang="en-US" dirty="0" smtClean="0">
                <a:solidFill>
                  <a:schemeClr val="tx1"/>
                </a:solidFill>
                <a:latin typeface="Segoe UI Light" panose="020B0502040204020203" pitchFamily="34" charset="0"/>
                <a:cs typeface="Segoe UI Light" panose="020B0502040204020203" pitchFamily="34" charset="0"/>
              </a:rPr>
              <a:t>Partitioned by </a:t>
            </a:r>
            <a:r>
              <a:rPr lang="en-US" dirty="0">
                <a:solidFill>
                  <a:schemeClr val="tx1"/>
                </a:solidFill>
                <a:latin typeface="Segoe UI Light" panose="020B0502040204020203" pitchFamily="34" charset="0"/>
                <a:cs typeface="Segoe UI Light" panose="020B0502040204020203" pitchFamily="34" charset="0"/>
              </a:rPr>
              <a:t>D</a:t>
            </a:r>
            <a:r>
              <a:rPr lang="en-US" dirty="0" smtClean="0">
                <a:solidFill>
                  <a:schemeClr val="tx1"/>
                </a:solidFill>
                <a:latin typeface="Segoe UI Light" panose="020B0502040204020203" pitchFamily="34" charset="0"/>
                <a:cs typeface="Segoe UI Light" panose="020B0502040204020203" pitchFamily="34" charset="0"/>
              </a:rPr>
              <a:t>omain</a:t>
            </a:r>
          </a:p>
          <a:p>
            <a:r>
              <a:rPr lang="en-US" dirty="0" smtClean="0">
                <a:solidFill>
                  <a:schemeClr val="tx1"/>
                </a:solidFill>
                <a:latin typeface="Segoe UI Light" panose="020B0502040204020203" pitchFamily="34" charset="0"/>
                <a:cs typeface="Segoe UI Light" panose="020B0502040204020203" pitchFamily="34" charset="0"/>
              </a:rPr>
              <a:t>Records with same </a:t>
            </a:r>
            <a:r>
              <a:rPr lang="en-US" dirty="0">
                <a:solidFill>
                  <a:schemeClr val="tx1"/>
                </a:solidFill>
                <a:latin typeface="Segoe UI Light" panose="020B0502040204020203" pitchFamily="34" charset="0"/>
                <a:cs typeface="Segoe UI Light" panose="020B0502040204020203" pitchFamily="34" charset="0"/>
              </a:rPr>
              <a:t>D</a:t>
            </a:r>
            <a:r>
              <a:rPr lang="en-US" dirty="0" smtClean="0">
                <a:solidFill>
                  <a:schemeClr val="tx1"/>
                </a:solidFill>
                <a:latin typeface="Segoe UI Light" panose="020B0502040204020203" pitchFamily="34" charset="0"/>
                <a:cs typeface="Segoe UI Light" panose="020B0502040204020203" pitchFamily="34" charset="0"/>
              </a:rPr>
              <a:t>omain placed on same extent</a:t>
            </a:r>
            <a:endParaRPr lang="en-US" dirty="0">
              <a:solidFill>
                <a:schemeClr val="tx1"/>
              </a:solidFill>
              <a:latin typeface="Segoe UI Light" panose="020B0502040204020203" pitchFamily="34" charset="0"/>
              <a:cs typeface="Segoe UI Light" panose="020B0502040204020203" pitchFamily="34" charset="0"/>
            </a:endParaRPr>
          </a:p>
        </p:txBody>
      </p:sp>
      <p:sp>
        <p:nvSpPr>
          <p:cNvPr id="29" name="Rectangle 28"/>
          <p:cNvSpPr/>
          <p:nvPr/>
        </p:nvSpPr>
        <p:spPr>
          <a:xfrm>
            <a:off x="7325453"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2</a:t>
            </a:r>
            <a:endParaRPr lang="en-US" dirty="0">
              <a:solidFill>
                <a:schemeClr val="tx1"/>
              </a:solidFill>
              <a:latin typeface="Segoe UI Light" panose="020B0502040204020203" pitchFamily="34" charset="0"/>
              <a:cs typeface="Segoe UI Light" panose="020B0502040204020203" pitchFamily="34" charset="0"/>
            </a:endParaRPr>
          </a:p>
        </p:txBody>
      </p:sp>
      <p:sp>
        <p:nvSpPr>
          <p:cNvPr id="30" name="Rectangle 29"/>
          <p:cNvSpPr/>
          <p:nvPr/>
        </p:nvSpPr>
        <p:spPr>
          <a:xfrm>
            <a:off x="9138420"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3</a:t>
            </a:r>
            <a:endParaRPr lang="en-US" dirty="0">
              <a:solidFill>
                <a:schemeClr val="tx1"/>
              </a:solidFill>
              <a:latin typeface="Segoe UI Light" panose="020B0502040204020203" pitchFamily="34" charset="0"/>
              <a:cs typeface="Segoe UI Light" panose="020B0502040204020203" pitchFamily="34" charset="0"/>
            </a:endParaRPr>
          </a:p>
        </p:txBody>
      </p:sp>
      <p:sp>
        <p:nvSpPr>
          <p:cNvPr id="31" name="Rectangle 30"/>
          <p:cNvSpPr/>
          <p:nvPr/>
        </p:nvSpPr>
        <p:spPr>
          <a:xfrm>
            <a:off x="5512486" y="4690633"/>
            <a:ext cx="1371600" cy="208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Light" panose="020B0502040204020203" pitchFamily="34" charset="0"/>
                <a:cs typeface="Segoe UI Light" panose="020B0502040204020203" pitchFamily="34" charset="0"/>
              </a:rPr>
              <a:t>Extent 1</a:t>
            </a:r>
            <a:endParaRPr lang="en-US"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791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Compute Layer</a:t>
            </a:r>
          </a:p>
          <a:p>
            <a:pPr algn="ctr"/>
            <a:r>
              <a:rPr lang="en-US" sz="7200" dirty="0" smtClean="0">
                <a:solidFill>
                  <a:prstClr val="white"/>
                </a:solidFill>
                <a:latin typeface="Segoe UI Light" panose="020B0502040204020203" pitchFamily="34" charset="0"/>
                <a:cs typeface="Segoe UI Light" panose="020B0502040204020203" pitchFamily="34" charset="0"/>
              </a:rPr>
              <a:t>Deep Dive</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73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47</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Scope Language</a:t>
            </a:r>
          </a:p>
          <a:p>
            <a:pPr marL="0" indent="0">
              <a:buNone/>
            </a:pPr>
            <a:r>
              <a:rPr lang="en-US" dirty="0" smtClean="0"/>
              <a:t>Influenced </a:t>
            </a:r>
            <a:r>
              <a:rPr lang="en-US" dirty="0"/>
              <a:t>by SQL and relational concepts</a:t>
            </a:r>
          </a:p>
          <a:p>
            <a:pPr marL="0" indent="0">
              <a:buNone/>
            </a:pPr>
            <a:endParaRPr lang="en-US" dirty="0"/>
          </a:p>
          <a:p>
            <a:pPr marL="0" indent="0">
              <a:buNone/>
            </a:pPr>
            <a:r>
              <a:rPr lang="en-US" dirty="0"/>
              <a:t>Naturally parallelizable computation</a:t>
            </a:r>
          </a:p>
          <a:p>
            <a:pPr marL="0" indent="0">
              <a:buNone/>
            </a:pPr>
            <a:endParaRPr lang="en-US" dirty="0"/>
          </a:p>
          <a:p>
            <a:pPr marL="0" indent="0">
              <a:buNone/>
            </a:pPr>
            <a:r>
              <a:rPr lang="en-US" dirty="0"/>
              <a:t>Works great with .NET and C#</a:t>
            </a:r>
          </a:p>
          <a:p>
            <a:pPr marL="0" indent="0">
              <a:buNone/>
            </a:pPr>
            <a:endParaRPr lang="en-US" dirty="0"/>
          </a:p>
          <a:p>
            <a:pPr marL="0" indent="0">
              <a:buNone/>
            </a:pPr>
            <a:r>
              <a:rPr lang="en-US" dirty="0"/>
              <a:t>Very </a:t>
            </a:r>
            <a:r>
              <a:rPr lang="en-US" dirty="0" smtClean="0"/>
              <a:t>extensible</a:t>
            </a:r>
            <a:endParaRPr lang="en-US" sz="2800" dirty="0"/>
          </a:p>
          <a:p>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RawData</a:t>
            </a:r>
            <a:r>
              <a:rPr lang="en-US" sz="1400" dirty="0" smtClean="0">
                <a:solidFill>
                  <a:schemeClr val="tx1"/>
                </a:solidFill>
                <a:latin typeface="Consolas" panose="020B0609020204030204" pitchFamily="49" charset="0"/>
                <a:cs typeface="Consolas" panose="020B0609020204030204" pitchFamily="49" charset="0"/>
              </a:rPr>
              <a:t> =</a:t>
            </a:r>
          </a:p>
          <a:p>
            <a:r>
              <a:rPr lang="en-US" sz="1400" dirty="0" smtClean="0">
                <a:solidFill>
                  <a:schemeClr val="tx1"/>
                </a:solidFill>
                <a:latin typeface="Consolas" panose="020B0609020204030204" pitchFamily="49" charset="0"/>
                <a:cs typeface="Consolas" panose="020B0609020204030204" pitchFamily="49" charset="0"/>
              </a:rPr>
              <a:t>    EXTRACT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Clicks:int</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Domain:string</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@“RAWWEBDATA.TSV”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a:solidFill>
                  <a:schemeClr val="tx1"/>
                </a:solidFill>
                <a:latin typeface="Consolas" panose="020B0609020204030204" pitchFamily="49" charset="0"/>
                <a:cs typeface="Consolas" panose="020B0609020204030204" pitchFamily="49" charset="0"/>
              </a:rPr>
              <a:t>DefaultTextExtractor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err="1">
                <a:solidFill>
                  <a:schemeClr val="tx1"/>
                </a:solidFill>
                <a:latin typeface="Consolas" panose="020B0609020204030204" pitchFamily="49" charset="0"/>
                <a:cs typeface="Consolas" panose="020B0609020204030204" pitchFamily="49" charset="0"/>
              </a:rPr>
              <a:t>WebData</a:t>
            </a:r>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SELECT *,</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Domain.Trim</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ToUpper</a:t>
            </a:r>
            <a:r>
              <a:rPr lang="en-US" sz="1400" dirty="0">
                <a:solidFill>
                  <a:schemeClr val="tx1"/>
                </a:solidFill>
                <a:latin typeface="Consolas" panose="020B0609020204030204" pitchFamily="49" charset="0"/>
                <a:cs typeface="Consolas" panose="020B0609020204030204" pitchFamily="49" charset="0"/>
              </a:rPr>
              <a:t>() AS </a:t>
            </a:r>
            <a:r>
              <a:rPr lang="en-US" sz="1400" dirty="0" err="1" smtClean="0">
                <a:solidFill>
                  <a:schemeClr val="tx1"/>
                </a:solidFill>
                <a:latin typeface="Consolas" panose="020B0609020204030204" pitchFamily="49" charset="0"/>
                <a:cs typeface="Consolas" panose="020B0609020204030204" pitchFamily="49" charset="0"/>
              </a:rPr>
              <a:t>NormalizedDomain</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a:t>
            </a:r>
            <a:r>
              <a:rPr lang="en-US" sz="1400" dirty="0" err="1">
                <a:solidFill>
                  <a:schemeClr val="tx1"/>
                </a:solidFill>
                <a:latin typeface="Consolas" panose="020B0609020204030204" pitchFamily="49" charset="0"/>
                <a:cs typeface="Consolas" panose="020B0609020204030204" pitchFamily="49" charset="0"/>
              </a:rPr>
              <a:t>R</a:t>
            </a:r>
            <a:r>
              <a:rPr lang="en-US" sz="1400" dirty="0" err="1" smtClean="0">
                <a:solidFill>
                  <a:schemeClr val="tx1"/>
                </a:solidFill>
                <a:latin typeface="Consolas" panose="020B0609020204030204" pitchFamily="49" charset="0"/>
                <a:cs typeface="Consolas" panose="020B0609020204030204" pitchFamily="49" charset="0"/>
              </a:rPr>
              <a:t>awData</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a:solidFill>
                  <a:schemeClr val="tx1"/>
                </a:solidFill>
                <a:latin typeface="Consolas" panose="020B0609020204030204" pitchFamily="49" charset="0"/>
                <a:cs typeface="Consolas" panose="020B0609020204030204" pitchFamily="49" charset="0"/>
              </a:rPr>
              <a:t>OUTPUT </a:t>
            </a:r>
            <a:r>
              <a:rPr lang="en-US" sz="1400" dirty="0" err="1" smtClean="0">
                <a:solidFill>
                  <a:schemeClr val="tx1"/>
                </a:solidFill>
                <a:latin typeface="Consolas" panose="020B0609020204030204" pitchFamily="49" charset="0"/>
                <a:cs typeface="Consolas" panose="020B0609020204030204" pitchFamily="49" charset="0"/>
              </a:rPr>
              <a:t>WebData</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TO “WEBDATA.TSV”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smtClean="0">
                <a:solidFill>
                  <a:schemeClr val="tx1"/>
                </a:solidFill>
                <a:latin typeface="Consolas" panose="020B0609020204030204" pitchFamily="49" charset="0"/>
                <a:cs typeface="Consolas" panose="020B0609020204030204" pitchFamily="49" charset="0"/>
              </a:rPr>
              <a:t>DefaultTextOutputter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a:solidFill>
                <a:schemeClr val="tx1"/>
              </a:solidFill>
              <a:latin typeface="Consolas" panose="020B0609020204030204" pitchFamily="49" charset="0"/>
              <a:cs typeface="Consolas" panose="020B0609020204030204" pitchFamily="49" charset="0"/>
            </a:endParaRPr>
          </a:p>
        </p:txBody>
      </p:sp>
      <p:sp>
        <p:nvSpPr>
          <p:cNvPr id="4" name="Rectangular Callout 3"/>
          <p:cNvSpPr/>
          <p:nvPr/>
        </p:nvSpPr>
        <p:spPr>
          <a:xfrm>
            <a:off x="5117962" y="152400"/>
            <a:ext cx="1138237" cy="247649"/>
          </a:xfrm>
          <a:prstGeom prst="wedgeRectCallout">
            <a:avLst>
              <a:gd name="adj1" fmla="val -29841"/>
              <a:gd name="adj2" fmla="val 170620"/>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Rowset variable</a:t>
            </a:r>
            <a:endParaRPr lang="en-US" sz="1100" dirty="0">
              <a:solidFill>
                <a:schemeClr val="bg1"/>
              </a:solidFill>
              <a:latin typeface="Segoe UI Light" panose="020B0502040204020203" pitchFamily="34" charset="0"/>
              <a:cs typeface="Segoe UI Light" panose="020B0502040204020203" pitchFamily="34" charset="0"/>
            </a:endParaRPr>
          </a:p>
        </p:txBody>
      </p:sp>
      <p:grpSp>
        <p:nvGrpSpPr>
          <p:cNvPr id="22" name="Group 21"/>
          <p:cNvGrpSpPr/>
          <p:nvPr/>
        </p:nvGrpSpPr>
        <p:grpSpPr>
          <a:xfrm>
            <a:off x="7810394" y="981075"/>
            <a:ext cx="1303840" cy="609601"/>
            <a:chOff x="8459820" y="776287"/>
            <a:chExt cx="1303840" cy="681038"/>
          </a:xfrm>
          <a:solidFill>
            <a:srgbClr val="CC0066"/>
          </a:solidFill>
        </p:grpSpPr>
        <p:sp>
          <p:nvSpPr>
            <p:cNvPr id="15" name="Right Brace 14"/>
            <p:cNvSpPr/>
            <p:nvPr/>
          </p:nvSpPr>
          <p:spPr>
            <a:xfrm>
              <a:off x="8459820" y="790570"/>
              <a:ext cx="180975" cy="628650"/>
            </a:xfrm>
            <a:prstGeom prst="rightBrace">
              <a:avLst>
                <a:gd name="adj1" fmla="val 53070"/>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9" name="Rectangle 18"/>
            <p:cNvSpPr/>
            <p:nvPr/>
          </p:nvSpPr>
          <p:spPr>
            <a:xfrm>
              <a:off x="8782585" y="776287"/>
              <a:ext cx="981075" cy="6810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Schema</a:t>
              </a:r>
            </a:p>
            <a:p>
              <a:pPr algn="ctr"/>
              <a:r>
                <a:rPr lang="en-US" sz="1100" dirty="0" smtClean="0">
                  <a:solidFill>
                    <a:schemeClr val="bg1"/>
                  </a:solidFill>
                  <a:latin typeface="Segoe UI Light" panose="020B0502040204020203" pitchFamily="34" charset="0"/>
                  <a:cs typeface="Segoe UI Light" panose="020B0502040204020203" pitchFamily="34" charset="0"/>
                </a:rPr>
                <a:t>Name + type</a:t>
              </a:r>
            </a:p>
          </p:txBody>
        </p:sp>
      </p:grpSp>
      <p:sp>
        <p:nvSpPr>
          <p:cNvPr id="21" name="Rectangular Callout 20"/>
          <p:cNvSpPr/>
          <p:nvPr/>
        </p:nvSpPr>
        <p:spPr>
          <a:xfrm>
            <a:off x="6487181" y="66675"/>
            <a:ext cx="1650207" cy="352425"/>
          </a:xfrm>
          <a:prstGeom prst="wedgeRectCallout">
            <a:avLst>
              <a:gd name="adj1" fmla="val -74163"/>
              <a:gd name="adj2" fmla="val 207731"/>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EXTRACT indicates use of Unstructured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3" name="Rectangular Callout 22"/>
          <p:cNvSpPr/>
          <p:nvPr/>
        </p:nvSpPr>
        <p:spPr>
          <a:xfrm>
            <a:off x="8980884" y="1709738"/>
            <a:ext cx="1650207" cy="352425"/>
          </a:xfrm>
          <a:prstGeom prst="wedgeRectCallout">
            <a:avLst>
              <a:gd name="adj1" fmla="val -165938"/>
              <a:gd name="adj2" fmla="val -66593"/>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The input TSV file</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4" name="Rectangular Callout 23"/>
          <p:cNvSpPr/>
          <p:nvPr/>
        </p:nvSpPr>
        <p:spPr>
          <a:xfrm>
            <a:off x="9177993" y="2259590"/>
            <a:ext cx="1650207" cy="352425"/>
          </a:xfrm>
          <a:prstGeom prst="wedgeRectCallout">
            <a:avLst>
              <a:gd name="adj1" fmla="val -117453"/>
              <a:gd name="adj2" fmla="val -10307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Built-in object for reading TSVs</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5" name="Rectangular Callout 24"/>
          <p:cNvSpPr/>
          <p:nvPr/>
        </p:nvSpPr>
        <p:spPr>
          <a:xfrm>
            <a:off x="5117962" y="3788785"/>
            <a:ext cx="2138363" cy="504826"/>
          </a:xfrm>
          <a:prstGeom prst="wedgeRectCallout">
            <a:avLst>
              <a:gd name="adj1" fmla="val -21368"/>
              <a:gd name="adj2" fmla="val -10358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Create one rowset (</a:t>
            </a:r>
            <a:r>
              <a:rPr lang="en-US" sz="1100" dirty="0" err="1" smtClean="0">
                <a:solidFill>
                  <a:schemeClr val="bg1"/>
                </a:solidFill>
                <a:latin typeface="Segoe UI Light" panose="020B0502040204020203" pitchFamily="34" charset="0"/>
                <a:cs typeface="Segoe UI Light" panose="020B0502040204020203" pitchFamily="34" charset="0"/>
              </a:rPr>
              <a:t>WebData</a:t>
            </a:r>
            <a:r>
              <a:rPr lang="en-US" sz="1100" dirty="0" smtClean="0">
                <a:solidFill>
                  <a:schemeClr val="bg1"/>
                </a:solidFill>
                <a:latin typeface="Segoe UI Light" panose="020B0502040204020203" pitchFamily="34" charset="0"/>
                <a:cs typeface="Segoe UI Light" panose="020B0502040204020203" pitchFamily="34" charset="0"/>
              </a:rPr>
              <a:t>) from another (</a:t>
            </a:r>
            <a:r>
              <a:rPr lang="en-US" sz="1100" dirty="0" err="1" smtClean="0">
                <a:solidFill>
                  <a:schemeClr val="bg1"/>
                </a:solidFill>
                <a:latin typeface="Segoe UI Light" panose="020B0502040204020203" pitchFamily="34" charset="0"/>
                <a:cs typeface="Segoe UI Light" panose="020B0502040204020203" pitchFamily="34" charset="0"/>
              </a:rPr>
              <a:t>RawData</a:t>
            </a:r>
            <a:r>
              <a:rPr lang="en-US" sz="1100" dirty="0" smtClean="0">
                <a:solidFill>
                  <a:schemeClr val="bg1"/>
                </a:solidFill>
                <a:latin typeface="Segoe UI Light" panose="020B0502040204020203" pitchFamily="34" charset="0"/>
                <a:cs typeface="Segoe UI Light" panose="020B0502040204020203" pitchFamily="34" charset="0"/>
              </a:rPr>
              <a:t>)</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7950459" y="3612573"/>
            <a:ext cx="1650207" cy="352425"/>
          </a:xfrm>
          <a:prstGeom prst="wedgeRectCallout">
            <a:avLst>
              <a:gd name="adj1" fmla="val -12692"/>
              <a:gd name="adj2" fmla="val -14091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Compute a new Column</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8" name="Rectangular Callout 27"/>
          <p:cNvSpPr/>
          <p:nvPr/>
        </p:nvSpPr>
        <p:spPr>
          <a:xfrm>
            <a:off x="8623696" y="4341236"/>
            <a:ext cx="1650207" cy="352425"/>
          </a:xfrm>
          <a:prstGeom prst="wedgeRectCallout">
            <a:avLst>
              <a:gd name="adj1" fmla="val -163918"/>
              <a:gd name="adj2" fmla="val 4286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Write the data to an output TSV</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157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3" grpId="0" animBg="1"/>
      <p:bldP spid="24" grpId="0" animBg="1"/>
      <p:bldP spid="25"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48</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Creating a Structured Stream</a:t>
            </a:r>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RawData</a:t>
            </a:r>
            <a:r>
              <a:rPr lang="en-US" sz="1400" dirty="0" smtClean="0">
                <a:solidFill>
                  <a:schemeClr val="tx1"/>
                </a:solidFill>
                <a:latin typeface="Consolas" panose="020B0609020204030204" pitchFamily="49" charset="0"/>
                <a:cs typeface="Consolas" panose="020B0609020204030204" pitchFamily="49" charset="0"/>
              </a:rPr>
              <a:t> =</a:t>
            </a:r>
          </a:p>
          <a:p>
            <a:r>
              <a:rPr lang="en-US" sz="1400" dirty="0" smtClean="0">
                <a:solidFill>
                  <a:schemeClr val="tx1"/>
                </a:solidFill>
                <a:latin typeface="Consolas" panose="020B0609020204030204" pitchFamily="49" charset="0"/>
                <a:cs typeface="Consolas" panose="020B0609020204030204" pitchFamily="49" charset="0"/>
              </a:rPr>
              <a:t>    EXTRACT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Clicks:int</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Domain:string</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@“RAWWEBDATA.TSV”</a:t>
            </a:r>
          </a:p>
          <a:p>
            <a:r>
              <a:rPr lang="en-US" sz="1400" dirty="0" smtClean="0">
                <a:solidFill>
                  <a:schemeClr val="tx1"/>
                </a:solidFill>
                <a:latin typeface="Consolas" panose="020B0609020204030204" pitchFamily="49" charset="0"/>
                <a:cs typeface="Consolas" panose="020B0609020204030204" pitchFamily="49" charset="0"/>
              </a:rPr>
              <a:t>    USING </a:t>
            </a:r>
            <a:r>
              <a:rPr lang="en-US" sz="1400" dirty="0" err="1">
                <a:solidFill>
                  <a:schemeClr val="tx1"/>
                </a:solidFill>
                <a:latin typeface="Consolas" panose="020B0609020204030204" pitchFamily="49" charset="0"/>
                <a:cs typeface="Consolas" panose="020B0609020204030204" pitchFamily="49" charset="0"/>
              </a:rPr>
              <a:t>DefaultTextExtractor</a:t>
            </a:r>
            <a:r>
              <a:rPr lang="en-US" sz="1400" dirty="0" smtClean="0">
                <a:solidFill>
                  <a:schemeClr val="tx1"/>
                </a:solidFill>
                <a:latin typeface="Consolas" panose="020B0609020204030204" pitchFamily="49" charset="0"/>
                <a:cs typeface="Consolas" panose="020B0609020204030204" pitchFamily="49" charset="0"/>
              </a:rPr>
              <a:t>();</a:t>
            </a: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err="1">
                <a:solidFill>
                  <a:schemeClr val="tx1"/>
                </a:solidFill>
                <a:latin typeface="Consolas" panose="020B0609020204030204" pitchFamily="49" charset="0"/>
                <a:cs typeface="Consolas" panose="020B0609020204030204" pitchFamily="49" charset="0"/>
              </a:rPr>
              <a:t>WebData</a:t>
            </a:r>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a:t>
            </a:r>
          </a:p>
          <a:p>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tx1"/>
                </a:solidFill>
                <a:latin typeface="Consolas" panose="020B0609020204030204" pitchFamily="49" charset="0"/>
                <a:cs typeface="Consolas" panose="020B0609020204030204" pitchFamily="49" charset="0"/>
              </a:rPr>
              <a:t>   SELECT *,</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Domain.Trim</a:t>
            </a:r>
            <a:r>
              <a:rPr lang="en-US" sz="1400" dirty="0">
                <a:solidFill>
                  <a:schemeClr val="tx1"/>
                </a:solidFill>
                <a:latin typeface="Consolas" panose="020B0609020204030204" pitchFamily="49" charset="0"/>
                <a:cs typeface="Consolas" panose="020B0609020204030204" pitchFamily="49" charset="0"/>
              </a:rPr>
              <a:t>().</a:t>
            </a:r>
            <a:r>
              <a:rPr lang="en-US" sz="1400" dirty="0" err="1">
                <a:solidFill>
                  <a:schemeClr val="tx1"/>
                </a:solidFill>
                <a:latin typeface="Consolas" panose="020B0609020204030204" pitchFamily="49" charset="0"/>
                <a:cs typeface="Consolas" panose="020B0609020204030204" pitchFamily="49" charset="0"/>
              </a:rPr>
              <a:t>ToUpper</a:t>
            </a:r>
            <a:r>
              <a:rPr lang="en-US" sz="1400" dirty="0">
                <a:solidFill>
                  <a:schemeClr val="tx1"/>
                </a:solidFill>
                <a:latin typeface="Consolas" panose="020B0609020204030204" pitchFamily="49" charset="0"/>
                <a:cs typeface="Consolas" panose="020B0609020204030204" pitchFamily="49" charset="0"/>
              </a:rPr>
              <a:t>() AS </a:t>
            </a:r>
            <a:r>
              <a:rPr lang="en-US" sz="1400" dirty="0" err="1" smtClean="0">
                <a:solidFill>
                  <a:schemeClr val="tx1"/>
                </a:solidFill>
                <a:latin typeface="Consolas" panose="020B0609020204030204" pitchFamily="49" charset="0"/>
                <a:cs typeface="Consolas" panose="020B0609020204030204" pitchFamily="49" charset="0"/>
              </a:rPr>
              <a:t>NormalizedDomain</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FROM </a:t>
            </a:r>
            <a:r>
              <a:rPr lang="en-US" sz="1400" dirty="0" err="1">
                <a:solidFill>
                  <a:schemeClr val="tx1"/>
                </a:solidFill>
                <a:latin typeface="Consolas" panose="020B0609020204030204" pitchFamily="49" charset="0"/>
                <a:cs typeface="Consolas" panose="020B0609020204030204" pitchFamily="49" charset="0"/>
              </a:rPr>
              <a:t>R</a:t>
            </a:r>
            <a:r>
              <a:rPr lang="en-US" sz="1400" dirty="0" err="1" smtClean="0">
                <a:solidFill>
                  <a:schemeClr val="tx1"/>
                </a:solidFill>
                <a:latin typeface="Consolas" panose="020B0609020204030204" pitchFamily="49" charset="0"/>
                <a:cs typeface="Consolas" panose="020B0609020204030204" pitchFamily="49" charset="0"/>
              </a:rPr>
              <a:t>awData</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smtClean="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a:p>
            <a:r>
              <a:rPr lang="en-US" sz="1400" dirty="0">
                <a:solidFill>
                  <a:schemeClr val="tx1"/>
                </a:solidFill>
                <a:latin typeface="Consolas" panose="020B0609020204030204" pitchFamily="49" charset="0"/>
                <a:cs typeface="Consolas" panose="020B0609020204030204" pitchFamily="49" charset="0"/>
              </a:rPr>
              <a:t>OUTPUT </a:t>
            </a:r>
            <a:r>
              <a:rPr lang="en-US" sz="1400" dirty="0" err="1" smtClean="0">
                <a:solidFill>
                  <a:schemeClr val="tx1"/>
                </a:solidFill>
                <a:latin typeface="Consolas" panose="020B0609020204030204" pitchFamily="49" charset="0"/>
                <a:cs typeface="Consolas" panose="020B0609020204030204" pitchFamily="49" charset="0"/>
              </a:rPr>
              <a:t>WebData</a:t>
            </a:r>
            <a:endParaRPr lang="en-US" sz="1400" dirty="0" smtClean="0">
              <a:solidFill>
                <a:schemeClr val="tx1"/>
              </a:solidFill>
              <a:latin typeface="Consolas" panose="020B0609020204030204" pitchFamily="49" charset="0"/>
              <a:cs typeface="Consolas" panose="020B0609020204030204" pitchFamily="49" charset="0"/>
            </a:endParaRP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TO SSTREAM </a:t>
            </a:r>
            <a:r>
              <a:rPr lang="en-US" sz="1400" dirty="0" smtClean="0">
                <a:solidFill>
                  <a:schemeClr val="tx1"/>
                </a:solidFill>
                <a:latin typeface="Consolas" panose="020B0609020204030204" pitchFamily="49" charset="0"/>
                <a:cs typeface="Consolas" panose="020B0609020204030204" pitchFamily="49" charset="0"/>
              </a:rPr>
              <a:t>“</a:t>
            </a:r>
            <a:r>
              <a:rPr lang="en-US" sz="1400" dirty="0" err="1" smtClean="0">
                <a:solidFill>
                  <a:schemeClr val="tx1"/>
                </a:solidFill>
                <a:latin typeface="Consolas" panose="020B0609020204030204" pitchFamily="49" charset="0"/>
                <a:cs typeface="Consolas" panose="020B0609020204030204" pitchFamily="49" charset="0"/>
              </a:rPr>
              <a:t>WEBDATA.ss</a:t>
            </a:r>
            <a:r>
              <a:rPr lang="en-US" sz="1400" dirty="0">
                <a:solidFill>
                  <a:schemeClr val="tx1"/>
                </a:solidFill>
                <a:latin typeface="Consolas" panose="020B0609020204030204" pitchFamily="49" charset="0"/>
                <a:cs typeface="Consolas" panose="020B0609020204030204" pitchFamily="49" charset="0"/>
              </a:rPr>
              <a:t>”</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CLUSTERED BY Domain</a:t>
            </a:r>
          </a:p>
          <a:p>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SORTED BY Domain DESC</a:t>
            </a:r>
            <a:r>
              <a:rPr lang="en-US"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p:txBody>
      </p:sp>
      <p:sp>
        <p:nvSpPr>
          <p:cNvPr id="25" name="Rectangular Callout 24"/>
          <p:cNvSpPr/>
          <p:nvPr/>
        </p:nvSpPr>
        <p:spPr>
          <a:xfrm>
            <a:off x="5552420" y="3460172"/>
            <a:ext cx="2138363" cy="504826"/>
          </a:xfrm>
          <a:prstGeom prst="wedgeRectCallout">
            <a:avLst>
              <a:gd name="adj1" fmla="val -8477"/>
              <a:gd name="adj2" fmla="val 160118"/>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SSTREAM keyword indicates a Structured Stream will be created</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8343127" y="3964998"/>
            <a:ext cx="1650207" cy="352425"/>
          </a:xfrm>
          <a:prstGeom prst="wedgeRectCallout">
            <a:avLst>
              <a:gd name="adj1" fmla="val -93772"/>
              <a:gd name="adj2" fmla="val 147159"/>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Segoe UI Light" panose="020B0502040204020203" pitchFamily="34" charset="0"/>
                <a:cs typeface="Segoe UI Light" panose="020B0502040204020203" pitchFamily="34" charset="0"/>
              </a:rPr>
              <a:t>OUTPUT.ss</a:t>
            </a:r>
            <a:r>
              <a:rPr lang="en-US" sz="1100" dirty="0" smtClean="0">
                <a:solidFill>
                  <a:schemeClr val="bg1"/>
                </a:solidFill>
                <a:latin typeface="Segoe UI Light" panose="020B0502040204020203" pitchFamily="34" charset="0"/>
                <a:cs typeface="Segoe UI Light" panose="020B0502040204020203" pitchFamily="34" charset="0"/>
              </a:rPr>
              <a:t> is the name of the output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8" name="Rectangular Callout 27"/>
          <p:cNvSpPr/>
          <p:nvPr/>
        </p:nvSpPr>
        <p:spPr>
          <a:xfrm>
            <a:off x="9584084" y="4973247"/>
            <a:ext cx="1650207" cy="566941"/>
          </a:xfrm>
          <a:prstGeom prst="wedgeRectCallout">
            <a:avLst>
              <a:gd name="adj1" fmla="val -185105"/>
              <a:gd name="adj2" fmla="val -6587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Data will be partitioned on the Domain column</a:t>
            </a:r>
          </a:p>
          <a:p>
            <a:pPr algn="ctr"/>
            <a:r>
              <a:rPr lang="en-US" sz="1100" dirty="0" smtClean="0">
                <a:solidFill>
                  <a:schemeClr val="bg1"/>
                </a:solidFill>
                <a:latin typeface="Segoe UI Light" panose="020B0502040204020203" pitchFamily="34" charset="0"/>
                <a:cs typeface="Segoe UI Light" panose="020B0502040204020203" pitchFamily="34" charset="0"/>
              </a:rPr>
              <a:t>To enhance performance </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16" name="Rectangular Callout 15"/>
          <p:cNvSpPr/>
          <p:nvPr/>
        </p:nvSpPr>
        <p:spPr>
          <a:xfrm>
            <a:off x="8035431" y="5790920"/>
            <a:ext cx="1650207" cy="699936"/>
          </a:xfrm>
          <a:prstGeom prst="wedgeRectCallout">
            <a:avLst>
              <a:gd name="adj1" fmla="val -114619"/>
              <a:gd name="adj2" fmla="val -12828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Sorting also enabled</a:t>
            </a:r>
          </a:p>
          <a:p>
            <a:pPr algn="ctr"/>
            <a:r>
              <a:rPr lang="en-US" sz="1100" dirty="0" smtClean="0">
                <a:solidFill>
                  <a:schemeClr val="bg1"/>
                </a:solidFill>
                <a:latin typeface="Segoe UI Light" panose="020B0502040204020203" pitchFamily="34" charset="0"/>
                <a:cs typeface="Segoe UI Light" panose="020B0502040204020203" pitchFamily="34" charset="0"/>
              </a:rPr>
              <a:t>On the Domain column for performance</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780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9EA9B5B-59BF-4CC0-BD4A-0399B6750FE1}" type="slidenum">
              <a:rPr lang="en-US" smtClean="0">
                <a:solidFill>
                  <a:prstClr val="black">
                    <a:tint val="75000"/>
                  </a:prstClr>
                </a:solidFill>
              </a:rPr>
              <a:pPr/>
              <a:t>49</a:t>
            </a:fld>
            <a:endParaRPr lang="en-US" dirty="0">
              <a:solidFill>
                <a:prstClr val="black">
                  <a:tint val="75000"/>
                </a:prstClr>
              </a:solidFill>
            </a:endParaRPr>
          </a:p>
        </p:txBody>
      </p:sp>
      <p:sp>
        <p:nvSpPr>
          <p:cNvPr id="3" name="Content Placeholder 2"/>
          <p:cNvSpPr>
            <a:spLocks noGrp="1"/>
          </p:cNvSpPr>
          <p:nvPr>
            <p:ph sz="quarter" idx="13"/>
          </p:nvPr>
        </p:nvSpPr>
        <p:spPr/>
        <p:txBody>
          <a:bodyPr/>
          <a:lstStyle/>
          <a:p>
            <a:pPr marL="0" indent="0">
              <a:buNone/>
            </a:pPr>
            <a:r>
              <a:rPr lang="en-US" sz="4400" dirty="0" smtClean="0"/>
              <a:t>Reading from a Structured Stream</a:t>
            </a:r>
            <a:endParaRPr lang="en-US" dirty="0"/>
          </a:p>
        </p:txBody>
      </p:sp>
      <p:sp>
        <p:nvSpPr>
          <p:cNvPr id="6" name="Rectangle 5"/>
          <p:cNvSpPr/>
          <p:nvPr/>
        </p:nvSpPr>
        <p:spPr>
          <a:xfrm>
            <a:off x="4900076" y="685800"/>
            <a:ext cx="6629400" cy="4705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smtClean="0">
                <a:solidFill>
                  <a:schemeClr val="tx1"/>
                </a:solidFill>
                <a:latin typeface="Consolas" panose="020B0609020204030204" pitchFamily="49" charset="0"/>
                <a:cs typeface="Consolas" panose="020B0609020204030204" pitchFamily="49" charset="0"/>
              </a:rPr>
              <a:t>WebData</a:t>
            </a:r>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tx1"/>
                </a:solidFill>
                <a:latin typeface="Consolas" panose="020B0609020204030204" pitchFamily="49" charset="0"/>
                <a:cs typeface="Consolas" panose="020B0609020204030204" pitchFamily="49" charset="0"/>
              </a:rPr>
              <a:t>= SSTREAM </a:t>
            </a:r>
            <a:r>
              <a:rPr lang="en-US" sz="1400" dirty="0" smtClean="0">
                <a:solidFill>
                  <a:schemeClr val="tx1"/>
                </a:solidFill>
                <a:latin typeface="Consolas" panose="020B0609020204030204" pitchFamily="49" charset="0"/>
                <a:cs typeface="Consolas" panose="020B0609020204030204" pitchFamily="49" charset="0"/>
              </a:rPr>
              <a:t>“</a:t>
            </a:r>
            <a:r>
              <a:rPr lang="en-US" sz="1400" dirty="0" err="1" smtClean="0">
                <a:solidFill>
                  <a:schemeClr val="tx1"/>
                </a:solidFill>
                <a:latin typeface="Consolas" panose="020B0609020204030204" pitchFamily="49" charset="0"/>
                <a:cs typeface="Consolas" panose="020B0609020204030204" pitchFamily="49" charset="0"/>
              </a:rPr>
              <a:t>WEBDATA.ss</a:t>
            </a:r>
            <a:r>
              <a:rPr lang="en-US" sz="1400" dirty="0">
                <a:solidFill>
                  <a:schemeClr val="tx1"/>
                </a:solidFill>
                <a:latin typeface="Consolas" panose="020B0609020204030204" pitchFamily="49" charset="0"/>
                <a:cs typeface="Consolas" panose="020B0609020204030204" pitchFamily="49" charset="0"/>
              </a:rPr>
              <a:t>”;</a:t>
            </a:r>
          </a:p>
          <a:p>
            <a:endParaRPr lang="en-US" sz="1400" dirty="0">
              <a:solidFill>
                <a:schemeClr val="tx1"/>
              </a:solidFill>
              <a:latin typeface="Consolas" panose="020B0609020204030204" pitchFamily="49" charset="0"/>
              <a:cs typeface="Consolas" panose="020B0609020204030204" pitchFamily="49" charset="0"/>
            </a:endParaRPr>
          </a:p>
          <a:p>
            <a:endParaRPr lang="en-US" sz="1400" dirty="0">
              <a:solidFill>
                <a:schemeClr val="tx1"/>
              </a:solidFill>
              <a:latin typeface="Consolas" panose="020B0609020204030204" pitchFamily="49" charset="0"/>
              <a:cs typeface="Consolas" panose="020B0609020204030204" pitchFamily="49" charset="0"/>
            </a:endParaRPr>
          </a:p>
        </p:txBody>
      </p:sp>
      <p:sp>
        <p:nvSpPr>
          <p:cNvPr id="25" name="Rectangular Callout 24"/>
          <p:cNvSpPr/>
          <p:nvPr/>
        </p:nvSpPr>
        <p:spPr>
          <a:xfrm>
            <a:off x="5828085" y="33617"/>
            <a:ext cx="2138363" cy="504826"/>
          </a:xfrm>
          <a:prstGeom prst="wedgeRectCallout">
            <a:avLst>
              <a:gd name="adj1" fmla="val -26714"/>
              <a:gd name="adj2" fmla="val 9086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SSTREAM keyword indicates we will be reading from a structured stream</a:t>
            </a:r>
            <a:endParaRPr lang="en-US" sz="1100" dirty="0">
              <a:solidFill>
                <a:schemeClr val="bg1"/>
              </a:solidFill>
              <a:latin typeface="Segoe UI Light" panose="020B0502040204020203" pitchFamily="34" charset="0"/>
              <a:cs typeface="Segoe UI Light" panose="020B0502040204020203" pitchFamily="34" charset="0"/>
            </a:endParaRPr>
          </a:p>
        </p:txBody>
      </p:sp>
      <p:sp>
        <p:nvSpPr>
          <p:cNvPr id="27" name="Rectangular Callout 26"/>
          <p:cNvSpPr/>
          <p:nvPr/>
        </p:nvSpPr>
        <p:spPr>
          <a:xfrm>
            <a:off x="7210327" y="1701053"/>
            <a:ext cx="1650207" cy="518629"/>
          </a:xfrm>
          <a:prstGeom prst="wedgeRectCallout">
            <a:avLst>
              <a:gd name="adj1" fmla="val -88883"/>
              <a:gd name="adj2" fmla="val -18479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Segoe UI Light" panose="020B0502040204020203" pitchFamily="34" charset="0"/>
                <a:cs typeface="Segoe UI Light" panose="020B0502040204020203" pitchFamily="34" charset="0"/>
              </a:rPr>
              <a:t>No schema is specified because the structured stream contains it.</a:t>
            </a:r>
            <a:endParaRPr lang="en-US" sz="11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8601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graphicFrame>
        <p:nvGraphicFramePr>
          <p:cNvPr id="24" name="Table 5"/>
          <p:cNvGraphicFramePr>
            <a:graphicFrameLocks noGrp="1"/>
          </p:cNvGraphicFramePr>
          <p:nvPr>
            <p:extLst>
              <p:ext uri="{D42A27DB-BD31-4B8C-83A1-F6EECF244321}">
                <p14:modId xmlns:p14="http://schemas.microsoft.com/office/powerpoint/2010/main" val="2348075478"/>
              </p:ext>
            </p:extLst>
          </p:nvPr>
        </p:nvGraphicFramePr>
        <p:xfrm>
          <a:off x="1589" y="-1"/>
          <a:ext cx="12188826" cy="6858002"/>
        </p:xfrm>
        <a:graphic>
          <a:graphicData uri="http://schemas.openxmlformats.org/drawingml/2006/table">
            <a:tbl>
              <a:tblPr firstRow="1" bandRow="1">
                <a:tableStyleId>{073A0DAA-6AF3-43AB-8588-CEC1D06C72B9}</a:tableStyleId>
              </a:tblPr>
              <a:tblGrid>
                <a:gridCol w="2665411">
                  <a:extLst>
                    <a:ext uri="{9D8B030D-6E8A-4147-A177-3AD203B41FA5}">
                      <a16:colId xmlns:a16="http://schemas.microsoft.com/office/drawing/2014/main" xmlns="" val="57708317"/>
                    </a:ext>
                  </a:extLst>
                </a:gridCol>
                <a:gridCol w="381000">
                  <a:extLst>
                    <a:ext uri="{9D8B030D-6E8A-4147-A177-3AD203B41FA5}">
                      <a16:colId xmlns:a16="http://schemas.microsoft.com/office/drawing/2014/main" xmlns="" val="490492441"/>
                    </a:ext>
                  </a:extLst>
                </a:gridCol>
                <a:gridCol w="9142415">
                  <a:extLst>
                    <a:ext uri="{9D8B030D-6E8A-4147-A177-3AD203B41FA5}">
                      <a16:colId xmlns:a16="http://schemas.microsoft.com/office/drawing/2014/main" xmlns="" val="4084533052"/>
                    </a:ext>
                  </a:extLst>
                </a:gridCol>
              </a:tblGrid>
              <a:tr h="1273801">
                <a:tc>
                  <a:txBody>
                    <a:bodyPr/>
                    <a:lstStyle/>
                    <a:p>
                      <a:pPr algn="r"/>
                      <a:endParaRPr lang="en-US" sz="1400" b="0" dirty="0">
                        <a:solidFill>
                          <a:schemeClr val="bg1"/>
                        </a:solidFill>
                        <a:latin typeface="+mj-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lvl="0" indent="0" algn="l" defTabSz="914363" rtl="0" eaLnBrk="1" fontAlgn="auto" latinLnBrk="0" hangingPunct="1">
                        <a:lnSpc>
                          <a:spcPct val="100000"/>
                        </a:lnSpc>
                        <a:spcBef>
                          <a:spcPts val="0"/>
                        </a:spcBef>
                        <a:spcAft>
                          <a:spcPts val="0"/>
                        </a:spcAft>
                        <a:buClrTx/>
                        <a:buSzTx/>
                        <a:buFont typeface="Arial" pitchFamily="34" charset="0"/>
                        <a:buNone/>
                        <a:tabLst/>
                        <a:defRPr/>
                      </a:pPr>
                      <a:endParaRPr lang="en-US" sz="1400" b="0" kern="1200" spc="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91B8"/>
                    </a:solidFill>
                  </a:tcPr>
                </a:tc>
                <a:tc>
                  <a:txBody>
                    <a:bodyPr/>
                    <a:lstStyle/>
                    <a:p>
                      <a:pPr marL="0" marR="0" lvl="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4000" b="0" kern="1200" spc="0" dirty="0" smtClean="0">
                          <a:solidFill>
                            <a:schemeClr val="tx1"/>
                          </a:solidFill>
                          <a:latin typeface="Segoe UI Light" panose="020B0502040204020203" pitchFamily="34" charset="0"/>
                          <a:ea typeface="+mn-ea"/>
                          <a:cs typeface="Segoe UI Light" panose="020B0502040204020203" pitchFamily="34" charset="0"/>
                        </a:rPr>
                        <a:t>Guiding Principles</a:t>
                      </a:r>
                      <a:endParaRPr lang="en-US" sz="1400" b="0" kern="1200" spc="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91B8"/>
                    </a:solidFill>
                  </a:tcPr>
                </a:tc>
                <a:extLst>
                  <a:ext uri="{0D108BD9-81ED-4DB2-BD59-A6C34878D82A}">
                    <a16:rowId xmlns:a16="http://schemas.microsoft.com/office/drawing/2014/main" xmlns="" val="3503116167"/>
                  </a:ext>
                </a:extLst>
              </a:tr>
              <a:tr h="1273801">
                <a:tc>
                  <a:txBody>
                    <a:bodyPr/>
                    <a:lstStyle/>
                    <a:p>
                      <a:pPr algn="r"/>
                      <a:r>
                        <a:rPr lang="en-US" sz="2400" b="0" baseline="0" dirty="0" smtClean="0">
                          <a:solidFill>
                            <a:schemeClr val="tx1"/>
                          </a:solidFill>
                          <a:latin typeface="Segoe UI Light" panose="020B0502040204020203" pitchFamily="34" charset="0"/>
                          <a:cs typeface="Segoe UI Light" panose="020B0502040204020203" pitchFamily="34" charset="0"/>
                        </a:rPr>
                        <a:t>Shared Data as a Service </a:t>
                      </a:r>
                      <a:endParaRPr lang="en-US" sz="2400" b="0" dirty="0">
                        <a:solidFill>
                          <a:schemeClr val="tx1"/>
                        </a:solidFill>
                        <a:latin typeface="Segoe UI Light" panose="020B0502040204020203" pitchFamily="34" charset="0"/>
                        <a:cs typeface="Segoe UI Light" panose="020B0502040204020203"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lvl="0">
                        <a:buFont typeface="Arial" pitchFamily="34" charset="0"/>
                        <a:buNone/>
                      </a:pPr>
                      <a:endParaRPr lang="en-US" sz="1800" baseline="0" dirty="0" smtClean="0">
                        <a:solidFill>
                          <a:schemeClr val="tx1"/>
                        </a:solidFill>
                        <a:latin typeface="Segoe UI Light" panose="020B0502040204020203" pitchFamily="34" charset="0"/>
                        <a:cs typeface="Segoe UI Light" panose="020B0502040204020203" pitchFamily="34" charset="0"/>
                      </a:endParaRPr>
                    </a:p>
                  </a:txBody>
                  <a:tcPr marL="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91B8"/>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dirty="0" smtClean="0">
                          <a:solidFill>
                            <a:schemeClr val="tx1"/>
                          </a:solidFill>
                          <a:latin typeface="Segoe UI Light" panose="020B0502040204020203" pitchFamily="34" charset="0"/>
                          <a:cs typeface="Segoe UI Light" panose="020B0502040204020203" pitchFamily="34" charset="0"/>
                        </a:rPr>
                        <a:t>Unified repository</a:t>
                      </a:r>
                      <a:r>
                        <a:rPr lang="en-US" sz="1800" baseline="0" dirty="0" smtClean="0">
                          <a:solidFill>
                            <a:schemeClr val="tx1"/>
                          </a:solidFill>
                          <a:latin typeface="Segoe UI Light" panose="020B0502040204020203" pitchFamily="34" charset="0"/>
                          <a:cs typeface="Segoe UI Light" panose="020B0502040204020203" pitchFamily="34" charset="0"/>
                        </a:rPr>
                        <a:t> of high value data assets (documents/entities/user activity/people)</a:t>
                      </a:r>
                      <a:endParaRPr lang="en-US" sz="1800" dirty="0" smtClean="0">
                        <a:solidFill>
                          <a:schemeClr val="tx1"/>
                        </a:solidFill>
                        <a:latin typeface="Segoe UI Light" panose="020B0502040204020203" pitchFamily="34" charset="0"/>
                        <a:cs typeface="Segoe UI Light" panose="020B0502040204020203" pitchFamily="34" charset="0"/>
                      </a:endParaRPr>
                    </a:p>
                    <a:p>
                      <a:pPr lvl="0">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Sharing by reference model (encourages experimentation between teams)</a:t>
                      </a:r>
                      <a:endParaRPr lang="en-US" sz="1800" baseline="0" dirty="0" smtClean="0">
                        <a:solidFill>
                          <a:schemeClr val="tx1"/>
                        </a:solidFill>
                        <a:latin typeface="Segoe UI Light" panose="020B0502040204020203" pitchFamily="34" charset="0"/>
                        <a:cs typeface="Segoe UI Light" panose="020B0502040204020203" pitchFamily="34" charset="0"/>
                      </a:endParaRPr>
                    </a:p>
                  </a:txBody>
                  <a:tcPr marL="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91B8"/>
                    </a:solidFill>
                  </a:tcPr>
                </a:tc>
                <a:extLst>
                  <a:ext uri="{0D108BD9-81ED-4DB2-BD59-A6C34878D82A}">
                    <a16:rowId xmlns:a16="http://schemas.microsoft.com/office/drawing/2014/main" xmlns="" val="3409249448"/>
                  </a:ext>
                </a:extLst>
              </a:tr>
              <a:tr h="1779787">
                <a:tc>
                  <a:txBody>
                    <a:bodyPr/>
                    <a:lstStyle/>
                    <a:p>
                      <a:pPr algn="r"/>
                      <a:r>
                        <a:rPr lang="en-US" sz="2400" b="0" kern="1200" dirty="0" smtClean="0">
                          <a:solidFill>
                            <a:schemeClr val="tx1"/>
                          </a:solidFill>
                          <a:latin typeface="Segoe UI Light" panose="020B0502040204020203" pitchFamily="34" charset="0"/>
                          <a:ea typeface="+mn-ea"/>
                          <a:cs typeface="Segoe UI Light" panose="020B0502040204020203" pitchFamily="34" charset="0"/>
                        </a:rPr>
                        <a:t>Approachable Compute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a:buFont typeface="Arial" pitchFamily="34" charset="0"/>
                        <a:buNone/>
                      </a:pPr>
                      <a:endParaRPr lang="en-US" sz="1800" kern="1200" baseline="0" dirty="0" smtClean="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tc>
                  <a:txBody>
                    <a:bodyPr/>
                    <a:lstStyle/>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Lower the barrier to write efficient programs - auto parallelize </a:t>
                      </a:r>
                    </a:p>
                    <a:p>
                      <a:pPr marL="0" marR="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Optimize execution for underlying infrastructure; isolate users from hardware failures</a:t>
                      </a:r>
                    </a:p>
                    <a:p>
                      <a:pPr marL="0" marR="0" indent="0" algn="l" defTabSz="914363" rtl="0" eaLnBrk="1" fontAlgn="auto" latinLnBrk="0" hangingPunct="1">
                        <a:lnSpc>
                          <a:spcPct val="100000"/>
                        </a:lnSpc>
                        <a:spcBef>
                          <a:spcPts val="0"/>
                        </a:spcBef>
                        <a:spcAft>
                          <a:spcPts val="0"/>
                        </a:spcAft>
                        <a:buClrTx/>
                        <a:buSzTx/>
                        <a:buFont typeface="Arial" pitchFamily="34" charset="0"/>
                        <a:buNone/>
                        <a:tabLst/>
                        <a:defRPr/>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Provide a natural evolution for SQL and .NET programmers</a:t>
                      </a:r>
                    </a:p>
                    <a:p>
                      <a:pPr>
                        <a:buFont typeface="Arial" pitchFamily="34" charset="0"/>
                        <a:buNone/>
                      </a:pPr>
                      <a:endParaRPr lang="en-US" sz="1800" kern="1200" baseline="0" dirty="0" smtClean="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extLst>
                  <a:ext uri="{0D108BD9-81ED-4DB2-BD59-A6C34878D82A}">
                    <a16:rowId xmlns:a16="http://schemas.microsoft.com/office/drawing/2014/main" xmlns="" val="2692715201"/>
                  </a:ext>
                </a:extLst>
              </a:tr>
              <a:tr h="1273801">
                <a:tc>
                  <a:txBody>
                    <a:bodyPr/>
                    <a:lstStyle/>
                    <a:p>
                      <a:pPr algn="r"/>
                      <a:r>
                        <a:rPr lang="en-US" sz="2400" b="0" dirty="0" smtClean="0">
                          <a:solidFill>
                            <a:schemeClr val="tx1"/>
                          </a:solidFill>
                          <a:latin typeface="Segoe UI Light" panose="020B0502040204020203" pitchFamily="34" charset="0"/>
                          <a:cs typeface="Segoe UI Light" panose="020B0502040204020203" pitchFamily="34" charset="0"/>
                        </a:rPr>
                        <a:t>Scale at Lowest Cost</a:t>
                      </a:r>
                      <a:endParaRPr lang="en-US" sz="2400" b="0" dirty="0">
                        <a:solidFill>
                          <a:schemeClr val="tx1"/>
                        </a:solidFill>
                        <a:latin typeface="Segoe UI Light" panose="020B0502040204020203" pitchFamily="34" charset="0"/>
                        <a:cs typeface="Segoe UI Light"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a:buFont typeface="Arial" pitchFamily="34" charset="0"/>
                        <a:buNone/>
                      </a:pPr>
                      <a:endParaRPr lang="en-US" sz="1800" dirty="0" smtClean="0">
                        <a:solidFill>
                          <a:schemeClr val="tx1"/>
                        </a:solidFill>
                        <a:latin typeface="Segoe UI Light" panose="020B0502040204020203" pitchFamily="34" charset="0"/>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tc>
                  <a:txBody>
                    <a:bodyPr/>
                    <a:lstStyle/>
                    <a:p>
                      <a:pPr>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Large shared processing/storage clusters</a:t>
                      </a:r>
                    </a:p>
                    <a:p>
                      <a:pPr>
                        <a:buFont typeface="Arial" pitchFamily="34" charset="0"/>
                        <a:buNone/>
                      </a:pPr>
                      <a:r>
                        <a:rPr lang="en-US" sz="1800" dirty="0" smtClean="0">
                          <a:solidFill>
                            <a:schemeClr val="tx1"/>
                          </a:solidFill>
                          <a:latin typeface="Segoe UI Light" panose="020B0502040204020203" pitchFamily="34" charset="0"/>
                          <a:cs typeface="Segoe UI Light" panose="020B0502040204020203" pitchFamily="34" charset="0"/>
                        </a:rPr>
                        <a:t>Optimize for maximizing utilization</a:t>
                      </a: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extLst>
                  <a:ext uri="{0D108BD9-81ED-4DB2-BD59-A6C34878D82A}">
                    <a16:rowId xmlns:a16="http://schemas.microsoft.com/office/drawing/2014/main" xmlns="" val="1562079610"/>
                  </a:ext>
                </a:extLst>
              </a:tr>
              <a:tr h="1256812">
                <a:tc>
                  <a:txBody>
                    <a:bodyPr/>
                    <a:lstStyle/>
                    <a:p>
                      <a:pPr algn="r"/>
                      <a:r>
                        <a:rPr lang="en-US" sz="2400" b="0" kern="1200" dirty="0" smtClean="0">
                          <a:solidFill>
                            <a:schemeClr val="tx1"/>
                          </a:solidFill>
                          <a:latin typeface="Segoe UI Light" panose="020B0502040204020203" pitchFamily="34" charset="0"/>
                          <a:ea typeface="+mn-ea"/>
                          <a:cs typeface="Segoe UI Light" panose="020B0502040204020203" pitchFamily="34" charset="0"/>
                        </a:rPr>
                        <a:t>Service Model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a:buFont typeface="Arial" pitchFamily="34" charset="0"/>
                        <a:buNone/>
                      </a:pPr>
                      <a:endParaRPr lang="en-US" sz="1800" kern="1200" baseline="0" dirty="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tc>
                  <a:txBody>
                    <a:bodyPr/>
                    <a:lstStyle/>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Easy to manage and operate for customers and Cosmos team</a:t>
                      </a:r>
                    </a:p>
                    <a:p>
                      <a:pPr>
                        <a:buFont typeface="Arial" pitchFamily="34" charset="0"/>
                        <a:buNone/>
                      </a:pPr>
                      <a:r>
                        <a:rPr lang="en-US" sz="1800" kern="1200" baseline="0" dirty="0" smtClean="0">
                          <a:solidFill>
                            <a:schemeClr val="tx1"/>
                          </a:solidFill>
                          <a:latin typeface="Segoe UI Light" panose="020B0502040204020203" pitchFamily="34" charset="0"/>
                          <a:ea typeface="+mn-ea"/>
                          <a:cs typeface="Segoe UI Light" panose="020B0502040204020203" pitchFamily="34" charset="0"/>
                        </a:rPr>
                        <a:t>No operations team (DRI model)</a:t>
                      </a:r>
                      <a:endParaRPr lang="en-US" sz="1800" kern="1200" baseline="0" dirty="0">
                        <a:solidFill>
                          <a:schemeClr val="tx1"/>
                        </a:solidFill>
                        <a:latin typeface="Segoe UI Light" panose="020B0502040204020203" pitchFamily="34" charset="0"/>
                        <a:ea typeface="+mn-ea"/>
                        <a:cs typeface="Segoe UI Light" panose="020B0502040204020203" pitchFamily="34" charset="0"/>
                      </a:endParaRPr>
                    </a:p>
                  </a:txBody>
                  <a:tcPr marL="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91B8"/>
                    </a:solidFill>
                  </a:tcPr>
                </a:tc>
                <a:extLst>
                  <a:ext uri="{0D108BD9-81ED-4DB2-BD59-A6C34878D82A}">
                    <a16:rowId xmlns:a16="http://schemas.microsoft.com/office/drawing/2014/main" xmlns="" val="3411122894"/>
                  </a:ext>
                </a:extLst>
              </a:tr>
            </a:tbl>
          </a:graphicData>
        </a:graphic>
      </p:graphicFrame>
    </p:spTree>
    <p:extLst>
      <p:ext uri="{BB962C8B-B14F-4D97-AF65-F5344CB8AC3E}">
        <p14:creationId xmlns:p14="http://schemas.microsoft.com/office/powerpoint/2010/main" val="299965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marL="0" indent="0">
              <a:buNone/>
            </a:pPr>
            <a:r>
              <a:rPr lang="en-US" sz="4000" dirty="0" smtClean="0"/>
              <a:t>Find the Top 100 Domains that Users Clicked On</a:t>
            </a:r>
            <a:endParaRPr lang="en-US" sz="4000" dirty="0"/>
          </a:p>
        </p:txBody>
      </p:sp>
      <p:sp>
        <p:nvSpPr>
          <p:cNvPr id="4" name="Rectangle 3"/>
          <p:cNvSpPr/>
          <p:nvPr/>
        </p:nvSpPr>
        <p:spPr>
          <a:xfrm>
            <a:off x="5029200" y="457200"/>
            <a:ext cx="6629400" cy="277009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err="1">
                <a:solidFill>
                  <a:schemeClr val="tx1"/>
                </a:solidFill>
                <a:latin typeface="Consolas" panose="020B0609020204030204" pitchFamily="49" charset="0"/>
                <a:cs typeface="Consolas" panose="020B0609020204030204" pitchFamily="49" charset="0"/>
              </a:rPr>
              <a:t>WebData</a:t>
            </a:r>
            <a:r>
              <a:rPr lang="en-US" sz="2000" dirty="0">
                <a:solidFill>
                  <a:schemeClr val="tx1"/>
                </a:solidFill>
                <a:latin typeface="Consolas" panose="020B0609020204030204" pitchFamily="49" charset="0"/>
                <a:cs typeface="Consolas" panose="020B0609020204030204" pitchFamily="49" charset="0"/>
              </a:rPr>
              <a:t> = SSTREAM “</a:t>
            </a:r>
            <a:r>
              <a:rPr lang="en-US" sz="2000" dirty="0" err="1">
                <a:solidFill>
                  <a:schemeClr val="tx1"/>
                </a:solidFill>
                <a:latin typeface="Consolas" panose="020B0609020204030204" pitchFamily="49" charset="0"/>
                <a:cs typeface="Consolas" panose="020B0609020204030204" pitchFamily="49" charset="0"/>
              </a:rPr>
              <a:t>WEBDATA.ss</a:t>
            </a:r>
            <a:r>
              <a:rPr lang="en-US" sz="2000" dirty="0">
                <a:solidFill>
                  <a:schemeClr val="tx1"/>
                </a:solidFill>
                <a:latin typeface="Consolas" panose="020B0609020204030204" pitchFamily="49" charset="0"/>
                <a:cs typeface="Consolas" panose="020B0609020204030204" pitchFamily="49" charset="0"/>
              </a:rPr>
              <a:t>”;</a:t>
            </a:r>
          </a:p>
          <a:p>
            <a:endParaRPr lang="en-US" sz="2000" dirty="0" smtClean="0">
              <a:solidFill>
                <a:schemeClr val="tx1"/>
              </a:solidFill>
              <a:latin typeface="Consolas" panose="020B0609020204030204" pitchFamily="49" charset="0"/>
              <a:cs typeface="Consolas" panose="020B0609020204030204" pitchFamily="49" charset="0"/>
            </a:endParaRPr>
          </a:p>
          <a:p>
            <a:r>
              <a:rPr lang="en-US" sz="2000" dirty="0" smtClean="0">
                <a:solidFill>
                  <a:schemeClr val="tx1"/>
                </a:solidFill>
                <a:latin typeface="Consolas" panose="020B0609020204030204" pitchFamily="49" charset="0"/>
                <a:cs typeface="Consolas" panose="020B0609020204030204" pitchFamily="49" charset="0"/>
              </a:rPr>
              <a:t>a </a:t>
            </a:r>
            <a:r>
              <a:rPr lang="en-US" sz="2000" dirty="0">
                <a:solidFill>
                  <a:schemeClr val="tx1"/>
                </a:solidFill>
                <a:latin typeface="Consolas" panose="020B0609020204030204" pitchFamily="49" charset="0"/>
                <a:cs typeface="Consolas" panose="020B0609020204030204" pitchFamily="49" charset="0"/>
              </a:rPr>
              <a:t>= SELECT Domain, </a:t>
            </a:r>
            <a:r>
              <a:rPr lang="en-US" sz="2000" dirty="0" smtClean="0">
                <a:solidFill>
                  <a:schemeClr val="tx1"/>
                </a:solidFill>
                <a:latin typeface="Consolas" panose="020B0609020204030204" pitchFamily="49" charset="0"/>
                <a:cs typeface="Consolas" panose="020B0609020204030204" pitchFamily="49" charset="0"/>
              </a:rPr>
              <a:t>COUNT(…) </a:t>
            </a:r>
            <a:r>
              <a:rPr lang="en-US" sz="2000" dirty="0">
                <a:solidFill>
                  <a:schemeClr val="tx1"/>
                </a:solidFill>
                <a:latin typeface="Consolas" panose="020B0609020204030204" pitchFamily="49" charset="0"/>
                <a:cs typeface="Consolas" panose="020B0609020204030204" pitchFamily="49" charset="0"/>
              </a:rPr>
              <a:t>AS </a:t>
            </a:r>
            <a:r>
              <a:rPr lang="en-US" sz="2000" dirty="0" err="1" smtClean="0">
                <a:solidFill>
                  <a:schemeClr val="tx1"/>
                </a:solidFill>
                <a:latin typeface="Consolas" panose="020B0609020204030204" pitchFamily="49" charset="0"/>
                <a:cs typeface="Consolas" panose="020B0609020204030204" pitchFamily="49" charset="0"/>
              </a:rPr>
              <a:t>TotalClicks</a:t>
            </a:r>
            <a:r>
              <a:rPr lang="en-US" sz="2000" dirty="0">
                <a:solidFill>
                  <a:schemeClr val="tx1"/>
                </a:solidFill>
                <a:latin typeface="Consolas" panose="020B0609020204030204" pitchFamily="49" charset="0"/>
                <a:cs typeface="Consolas" panose="020B0609020204030204" pitchFamily="49" charset="0"/>
              </a:rPr>
              <a:t/>
            </a:r>
            <a:br>
              <a:rPr lang="en-US" sz="2000" dirty="0">
                <a:solidFill>
                  <a:schemeClr val="tx1"/>
                </a:solidFill>
                <a:latin typeface="Consolas" panose="020B0609020204030204" pitchFamily="49" charset="0"/>
                <a:cs typeface="Consolas" panose="020B0609020204030204" pitchFamily="49" charset="0"/>
              </a:rPr>
            </a:br>
            <a:r>
              <a:rPr lang="en-US" sz="2000" dirty="0">
                <a:solidFill>
                  <a:schemeClr val="tx1"/>
                </a:solidFill>
                <a:latin typeface="Consolas" panose="020B0609020204030204" pitchFamily="49" charset="0"/>
                <a:cs typeface="Consolas" panose="020B0609020204030204" pitchFamily="49" charset="0"/>
              </a:rPr>
              <a:t>    FROM </a:t>
            </a:r>
            <a:r>
              <a:rPr lang="en-US" sz="2000" dirty="0" err="1" smtClean="0">
                <a:solidFill>
                  <a:schemeClr val="tx1"/>
                </a:solidFill>
                <a:latin typeface="Consolas" panose="020B0609020204030204" pitchFamily="49" charset="0"/>
                <a:cs typeface="Consolas" panose="020B0609020204030204" pitchFamily="49" charset="0"/>
              </a:rPr>
              <a:t>WebData</a:t>
            </a:r>
            <a:r>
              <a:rPr lang="en-US" sz="2000" dirty="0">
                <a:solidFill>
                  <a:schemeClr val="tx1"/>
                </a:solidFill>
                <a:latin typeface="Consolas" panose="020B0609020204030204" pitchFamily="49" charset="0"/>
                <a:cs typeface="Consolas" panose="020B0609020204030204" pitchFamily="49" charset="0"/>
              </a:rPr>
              <a:t/>
            </a:r>
            <a:br>
              <a:rPr lang="en-US" sz="2000" dirty="0">
                <a:solidFill>
                  <a:schemeClr val="tx1"/>
                </a:solidFill>
                <a:latin typeface="Consolas" panose="020B0609020204030204" pitchFamily="49" charset="0"/>
                <a:cs typeface="Consolas" panose="020B0609020204030204" pitchFamily="49" charset="0"/>
              </a:rPr>
            </a:br>
            <a:r>
              <a:rPr lang="en-US" sz="2000" dirty="0">
                <a:solidFill>
                  <a:schemeClr val="tx1"/>
                </a:solidFill>
                <a:latin typeface="Consolas" panose="020B0609020204030204" pitchFamily="49" charset="0"/>
                <a:cs typeface="Consolas" panose="020B0609020204030204" pitchFamily="49" charset="0"/>
              </a:rPr>
              <a:t>    GROUP BY Domain;</a:t>
            </a:r>
          </a:p>
          <a:p>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b = SELECT TOP 100 </a:t>
            </a:r>
            <a:r>
              <a:rPr lang="en-US" sz="2000" dirty="0" smtClean="0">
                <a:solidFill>
                  <a:schemeClr val="tx1"/>
                </a:solidFill>
                <a:latin typeface="Consolas" panose="020B0609020204030204" pitchFamily="49" charset="0"/>
                <a:cs typeface="Consolas" panose="020B0609020204030204" pitchFamily="49" charset="0"/>
              </a:rPr>
              <a:t>Domain, </a:t>
            </a:r>
            <a:r>
              <a:rPr lang="en-US" sz="2000" dirty="0" err="1" smtClean="0">
                <a:solidFill>
                  <a:schemeClr val="tx1"/>
                </a:solidFill>
                <a:latin typeface="Consolas" panose="020B0609020204030204" pitchFamily="49" charset="0"/>
                <a:cs typeface="Consolas" panose="020B0609020204030204" pitchFamily="49" charset="0"/>
              </a:rPr>
              <a:t>TotalClicks</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    FROM a</a:t>
            </a:r>
          </a:p>
          <a:p>
            <a:r>
              <a:rPr lang="en-US" sz="2000" dirty="0">
                <a:solidFill>
                  <a:schemeClr val="tx1"/>
                </a:solidFill>
                <a:latin typeface="Consolas" panose="020B0609020204030204" pitchFamily="49" charset="0"/>
                <a:cs typeface="Consolas" panose="020B0609020204030204" pitchFamily="49" charset="0"/>
              </a:rPr>
              <a:t>    ORDER BY </a:t>
            </a:r>
            <a:r>
              <a:rPr lang="en-US" sz="2000" dirty="0" err="1" smtClean="0">
                <a:solidFill>
                  <a:schemeClr val="tx1"/>
                </a:solidFill>
                <a:latin typeface="Consolas" panose="020B0609020204030204" pitchFamily="49" charset="0"/>
                <a:cs typeface="Consolas" panose="020B0609020204030204" pitchFamily="49" charset="0"/>
              </a:rPr>
              <a:t>TotalClicks</a:t>
            </a:r>
            <a:r>
              <a:rPr lang="en-US" sz="2000" dirty="0" smtClean="0">
                <a:solidFill>
                  <a:schemeClr val="tx1"/>
                </a:solidFill>
                <a:latin typeface="Consolas" panose="020B0609020204030204" pitchFamily="49" charset="0"/>
                <a:cs typeface="Consolas" panose="020B0609020204030204" pitchFamily="49" charset="0"/>
              </a:rPr>
              <a:t>;</a:t>
            </a:r>
          </a:p>
          <a:p>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OUTPUT </a:t>
            </a:r>
            <a:r>
              <a:rPr lang="en-US" sz="2000" dirty="0" smtClean="0">
                <a:solidFill>
                  <a:schemeClr val="tx1"/>
                </a:solidFill>
                <a:latin typeface="Consolas" panose="020B0609020204030204" pitchFamily="49" charset="0"/>
                <a:cs typeface="Consolas" panose="020B0609020204030204" pitchFamily="49" charset="0"/>
              </a:rPr>
              <a:t>b</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    TO SSTREAM </a:t>
            </a: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ANALYSIS.ss</a:t>
            </a:r>
            <a:r>
              <a:rPr lang="en-US" sz="2000" dirty="0">
                <a:solidFill>
                  <a:schemeClr val="tx1"/>
                </a:solidFill>
                <a:latin typeface="Consolas" panose="020B0609020204030204" pitchFamily="49" charset="0"/>
                <a:cs typeface="Consolas" panose="020B0609020204030204" pitchFamily="49" charset="0"/>
              </a:rPr>
              <a:t>”</a:t>
            </a:r>
          </a:p>
          <a:p>
            <a:r>
              <a:rPr lang="en-US" sz="2000" dirty="0">
                <a:solidFill>
                  <a:schemeClr val="tx1"/>
                </a:solidFill>
                <a:latin typeface="Consolas" panose="020B0609020204030204" pitchFamily="49" charset="0"/>
                <a:cs typeface="Consolas" panose="020B0609020204030204" pitchFamily="49" charset="0"/>
              </a:rPr>
              <a:t>    CLUSTERED BY Domain</a:t>
            </a:r>
          </a:p>
          <a:p>
            <a:r>
              <a:rPr lang="en-US" sz="2000" dirty="0">
                <a:solidFill>
                  <a:schemeClr val="tx1"/>
                </a:solidFill>
                <a:latin typeface="Consolas" panose="020B0609020204030204" pitchFamily="49" charset="0"/>
                <a:cs typeface="Consolas" panose="020B0609020204030204" pitchFamily="49" charset="0"/>
              </a:rPr>
              <a:t>    SORTED BY Domain DESC;</a:t>
            </a:r>
          </a:p>
          <a:p>
            <a:endParaRPr lang="en-US" sz="2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27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ular Callout 71"/>
          <p:cNvSpPr/>
          <p:nvPr/>
        </p:nvSpPr>
        <p:spPr>
          <a:xfrm>
            <a:off x="353561" y="5494279"/>
            <a:ext cx="2529064" cy="949422"/>
          </a:xfrm>
          <a:prstGeom prst="wedgeRectCallout">
            <a:avLst>
              <a:gd name="adj1" fmla="val 168261"/>
              <a:gd name="adj2" fmla="val -47571"/>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Sort the data</a:t>
            </a:r>
          </a:p>
        </p:txBody>
      </p:sp>
      <p:sp>
        <p:nvSpPr>
          <p:cNvPr id="12" name="TextBox 11"/>
          <p:cNvSpPr txBox="1"/>
          <p:nvPr/>
        </p:nvSpPr>
        <p:spPr>
          <a:xfrm>
            <a:off x="5371995" y="3799513"/>
            <a:ext cx="1341393" cy="369332"/>
          </a:xfrm>
          <a:prstGeom prst="rect">
            <a:avLst/>
          </a:prstGeom>
          <a:noFill/>
          <a:ln>
            <a:noFill/>
          </a:ln>
        </p:spPr>
        <p:txBody>
          <a:bodyPr wrap="none" rtlCol="0">
            <a:spAutoFit/>
          </a:bodyPr>
          <a:lstStyle/>
          <a:p>
            <a:r>
              <a:rPr lang="en-US" dirty="0">
                <a:ln w="1905"/>
                <a:solidFill>
                  <a:srgbClr val="CC0066"/>
                </a:solidFill>
                <a:latin typeface="Segoe UI Semibold" panose="020B0702040204020203" pitchFamily="34" charset="0"/>
                <a:cs typeface="Segoe UI Semibold" panose="020B0702040204020203" pitchFamily="34" charset="0"/>
              </a:rPr>
              <a:t>EXPENSIVE</a:t>
            </a:r>
            <a:endParaRPr lang="en-US" sz="2000" dirty="0">
              <a:ln w="1905"/>
              <a:solidFill>
                <a:srgbClr val="CC0066"/>
              </a:solidFill>
              <a:latin typeface="Segoe UI Semibold" panose="020B0702040204020203" pitchFamily="34" charset="0"/>
              <a:cs typeface="Segoe UI Semibold" panose="020B0702040204020203" pitchFamily="34" charset="0"/>
            </a:endParaRPr>
          </a:p>
        </p:txBody>
      </p:sp>
      <p:sp>
        <p:nvSpPr>
          <p:cNvPr id="2" name="Title 1"/>
          <p:cNvSpPr>
            <a:spLocks noGrp="1"/>
          </p:cNvSpPr>
          <p:nvPr>
            <p:ph type="title"/>
          </p:nvPr>
        </p:nvSpPr>
        <p:spPr>
          <a:xfrm>
            <a:off x="200802" y="109129"/>
            <a:ext cx="8363938" cy="457168"/>
          </a:xfrm>
        </p:spPr>
        <p:txBody>
          <a:bodyPr>
            <a:normAutofit fontScale="90000"/>
          </a:bodyPr>
          <a:lstStyle/>
          <a:p>
            <a:r>
              <a:rPr lang="en-US" sz="3301" dirty="0" smtClean="0"/>
              <a:t>WITH UNSTRUCTURED STREAMS</a:t>
            </a:r>
            <a:endParaRPr lang="en-US" sz="3301" dirty="0"/>
          </a:p>
        </p:txBody>
      </p:sp>
      <p:sp>
        <p:nvSpPr>
          <p:cNvPr id="3" name="Can 2"/>
          <p:cNvSpPr/>
          <p:nvPr/>
        </p:nvSpPr>
        <p:spPr>
          <a:xfrm>
            <a:off x="6658525" y="630347"/>
            <a:ext cx="478328" cy="588853"/>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Can 16"/>
          <p:cNvSpPr/>
          <p:nvPr/>
        </p:nvSpPr>
        <p:spPr>
          <a:xfrm>
            <a:off x="8093511" y="623487"/>
            <a:ext cx="478328" cy="588853"/>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p:cNvSpPr/>
          <p:nvPr/>
        </p:nvSpPr>
        <p:spPr>
          <a:xfrm>
            <a:off x="6348394" y="139490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sp>
        <p:nvSpPr>
          <p:cNvPr id="20" name="Rectangle 19"/>
          <p:cNvSpPr/>
          <p:nvPr/>
        </p:nvSpPr>
        <p:spPr>
          <a:xfrm>
            <a:off x="7742179" y="139490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cxnSp>
        <p:nvCxnSpPr>
          <p:cNvPr id="9" name="Straight Arrow Connector 8"/>
          <p:cNvCxnSpPr>
            <a:stCxn id="19" idx="2"/>
            <a:endCxn id="32" idx="0"/>
          </p:cNvCxnSpPr>
          <p:nvPr/>
        </p:nvCxnSpPr>
        <p:spPr>
          <a:xfrm>
            <a:off x="6927044" y="1709142"/>
            <a:ext cx="0" cy="12406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2"/>
            <a:endCxn id="33" idx="0"/>
          </p:cNvCxnSpPr>
          <p:nvPr/>
        </p:nvCxnSpPr>
        <p:spPr>
          <a:xfrm>
            <a:off x="8320829" y="1709142"/>
            <a:ext cx="0" cy="12406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8394" y="294981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33" name="Rectangle 32"/>
          <p:cNvSpPr/>
          <p:nvPr/>
        </p:nvSpPr>
        <p:spPr>
          <a:xfrm>
            <a:off x="7742179" y="294981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36" name="Rectangle 35"/>
          <p:cNvSpPr/>
          <p:nvPr/>
        </p:nvSpPr>
        <p:spPr>
          <a:xfrm>
            <a:off x="6658525" y="4744065"/>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37" name="Rectangle 36"/>
          <p:cNvSpPr/>
          <p:nvPr/>
        </p:nvSpPr>
        <p:spPr>
          <a:xfrm>
            <a:off x="6658525" y="5369022"/>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38" name="Straight Arrow Connector 37"/>
          <p:cNvCxnSpPr/>
          <p:nvPr/>
        </p:nvCxnSpPr>
        <p:spPr>
          <a:xfrm>
            <a:off x="7237175" y="5054788"/>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58525" y="601036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40" name="Straight Arrow Connector 39"/>
          <p:cNvCxnSpPr/>
          <p:nvPr/>
        </p:nvCxnSpPr>
        <p:spPr>
          <a:xfrm>
            <a:off x="7237175" y="5696132"/>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61708" y="4732727"/>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42" name="Rectangle 41"/>
          <p:cNvSpPr/>
          <p:nvPr/>
        </p:nvSpPr>
        <p:spPr>
          <a:xfrm>
            <a:off x="8261708" y="5357685"/>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43" name="Straight Arrow Connector 42"/>
          <p:cNvCxnSpPr/>
          <p:nvPr/>
        </p:nvCxnSpPr>
        <p:spPr>
          <a:xfrm>
            <a:off x="8840358" y="5043450"/>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261708" y="5999027"/>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45" name="Straight Arrow Connector 44"/>
          <p:cNvCxnSpPr/>
          <p:nvPr/>
        </p:nvCxnSpPr>
        <p:spPr>
          <a:xfrm>
            <a:off x="8840358" y="5684793"/>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965624" y="4721388"/>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Full </a:t>
            </a:r>
            <a:r>
              <a:rPr lang="en-US" sz="1400" dirty="0" err="1">
                <a:solidFill>
                  <a:schemeClr val="bg1"/>
                </a:solidFill>
              </a:rPr>
              <a:t>Agg</a:t>
            </a:r>
            <a:endParaRPr lang="en-US" sz="1400" dirty="0">
              <a:solidFill>
                <a:schemeClr val="bg1"/>
              </a:solidFill>
            </a:endParaRPr>
          </a:p>
        </p:txBody>
      </p:sp>
      <p:sp>
        <p:nvSpPr>
          <p:cNvPr id="47" name="Rectangle 46"/>
          <p:cNvSpPr/>
          <p:nvPr/>
        </p:nvSpPr>
        <p:spPr>
          <a:xfrm>
            <a:off x="9965624" y="5346346"/>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Sort</a:t>
            </a:r>
          </a:p>
        </p:txBody>
      </p:sp>
      <p:cxnSp>
        <p:nvCxnSpPr>
          <p:cNvPr id="48" name="Straight Arrow Connector 47"/>
          <p:cNvCxnSpPr/>
          <p:nvPr/>
        </p:nvCxnSpPr>
        <p:spPr>
          <a:xfrm>
            <a:off x="10544274" y="5032111"/>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965624" y="5987689"/>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Top 100</a:t>
            </a:r>
          </a:p>
        </p:txBody>
      </p:sp>
      <p:cxnSp>
        <p:nvCxnSpPr>
          <p:cNvPr id="50" name="Straight Arrow Connector 49"/>
          <p:cNvCxnSpPr/>
          <p:nvPr/>
        </p:nvCxnSpPr>
        <p:spPr>
          <a:xfrm>
            <a:off x="10544274" y="5673455"/>
            <a:ext cx="0" cy="3142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Can 51"/>
          <p:cNvSpPr/>
          <p:nvPr/>
        </p:nvSpPr>
        <p:spPr>
          <a:xfrm>
            <a:off x="9486762" y="621639"/>
            <a:ext cx="478328" cy="588853"/>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Can 52"/>
          <p:cNvSpPr/>
          <p:nvPr/>
        </p:nvSpPr>
        <p:spPr>
          <a:xfrm>
            <a:off x="10921748" y="614779"/>
            <a:ext cx="478328" cy="588853"/>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Rectangle 55"/>
          <p:cNvSpPr/>
          <p:nvPr/>
        </p:nvSpPr>
        <p:spPr>
          <a:xfrm>
            <a:off x="9176631" y="138620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sp>
        <p:nvSpPr>
          <p:cNvPr id="57" name="Rectangle 56"/>
          <p:cNvSpPr/>
          <p:nvPr/>
        </p:nvSpPr>
        <p:spPr>
          <a:xfrm>
            <a:off x="10570416" y="138620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Read</a:t>
            </a:r>
            <a:endParaRPr lang="en-US" sz="1400" dirty="0">
              <a:solidFill>
                <a:schemeClr val="bg1"/>
              </a:solidFill>
            </a:endParaRPr>
          </a:p>
        </p:txBody>
      </p:sp>
      <p:cxnSp>
        <p:nvCxnSpPr>
          <p:cNvPr id="58" name="Straight Arrow Connector 57"/>
          <p:cNvCxnSpPr>
            <a:stCxn id="56" idx="2"/>
            <a:endCxn id="64" idx="0"/>
          </p:cNvCxnSpPr>
          <p:nvPr/>
        </p:nvCxnSpPr>
        <p:spPr>
          <a:xfrm>
            <a:off x="9755281" y="1700434"/>
            <a:ext cx="0" cy="1240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2"/>
            <a:endCxn id="65" idx="0"/>
          </p:cNvCxnSpPr>
          <p:nvPr/>
        </p:nvCxnSpPr>
        <p:spPr>
          <a:xfrm>
            <a:off x="11149066" y="1700434"/>
            <a:ext cx="0" cy="1240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176631" y="294111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sp>
        <p:nvSpPr>
          <p:cNvPr id="65" name="Rectangle 64"/>
          <p:cNvSpPr/>
          <p:nvPr/>
        </p:nvSpPr>
        <p:spPr>
          <a:xfrm>
            <a:off x="10570416" y="2941110"/>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Partition</a:t>
            </a:r>
          </a:p>
        </p:txBody>
      </p:sp>
      <p:cxnSp>
        <p:nvCxnSpPr>
          <p:cNvPr id="68" name="Straight Arrow Connector 67"/>
          <p:cNvCxnSpPr>
            <a:stCxn id="32" idx="2"/>
            <a:endCxn id="41" idx="0"/>
          </p:cNvCxnSpPr>
          <p:nvPr/>
        </p:nvCxnSpPr>
        <p:spPr>
          <a:xfrm>
            <a:off x="6927043" y="3264053"/>
            <a:ext cx="1913314" cy="1468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2"/>
            <a:endCxn id="46" idx="0"/>
          </p:cNvCxnSpPr>
          <p:nvPr/>
        </p:nvCxnSpPr>
        <p:spPr>
          <a:xfrm>
            <a:off x="6927043" y="3264052"/>
            <a:ext cx="3617230" cy="145733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2"/>
            <a:endCxn id="36" idx="0"/>
          </p:cNvCxnSpPr>
          <p:nvPr/>
        </p:nvCxnSpPr>
        <p:spPr>
          <a:xfrm>
            <a:off x="6927043" y="3264052"/>
            <a:ext cx="310131" cy="148001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3" idx="2"/>
            <a:endCxn id="36" idx="0"/>
          </p:cNvCxnSpPr>
          <p:nvPr/>
        </p:nvCxnSpPr>
        <p:spPr>
          <a:xfrm flipH="1">
            <a:off x="7237175" y="3264052"/>
            <a:ext cx="1083654" cy="148001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4" idx="2"/>
            <a:endCxn id="36" idx="0"/>
          </p:cNvCxnSpPr>
          <p:nvPr/>
        </p:nvCxnSpPr>
        <p:spPr>
          <a:xfrm flipH="1">
            <a:off x="7237176" y="3255346"/>
            <a:ext cx="2518106" cy="148872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3" idx="2"/>
            <a:endCxn id="41" idx="0"/>
          </p:cNvCxnSpPr>
          <p:nvPr/>
        </p:nvCxnSpPr>
        <p:spPr>
          <a:xfrm>
            <a:off x="8320830" y="3264053"/>
            <a:ext cx="519528" cy="14686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3" idx="2"/>
            <a:endCxn id="46" idx="0"/>
          </p:cNvCxnSpPr>
          <p:nvPr/>
        </p:nvCxnSpPr>
        <p:spPr>
          <a:xfrm>
            <a:off x="8320830" y="3264052"/>
            <a:ext cx="2223445" cy="145733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2"/>
            <a:endCxn id="41" idx="0"/>
          </p:cNvCxnSpPr>
          <p:nvPr/>
        </p:nvCxnSpPr>
        <p:spPr>
          <a:xfrm flipH="1">
            <a:off x="8840360" y="3255344"/>
            <a:ext cx="914923" cy="147738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5" idx="2"/>
            <a:endCxn id="41" idx="0"/>
          </p:cNvCxnSpPr>
          <p:nvPr/>
        </p:nvCxnSpPr>
        <p:spPr>
          <a:xfrm flipH="1">
            <a:off x="8840360" y="3255344"/>
            <a:ext cx="2308709" cy="147738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5" idx="2"/>
            <a:endCxn id="36" idx="0"/>
          </p:cNvCxnSpPr>
          <p:nvPr/>
        </p:nvCxnSpPr>
        <p:spPr>
          <a:xfrm flipH="1">
            <a:off x="7237176" y="3255346"/>
            <a:ext cx="3911891" cy="148872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5" idx="2"/>
            <a:endCxn id="46" idx="0"/>
          </p:cNvCxnSpPr>
          <p:nvPr/>
        </p:nvCxnSpPr>
        <p:spPr>
          <a:xfrm flipH="1">
            <a:off x="10544276" y="3255346"/>
            <a:ext cx="604792" cy="14660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4" idx="2"/>
            <a:endCxn id="46" idx="0"/>
          </p:cNvCxnSpPr>
          <p:nvPr/>
        </p:nvCxnSpPr>
        <p:spPr>
          <a:xfrm>
            <a:off x="9755283" y="3255346"/>
            <a:ext cx="788993" cy="14660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48393" y="2077381"/>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Partial </a:t>
            </a:r>
            <a:r>
              <a:rPr lang="en-US" sz="1400" dirty="0" err="1" smtClean="0">
                <a:solidFill>
                  <a:schemeClr val="bg1"/>
                </a:solidFill>
              </a:rPr>
              <a:t>Agg</a:t>
            </a:r>
            <a:endParaRPr lang="en-US" sz="1400" dirty="0">
              <a:solidFill>
                <a:schemeClr val="bg1"/>
              </a:solidFill>
            </a:endParaRPr>
          </a:p>
        </p:txBody>
      </p:sp>
      <p:sp>
        <p:nvSpPr>
          <p:cNvPr id="67" name="Rectangle 66"/>
          <p:cNvSpPr/>
          <p:nvPr/>
        </p:nvSpPr>
        <p:spPr>
          <a:xfrm>
            <a:off x="7742178" y="2077381"/>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69" name="Rectangle 68"/>
          <p:cNvSpPr/>
          <p:nvPr/>
        </p:nvSpPr>
        <p:spPr>
          <a:xfrm>
            <a:off x="9176630" y="2068673"/>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70" name="Rectangle 69"/>
          <p:cNvSpPr/>
          <p:nvPr/>
        </p:nvSpPr>
        <p:spPr>
          <a:xfrm>
            <a:off x="10570415" y="2068673"/>
            <a:ext cx="1157300" cy="314234"/>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Partial </a:t>
            </a:r>
            <a:r>
              <a:rPr lang="en-US" sz="1400" dirty="0" err="1">
                <a:solidFill>
                  <a:schemeClr val="bg1"/>
                </a:solidFill>
              </a:rPr>
              <a:t>Agg</a:t>
            </a:r>
            <a:endParaRPr lang="en-US" sz="1400" dirty="0">
              <a:solidFill>
                <a:schemeClr val="bg1"/>
              </a:solidFill>
            </a:endParaRPr>
          </a:p>
        </p:txBody>
      </p:sp>
      <p:sp>
        <p:nvSpPr>
          <p:cNvPr id="4" name="Rectangular Callout 3"/>
          <p:cNvSpPr/>
          <p:nvPr/>
        </p:nvSpPr>
        <p:spPr>
          <a:xfrm>
            <a:off x="353561" y="640761"/>
            <a:ext cx="2529064" cy="949422"/>
          </a:xfrm>
          <a:prstGeom prst="wedgeRectCallout">
            <a:avLst>
              <a:gd name="adj1" fmla="val 193053"/>
              <a:gd name="adj2" fmla="val -2280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Domains are randomly scattered across extents</a:t>
            </a:r>
          </a:p>
        </p:txBody>
      </p:sp>
      <p:sp>
        <p:nvSpPr>
          <p:cNvPr id="61" name="Rectangular Callout 60"/>
          <p:cNvSpPr/>
          <p:nvPr/>
        </p:nvSpPr>
        <p:spPr>
          <a:xfrm>
            <a:off x="353561" y="1846061"/>
            <a:ext cx="2529064" cy="949422"/>
          </a:xfrm>
          <a:prstGeom prst="wedgeRectCallout">
            <a:avLst>
              <a:gd name="adj1" fmla="val 174459"/>
              <a:gd name="adj2" fmla="val -904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Within an </a:t>
            </a:r>
            <a:r>
              <a:rPr lang="en-US" dirty="0" smtClean="0">
                <a:solidFill>
                  <a:schemeClr val="tx1"/>
                </a:solidFill>
                <a:latin typeface="Segoe UI Light" panose="020B0502040204020203" pitchFamily="34" charset="0"/>
                <a:cs typeface="Segoe UI Light" panose="020B0502040204020203" pitchFamily="34" charset="0"/>
              </a:rPr>
              <a:t>extent </a:t>
            </a:r>
            <a:r>
              <a:rPr lang="en-US" dirty="0">
                <a:solidFill>
                  <a:schemeClr val="tx1"/>
                </a:solidFill>
                <a:latin typeface="Segoe UI Light" panose="020B0502040204020203" pitchFamily="34" charset="0"/>
                <a:cs typeface="Segoe UI Light" panose="020B0502040204020203" pitchFamily="34" charset="0"/>
              </a:rPr>
              <a:t>w</a:t>
            </a:r>
            <a:r>
              <a:rPr lang="en-US" dirty="0" smtClean="0">
                <a:solidFill>
                  <a:schemeClr val="tx1"/>
                </a:solidFill>
                <a:latin typeface="Segoe UI Light" panose="020B0502040204020203" pitchFamily="34" charset="0"/>
                <a:cs typeface="Segoe UI Light" panose="020B0502040204020203" pitchFamily="34" charset="0"/>
              </a:rPr>
              <a:t>e </a:t>
            </a:r>
            <a:r>
              <a:rPr lang="en-US" dirty="0">
                <a:solidFill>
                  <a:schemeClr val="tx1"/>
                </a:solidFill>
                <a:latin typeface="Segoe UI Light" panose="020B0502040204020203" pitchFamily="34" charset="0"/>
                <a:cs typeface="Segoe UI Light" panose="020B0502040204020203" pitchFamily="34" charset="0"/>
              </a:rPr>
              <a:t>can partially compute the aggregates</a:t>
            </a:r>
          </a:p>
        </p:txBody>
      </p:sp>
      <p:sp>
        <p:nvSpPr>
          <p:cNvPr id="62" name="Rectangular Callout 61"/>
          <p:cNvSpPr/>
          <p:nvPr/>
        </p:nvSpPr>
        <p:spPr>
          <a:xfrm>
            <a:off x="353561" y="3069813"/>
            <a:ext cx="2529064" cy="949422"/>
          </a:xfrm>
          <a:prstGeom prst="wedgeRectCallout">
            <a:avLst>
              <a:gd name="adj1" fmla="val 178075"/>
              <a:gd name="adj2" fmla="val -4206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Put the data for each domain into the same place</a:t>
            </a:r>
          </a:p>
        </p:txBody>
      </p:sp>
      <p:sp>
        <p:nvSpPr>
          <p:cNvPr id="63" name="Rectangular Callout 62"/>
          <p:cNvSpPr/>
          <p:nvPr/>
        </p:nvSpPr>
        <p:spPr>
          <a:xfrm>
            <a:off x="353561" y="4282046"/>
            <a:ext cx="2529064" cy="949422"/>
          </a:xfrm>
          <a:prstGeom prst="wedgeRectCallout">
            <a:avLst>
              <a:gd name="adj1" fmla="val 180141"/>
              <a:gd name="adj2" fmla="val 10216"/>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Now we can complete the aggregation per domain</a:t>
            </a:r>
          </a:p>
        </p:txBody>
      </p:sp>
      <p:sp>
        <p:nvSpPr>
          <p:cNvPr id="73" name="Rectangular Callout 72"/>
          <p:cNvSpPr/>
          <p:nvPr/>
        </p:nvSpPr>
        <p:spPr>
          <a:xfrm>
            <a:off x="3353689" y="6125212"/>
            <a:ext cx="2529064" cy="635799"/>
          </a:xfrm>
          <a:prstGeom prst="wedgeRectCallout">
            <a:avLst>
              <a:gd name="adj1" fmla="val 75806"/>
              <a:gd name="adj2" fmla="val -4887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Segoe UI Light" panose="020B0502040204020203" pitchFamily="34" charset="0"/>
                <a:cs typeface="Segoe UI Light" panose="020B0502040204020203" pitchFamily="34" charset="0"/>
              </a:rPr>
              <a:t>Just get the top 100</a:t>
            </a:r>
          </a:p>
        </p:txBody>
      </p:sp>
      <p:sp>
        <p:nvSpPr>
          <p:cNvPr id="13" name="TextBox 12"/>
          <p:cNvSpPr txBox="1"/>
          <p:nvPr/>
        </p:nvSpPr>
        <p:spPr>
          <a:xfrm>
            <a:off x="5334000" y="5410200"/>
            <a:ext cx="1341393" cy="369332"/>
          </a:xfrm>
          <a:prstGeom prst="rect">
            <a:avLst/>
          </a:prstGeom>
          <a:noFill/>
        </p:spPr>
        <p:txBody>
          <a:bodyPr wrap="none" rtlCol="0">
            <a:spAutoFit/>
          </a:bodyPr>
          <a:lstStyle/>
          <a:p>
            <a:pPr algn="ctr"/>
            <a:r>
              <a:rPr lang="en-US" dirty="0" smtClean="0">
                <a:ln w="1905"/>
                <a:solidFill>
                  <a:srgbClr val="CC0066"/>
                </a:solidFill>
                <a:latin typeface="Segoe UI Semibold" panose="020B0702040204020203" pitchFamily="34" charset="0"/>
                <a:cs typeface="Segoe UI Semibold" panose="020B0702040204020203" pitchFamily="34" charset="0"/>
              </a:rPr>
              <a:t>EXPENSIVE</a:t>
            </a:r>
            <a:endParaRPr lang="en-US" sz="2000" dirty="0">
              <a:ln w="1905"/>
              <a:solidFill>
                <a:srgbClr val="CC0066"/>
              </a:solidFill>
              <a:latin typeface="Segoe UI Semibold" panose="020B0702040204020203" pitchFamily="34" charset="0"/>
              <a:cs typeface="Segoe UI Semibold" panose="020B0702040204020203" pitchFamily="34" charset="0"/>
            </a:endParaRPr>
          </a:p>
        </p:txBody>
      </p:sp>
      <p:sp>
        <p:nvSpPr>
          <p:cNvPr id="75" name="Rectangle 74"/>
          <p:cNvSpPr/>
          <p:nvPr/>
        </p:nvSpPr>
        <p:spPr>
          <a:xfrm>
            <a:off x="6558203" y="92864"/>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6" name="Rectangle 75"/>
          <p:cNvSpPr/>
          <p:nvPr/>
        </p:nvSpPr>
        <p:spPr>
          <a:xfrm>
            <a:off x="8011870" y="99049"/>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8" name="Rectangle 77"/>
          <p:cNvSpPr/>
          <p:nvPr/>
        </p:nvSpPr>
        <p:spPr>
          <a:xfrm>
            <a:off x="9465537" y="105234"/>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
        <p:nvSpPr>
          <p:cNvPr id="79" name="Rectangle 78"/>
          <p:cNvSpPr/>
          <p:nvPr/>
        </p:nvSpPr>
        <p:spPr>
          <a:xfrm>
            <a:off x="10919204" y="111419"/>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a:p>
            <a:pPr algn="ctr"/>
            <a:r>
              <a:rPr lang="en-US" sz="900" dirty="0" smtClean="0">
                <a:solidFill>
                  <a:schemeClr val="bg1"/>
                </a:solidFill>
                <a:latin typeface="Consolas" panose="020B0609020204030204" pitchFamily="49" charset="0"/>
                <a:cs typeface="Consolas" panose="020B0609020204030204" pitchFamily="49" charset="0"/>
              </a:rPr>
              <a:t>b.com</a:t>
            </a:r>
          </a:p>
          <a:p>
            <a:pPr algn="ctr"/>
            <a:r>
              <a:rPr lang="en-US" sz="900" dirty="0" smtClean="0">
                <a:solidFill>
                  <a:schemeClr val="bg1"/>
                </a:solidFill>
                <a:latin typeface="Consolas" panose="020B0609020204030204" pitchFamily="49" charset="0"/>
                <a:cs typeface="Consolas" panose="020B0609020204030204" pitchFamily="49" charset="0"/>
              </a:rPr>
              <a:t>c.com</a:t>
            </a:r>
            <a:endParaRPr lang="en-US" sz="9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8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4" grpId="0" animBg="1"/>
      <p:bldP spid="61" grpId="0" animBg="1"/>
      <p:bldP spid="62" grpId="0" animBg="1"/>
      <p:bldP spid="63" grpId="0" animBg="1"/>
      <p:bldP spid="73" grpId="0" animBg="1"/>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63938" cy="457168"/>
          </a:xfrm>
        </p:spPr>
        <p:txBody>
          <a:bodyPr>
            <a:normAutofit fontScale="90000"/>
          </a:bodyPr>
          <a:lstStyle/>
          <a:p>
            <a:r>
              <a:rPr lang="en-US" sz="3301" dirty="0" smtClean="0"/>
              <a:t>WITH STRUCTURED STREAMS</a:t>
            </a:r>
            <a:endParaRPr lang="en-US" sz="3301" dirty="0"/>
          </a:p>
        </p:txBody>
      </p:sp>
      <p:sp>
        <p:nvSpPr>
          <p:cNvPr id="114" name="Can 113"/>
          <p:cNvSpPr/>
          <p:nvPr/>
        </p:nvSpPr>
        <p:spPr>
          <a:xfrm>
            <a:off x="5614495" y="1161539"/>
            <a:ext cx="569646" cy="701272"/>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an 114"/>
          <p:cNvSpPr/>
          <p:nvPr/>
        </p:nvSpPr>
        <p:spPr>
          <a:xfrm>
            <a:off x="7323435" y="1153369"/>
            <a:ext cx="569646" cy="701272"/>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245157" y="309846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Full </a:t>
            </a:r>
            <a:r>
              <a:rPr lang="en-US" dirty="0" err="1">
                <a:solidFill>
                  <a:schemeClr val="bg1"/>
                </a:solidFill>
              </a:rPr>
              <a:t>Agg</a:t>
            </a:r>
            <a:endParaRPr lang="en-US" dirty="0">
              <a:solidFill>
                <a:schemeClr val="bg1"/>
              </a:solidFill>
            </a:endParaRPr>
          </a:p>
        </p:txBody>
      </p:sp>
      <p:sp>
        <p:nvSpPr>
          <p:cNvPr id="118" name="Rectangle 117"/>
          <p:cNvSpPr/>
          <p:nvPr/>
        </p:nvSpPr>
        <p:spPr>
          <a:xfrm>
            <a:off x="6905031" y="309846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Full </a:t>
            </a:r>
            <a:r>
              <a:rPr lang="en-US" dirty="0" err="1">
                <a:solidFill>
                  <a:schemeClr val="bg1"/>
                </a:solidFill>
              </a:rPr>
              <a:t>Agg</a:t>
            </a:r>
            <a:endParaRPr lang="en-US" dirty="0">
              <a:solidFill>
                <a:schemeClr val="bg1"/>
              </a:solidFill>
            </a:endParaRPr>
          </a:p>
        </p:txBody>
      </p:sp>
      <p:sp>
        <p:nvSpPr>
          <p:cNvPr id="119" name="Rectangle 118"/>
          <p:cNvSpPr/>
          <p:nvPr/>
        </p:nvSpPr>
        <p:spPr>
          <a:xfrm>
            <a:off x="5245157" y="23500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sp>
        <p:nvSpPr>
          <p:cNvPr id="120" name="Rectangle 119"/>
          <p:cNvSpPr/>
          <p:nvPr/>
        </p:nvSpPr>
        <p:spPr>
          <a:xfrm>
            <a:off x="6905031" y="23500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cxnSp>
        <p:nvCxnSpPr>
          <p:cNvPr id="121" name="Straight Arrow Connector 120"/>
          <p:cNvCxnSpPr/>
          <p:nvPr/>
        </p:nvCxnSpPr>
        <p:spPr>
          <a:xfrm>
            <a:off x="5934277" y="27242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594152" y="27242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245157" y="38469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a:t>
            </a:r>
          </a:p>
        </p:txBody>
      </p:sp>
      <p:sp>
        <p:nvSpPr>
          <p:cNvPr id="124" name="Rectangle 123"/>
          <p:cNvSpPr/>
          <p:nvPr/>
        </p:nvSpPr>
        <p:spPr>
          <a:xfrm>
            <a:off x="6905031" y="384692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a:t>
            </a:r>
          </a:p>
        </p:txBody>
      </p:sp>
      <p:cxnSp>
        <p:nvCxnSpPr>
          <p:cNvPr id="125" name="Straight Arrow Connector 124"/>
          <p:cNvCxnSpPr/>
          <p:nvPr/>
        </p:nvCxnSpPr>
        <p:spPr>
          <a:xfrm>
            <a:off x="5929065" y="3472694"/>
            <a:ext cx="10427"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594152" y="3472694"/>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245157" y="459537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sp>
        <p:nvSpPr>
          <p:cNvPr id="128" name="Rectangle 127"/>
          <p:cNvSpPr/>
          <p:nvPr/>
        </p:nvSpPr>
        <p:spPr>
          <a:xfrm>
            <a:off x="6905031" y="459537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cxnSp>
        <p:nvCxnSpPr>
          <p:cNvPr id="129" name="Straight Arrow Connector 128"/>
          <p:cNvCxnSpPr/>
          <p:nvPr/>
        </p:nvCxnSpPr>
        <p:spPr>
          <a:xfrm flipH="1">
            <a:off x="5929066" y="4221145"/>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7594152" y="4221145"/>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8148158" y="6137768"/>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sp>
        <p:nvSpPr>
          <p:cNvPr id="147" name="Can 146"/>
          <p:cNvSpPr/>
          <p:nvPr/>
        </p:nvSpPr>
        <p:spPr>
          <a:xfrm>
            <a:off x="8982673" y="1151169"/>
            <a:ext cx="569646" cy="701272"/>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an 147"/>
          <p:cNvSpPr/>
          <p:nvPr/>
        </p:nvSpPr>
        <p:spPr>
          <a:xfrm>
            <a:off x="10691613" y="1143000"/>
            <a:ext cx="569646" cy="701272"/>
          </a:xfrm>
          <a:prstGeom prst="can">
            <a:avLst/>
          </a:prstGeom>
          <a:solidFill>
            <a:schemeClr val="bg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8613335" y="308810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Partial </a:t>
            </a:r>
            <a:r>
              <a:rPr lang="en-US" dirty="0" err="1">
                <a:solidFill>
                  <a:schemeClr val="bg1"/>
                </a:solidFill>
              </a:rPr>
              <a:t>Agg</a:t>
            </a:r>
            <a:endParaRPr lang="en-US" dirty="0">
              <a:solidFill>
                <a:schemeClr val="bg1"/>
              </a:solidFill>
            </a:endParaRPr>
          </a:p>
        </p:txBody>
      </p:sp>
      <p:sp>
        <p:nvSpPr>
          <p:cNvPr id="150" name="Rectangle 149"/>
          <p:cNvSpPr/>
          <p:nvPr/>
        </p:nvSpPr>
        <p:spPr>
          <a:xfrm>
            <a:off x="10273208" y="308810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Partial </a:t>
            </a:r>
            <a:r>
              <a:rPr lang="en-US" dirty="0" err="1">
                <a:solidFill>
                  <a:schemeClr val="bg1"/>
                </a:solidFill>
              </a:rPr>
              <a:t>Agg</a:t>
            </a:r>
            <a:endParaRPr lang="en-US" dirty="0">
              <a:solidFill>
                <a:schemeClr val="bg1"/>
              </a:solidFill>
            </a:endParaRPr>
          </a:p>
        </p:txBody>
      </p:sp>
      <p:sp>
        <p:nvSpPr>
          <p:cNvPr id="151" name="Rectangle 150"/>
          <p:cNvSpPr/>
          <p:nvPr/>
        </p:nvSpPr>
        <p:spPr>
          <a:xfrm>
            <a:off x="8613335" y="233964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sp>
        <p:nvSpPr>
          <p:cNvPr id="152" name="Rectangle 151"/>
          <p:cNvSpPr/>
          <p:nvPr/>
        </p:nvSpPr>
        <p:spPr>
          <a:xfrm>
            <a:off x="10273208" y="2339649"/>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Read</a:t>
            </a:r>
            <a:endParaRPr lang="en-US" dirty="0">
              <a:solidFill>
                <a:schemeClr val="bg1"/>
              </a:solidFill>
            </a:endParaRPr>
          </a:p>
        </p:txBody>
      </p:sp>
      <p:cxnSp>
        <p:nvCxnSpPr>
          <p:cNvPr id="153" name="Straight Arrow Connector 152"/>
          <p:cNvCxnSpPr/>
          <p:nvPr/>
        </p:nvCxnSpPr>
        <p:spPr>
          <a:xfrm>
            <a:off x="9302454" y="2713876"/>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962329" y="2713876"/>
            <a:ext cx="0"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9477333" y="3836550"/>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Full </a:t>
            </a:r>
            <a:r>
              <a:rPr lang="en-US" dirty="0" err="1" smtClean="0">
                <a:solidFill>
                  <a:schemeClr val="bg1"/>
                </a:solidFill>
              </a:rPr>
              <a:t>Agg</a:t>
            </a:r>
            <a:endParaRPr lang="en-US" dirty="0">
              <a:solidFill>
                <a:schemeClr val="bg1"/>
              </a:solidFill>
            </a:endParaRPr>
          </a:p>
        </p:txBody>
      </p:sp>
      <p:cxnSp>
        <p:nvCxnSpPr>
          <p:cNvPr id="157" name="Straight Arrow Connector 156"/>
          <p:cNvCxnSpPr>
            <a:endCxn id="155" idx="0"/>
          </p:cNvCxnSpPr>
          <p:nvPr/>
        </p:nvCxnSpPr>
        <p:spPr>
          <a:xfrm>
            <a:off x="9297243" y="3462325"/>
            <a:ext cx="869212"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0" idx="2"/>
            <a:endCxn id="155" idx="0"/>
          </p:cNvCxnSpPr>
          <p:nvPr/>
        </p:nvCxnSpPr>
        <p:spPr>
          <a:xfrm flipH="1">
            <a:off x="10166453" y="3462325"/>
            <a:ext cx="795875"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9439619" y="5318751"/>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Top 100</a:t>
            </a:r>
          </a:p>
        </p:txBody>
      </p:sp>
      <p:cxnSp>
        <p:nvCxnSpPr>
          <p:cNvPr id="161" name="Straight Arrow Connector 160"/>
          <p:cNvCxnSpPr/>
          <p:nvPr/>
        </p:nvCxnSpPr>
        <p:spPr>
          <a:xfrm flipH="1">
            <a:off x="10161244" y="4210775"/>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27" idx="2"/>
            <a:endCxn id="134" idx="0"/>
          </p:cNvCxnSpPr>
          <p:nvPr/>
        </p:nvCxnSpPr>
        <p:spPr>
          <a:xfrm>
            <a:off x="5934279" y="4969597"/>
            <a:ext cx="2903001" cy="11681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28" idx="2"/>
            <a:endCxn id="134" idx="0"/>
          </p:cNvCxnSpPr>
          <p:nvPr/>
        </p:nvCxnSpPr>
        <p:spPr>
          <a:xfrm>
            <a:off x="7594154" y="4969597"/>
            <a:ext cx="1243127" cy="116817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9" idx="2"/>
            <a:endCxn id="134" idx="0"/>
          </p:cNvCxnSpPr>
          <p:nvPr/>
        </p:nvCxnSpPr>
        <p:spPr>
          <a:xfrm flipH="1">
            <a:off x="8837279" y="5692976"/>
            <a:ext cx="1291461" cy="44479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6417876" y="1324064"/>
            <a:ext cx="531008" cy="276999"/>
          </a:xfrm>
          <a:prstGeom prst="rect">
            <a:avLst/>
          </a:prstGeom>
          <a:noFill/>
        </p:spPr>
        <p:txBody>
          <a:bodyPr wrap="square" lIns="0" tIns="0" rIns="0" bIns="0" rtlCol="0">
            <a:spAutoFit/>
          </a:bodyPr>
          <a:lstStyle/>
          <a:p>
            <a:pPr algn="ctr"/>
            <a:r>
              <a:rPr lang="en-US" dirty="0">
                <a:solidFill>
                  <a:schemeClr val="bg1"/>
                </a:solidFill>
              </a:rPr>
              <a:t>…</a:t>
            </a:r>
          </a:p>
        </p:txBody>
      </p:sp>
      <p:sp>
        <p:nvSpPr>
          <p:cNvPr id="176" name="TextBox 175"/>
          <p:cNvSpPr txBox="1"/>
          <p:nvPr/>
        </p:nvSpPr>
        <p:spPr>
          <a:xfrm>
            <a:off x="9856462" y="1341928"/>
            <a:ext cx="531008" cy="276999"/>
          </a:xfrm>
          <a:prstGeom prst="rect">
            <a:avLst/>
          </a:prstGeom>
          <a:noFill/>
        </p:spPr>
        <p:txBody>
          <a:bodyPr wrap="square" lIns="0" tIns="0" rIns="0" bIns="0" rtlCol="0">
            <a:spAutoFit/>
          </a:bodyPr>
          <a:lstStyle/>
          <a:p>
            <a:pPr algn="ctr"/>
            <a:r>
              <a:rPr lang="en-US" dirty="0">
                <a:solidFill>
                  <a:schemeClr val="bg1"/>
                </a:solidFill>
              </a:rPr>
              <a:t>…</a:t>
            </a:r>
          </a:p>
        </p:txBody>
      </p:sp>
      <p:sp>
        <p:nvSpPr>
          <p:cNvPr id="39" name="Rectangular Callout 38"/>
          <p:cNvSpPr/>
          <p:nvPr/>
        </p:nvSpPr>
        <p:spPr>
          <a:xfrm>
            <a:off x="442736" y="640761"/>
            <a:ext cx="2529064" cy="949422"/>
          </a:xfrm>
          <a:prstGeom prst="wedgeRectCallout">
            <a:avLst>
              <a:gd name="adj1" fmla="val 146567"/>
              <a:gd name="adj2" fmla="val 4323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Segoe UI Light" panose="020B0502040204020203" pitchFamily="34" charset="0"/>
                <a:cs typeface="Segoe UI Light" panose="020B0502040204020203" pitchFamily="34" charset="0"/>
              </a:rPr>
              <a:t>The domains are partitioned into extents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40" name="Rectangular Callout 39"/>
          <p:cNvSpPr/>
          <p:nvPr/>
        </p:nvSpPr>
        <p:spPr>
          <a:xfrm>
            <a:off x="442736" y="3074240"/>
            <a:ext cx="2529064" cy="949422"/>
          </a:xfrm>
          <a:prstGeom prst="wedgeRectCallout">
            <a:avLst>
              <a:gd name="adj1" fmla="val 146567"/>
              <a:gd name="adj2" fmla="val 43237"/>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Segoe UI Light" panose="020B0502040204020203" pitchFamily="34" charset="0"/>
                <a:cs typeface="Segoe UI Light" panose="020B0502040204020203" pitchFamily="34" charset="0"/>
              </a:rPr>
              <a:t>We can do the full aggregation immediately</a:t>
            </a:r>
            <a:endParaRPr lang="en-US" dirty="0">
              <a:solidFill>
                <a:schemeClr val="tx1"/>
              </a:solidFill>
              <a:latin typeface="Segoe UI Light" panose="020B0502040204020203" pitchFamily="34" charset="0"/>
              <a:cs typeface="Segoe UI Light" panose="020B0502040204020203" pitchFamily="34" charset="0"/>
            </a:endParaRPr>
          </a:p>
        </p:txBody>
      </p:sp>
      <p:sp>
        <p:nvSpPr>
          <p:cNvPr id="41" name="Rectangular Callout 40"/>
          <p:cNvSpPr/>
          <p:nvPr/>
        </p:nvSpPr>
        <p:spPr>
          <a:xfrm>
            <a:off x="442736" y="1875309"/>
            <a:ext cx="2529064" cy="949422"/>
          </a:xfrm>
          <a:prstGeom prst="wedgeRectCallout">
            <a:avLst>
              <a:gd name="adj1" fmla="val 133654"/>
              <a:gd name="adj2" fmla="val 5837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Segoe UI Light" panose="020B0502040204020203" pitchFamily="34" charset="0"/>
                <a:cs typeface="Segoe UI Light" panose="020B0502040204020203" pitchFamily="34" charset="0"/>
              </a:rPr>
              <a:t>No massive data shuffling</a:t>
            </a:r>
            <a:endParaRPr lang="en-US" dirty="0">
              <a:solidFill>
                <a:schemeClr val="tx1"/>
              </a:solidFill>
              <a:latin typeface="Segoe UI Light" panose="020B0502040204020203" pitchFamily="34" charset="0"/>
              <a:cs typeface="Segoe UI Light" panose="020B0502040204020203" pitchFamily="34" charset="0"/>
            </a:endParaRPr>
          </a:p>
        </p:txBody>
      </p:sp>
      <p:sp>
        <p:nvSpPr>
          <p:cNvPr id="42" name="Rectangle 41"/>
          <p:cNvSpPr/>
          <p:nvPr/>
        </p:nvSpPr>
        <p:spPr>
          <a:xfrm>
            <a:off x="5585006"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a.com</a:t>
            </a:r>
          </a:p>
        </p:txBody>
      </p:sp>
      <p:sp>
        <p:nvSpPr>
          <p:cNvPr id="43" name="Rectangle 42"/>
          <p:cNvSpPr/>
          <p:nvPr/>
        </p:nvSpPr>
        <p:spPr>
          <a:xfrm>
            <a:off x="7269950"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Consolas" panose="020B0609020204030204" pitchFamily="49" charset="0"/>
                <a:cs typeface="Consolas" panose="020B0609020204030204" pitchFamily="49" charset="0"/>
              </a:rPr>
              <a:t>b.com</a:t>
            </a:r>
          </a:p>
        </p:txBody>
      </p:sp>
      <p:sp>
        <p:nvSpPr>
          <p:cNvPr id="44" name="Rectangle 43"/>
          <p:cNvSpPr/>
          <p:nvPr/>
        </p:nvSpPr>
        <p:spPr>
          <a:xfrm>
            <a:off x="8982673"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Consolas" panose="020B0609020204030204" pitchFamily="49" charset="0"/>
                <a:cs typeface="Consolas" panose="020B0609020204030204" pitchFamily="49" charset="0"/>
              </a:rPr>
              <a:t>c</a:t>
            </a:r>
            <a:r>
              <a:rPr lang="en-US" sz="900" dirty="0" smtClean="0">
                <a:solidFill>
                  <a:schemeClr val="bg1"/>
                </a:solidFill>
                <a:latin typeface="Consolas" panose="020B0609020204030204" pitchFamily="49" charset="0"/>
                <a:cs typeface="Consolas" panose="020B0609020204030204" pitchFamily="49" charset="0"/>
              </a:rPr>
              <a:t>.com</a:t>
            </a:r>
          </a:p>
        </p:txBody>
      </p:sp>
      <p:sp>
        <p:nvSpPr>
          <p:cNvPr id="45" name="Rectangle 44"/>
          <p:cNvSpPr/>
          <p:nvPr/>
        </p:nvSpPr>
        <p:spPr>
          <a:xfrm>
            <a:off x="10691613" y="627173"/>
            <a:ext cx="578650" cy="4128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Consolas" panose="020B0609020204030204" pitchFamily="49" charset="0"/>
                <a:cs typeface="Consolas" panose="020B0609020204030204" pitchFamily="49" charset="0"/>
              </a:rPr>
              <a:t>c</a:t>
            </a:r>
            <a:r>
              <a:rPr lang="en-US" sz="900" dirty="0" smtClean="0">
                <a:solidFill>
                  <a:schemeClr val="bg1"/>
                </a:solidFill>
                <a:latin typeface="Consolas" panose="020B0609020204030204" pitchFamily="49" charset="0"/>
                <a:cs typeface="Consolas" panose="020B0609020204030204" pitchFamily="49" charset="0"/>
              </a:rPr>
              <a:t>.com</a:t>
            </a:r>
          </a:p>
        </p:txBody>
      </p:sp>
      <p:sp>
        <p:nvSpPr>
          <p:cNvPr id="46" name="Rectangular Callout 45"/>
          <p:cNvSpPr/>
          <p:nvPr/>
        </p:nvSpPr>
        <p:spPr>
          <a:xfrm>
            <a:off x="442736" y="4754263"/>
            <a:ext cx="2529064" cy="949422"/>
          </a:xfrm>
          <a:prstGeom prst="wedgeRectCallout">
            <a:avLst>
              <a:gd name="adj1" fmla="val 301619"/>
              <a:gd name="adj2" fmla="val -114195"/>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Segoe UI Light" panose="020B0502040204020203" pitchFamily="34" charset="0"/>
                <a:cs typeface="Segoe UI Light" panose="020B0502040204020203" pitchFamily="34" charset="0"/>
              </a:rPr>
              <a:t>c.com took spanned several extents</a:t>
            </a:r>
            <a:endParaRPr lang="en-US" dirty="0">
              <a:solidFill>
                <a:schemeClr val="tx1"/>
              </a:solidFill>
              <a:latin typeface="Segoe UI Light" panose="020B0502040204020203" pitchFamily="34" charset="0"/>
              <a:cs typeface="Segoe UI Light" panose="020B0502040204020203" pitchFamily="34" charset="0"/>
            </a:endParaRPr>
          </a:p>
        </p:txBody>
      </p:sp>
      <p:sp>
        <p:nvSpPr>
          <p:cNvPr id="47" name="Rectangle 46"/>
          <p:cNvSpPr/>
          <p:nvPr/>
        </p:nvSpPr>
        <p:spPr>
          <a:xfrm>
            <a:off x="9439620" y="4557272"/>
            <a:ext cx="1378241" cy="374225"/>
          </a:xfrm>
          <a:prstGeom prst="rect">
            <a:avLst/>
          </a:prstGeom>
          <a:solidFill>
            <a:schemeClr val="tx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Sort</a:t>
            </a:r>
            <a:endParaRPr lang="en-US" dirty="0">
              <a:solidFill>
                <a:schemeClr val="bg1"/>
              </a:solidFill>
            </a:endParaRPr>
          </a:p>
        </p:txBody>
      </p:sp>
      <p:cxnSp>
        <p:nvCxnSpPr>
          <p:cNvPr id="48" name="Straight Arrow Connector 47"/>
          <p:cNvCxnSpPr/>
          <p:nvPr/>
        </p:nvCxnSpPr>
        <p:spPr>
          <a:xfrm flipH="1">
            <a:off x="10161244" y="4941376"/>
            <a:ext cx="10428" cy="3742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84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Job Execution</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668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marL="0" indent="0">
              <a:buNone/>
            </a:pPr>
            <a:r>
              <a:rPr lang="en-US" sz="8000" dirty="0" smtClean="0"/>
              <a:t>Layers</a:t>
            </a:r>
            <a:endParaRPr lang="en-US" sz="8000" dirty="0"/>
          </a:p>
        </p:txBody>
      </p:sp>
      <p:sp>
        <p:nvSpPr>
          <p:cNvPr id="4" name="Content Placeholder 2"/>
          <p:cNvSpPr txBox="1">
            <a:spLocks/>
          </p:cNvSpPr>
          <p:nvPr/>
        </p:nvSpPr>
        <p:spPr>
          <a:xfrm>
            <a:off x="5257800" y="609600"/>
            <a:ext cx="4724400" cy="5486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lang="en-US" sz="2400" b="0" kern="1200" baseline="0" smtClean="0">
                <a:solidFill>
                  <a:schemeClr val="bg1"/>
                </a:solidFill>
                <a:latin typeface="Segoe UI Light" panose="020B0502040204020203" pitchFamily="34" charset="0"/>
                <a:ea typeface="+mj-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solidFill>
                  <a:schemeClr val="tx1"/>
                </a:solidFill>
                <a:latin typeface="Segoe UI Semibold" panose="020B0702040204020203" pitchFamily="34" charset="0"/>
                <a:cs typeface="Segoe UI Semibold" panose="020B0702040204020203" pitchFamily="34" charset="0"/>
              </a:rPr>
              <a:t>Scope Layer</a:t>
            </a:r>
            <a:endParaRPr lang="en-US" sz="4000" dirty="0">
              <a:solidFill>
                <a:schemeClr val="tx1"/>
              </a:solidFill>
              <a:latin typeface="Segoe UI Semibold" panose="020B0702040204020203" pitchFamily="34" charset="0"/>
              <a:cs typeface="Segoe UI Semibold" panose="020B0702040204020203" pitchFamily="34" charset="0"/>
            </a:endParaRPr>
          </a:p>
          <a:p>
            <a:pPr marL="171450" indent="-171450"/>
            <a:r>
              <a:rPr lang="en-US" dirty="0" smtClean="0">
                <a:solidFill>
                  <a:schemeClr val="tx1"/>
                </a:solidFill>
              </a:rPr>
              <a:t>Scope Compiler + Scope Optimizer</a:t>
            </a:r>
            <a:endParaRPr lang="en-US" dirty="0">
              <a:solidFill>
                <a:schemeClr val="tx1"/>
              </a:solidFill>
            </a:endParaRPr>
          </a:p>
          <a:p>
            <a:pPr marL="171450" indent="-171450"/>
            <a:r>
              <a:rPr lang="en-US" dirty="0" smtClean="0">
                <a:solidFill>
                  <a:schemeClr val="tx1"/>
                </a:solidFill>
              </a:rPr>
              <a:t>Optimizer makes </a:t>
            </a:r>
            <a:r>
              <a:rPr lang="en-US" dirty="0">
                <a:solidFill>
                  <a:schemeClr val="tx1"/>
                </a:solidFill>
              </a:rPr>
              <a:t>decisions about</a:t>
            </a:r>
            <a:br>
              <a:rPr lang="en-US" dirty="0">
                <a:solidFill>
                  <a:schemeClr val="tx1"/>
                </a:solidFill>
              </a:rPr>
            </a:br>
            <a:r>
              <a:rPr lang="en-US" dirty="0">
                <a:solidFill>
                  <a:schemeClr val="tx1"/>
                </a:solidFill>
              </a:rPr>
              <a:t>execution plan and parallelism</a:t>
            </a:r>
          </a:p>
          <a:p>
            <a:pPr marL="171450" indent="-171450"/>
            <a:r>
              <a:rPr lang="en-US" dirty="0" smtClean="0">
                <a:solidFill>
                  <a:schemeClr val="tx1"/>
                </a:solidFill>
              </a:rPr>
              <a:t>Creates job </a:t>
            </a:r>
            <a:r>
              <a:rPr lang="en-US" dirty="0">
                <a:solidFill>
                  <a:schemeClr val="tx1"/>
                </a:solidFill>
              </a:rPr>
              <a:t>a</a:t>
            </a:r>
            <a:r>
              <a:rPr lang="en-US" dirty="0" smtClean="0">
                <a:solidFill>
                  <a:schemeClr val="tx1"/>
                </a:solidFill>
              </a:rPr>
              <a:t>lgebra</a:t>
            </a:r>
          </a:p>
          <a:p>
            <a:pPr marL="171450" indent="-171450"/>
            <a:r>
              <a:rPr lang="en-US" dirty="0" smtClean="0">
                <a:solidFill>
                  <a:schemeClr val="tx1"/>
                </a:solidFill>
              </a:rPr>
              <a:t>Scope runtime executes the algebra</a:t>
            </a:r>
          </a:p>
          <a:p>
            <a:pPr marL="171450" indent="-171450"/>
            <a:endParaRPr lang="en-US" dirty="0">
              <a:solidFill>
                <a:schemeClr val="tx1"/>
              </a:solidFill>
            </a:endParaRPr>
          </a:p>
          <a:p>
            <a:pPr marL="0" indent="0">
              <a:buNone/>
            </a:pPr>
            <a:r>
              <a:rPr lang="en-US" sz="4000" dirty="0">
                <a:solidFill>
                  <a:schemeClr val="tx1"/>
                </a:solidFill>
                <a:latin typeface="Segoe UI Semibold" panose="020B0702040204020203" pitchFamily="34" charset="0"/>
                <a:cs typeface="Segoe UI Semibold" panose="020B0702040204020203" pitchFamily="34" charset="0"/>
              </a:rPr>
              <a:t>Execution Layer</a:t>
            </a:r>
          </a:p>
          <a:p>
            <a:pPr marL="171450" indent="-171450"/>
            <a:r>
              <a:rPr lang="en-US" dirty="0" smtClean="0">
                <a:solidFill>
                  <a:schemeClr val="tx1"/>
                </a:solidFill>
              </a:rPr>
              <a:t>Jobs </a:t>
            </a:r>
            <a:r>
              <a:rPr lang="en-US" dirty="0">
                <a:solidFill>
                  <a:schemeClr val="tx1"/>
                </a:solidFill>
              </a:rPr>
              <a:t>queues in </a:t>
            </a:r>
            <a:r>
              <a:rPr lang="en-US" dirty="0" smtClean="0">
                <a:solidFill>
                  <a:schemeClr val="tx1"/>
                </a:solidFill>
              </a:rPr>
              <a:t>virtual </a:t>
            </a:r>
            <a:r>
              <a:rPr lang="en-US" dirty="0">
                <a:solidFill>
                  <a:schemeClr val="tx1"/>
                </a:solidFill>
              </a:rPr>
              <a:t>c</a:t>
            </a:r>
            <a:r>
              <a:rPr lang="en-US" dirty="0" smtClean="0">
                <a:solidFill>
                  <a:schemeClr val="tx1"/>
                </a:solidFill>
              </a:rPr>
              <a:t>luster</a:t>
            </a:r>
            <a:endParaRPr lang="en-US" dirty="0">
              <a:solidFill>
                <a:schemeClr val="tx1"/>
              </a:solidFill>
            </a:endParaRPr>
          </a:p>
          <a:p>
            <a:pPr marL="171450" indent="-171450"/>
            <a:r>
              <a:rPr lang="en-US" dirty="0" smtClean="0">
                <a:solidFill>
                  <a:schemeClr val="tx1"/>
                </a:solidFill>
              </a:rPr>
              <a:t>Deploys work close to data</a:t>
            </a:r>
          </a:p>
          <a:p>
            <a:pPr marL="171450" indent="-171450"/>
            <a:r>
              <a:rPr lang="en-US" dirty="0" smtClean="0">
                <a:solidFill>
                  <a:schemeClr val="tx1"/>
                </a:solidFill>
              </a:rPr>
              <a:t>Processing </a:t>
            </a:r>
            <a:r>
              <a:rPr lang="en-US" dirty="0">
                <a:solidFill>
                  <a:schemeClr val="tx1"/>
                </a:solidFill>
              </a:rPr>
              <a:t>n</a:t>
            </a:r>
            <a:r>
              <a:rPr lang="en-US" dirty="0" smtClean="0">
                <a:solidFill>
                  <a:schemeClr val="tx1"/>
                </a:solidFill>
              </a:rPr>
              <a:t>odes </a:t>
            </a:r>
            <a:r>
              <a:rPr lang="en-US" dirty="0">
                <a:solidFill>
                  <a:schemeClr val="tx1"/>
                </a:solidFill>
              </a:rPr>
              <a:t>(PNs) host execution vertices running </a:t>
            </a:r>
            <a:r>
              <a:rPr lang="en-US" dirty="0" smtClean="0">
                <a:solidFill>
                  <a:schemeClr val="tx1"/>
                </a:solidFill>
              </a:rPr>
              <a:t>Scope code</a:t>
            </a:r>
          </a:p>
          <a:p>
            <a:pPr marL="171450" indent="-171450"/>
            <a:endParaRPr lang="en-US" dirty="0">
              <a:solidFill>
                <a:schemeClr val="tx1"/>
              </a:solidFill>
            </a:endParaRPr>
          </a:p>
          <a:p>
            <a:pPr marL="0" indent="0">
              <a:buNone/>
            </a:pPr>
            <a:r>
              <a:rPr lang="en-US" sz="4000" dirty="0">
                <a:solidFill>
                  <a:schemeClr val="tx1"/>
                </a:solidFill>
                <a:latin typeface="Segoe UI Semibold" panose="020B0702040204020203" pitchFamily="34" charset="0"/>
                <a:cs typeface="Segoe UI Semibold" panose="020B0702040204020203" pitchFamily="34" charset="0"/>
              </a:rPr>
              <a:t>Store Layer</a:t>
            </a:r>
          </a:p>
          <a:p>
            <a:pPr marL="171450" indent="-171450"/>
            <a:r>
              <a:rPr lang="en-US" dirty="0" smtClean="0">
                <a:solidFill>
                  <a:schemeClr val="tx1"/>
                </a:solidFill>
              </a:rPr>
              <a:t>Extent </a:t>
            </a:r>
            <a:r>
              <a:rPr lang="en-US" dirty="0">
                <a:solidFill>
                  <a:schemeClr val="tx1"/>
                </a:solidFill>
              </a:rPr>
              <a:t>n</a:t>
            </a:r>
            <a:r>
              <a:rPr lang="en-US" dirty="0" smtClean="0">
                <a:solidFill>
                  <a:schemeClr val="tx1"/>
                </a:solidFill>
              </a:rPr>
              <a:t>odes (ENs) store </a:t>
            </a:r>
            <a:r>
              <a:rPr lang="en-US" dirty="0">
                <a:solidFill>
                  <a:schemeClr val="tx1"/>
                </a:solidFill>
              </a:rPr>
              <a:t>and compress replicated extents on disk</a:t>
            </a:r>
          </a:p>
          <a:p>
            <a:pPr marL="171450" indent="-171450"/>
            <a:r>
              <a:rPr lang="en-US" dirty="0" smtClean="0">
                <a:solidFill>
                  <a:schemeClr val="tx1"/>
                </a:solidFill>
              </a:rPr>
              <a:t>Cosmos Store Manager (CSM) </a:t>
            </a:r>
            <a:r>
              <a:rPr lang="en-US" dirty="0">
                <a:solidFill>
                  <a:schemeClr val="tx1"/>
                </a:solidFill>
              </a:rPr>
              <a:t>handles names, streams, &amp; replication</a:t>
            </a:r>
          </a:p>
          <a:p>
            <a:pPr marL="171450" indent="-171450"/>
            <a:endParaRPr lang="en-US" dirty="0">
              <a:solidFill>
                <a:schemeClr val="tx1"/>
              </a:solidFill>
            </a:endParaRPr>
          </a:p>
          <a:p>
            <a:pPr marL="171450" indent="-171450"/>
            <a:endParaRPr lang="en-US" dirty="0">
              <a:solidFill>
                <a:schemeClr val="tx1"/>
              </a:solidFill>
            </a:endParaRPr>
          </a:p>
        </p:txBody>
      </p:sp>
    </p:spTree>
    <p:extLst>
      <p:ext uri="{BB962C8B-B14F-4D97-AF65-F5344CB8AC3E}">
        <p14:creationId xmlns:p14="http://schemas.microsoft.com/office/powerpoint/2010/main" val="6540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9AC4"/>
        </a:solidFill>
        <a:effectLst/>
      </p:bgPr>
    </p:bg>
    <p:spTree>
      <p:nvGrpSpPr>
        <p:cNvPr id="1" name=""/>
        <p:cNvGrpSpPr/>
        <p:nvPr/>
      </p:nvGrpSpPr>
      <p:grpSpPr>
        <a:xfrm>
          <a:off x="0" y="0"/>
          <a:ext cx="0" cy="0"/>
          <a:chOff x="0" y="0"/>
          <a:chExt cx="0" cy="0"/>
        </a:xfrm>
      </p:grpSpPr>
      <p:sp>
        <p:nvSpPr>
          <p:cNvPr id="2" name="Rectangle 1"/>
          <p:cNvSpPr/>
          <p:nvPr/>
        </p:nvSpPr>
        <p:spPr bwMode="auto">
          <a:xfrm>
            <a:off x="3907964" y="1573064"/>
            <a:ext cx="516835" cy="4346713"/>
          </a:xfrm>
          <a:prstGeom prst="rect">
            <a:avLst/>
          </a:prstGeom>
          <a:solidFill>
            <a:srgbClr val="007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FFFFFF"/>
                </a:solidFill>
                <a:latin typeface="Segoe UI Light"/>
                <a:ea typeface="Segoe UI" pitchFamily="34" charset="0"/>
                <a:cs typeface="Segoe UI" pitchFamily="34" charset="0"/>
              </a:rPr>
              <a:t>Cosmos Front-End Service</a:t>
            </a:r>
          </a:p>
        </p:txBody>
      </p:sp>
      <p:sp>
        <p:nvSpPr>
          <p:cNvPr id="4" name="Slide Number Placeholder 3"/>
          <p:cNvSpPr>
            <a:spLocks noGrp="1"/>
          </p:cNvSpPr>
          <p:nvPr>
            <p:ph type="sldNum" sz="quarter" idx="4294967295"/>
          </p:nvPr>
        </p:nvSpPr>
        <p:spPr>
          <a:xfrm>
            <a:off x="11166117" y="6356353"/>
            <a:ext cx="740748" cy="365125"/>
          </a:xfrm>
          <a:prstGeom prst="rect">
            <a:avLst/>
          </a:prstGeom>
        </p:spPr>
        <p:txBody>
          <a:bodyPr/>
          <a:lstStyle/>
          <a:p>
            <a:pPr defTabSz="914363"/>
            <a:fld id="{4F0E783B-22F8-4A20-98E2-EEDC04B6F342}" type="slidenum">
              <a:rPr lang="en-US" smtClean="0">
                <a:solidFill>
                  <a:srgbClr val="FFFFFF"/>
                </a:solidFill>
              </a:rPr>
              <a:pPr defTabSz="914363"/>
              <a:t>55</a:t>
            </a:fld>
            <a:endParaRPr lang="en-US" dirty="0">
              <a:solidFill>
                <a:srgbClr val="FFFFFF"/>
              </a:solidFill>
            </a:endParaRPr>
          </a:p>
        </p:txBody>
      </p:sp>
      <p:sp>
        <p:nvSpPr>
          <p:cNvPr id="32" name="Cloud 31"/>
          <p:cNvSpPr/>
          <p:nvPr/>
        </p:nvSpPr>
        <p:spPr>
          <a:xfrm>
            <a:off x="4720888" y="1192050"/>
            <a:ext cx="6975464" cy="5473173"/>
          </a:xfrm>
          <a:prstGeom prst="cloud">
            <a:avLst/>
          </a:prstGeom>
          <a:gradFill flip="none" rotWithShape="1">
            <a:gsLst>
              <a:gs pos="32000">
                <a:schemeClr val="accent1">
                  <a:lumMod val="5000"/>
                  <a:lumOff val="95000"/>
                  <a:alpha val="0"/>
                </a:schemeClr>
              </a:gs>
              <a:gs pos="100000">
                <a:schemeClr val="accent1">
                  <a:lumMod val="30000"/>
                  <a:lumOff val="70000"/>
                  <a:alpha val="75000"/>
                </a:schemeClr>
              </a:gs>
            </a:gsLst>
            <a:path path="circle">
              <a:fillToRect l="50000" t="50000" r="50000" b="50000"/>
            </a:path>
            <a:tileRect/>
          </a:gradFill>
          <a:ln w="19050">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63"/>
            <a:endParaRPr lang="en-US" sz="3200" b="1" dirty="0">
              <a:solidFill>
                <a:srgbClr val="FFFFFF"/>
              </a:solidFill>
            </a:endParaRPr>
          </a:p>
        </p:txBody>
      </p:sp>
      <p:cxnSp>
        <p:nvCxnSpPr>
          <p:cNvPr id="48" name="Straight Arrow Connector 47"/>
          <p:cNvCxnSpPr/>
          <p:nvPr/>
        </p:nvCxnSpPr>
        <p:spPr>
          <a:xfrm flipH="1" flipV="1">
            <a:off x="2955452" y="2754041"/>
            <a:ext cx="2187358" cy="1403197"/>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p:nvPr/>
        </p:nvCxnSpPr>
        <p:spPr>
          <a:xfrm flipV="1">
            <a:off x="7599120" y="2756050"/>
            <a:ext cx="1851973" cy="29587"/>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sp>
        <p:nvSpPr>
          <p:cNvPr id="50" name="TextBox 49"/>
          <p:cNvSpPr txBox="1"/>
          <p:nvPr/>
        </p:nvSpPr>
        <p:spPr>
          <a:xfrm>
            <a:off x="10578944" y="2416669"/>
            <a:ext cx="1460656" cy="461665"/>
          </a:xfrm>
          <a:prstGeom prst="rect">
            <a:avLst/>
          </a:prstGeom>
          <a:noFill/>
        </p:spPr>
        <p:txBody>
          <a:bodyPr wrap="none" rtlCol="0">
            <a:spAutoFit/>
          </a:bodyPr>
          <a:lstStyle/>
          <a:p>
            <a:pPr defTabSz="914363"/>
            <a:r>
              <a:rPr lang="en-US" sz="2400" dirty="0">
                <a:ln w="0"/>
                <a:solidFill>
                  <a:srgbClr val="FFFFFF"/>
                </a:solidFill>
                <a:latin typeface="Segoe UI Light"/>
              </a:rPr>
              <a:t>Optimizer</a:t>
            </a:r>
          </a:p>
        </p:txBody>
      </p:sp>
      <p:cxnSp>
        <p:nvCxnSpPr>
          <p:cNvPr id="51" name="Straight Arrow Connector 50"/>
          <p:cNvCxnSpPr/>
          <p:nvPr/>
        </p:nvCxnSpPr>
        <p:spPr>
          <a:xfrm>
            <a:off x="10071222" y="3343816"/>
            <a:ext cx="49727" cy="883982"/>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grpSp>
        <p:nvGrpSpPr>
          <p:cNvPr id="8" name="Group 7"/>
          <p:cNvGrpSpPr/>
          <p:nvPr/>
        </p:nvGrpSpPr>
        <p:grpSpPr>
          <a:xfrm>
            <a:off x="7921626" y="2902024"/>
            <a:ext cx="1853489" cy="1058553"/>
            <a:chOff x="7903176" y="3460939"/>
            <a:chExt cx="1066800" cy="609600"/>
          </a:xfrm>
          <a:effectLst>
            <a:glow rad="228600">
              <a:schemeClr val="accent2">
                <a:satMod val="175000"/>
                <a:alpha val="40000"/>
              </a:schemeClr>
            </a:glow>
          </a:effectLst>
        </p:grpSpPr>
        <p:cxnSp>
          <p:nvCxnSpPr>
            <p:cNvPr id="52" name="Straight Arrow Connector 51"/>
            <p:cNvCxnSpPr/>
            <p:nvPr/>
          </p:nvCxnSpPr>
          <p:spPr>
            <a:xfrm rot="10800000" flipV="1">
              <a:off x="7903176" y="3460939"/>
              <a:ext cx="914400" cy="457200"/>
            </a:xfrm>
            <a:prstGeom prst="straightConnector1">
              <a:avLst/>
            </a:prstGeom>
            <a:ln w="38100">
              <a:solidFill>
                <a:schemeClr val="accent2">
                  <a:lumMod val="60000"/>
                  <a:lumOff val="40000"/>
                </a:schemeClr>
              </a:solidFill>
              <a:prstDash val="dash"/>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rot="10800000" flipV="1">
              <a:off x="8055576" y="3613339"/>
              <a:ext cx="914400" cy="457200"/>
            </a:xfrm>
            <a:prstGeom prst="straightConnector1">
              <a:avLst/>
            </a:prstGeom>
            <a:ln w="38100">
              <a:solidFill>
                <a:schemeClr val="accent2">
                  <a:lumMod val="60000"/>
                  <a:lumOff val="40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grpSp>
        <p:nvGrpSpPr>
          <p:cNvPr id="86" name="Group 85"/>
          <p:cNvGrpSpPr/>
          <p:nvPr/>
        </p:nvGrpSpPr>
        <p:grpSpPr>
          <a:xfrm>
            <a:off x="7204423" y="4442035"/>
            <a:ext cx="2661173" cy="685749"/>
            <a:chOff x="3785730" y="4191050"/>
            <a:chExt cx="2767470" cy="685749"/>
          </a:xfrm>
        </p:grpSpPr>
        <p:cxnSp>
          <p:nvCxnSpPr>
            <p:cNvPr id="56" name="Straight Arrow Connector 55"/>
            <p:cNvCxnSpPr/>
            <p:nvPr/>
          </p:nvCxnSpPr>
          <p:spPr>
            <a:xfrm flipH="1" flipV="1">
              <a:off x="3785730" y="4191050"/>
              <a:ext cx="2767470" cy="228549"/>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rot="10800000" flipV="1">
              <a:off x="3810000" y="4571999"/>
              <a:ext cx="2743200" cy="304800"/>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grpSp>
      <p:sp>
        <p:nvSpPr>
          <p:cNvPr id="58" name="TextBox 57"/>
          <p:cNvSpPr txBox="1"/>
          <p:nvPr/>
        </p:nvSpPr>
        <p:spPr>
          <a:xfrm>
            <a:off x="9091426" y="5163866"/>
            <a:ext cx="1451038" cy="461665"/>
          </a:xfrm>
          <a:prstGeom prst="rect">
            <a:avLst/>
          </a:prstGeom>
          <a:noFill/>
        </p:spPr>
        <p:txBody>
          <a:bodyPr wrap="none" rtlCol="0">
            <a:spAutoFit/>
          </a:bodyPr>
          <a:lstStyle/>
          <a:p>
            <a:pPr defTabSz="914363"/>
            <a:r>
              <a:rPr lang="en-US" sz="2400" dirty="0">
                <a:ln w="0"/>
                <a:solidFill>
                  <a:srgbClr val="FFFFFF"/>
                </a:solidFill>
                <a:latin typeface="Segoe UI Light"/>
              </a:rPr>
              <a:t>Scheduler</a:t>
            </a:r>
          </a:p>
        </p:txBody>
      </p:sp>
      <p:cxnSp>
        <p:nvCxnSpPr>
          <p:cNvPr id="59" name="Straight Arrow Connector 58"/>
          <p:cNvCxnSpPr/>
          <p:nvPr/>
        </p:nvCxnSpPr>
        <p:spPr>
          <a:xfrm>
            <a:off x="2969716" y="2117044"/>
            <a:ext cx="2740916" cy="441222"/>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pic>
        <p:nvPicPr>
          <p:cNvPr id="6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53" y="1414040"/>
            <a:ext cx="2061767" cy="15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TextBox 81"/>
          <p:cNvSpPr txBox="1"/>
          <p:nvPr/>
        </p:nvSpPr>
        <p:spPr>
          <a:xfrm>
            <a:off x="5847961" y="2037271"/>
            <a:ext cx="1356462" cy="461665"/>
          </a:xfrm>
          <a:prstGeom prst="rect">
            <a:avLst/>
          </a:prstGeom>
          <a:noFill/>
        </p:spPr>
        <p:txBody>
          <a:bodyPr wrap="none" rtlCol="0">
            <a:spAutoFit/>
          </a:bodyPr>
          <a:lstStyle/>
          <a:p>
            <a:pPr defTabSz="914363"/>
            <a:r>
              <a:rPr lang="en-US" sz="2400" dirty="0">
                <a:ln w="0"/>
                <a:solidFill>
                  <a:srgbClr val="FFFFFF"/>
                </a:solidFill>
                <a:latin typeface="Segoe UI Light"/>
              </a:rPr>
              <a:t>Compiler</a:t>
            </a:r>
          </a:p>
        </p:txBody>
      </p:sp>
      <p:sp>
        <p:nvSpPr>
          <p:cNvPr id="83" name="TextBox 82"/>
          <p:cNvSpPr txBox="1"/>
          <p:nvPr/>
        </p:nvSpPr>
        <p:spPr>
          <a:xfrm>
            <a:off x="6187457" y="5508734"/>
            <a:ext cx="1249060" cy="461665"/>
          </a:xfrm>
          <a:prstGeom prst="rect">
            <a:avLst/>
          </a:prstGeom>
          <a:noFill/>
        </p:spPr>
        <p:txBody>
          <a:bodyPr wrap="none" rtlCol="0">
            <a:spAutoFit/>
          </a:bodyPr>
          <a:lstStyle/>
          <a:p>
            <a:pPr defTabSz="914363"/>
            <a:r>
              <a:rPr lang="en-US" sz="2400" dirty="0">
                <a:ln w="0"/>
                <a:solidFill>
                  <a:srgbClr val="FFFFFF"/>
                </a:solidFill>
                <a:latin typeface="Segoe UI Light"/>
              </a:rPr>
              <a:t>Runtime</a:t>
            </a:r>
            <a:endParaRPr lang="en-US" dirty="0">
              <a:ln w="0"/>
              <a:solidFill>
                <a:srgbClr val="FFFFFF"/>
              </a:solidFill>
              <a:latin typeface="Segoe UI Light"/>
            </a:endParaRPr>
          </a:p>
        </p:txBody>
      </p:sp>
      <p:sp>
        <p:nvSpPr>
          <p:cNvPr id="85" name="TextBox 84"/>
          <p:cNvSpPr txBox="1"/>
          <p:nvPr/>
        </p:nvSpPr>
        <p:spPr>
          <a:xfrm>
            <a:off x="775585" y="2902024"/>
            <a:ext cx="1877437" cy="461665"/>
          </a:xfrm>
          <a:prstGeom prst="rect">
            <a:avLst/>
          </a:prstGeom>
          <a:noFill/>
        </p:spPr>
        <p:txBody>
          <a:bodyPr wrap="none" rtlCol="0">
            <a:spAutoFit/>
          </a:bodyPr>
          <a:lstStyle/>
          <a:p>
            <a:pPr defTabSz="914363"/>
            <a:r>
              <a:rPr lang="en-US" sz="2400" dirty="0" smtClean="0">
                <a:ln w="0"/>
                <a:solidFill>
                  <a:srgbClr val="FFFFFF"/>
                </a:solidFill>
                <a:latin typeface="Segoe UI Light"/>
              </a:rPr>
              <a:t>Scope Studio</a:t>
            </a:r>
            <a:endParaRPr lang="en-US" sz="2400" dirty="0">
              <a:ln w="0"/>
              <a:solidFill>
                <a:srgbClr val="FFFFFF"/>
              </a:solidFill>
              <a:latin typeface="Segoe UI Light"/>
            </a:endParaRPr>
          </a:p>
        </p:txBody>
      </p:sp>
      <p:pic>
        <p:nvPicPr>
          <p:cNvPr id="3" name="Picture 2"/>
          <p:cNvPicPr>
            <a:picLocks noChangeAspect="1"/>
          </p:cNvPicPr>
          <p:nvPr/>
        </p:nvPicPr>
        <p:blipFill>
          <a:blip r:embed="rId4"/>
          <a:stretch>
            <a:fillRect/>
          </a:stretch>
        </p:blipFill>
        <p:spPr>
          <a:xfrm>
            <a:off x="781916" y="4393959"/>
            <a:ext cx="1992489" cy="1398589"/>
          </a:xfrm>
          <a:prstGeom prst="rect">
            <a:avLst/>
          </a:prstGeom>
        </p:spPr>
      </p:pic>
      <p:sp>
        <p:nvSpPr>
          <p:cNvPr id="45" name="TextBox 44"/>
          <p:cNvSpPr txBox="1"/>
          <p:nvPr/>
        </p:nvSpPr>
        <p:spPr>
          <a:xfrm>
            <a:off x="687468" y="5805651"/>
            <a:ext cx="2697533" cy="461665"/>
          </a:xfrm>
          <a:prstGeom prst="rect">
            <a:avLst/>
          </a:prstGeom>
          <a:noFill/>
        </p:spPr>
        <p:txBody>
          <a:bodyPr wrap="none" rtlCol="0">
            <a:spAutoFit/>
          </a:bodyPr>
          <a:lstStyle>
            <a:defPPr>
              <a:defRPr lang="en-US"/>
            </a:defPPr>
            <a:lvl1pPr defTabSz="914363">
              <a:defRPr>
                <a:ln w="0"/>
                <a:solidFill>
                  <a:srgbClr val="FFFFFF"/>
                </a:solidFill>
                <a:latin typeface="Segoe UI Light"/>
              </a:defRPr>
            </a:lvl1pPr>
          </a:lstStyle>
          <a:p>
            <a:r>
              <a:rPr lang="en-US" sz="2400" dirty="0"/>
              <a:t>Web Interface / API</a:t>
            </a:r>
          </a:p>
        </p:txBody>
      </p:sp>
      <p:cxnSp>
        <p:nvCxnSpPr>
          <p:cNvPr id="61" name="Straight Arrow Connector 60"/>
          <p:cNvCxnSpPr/>
          <p:nvPr/>
        </p:nvCxnSpPr>
        <p:spPr>
          <a:xfrm flipH="1">
            <a:off x="2969717" y="4614438"/>
            <a:ext cx="2162452" cy="850491"/>
          </a:xfrm>
          <a:prstGeom prst="straightConnector1">
            <a:avLst/>
          </a:prstGeom>
          <a:ln w="57150">
            <a:solidFill>
              <a:schemeClr val="bg1"/>
            </a:solidFill>
            <a:tailEnd type="arrow"/>
          </a:ln>
        </p:spPr>
        <p:style>
          <a:lnRef idx="3">
            <a:schemeClr val="accent2"/>
          </a:lnRef>
          <a:fillRef idx="0">
            <a:schemeClr val="accent2"/>
          </a:fillRef>
          <a:effectRef idx="2">
            <a:schemeClr val="accent2"/>
          </a:effectRef>
          <a:fontRef idx="minor">
            <a:schemeClr val="tx1"/>
          </a:fontRef>
        </p:style>
      </p:cxnSp>
      <p:sp>
        <p:nvSpPr>
          <p:cNvPr id="62" name="Rectangle 61"/>
          <p:cNvSpPr/>
          <p:nvPr/>
        </p:nvSpPr>
        <p:spPr>
          <a:xfrm>
            <a:off x="112645" y="0"/>
            <a:ext cx="3506752" cy="873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63"/>
            <a:r>
              <a:rPr lang="nb-NO" sz="4800" spc="-300" dirty="0">
                <a:solidFill>
                  <a:srgbClr val="FFFFFF"/>
                </a:solidFill>
                <a:latin typeface="Segoe UI Light" panose="020B0502040204020203" pitchFamily="34" charset="0"/>
                <a:cs typeface="Segoe UI Light" panose="020B0502040204020203" pitchFamily="34" charset="0"/>
              </a:rPr>
              <a:t>Query Life</a:t>
            </a:r>
            <a:endParaRPr lang="en-US" sz="4800" spc="-300" dirty="0">
              <a:solidFill>
                <a:srgbClr val="FFFFFF"/>
              </a:solidFill>
              <a:latin typeface="Segoe UI Light" panose="020B0502040204020203" pitchFamily="34" charset="0"/>
              <a:cs typeface="Segoe UI Light" panose="020B0502040204020203" pitchFamily="34" charset="0"/>
            </a:endParaRPr>
          </a:p>
        </p:txBody>
      </p:sp>
      <p:grpSp>
        <p:nvGrpSpPr>
          <p:cNvPr id="6" name="Group 5"/>
          <p:cNvGrpSpPr/>
          <p:nvPr/>
        </p:nvGrpSpPr>
        <p:grpSpPr>
          <a:xfrm>
            <a:off x="6235272" y="2430332"/>
            <a:ext cx="755023" cy="1045642"/>
            <a:chOff x="6000659" y="7489711"/>
            <a:chExt cx="1447800" cy="2005079"/>
          </a:xfrm>
        </p:grpSpPr>
        <p:sp>
          <p:nvSpPr>
            <p:cNvPr id="68" name="Oval 67"/>
            <p:cNvSpPr/>
            <p:nvPr/>
          </p:nvSpPr>
          <p:spPr>
            <a:xfrm>
              <a:off x="6915059" y="7489711"/>
              <a:ext cx="228600" cy="228600"/>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Oval 68"/>
            <p:cNvSpPr/>
            <p:nvPr/>
          </p:nvSpPr>
          <p:spPr>
            <a:xfrm>
              <a:off x="6610259" y="7830954"/>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70" name="Straight Connector 69"/>
            <p:cNvCxnSpPr>
              <a:stCxn id="69" idx="7"/>
              <a:endCxn id="68" idx="3"/>
            </p:cNvCxnSpPr>
            <p:nvPr/>
          </p:nvCxnSpPr>
          <p:spPr>
            <a:xfrm flipV="1">
              <a:off x="6805381" y="7684833"/>
              <a:ext cx="143156"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19859" y="7830952"/>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2" name="Straight Connector 71"/>
            <p:cNvCxnSpPr>
              <a:stCxn id="71" idx="1"/>
              <a:endCxn id="68" idx="5"/>
            </p:cNvCxnSpPr>
            <p:nvPr/>
          </p:nvCxnSpPr>
          <p:spPr>
            <a:xfrm flipH="1" flipV="1">
              <a:off x="7110181" y="7684833"/>
              <a:ext cx="143156"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305459" y="8205675"/>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Oval 73"/>
            <p:cNvSpPr/>
            <p:nvPr/>
          </p:nvSpPr>
          <p:spPr>
            <a:xfrm>
              <a:off x="6000659" y="8546918"/>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5" name="Straight Connector 74"/>
            <p:cNvCxnSpPr>
              <a:stCxn id="74" idx="7"/>
              <a:endCxn id="73" idx="3"/>
            </p:cNvCxnSpPr>
            <p:nvPr/>
          </p:nvCxnSpPr>
          <p:spPr>
            <a:xfrm flipV="1">
              <a:off x="6195781" y="8400797"/>
              <a:ext cx="143156"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610259" y="8546916"/>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77" name="Straight Connector 76"/>
            <p:cNvCxnSpPr>
              <a:stCxn id="76" idx="1"/>
              <a:endCxn id="73" idx="5"/>
            </p:cNvCxnSpPr>
            <p:nvPr/>
          </p:nvCxnSpPr>
          <p:spPr>
            <a:xfrm flipH="1" flipV="1">
              <a:off x="6500581" y="8400797"/>
              <a:ext cx="143156"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7"/>
              <a:endCxn id="69" idx="3"/>
            </p:cNvCxnSpPr>
            <p:nvPr/>
          </p:nvCxnSpPr>
          <p:spPr>
            <a:xfrm flipV="1">
              <a:off x="6500581" y="8026076"/>
              <a:ext cx="143156" cy="21307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07973" y="8924947"/>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Oval 80"/>
            <p:cNvSpPr/>
            <p:nvPr/>
          </p:nvSpPr>
          <p:spPr>
            <a:xfrm>
              <a:off x="6303173" y="9266190"/>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4" name="Straight Connector 83"/>
            <p:cNvCxnSpPr>
              <a:stCxn id="81" idx="7"/>
              <a:endCxn id="80" idx="3"/>
            </p:cNvCxnSpPr>
            <p:nvPr/>
          </p:nvCxnSpPr>
          <p:spPr>
            <a:xfrm flipV="1">
              <a:off x="6499540" y="9120069"/>
              <a:ext cx="142953" cy="1795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912773" y="9266188"/>
              <a:ext cx="230886" cy="228600"/>
            </a:xfrm>
            <a:prstGeom prst="ellipse">
              <a:avLst/>
            </a:prstGeom>
            <a:solidFill>
              <a:srgbClr val="E6368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89" name="Straight Connector 88"/>
            <p:cNvCxnSpPr>
              <a:stCxn id="88" idx="1"/>
              <a:endCxn id="80" idx="5"/>
            </p:cNvCxnSpPr>
            <p:nvPr/>
          </p:nvCxnSpPr>
          <p:spPr>
            <a:xfrm flipH="1" flipV="1">
              <a:off x="6804340" y="9120069"/>
              <a:ext cx="142953" cy="1795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0"/>
              <a:endCxn id="76" idx="4"/>
            </p:cNvCxnSpPr>
            <p:nvPr/>
          </p:nvCxnSpPr>
          <p:spPr>
            <a:xfrm flipV="1">
              <a:off x="6723416" y="8775516"/>
              <a:ext cx="1143" cy="149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18716" y="8239153"/>
              <a:ext cx="228600"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2" name="Straight Connector 91"/>
            <p:cNvCxnSpPr>
              <a:stCxn id="91" idx="0"/>
              <a:endCxn id="71" idx="4"/>
            </p:cNvCxnSpPr>
            <p:nvPr/>
          </p:nvCxnSpPr>
          <p:spPr>
            <a:xfrm flipV="1">
              <a:off x="7333016" y="8059552"/>
              <a:ext cx="1143" cy="1796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216430" y="8617184"/>
              <a:ext cx="230886" cy="2286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94" name="Straight Connector 93"/>
            <p:cNvCxnSpPr>
              <a:stCxn id="93" idx="0"/>
              <a:endCxn id="91" idx="4"/>
            </p:cNvCxnSpPr>
            <p:nvPr/>
          </p:nvCxnSpPr>
          <p:spPr>
            <a:xfrm flipV="1">
              <a:off x="7331873" y="8467753"/>
              <a:ext cx="1143" cy="1494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AutoShape 65"/>
          <p:cNvSpPr>
            <a:spLocks noChangeAspect="1" noChangeArrowheads="1" noTextEdit="1"/>
          </p:cNvSpPr>
          <p:nvPr/>
        </p:nvSpPr>
        <p:spPr bwMode="auto">
          <a:xfrm>
            <a:off x="10006412" y="1575179"/>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9" name="Group 18"/>
          <p:cNvGrpSpPr/>
          <p:nvPr/>
        </p:nvGrpSpPr>
        <p:grpSpPr>
          <a:xfrm>
            <a:off x="9497191" y="2010731"/>
            <a:ext cx="1147396" cy="1102960"/>
            <a:chOff x="9478740" y="2120693"/>
            <a:chExt cx="1147396" cy="1102960"/>
          </a:xfrm>
        </p:grpSpPr>
        <p:sp>
          <p:nvSpPr>
            <p:cNvPr id="17" name="Freeform 67"/>
            <p:cNvSpPr>
              <a:spLocks noEditPoints="1"/>
            </p:cNvSpPr>
            <p:nvPr/>
          </p:nvSpPr>
          <p:spPr bwMode="auto">
            <a:xfrm rot="468372">
              <a:off x="9981880" y="2579397"/>
              <a:ext cx="644256" cy="644256"/>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67"/>
            <p:cNvSpPr>
              <a:spLocks noEditPoints="1"/>
            </p:cNvSpPr>
            <p:nvPr/>
          </p:nvSpPr>
          <p:spPr bwMode="auto">
            <a:xfrm rot="21106499">
              <a:off x="9478740" y="2385330"/>
              <a:ext cx="522543" cy="522543"/>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67"/>
            <p:cNvSpPr>
              <a:spLocks noEditPoints="1"/>
            </p:cNvSpPr>
            <p:nvPr/>
          </p:nvSpPr>
          <p:spPr bwMode="auto">
            <a:xfrm rot="21106499">
              <a:off x="9912134" y="2120693"/>
              <a:ext cx="362062" cy="362062"/>
            </a:xfrm>
            <a:custGeom>
              <a:avLst/>
              <a:gdLst>
                <a:gd name="T0" fmla="*/ 928 w 1152"/>
                <a:gd name="T1" fmla="*/ 369 h 1152"/>
                <a:gd name="T2" fmla="*/ 1051 w 1152"/>
                <a:gd name="T3" fmla="*/ 237 h 1152"/>
                <a:gd name="T4" fmla="*/ 916 w 1152"/>
                <a:gd name="T5" fmla="*/ 102 h 1152"/>
                <a:gd name="T6" fmla="*/ 784 w 1152"/>
                <a:gd name="T7" fmla="*/ 225 h 1152"/>
                <a:gd name="T8" fmla="*/ 679 w 1152"/>
                <a:gd name="T9" fmla="*/ 181 h 1152"/>
                <a:gd name="T10" fmla="*/ 672 w 1152"/>
                <a:gd name="T11" fmla="*/ 0 h 1152"/>
                <a:gd name="T12" fmla="*/ 481 w 1152"/>
                <a:gd name="T13" fmla="*/ 0 h 1152"/>
                <a:gd name="T14" fmla="*/ 474 w 1152"/>
                <a:gd name="T15" fmla="*/ 181 h 1152"/>
                <a:gd name="T16" fmla="*/ 369 w 1152"/>
                <a:gd name="T17" fmla="*/ 225 h 1152"/>
                <a:gd name="T18" fmla="*/ 237 w 1152"/>
                <a:gd name="T19" fmla="*/ 102 h 1152"/>
                <a:gd name="T20" fmla="*/ 102 w 1152"/>
                <a:gd name="T21" fmla="*/ 237 h 1152"/>
                <a:gd name="T22" fmla="*/ 225 w 1152"/>
                <a:gd name="T23" fmla="*/ 369 h 1152"/>
                <a:gd name="T24" fmla="*/ 181 w 1152"/>
                <a:gd name="T25" fmla="*/ 474 h 1152"/>
                <a:gd name="T26" fmla="*/ 0 w 1152"/>
                <a:gd name="T27" fmla="*/ 481 h 1152"/>
                <a:gd name="T28" fmla="*/ 0 w 1152"/>
                <a:gd name="T29" fmla="*/ 672 h 1152"/>
                <a:gd name="T30" fmla="*/ 181 w 1152"/>
                <a:gd name="T31" fmla="*/ 679 h 1152"/>
                <a:gd name="T32" fmla="*/ 225 w 1152"/>
                <a:gd name="T33" fmla="*/ 784 h 1152"/>
                <a:gd name="T34" fmla="*/ 102 w 1152"/>
                <a:gd name="T35" fmla="*/ 916 h 1152"/>
                <a:gd name="T36" fmla="*/ 237 w 1152"/>
                <a:gd name="T37" fmla="*/ 1051 h 1152"/>
                <a:gd name="T38" fmla="*/ 369 w 1152"/>
                <a:gd name="T39" fmla="*/ 928 h 1152"/>
                <a:gd name="T40" fmla="*/ 474 w 1152"/>
                <a:gd name="T41" fmla="*/ 971 h 1152"/>
                <a:gd name="T42" fmla="*/ 481 w 1152"/>
                <a:gd name="T43" fmla="*/ 1152 h 1152"/>
                <a:gd name="T44" fmla="*/ 672 w 1152"/>
                <a:gd name="T45" fmla="*/ 1152 h 1152"/>
                <a:gd name="T46" fmla="*/ 679 w 1152"/>
                <a:gd name="T47" fmla="*/ 971 h 1152"/>
                <a:gd name="T48" fmla="*/ 784 w 1152"/>
                <a:gd name="T49" fmla="*/ 928 h 1152"/>
                <a:gd name="T50" fmla="*/ 916 w 1152"/>
                <a:gd name="T51" fmla="*/ 1051 h 1152"/>
                <a:gd name="T52" fmla="*/ 1051 w 1152"/>
                <a:gd name="T53" fmla="*/ 916 h 1152"/>
                <a:gd name="T54" fmla="*/ 928 w 1152"/>
                <a:gd name="T55" fmla="*/ 784 h 1152"/>
                <a:gd name="T56" fmla="*/ 971 w 1152"/>
                <a:gd name="T57" fmla="*/ 679 h 1152"/>
                <a:gd name="T58" fmla="*/ 1152 w 1152"/>
                <a:gd name="T59" fmla="*/ 672 h 1152"/>
                <a:gd name="T60" fmla="*/ 1152 w 1152"/>
                <a:gd name="T61" fmla="*/ 481 h 1152"/>
                <a:gd name="T62" fmla="*/ 971 w 1152"/>
                <a:gd name="T63" fmla="*/ 474 h 1152"/>
                <a:gd name="T64" fmla="*/ 928 w 1152"/>
                <a:gd name="T65" fmla="*/ 369 h 1152"/>
                <a:gd name="T66" fmla="*/ 732 w 1152"/>
                <a:gd name="T67" fmla="*/ 576 h 1152"/>
                <a:gd name="T68" fmla="*/ 576 w 1152"/>
                <a:gd name="T69" fmla="*/ 732 h 1152"/>
                <a:gd name="T70" fmla="*/ 420 w 1152"/>
                <a:gd name="T71" fmla="*/ 576 h 1152"/>
                <a:gd name="T72" fmla="*/ 576 w 1152"/>
                <a:gd name="T73" fmla="*/ 420 h 1152"/>
                <a:gd name="T74" fmla="*/ 732 w 1152"/>
                <a:gd name="T75" fmla="*/ 57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2" h="1152">
                  <a:moveTo>
                    <a:pt x="928" y="369"/>
                  </a:moveTo>
                  <a:lnTo>
                    <a:pt x="1051" y="237"/>
                  </a:lnTo>
                  <a:lnTo>
                    <a:pt x="916" y="102"/>
                  </a:lnTo>
                  <a:lnTo>
                    <a:pt x="784" y="225"/>
                  </a:lnTo>
                  <a:cubicBezTo>
                    <a:pt x="751" y="206"/>
                    <a:pt x="715" y="191"/>
                    <a:pt x="679" y="181"/>
                  </a:cubicBezTo>
                  <a:lnTo>
                    <a:pt x="672" y="0"/>
                  </a:lnTo>
                  <a:lnTo>
                    <a:pt x="481" y="0"/>
                  </a:lnTo>
                  <a:lnTo>
                    <a:pt x="474" y="181"/>
                  </a:lnTo>
                  <a:cubicBezTo>
                    <a:pt x="437" y="191"/>
                    <a:pt x="402" y="206"/>
                    <a:pt x="369" y="225"/>
                  </a:cubicBezTo>
                  <a:lnTo>
                    <a:pt x="237" y="102"/>
                  </a:lnTo>
                  <a:lnTo>
                    <a:pt x="102" y="237"/>
                  </a:lnTo>
                  <a:lnTo>
                    <a:pt x="225" y="369"/>
                  </a:lnTo>
                  <a:cubicBezTo>
                    <a:pt x="206" y="402"/>
                    <a:pt x="191" y="437"/>
                    <a:pt x="181" y="474"/>
                  </a:cubicBezTo>
                  <a:lnTo>
                    <a:pt x="0" y="481"/>
                  </a:lnTo>
                  <a:lnTo>
                    <a:pt x="0" y="672"/>
                  </a:lnTo>
                  <a:lnTo>
                    <a:pt x="181" y="679"/>
                  </a:lnTo>
                  <a:cubicBezTo>
                    <a:pt x="191" y="715"/>
                    <a:pt x="206" y="751"/>
                    <a:pt x="225" y="784"/>
                  </a:cubicBezTo>
                  <a:lnTo>
                    <a:pt x="102" y="916"/>
                  </a:lnTo>
                  <a:lnTo>
                    <a:pt x="237" y="1051"/>
                  </a:lnTo>
                  <a:lnTo>
                    <a:pt x="369" y="928"/>
                  </a:lnTo>
                  <a:cubicBezTo>
                    <a:pt x="402" y="947"/>
                    <a:pt x="437" y="962"/>
                    <a:pt x="474" y="971"/>
                  </a:cubicBezTo>
                  <a:lnTo>
                    <a:pt x="481" y="1152"/>
                  </a:lnTo>
                  <a:lnTo>
                    <a:pt x="672" y="1152"/>
                  </a:lnTo>
                  <a:lnTo>
                    <a:pt x="679" y="971"/>
                  </a:lnTo>
                  <a:cubicBezTo>
                    <a:pt x="715" y="962"/>
                    <a:pt x="751" y="947"/>
                    <a:pt x="784" y="928"/>
                  </a:cubicBezTo>
                  <a:lnTo>
                    <a:pt x="916" y="1051"/>
                  </a:lnTo>
                  <a:lnTo>
                    <a:pt x="1051" y="916"/>
                  </a:lnTo>
                  <a:lnTo>
                    <a:pt x="928" y="784"/>
                  </a:lnTo>
                  <a:cubicBezTo>
                    <a:pt x="947" y="751"/>
                    <a:pt x="962" y="715"/>
                    <a:pt x="971" y="679"/>
                  </a:cubicBezTo>
                  <a:lnTo>
                    <a:pt x="1152" y="672"/>
                  </a:lnTo>
                  <a:lnTo>
                    <a:pt x="1152" y="481"/>
                  </a:lnTo>
                  <a:lnTo>
                    <a:pt x="971" y="474"/>
                  </a:lnTo>
                  <a:cubicBezTo>
                    <a:pt x="962" y="437"/>
                    <a:pt x="947" y="402"/>
                    <a:pt x="928" y="369"/>
                  </a:cubicBezTo>
                  <a:close/>
                  <a:moveTo>
                    <a:pt x="732" y="576"/>
                  </a:moveTo>
                  <a:cubicBezTo>
                    <a:pt x="732" y="663"/>
                    <a:pt x="663" y="732"/>
                    <a:pt x="576" y="732"/>
                  </a:cubicBezTo>
                  <a:cubicBezTo>
                    <a:pt x="490" y="732"/>
                    <a:pt x="420" y="663"/>
                    <a:pt x="420" y="576"/>
                  </a:cubicBezTo>
                  <a:cubicBezTo>
                    <a:pt x="420" y="490"/>
                    <a:pt x="490" y="420"/>
                    <a:pt x="576" y="420"/>
                  </a:cubicBezTo>
                  <a:cubicBezTo>
                    <a:pt x="663" y="420"/>
                    <a:pt x="732" y="490"/>
                    <a:pt x="732" y="5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0" name="Freeform 138"/>
          <p:cNvSpPr>
            <a:spLocks noEditPoints="1"/>
          </p:cNvSpPr>
          <p:nvPr/>
        </p:nvSpPr>
        <p:spPr bwMode="auto">
          <a:xfrm>
            <a:off x="257518" y="1414040"/>
            <a:ext cx="500773" cy="496003"/>
          </a:xfrm>
          <a:custGeom>
            <a:avLst/>
            <a:gdLst>
              <a:gd name="T0" fmla="*/ 237 w 315"/>
              <a:gd name="T1" fmla="*/ 214 h 312"/>
              <a:gd name="T2" fmla="*/ 160 w 315"/>
              <a:gd name="T3" fmla="*/ 154 h 312"/>
              <a:gd name="T4" fmla="*/ 237 w 315"/>
              <a:gd name="T5" fmla="*/ 93 h 312"/>
              <a:gd name="T6" fmla="*/ 237 w 315"/>
              <a:gd name="T7" fmla="*/ 214 h 312"/>
              <a:gd name="T8" fmla="*/ 35 w 315"/>
              <a:gd name="T9" fmla="*/ 198 h 312"/>
              <a:gd name="T10" fmla="*/ 35 w 315"/>
              <a:gd name="T11" fmla="*/ 111 h 312"/>
              <a:gd name="T12" fmla="*/ 77 w 315"/>
              <a:gd name="T13" fmla="*/ 155 h 312"/>
              <a:gd name="T14" fmla="*/ 35 w 315"/>
              <a:gd name="T15" fmla="*/ 198 h 312"/>
              <a:gd name="T16" fmla="*/ 239 w 315"/>
              <a:gd name="T17" fmla="*/ 0 h 312"/>
              <a:gd name="T18" fmla="*/ 116 w 315"/>
              <a:gd name="T19" fmla="*/ 115 h 312"/>
              <a:gd name="T20" fmla="*/ 40 w 315"/>
              <a:gd name="T21" fmla="*/ 62 h 312"/>
              <a:gd name="T22" fmla="*/ 0 w 315"/>
              <a:gd name="T23" fmla="*/ 76 h 312"/>
              <a:gd name="T24" fmla="*/ 0 w 315"/>
              <a:gd name="T25" fmla="*/ 232 h 312"/>
              <a:gd name="T26" fmla="*/ 27 w 315"/>
              <a:gd name="T27" fmla="*/ 251 h 312"/>
              <a:gd name="T28" fmla="*/ 113 w 315"/>
              <a:gd name="T29" fmla="*/ 188 h 312"/>
              <a:gd name="T30" fmla="*/ 238 w 315"/>
              <a:gd name="T31" fmla="*/ 312 h 312"/>
              <a:gd name="T32" fmla="*/ 315 w 315"/>
              <a:gd name="T33" fmla="*/ 281 h 312"/>
              <a:gd name="T34" fmla="*/ 315 w 315"/>
              <a:gd name="T35" fmla="*/ 32 h 312"/>
              <a:gd name="T36" fmla="*/ 239 w 315"/>
              <a:gd name="T3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5" h="312">
                <a:moveTo>
                  <a:pt x="237" y="214"/>
                </a:moveTo>
                <a:lnTo>
                  <a:pt x="160" y="154"/>
                </a:lnTo>
                <a:lnTo>
                  <a:pt x="237" y="93"/>
                </a:lnTo>
                <a:lnTo>
                  <a:pt x="237" y="214"/>
                </a:lnTo>
                <a:close/>
                <a:moveTo>
                  <a:pt x="35" y="198"/>
                </a:moveTo>
                <a:lnTo>
                  <a:pt x="35" y="111"/>
                </a:lnTo>
                <a:lnTo>
                  <a:pt x="77" y="155"/>
                </a:lnTo>
                <a:lnTo>
                  <a:pt x="35" y="198"/>
                </a:lnTo>
                <a:close/>
                <a:moveTo>
                  <a:pt x="239" y="0"/>
                </a:moveTo>
                <a:lnTo>
                  <a:pt x="116" y="115"/>
                </a:lnTo>
                <a:lnTo>
                  <a:pt x="40" y="62"/>
                </a:lnTo>
                <a:lnTo>
                  <a:pt x="0" y="76"/>
                </a:lnTo>
                <a:lnTo>
                  <a:pt x="0" y="232"/>
                </a:lnTo>
                <a:lnTo>
                  <a:pt x="27" y="251"/>
                </a:lnTo>
                <a:lnTo>
                  <a:pt x="113" y="188"/>
                </a:lnTo>
                <a:lnTo>
                  <a:pt x="238" y="312"/>
                </a:lnTo>
                <a:lnTo>
                  <a:pt x="315" y="281"/>
                </a:lnTo>
                <a:lnTo>
                  <a:pt x="315" y="32"/>
                </a:lnTo>
                <a:lnTo>
                  <a:pt x="23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113671" y="4413532"/>
            <a:ext cx="615950" cy="541338"/>
            <a:chOff x="3998913" y="-169862"/>
            <a:chExt cx="615950" cy="541338"/>
          </a:xfrm>
          <a:solidFill>
            <a:schemeClr val="bg1"/>
          </a:solidFill>
        </p:grpSpPr>
        <p:sp>
          <p:nvSpPr>
            <p:cNvPr id="13" name="Freeform 142"/>
            <p:cNvSpPr>
              <a:spLocks noEditPoints="1"/>
            </p:cNvSpPr>
            <p:nvPr/>
          </p:nvSpPr>
          <p:spPr bwMode="auto">
            <a:xfrm>
              <a:off x="3998913" y="-169862"/>
              <a:ext cx="615950" cy="541338"/>
            </a:xfrm>
            <a:custGeom>
              <a:avLst/>
              <a:gdLst>
                <a:gd name="T0" fmla="*/ 502 w 684"/>
                <a:gd name="T1" fmla="*/ 512 h 606"/>
                <a:gd name="T2" fmla="*/ 342 w 684"/>
                <a:gd name="T3" fmla="*/ 566 h 606"/>
                <a:gd name="T4" fmla="*/ 133 w 684"/>
                <a:gd name="T5" fmla="*/ 463 h 606"/>
                <a:gd name="T6" fmla="*/ 182 w 684"/>
                <a:gd name="T7" fmla="*/ 94 h 606"/>
                <a:gd name="T8" fmla="*/ 342 w 684"/>
                <a:gd name="T9" fmla="*/ 40 h 606"/>
                <a:gd name="T10" fmla="*/ 551 w 684"/>
                <a:gd name="T11" fmla="*/ 143 h 606"/>
                <a:gd name="T12" fmla="*/ 502 w 684"/>
                <a:gd name="T13" fmla="*/ 512 h 606"/>
                <a:gd name="T14" fmla="*/ 582 w 684"/>
                <a:gd name="T15" fmla="*/ 119 h 606"/>
                <a:gd name="T16" fmla="*/ 342 w 684"/>
                <a:gd name="T17" fmla="*/ 0 h 606"/>
                <a:gd name="T18" fmla="*/ 158 w 684"/>
                <a:gd name="T19" fmla="*/ 63 h 606"/>
                <a:gd name="T20" fmla="*/ 102 w 684"/>
                <a:gd name="T21" fmla="*/ 487 h 606"/>
                <a:gd name="T22" fmla="*/ 342 w 684"/>
                <a:gd name="T23" fmla="*/ 606 h 606"/>
                <a:gd name="T24" fmla="*/ 526 w 684"/>
                <a:gd name="T25" fmla="*/ 543 h 606"/>
                <a:gd name="T26" fmla="*/ 582 w 684"/>
                <a:gd name="T27" fmla="*/ 119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6">
                  <a:moveTo>
                    <a:pt x="502" y="512"/>
                  </a:moveTo>
                  <a:cubicBezTo>
                    <a:pt x="454" y="549"/>
                    <a:pt x="398" y="566"/>
                    <a:pt x="342" y="566"/>
                  </a:cubicBezTo>
                  <a:cubicBezTo>
                    <a:pt x="263" y="566"/>
                    <a:pt x="185" y="531"/>
                    <a:pt x="133" y="463"/>
                  </a:cubicBezTo>
                  <a:cubicBezTo>
                    <a:pt x="45" y="348"/>
                    <a:pt x="66" y="183"/>
                    <a:pt x="182" y="94"/>
                  </a:cubicBezTo>
                  <a:cubicBezTo>
                    <a:pt x="230" y="57"/>
                    <a:pt x="286" y="40"/>
                    <a:pt x="342" y="40"/>
                  </a:cubicBezTo>
                  <a:cubicBezTo>
                    <a:pt x="421" y="40"/>
                    <a:pt x="499" y="75"/>
                    <a:pt x="551" y="143"/>
                  </a:cubicBezTo>
                  <a:cubicBezTo>
                    <a:pt x="639" y="259"/>
                    <a:pt x="617" y="424"/>
                    <a:pt x="502" y="512"/>
                  </a:cubicBezTo>
                  <a:close/>
                  <a:moveTo>
                    <a:pt x="582" y="119"/>
                  </a:moveTo>
                  <a:cubicBezTo>
                    <a:pt x="523" y="41"/>
                    <a:pt x="433" y="0"/>
                    <a:pt x="342" y="0"/>
                  </a:cubicBezTo>
                  <a:cubicBezTo>
                    <a:pt x="278" y="0"/>
                    <a:pt x="213" y="21"/>
                    <a:pt x="158" y="63"/>
                  </a:cubicBezTo>
                  <a:cubicBezTo>
                    <a:pt x="25" y="165"/>
                    <a:pt x="0" y="354"/>
                    <a:pt x="102" y="487"/>
                  </a:cubicBezTo>
                  <a:cubicBezTo>
                    <a:pt x="161" y="565"/>
                    <a:pt x="251" y="606"/>
                    <a:pt x="342" y="606"/>
                  </a:cubicBezTo>
                  <a:cubicBezTo>
                    <a:pt x="406" y="606"/>
                    <a:pt x="471" y="586"/>
                    <a:pt x="526" y="543"/>
                  </a:cubicBezTo>
                  <a:cubicBezTo>
                    <a:pt x="659" y="442"/>
                    <a:pt x="684" y="252"/>
                    <a:pt x="582" y="11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3"/>
            <p:cNvSpPr>
              <a:spLocks/>
            </p:cNvSpPr>
            <p:nvPr/>
          </p:nvSpPr>
          <p:spPr bwMode="auto">
            <a:xfrm>
              <a:off x="4111625" y="104775"/>
              <a:ext cx="71438" cy="179388"/>
            </a:xfrm>
            <a:custGeom>
              <a:avLst/>
              <a:gdLst>
                <a:gd name="T0" fmla="*/ 79 w 79"/>
                <a:gd name="T1" fmla="*/ 50 h 200"/>
                <a:gd name="T2" fmla="*/ 36 w 79"/>
                <a:gd name="T3" fmla="*/ 0 h 200"/>
                <a:gd name="T4" fmla="*/ 0 w 79"/>
                <a:gd name="T5" fmla="*/ 147 h 200"/>
                <a:gd name="T6" fmla="*/ 5 w 79"/>
                <a:gd name="T7" fmla="*/ 156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1"/>
                    <a:pt x="2" y="105"/>
                    <a:pt x="0" y="147"/>
                  </a:cubicBezTo>
                  <a:cubicBezTo>
                    <a:pt x="2" y="150"/>
                    <a:pt x="2" y="153"/>
                    <a:pt x="5" y="156"/>
                  </a:cubicBezTo>
                  <a:cubicBezTo>
                    <a:pt x="18" y="172"/>
                    <a:pt x="34" y="188"/>
                    <a:pt x="49" y="200"/>
                  </a:cubicBezTo>
                  <a:cubicBezTo>
                    <a:pt x="47" y="165"/>
                    <a:pt x="50" y="109"/>
                    <a:pt x="79" y="5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4"/>
            <p:cNvSpPr>
              <a:spLocks/>
            </p:cNvSpPr>
            <p:nvPr/>
          </p:nvSpPr>
          <p:spPr bwMode="auto">
            <a:xfrm>
              <a:off x="4168775" y="-30162"/>
              <a:ext cx="142875" cy="142875"/>
            </a:xfrm>
            <a:custGeom>
              <a:avLst/>
              <a:gdLst>
                <a:gd name="T0" fmla="*/ 108 w 158"/>
                <a:gd name="T1" fmla="*/ 0 h 160"/>
                <a:gd name="T2" fmla="*/ 35 w 158"/>
                <a:gd name="T3" fmla="*/ 64 h 160"/>
                <a:gd name="T4" fmla="*/ 0 w 158"/>
                <a:gd name="T5" fmla="*/ 108 h 160"/>
                <a:gd name="T6" fmla="*/ 41 w 158"/>
                <a:gd name="T7" fmla="*/ 160 h 160"/>
                <a:gd name="T8" fmla="*/ 89 w 158"/>
                <a:gd name="T9" fmla="*/ 106 h 160"/>
                <a:gd name="T10" fmla="*/ 158 w 158"/>
                <a:gd name="T11" fmla="*/ 50 h 160"/>
                <a:gd name="T12" fmla="*/ 108 w 15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8" h="160">
                  <a:moveTo>
                    <a:pt x="108" y="0"/>
                  </a:moveTo>
                  <a:cubicBezTo>
                    <a:pt x="84" y="17"/>
                    <a:pt x="60" y="38"/>
                    <a:pt x="35" y="64"/>
                  </a:cubicBezTo>
                  <a:cubicBezTo>
                    <a:pt x="21" y="78"/>
                    <a:pt x="10" y="93"/>
                    <a:pt x="0" y="108"/>
                  </a:cubicBezTo>
                  <a:cubicBezTo>
                    <a:pt x="10" y="125"/>
                    <a:pt x="24" y="142"/>
                    <a:pt x="41" y="160"/>
                  </a:cubicBezTo>
                  <a:cubicBezTo>
                    <a:pt x="54" y="142"/>
                    <a:pt x="70" y="124"/>
                    <a:pt x="89" y="106"/>
                  </a:cubicBezTo>
                  <a:cubicBezTo>
                    <a:pt x="114" y="83"/>
                    <a:pt x="137" y="65"/>
                    <a:pt x="158" y="50"/>
                  </a:cubicBezTo>
                  <a:cubicBezTo>
                    <a:pt x="140" y="34"/>
                    <a:pt x="123" y="17"/>
                    <a:pt x="108"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5"/>
            <p:cNvSpPr>
              <a:spLocks/>
            </p:cNvSpPr>
            <p:nvPr/>
          </p:nvSpPr>
          <p:spPr bwMode="auto">
            <a:xfrm>
              <a:off x="4298950" y="-85725"/>
              <a:ext cx="193675" cy="80963"/>
            </a:xfrm>
            <a:custGeom>
              <a:avLst/>
              <a:gdLst>
                <a:gd name="T0" fmla="*/ 214 w 214"/>
                <a:gd name="T1" fmla="*/ 45 h 90"/>
                <a:gd name="T2" fmla="*/ 176 w 214"/>
                <a:gd name="T3" fmla="*/ 6 h 90"/>
                <a:gd name="T4" fmla="*/ 0 w 214"/>
                <a:gd name="T5" fmla="*/ 39 h 90"/>
                <a:gd name="T6" fmla="*/ 49 w 214"/>
                <a:gd name="T7" fmla="*/ 90 h 90"/>
                <a:gd name="T8" fmla="*/ 214 w 214"/>
                <a:gd name="T9" fmla="*/ 45 h 90"/>
              </a:gdLst>
              <a:ahLst/>
              <a:cxnLst>
                <a:cxn ang="0">
                  <a:pos x="T0" y="T1"/>
                </a:cxn>
                <a:cxn ang="0">
                  <a:pos x="T2" y="T3"/>
                </a:cxn>
                <a:cxn ang="0">
                  <a:pos x="T4" y="T5"/>
                </a:cxn>
                <a:cxn ang="0">
                  <a:pos x="T6" y="T7"/>
                </a:cxn>
                <a:cxn ang="0">
                  <a:pos x="T8" y="T9"/>
                </a:cxn>
              </a:cxnLst>
              <a:rect l="0" t="0" r="r" b="b"/>
              <a:pathLst>
                <a:path w="214" h="90">
                  <a:moveTo>
                    <a:pt x="214" y="45"/>
                  </a:moveTo>
                  <a:cubicBezTo>
                    <a:pt x="203" y="31"/>
                    <a:pt x="190" y="18"/>
                    <a:pt x="176" y="6"/>
                  </a:cubicBezTo>
                  <a:cubicBezTo>
                    <a:pt x="136" y="0"/>
                    <a:pt x="72" y="1"/>
                    <a:pt x="0" y="39"/>
                  </a:cubicBezTo>
                  <a:cubicBezTo>
                    <a:pt x="17" y="57"/>
                    <a:pt x="33" y="74"/>
                    <a:pt x="49" y="90"/>
                  </a:cubicBezTo>
                  <a:cubicBezTo>
                    <a:pt x="146" y="38"/>
                    <a:pt x="214" y="45"/>
                    <a:pt x="214" y="4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46"/>
            <p:cNvSpPr>
              <a:spLocks/>
            </p:cNvSpPr>
            <p:nvPr/>
          </p:nvSpPr>
          <p:spPr bwMode="auto">
            <a:xfrm>
              <a:off x="4103688" y="-63500"/>
              <a:ext cx="65088" cy="168275"/>
            </a:xfrm>
            <a:custGeom>
              <a:avLst/>
              <a:gdLst>
                <a:gd name="T0" fmla="*/ 46 w 73"/>
                <a:gd name="T1" fmla="*/ 189 h 189"/>
                <a:gd name="T2" fmla="*/ 73 w 73"/>
                <a:gd name="T3" fmla="*/ 145 h 189"/>
                <a:gd name="T4" fmla="*/ 38 w 73"/>
                <a:gd name="T5" fmla="*/ 0 h 189"/>
                <a:gd name="T6" fmla="*/ 9 w 73"/>
                <a:gd name="T7" fmla="*/ 34 h 189"/>
                <a:gd name="T8" fmla="*/ 46 w 73"/>
                <a:gd name="T9" fmla="*/ 189 h 189"/>
              </a:gdLst>
              <a:ahLst/>
              <a:cxnLst>
                <a:cxn ang="0">
                  <a:pos x="T0" y="T1"/>
                </a:cxn>
                <a:cxn ang="0">
                  <a:pos x="T2" y="T3"/>
                </a:cxn>
                <a:cxn ang="0">
                  <a:pos x="T4" y="T5"/>
                </a:cxn>
                <a:cxn ang="0">
                  <a:pos x="T6" y="T7"/>
                </a:cxn>
                <a:cxn ang="0">
                  <a:pos x="T8" y="T9"/>
                </a:cxn>
              </a:cxnLst>
              <a:rect l="0" t="0" r="r" b="b"/>
              <a:pathLst>
                <a:path w="73" h="189">
                  <a:moveTo>
                    <a:pt x="46" y="189"/>
                  </a:moveTo>
                  <a:cubicBezTo>
                    <a:pt x="54" y="174"/>
                    <a:pt x="63" y="159"/>
                    <a:pt x="73" y="145"/>
                  </a:cubicBezTo>
                  <a:cubicBezTo>
                    <a:pt x="31" y="79"/>
                    <a:pt x="33" y="25"/>
                    <a:pt x="38" y="0"/>
                  </a:cubicBezTo>
                  <a:cubicBezTo>
                    <a:pt x="27" y="11"/>
                    <a:pt x="18" y="22"/>
                    <a:pt x="9" y="34"/>
                  </a:cubicBezTo>
                  <a:cubicBezTo>
                    <a:pt x="1" y="68"/>
                    <a:pt x="0" y="123"/>
                    <a:pt x="46" y="18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7"/>
            <p:cNvSpPr>
              <a:spLocks/>
            </p:cNvSpPr>
            <p:nvPr/>
          </p:nvSpPr>
          <p:spPr bwMode="auto">
            <a:xfrm>
              <a:off x="4183063" y="112713"/>
              <a:ext cx="320675" cy="157163"/>
            </a:xfrm>
            <a:custGeom>
              <a:avLst/>
              <a:gdLst>
                <a:gd name="T0" fmla="*/ 75 w 355"/>
                <a:gd name="T1" fmla="*/ 46 h 176"/>
                <a:gd name="T2" fmla="*/ 25 w 355"/>
                <a:gd name="T3" fmla="*/ 0 h 176"/>
                <a:gd name="T4" fmla="*/ 0 w 355"/>
                <a:gd name="T5" fmla="*/ 42 h 176"/>
                <a:gd name="T6" fmla="*/ 46 w 355"/>
                <a:gd name="T7" fmla="*/ 83 h 176"/>
                <a:gd name="T8" fmla="*/ 321 w 355"/>
                <a:gd name="T9" fmla="*/ 176 h 176"/>
                <a:gd name="T10" fmla="*/ 355 w 355"/>
                <a:gd name="T11" fmla="*/ 135 h 176"/>
                <a:gd name="T12" fmla="*/ 75 w 355"/>
                <a:gd name="T13" fmla="*/ 46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6"/>
                  </a:moveTo>
                  <a:cubicBezTo>
                    <a:pt x="56" y="31"/>
                    <a:pt x="39" y="15"/>
                    <a:pt x="25" y="0"/>
                  </a:cubicBezTo>
                  <a:cubicBezTo>
                    <a:pt x="15" y="14"/>
                    <a:pt x="7" y="28"/>
                    <a:pt x="0" y="42"/>
                  </a:cubicBezTo>
                  <a:cubicBezTo>
                    <a:pt x="13" y="55"/>
                    <a:pt x="29" y="69"/>
                    <a:pt x="46" y="83"/>
                  </a:cubicBezTo>
                  <a:cubicBezTo>
                    <a:pt x="154" y="168"/>
                    <a:pt x="261" y="176"/>
                    <a:pt x="321" y="176"/>
                  </a:cubicBezTo>
                  <a:cubicBezTo>
                    <a:pt x="325" y="176"/>
                    <a:pt x="344" y="151"/>
                    <a:pt x="355" y="135"/>
                  </a:cubicBezTo>
                  <a:cubicBezTo>
                    <a:pt x="328" y="140"/>
                    <a:pt x="213" y="155"/>
                    <a:pt x="75" y="46"/>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8"/>
            <p:cNvSpPr>
              <a:spLocks/>
            </p:cNvSpPr>
            <p:nvPr/>
          </p:nvSpPr>
          <p:spPr bwMode="auto">
            <a:xfrm>
              <a:off x="4144963" y="66675"/>
              <a:ext cx="60325" cy="82550"/>
            </a:xfrm>
            <a:custGeom>
              <a:avLst/>
              <a:gdLst>
                <a:gd name="T0" fmla="*/ 0 w 68"/>
                <a:gd name="T1" fmla="*/ 44 h 94"/>
                <a:gd name="T2" fmla="*/ 43 w 68"/>
                <a:gd name="T3" fmla="*/ 94 h 94"/>
                <a:gd name="T4" fmla="*/ 68 w 68"/>
                <a:gd name="T5" fmla="*/ 52 h 94"/>
                <a:gd name="T6" fmla="*/ 27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2"/>
                  </a:cubicBezTo>
                  <a:cubicBezTo>
                    <a:pt x="51" y="34"/>
                    <a:pt x="37" y="17"/>
                    <a:pt x="27" y="0"/>
                  </a:cubicBezTo>
                  <a:cubicBezTo>
                    <a:pt x="16" y="14"/>
                    <a:pt x="8" y="29"/>
                    <a:pt x="0" y="44"/>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49"/>
            <p:cNvSpPr>
              <a:spLocks/>
            </p:cNvSpPr>
            <p:nvPr/>
          </p:nvSpPr>
          <p:spPr bwMode="auto">
            <a:xfrm>
              <a:off x="4311650" y="-4762"/>
              <a:ext cx="227013" cy="187325"/>
            </a:xfrm>
            <a:custGeom>
              <a:avLst/>
              <a:gdLst>
                <a:gd name="T0" fmla="*/ 0 w 252"/>
                <a:gd name="T1" fmla="*/ 22 h 210"/>
                <a:gd name="T2" fmla="*/ 244 w 252"/>
                <a:gd name="T3" fmla="*/ 210 h 210"/>
                <a:gd name="T4" fmla="*/ 252 w 252"/>
                <a:gd name="T5" fmla="*/ 188 h 210"/>
                <a:gd name="T6" fmla="*/ 36 w 252"/>
                <a:gd name="T7" fmla="*/ 0 h 210"/>
                <a:gd name="T8" fmla="*/ 0 w 252"/>
                <a:gd name="T9" fmla="*/ 22 h 210"/>
              </a:gdLst>
              <a:ahLst/>
              <a:cxnLst>
                <a:cxn ang="0">
                  <a:pos x="T0" y="T1"/>
                </a:cxn>
                <a:cxn ang="0">
                  <a:pos x="T2" y="T3"/>
                </a:cxn>
                <a:cxn ang="0">
                  <a:pos x="T4" y="T5"/>
                </a:cxn>
                <a:cxn ang="0">
                  <a:pos x="T6" y="T7"/>
                </a:cxn>
                <a:cxn ang="0">
                  <a:pos x="T8" y="T9"/>
                </a:cxn>
              </a:cxnLst>
              <a:rect l="0" t="0" r="r" b="b"/>
              <a:pathLst>
                <a:path w="252" h="210">
                  <a:moveTo>
                    <a:pt x="0" y="22"/>
                  </a:moveTo>
                  <a:cubicBezTo>
                    <a:pt x="98" y="113"/>
                    <a:pt x="215" y="190"/>
                    <a:pt x="244" y="210"/>
                  </a:cubicBezTo>
                  <a:cubicBezTo>
                    <a:pt x="247" y="203"/>
                    <a:pt x="249" y="196"/>
                    <a:pt x="252" y="188"/>
                  </a:cubicBezTo>
                  <a:cubicBezTo>
                    <a:pt x="220" y="164"/>
                    <a:pt x="136" y="99"/>
                    <a:pt x="36" y="0"/>
                  </a:cubicBezTo>
                  <a:cubicBezTo>
                    <a:pt x="25" y="6"/>
                    <a:pt x="12" y="13"/>
                    <a:pt x="0" y="22"/>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50"/>
            <p:cNvSpPr>
              <a:spLocks/>
            </p:cNvSpPr>
            <p:nvPr/>
          </p:nvSpPr>
          <p:spPr bwMode="auto">
            <a:xfrm>
              <a:off x="4202113" y="-123825"/>
              <a:ext cx="96838" cy="93663"/>
            </a:xfrm>
            <a:custGeom>
              <a:avLst/>
              <a:gdLst>
                <a:gd name="T0" fmla="*/ 108 w 108"/>
                <a:gd name="T1" fmla="*/ 81 h 104"/>
                <a:gd name="T2" fmla="*/ 35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60" y="29"/>
                    <a:pt x="35" y="0"/>
                  </a:cubicBezTo>
                  <a:cubicBezTo>
                    <a:pt x="23" y="4"/>
                    <a:pt x="11" y="9"/>
                    <a:pt x="0" y="14"/>
                  </a:cubicBezTo>
                  <a:cubicBezTo>
                    <a:pt x="18" y="44"/>
                    <a:pt x="43" y="75"/>
                    <a:pt x="71" y="104"/>
                  </a:cubicBezTo>
                  <a:cubicBezTo>
                    <a:pt x="83" y="95"/>
                    <a:pt x="96" y="88"/>
                    <a:pt x="108" y="8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51"/>
            <p:cNvSpPr>
              <a:spLocks/>
            </p:cNvSpPr>
            <p:nvPr/>
          </p:nvSpPr>
          <p:spPr bwMode="auto">
            <a:xfrm>
              <a:off x="4265613" y="-50800"/>
              <a:ext cx="77788" cy="65088"/>
            </a:xfrm>
            <a:custGeom>
              <a:avLst/>
              <a:gdLst>
                <a:gd name="T0" fmla="*/ 37 w 86"/>
                <a:gd name="T1" fmla="*/ 0 h 73"/>
                <a:gd name="T2" fmla="*/ 0 w 86"/>
                <a:gd name="T3" fmla="*/ 23 h 73"/>
                <a:gd name="T4" fmla="*/ 50 w 86"/>
                <a:gd name="T5" fmla="*/ 73 h 73"/>
                <a:gd name="T6" fmla="*/ 86 w 86"/>
                <a:gd name="T7" fmla="*/ 51 h 73"/>
                <a:gd name="T8" fmla="*/ 37 w 86"/>
                <a:gd name="T9" fmla="*/ 0 h 73"/>
              </a:gdLst>
              <a:ahLst/>
              <a:cxnLst>
                <a:cxn ang="0">
                  <a:pos x="T0" y="T1"/>
                </a:cxn>
                <a:cxn ang="0">
                  <a:pos x="T2" y="T3"/>
                </a:cxn>
                <a:cxn ang="0">
                  <a:pos x="T4" y="T5"/>
                </a:cxn>
                <a:cxn ang="0">
                  <a:pos x="T6" y="T7"/>
                </a:cxn>
                <a:cxn ang="0">
                  <a:pos x="T8" y="T9"/>
                </a:cxn>
              </a:cxnLst>
              <a:rect l="0" t="0" r="r" b="b"/>
              <a:pathLst>
                <a:path w="86" h="73">
                  <a:moveTo>
                    <a:pt x="37" y="0"/>
                  </a:moveTo>
                  <a:cubicBezTo>
                    <a:pt x="25" y="7"/>
                    <a:pt x="12" y="14"/>
                    <a:pt x="0" y="23"/>
                  </a:cubicBezTo>
                  <a:cubicBezTo>
                    <a:pt x="16" y="40"/>
                    <a:pt x="32" y="57"/>
                    <a:pt x="50" y="73"/>
                  </a:cubicBezTo>
                  <a:cubicBezTo>
                    <a:pt x="63" y="64"/>
                    <a:pt x="75" y="57"/>
                    <a:pt x="86" y="51"/>
                  </a:cubicBezTo>
                  <a:cubicBezTo>
                    <a:pt x="70" y="35"/>
                    <a:pt x="54" y="18"/>
                    <a:pt x="37"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52"/>
            <p:cNvSpPr>
              <a:spLocks/>
            </p:cNvSpPr>
            <p:nvPr/>
          </p:nvSpPr>
          <p:spPr bwMode="auto">
            <a:xfrm>
              <a:off x="4391025" y="53975"/>
              <a:ext cx="114300" cy="114300"/>
            </a:xfrm>
            <a:custGeom>
              <a:avLst/>
              <a:gdLst>
                <a:gd name="T0" fmla="*/ 29 w 128"/>
                <a:gd name="T1" fmla="*/ 19 h 128"/>
                <a:gd name="T2" fmla="*/ 19 w 128"/>
                <a:gd name="T3" fmla="*/ 98 h 128"/>
                <a:gd name="T4" fmla="*/ 98 w 128"/>
                <a:gd name="T5" fmla="*/ 109 h 128"/>
                <a:gd name="T6" fmla="*/ 109 w 128"/>
                <a:gd name="T7" fmla="*/ 30 h 128"/>
                <a:gd name="T8" fmla="*/ 29 w 128"/>
                <a:gd name="T9" fmla="*/ 19 h 128"/>
              </a:gdLst>
              <a:ahLst/>
              <a:cxnLst>
                <a:cxn ang="0">
                  <a:pos x="T0" y="T1"/>
                </a:cxn>
                <a:cxn ang="0">
                  <a:pos x="T2" y="T3"/>
                </a:cxn>
                <a:cxn ang="0">
                  <a:pos x="T4" y="T5"/>
                </a:cxn>
                <a:cxn ang="0">
                  <a:pos x="T6" y="T7"/>
                </a:cxn>
                <a:cxn ang="0">
                  <a:pos x="T8" y="T9"/>
                </a:cxn>
              </a:cxnLst>
              <a:rect l="0" t="0" r="r" b="b"/>
              <a:pathLst>
                <a:path w="128" h="128">
                  <a:moveTo>
                    <a:pt x="29" y="19"/>
                  </a:moveTo>
                  <a:cubicBezTo>
                    <a:pt x="4" y="38"/>
                    <a:pt x="0" y="74"/>
                    <a:pt x="19" y="98"/>
                  </a:cubicBezTo>
                  <a:cubicBezTo>
                    <a:pt x="38" y="123"/>
                    <a:pt x="73" y="128"/>
                    <a:pt x="98" y="109"/>
                  </a:cubicBezTo>
                  <a:cubicBezTo>
                    <a:pt x="123" y="90"/>
                    <a:pt x="128" y="54"/>
                    <a:pt x="109" y="30"/>
                  </a:cubicBezTo>
                  <a:cubicBezTo>
                    <a:pt x="89" y="5"/>
                    <a:pt x="54" y="0"/>
                    <a:pt x="29" y="1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3"/>
            <p:cNvSpPr>
              <a:spLocks/>
            </p:cNvSpPr>
            <p:nvPr/>
          </p:nvSpPr>
          <p:spPr bwMode="auto">
            <a:xfrm>
              <a:off x="4286250" y="182563"/>
              <a:ext cx="106363" cy="104775"/>
            </a:xfrm>
            <a:custGeom>
              <a:avLst/>
              <a:gdLst>
                <a:gd name="T0" fmla="*/ 28 w 118"/>
                <a:gd name="T1" fmla="*/ 17 h 118"/>
                <a:gd name="T2" fmla="*/ 18 w 118"/>
                <a:gd name="T3" fmla="*/ 91 h 118"/>
                <a:gd name="T4" fmla="*/ 91 w 118"/>
                <a:gd name="T5" fmla="*/ 100 h 118"/>
                <a:gd name="T6" fmla="*/ 101 w 118"/>
                <a:gd name="T7" fmla="*/ 27 h 118"/>
                <a:gd name="T8" fmla="*/ 28 w 118"/>
                <a:gd name="T9" fmla="*/ 17 h 118"/>
              </a:gdLst>
              <a:ahLst/>
              <a:cxnLst>
                <a:cxn ang="0">
                  <a:pos x="T0" y="T1"/>
                </a:cxn>
                <a:cxn ang="0">
                  <a:pos x="T2" y="T3"/>
                </a:cxn>
                <a:cxn ang="0">
                  <a:pos x="T4" y="T5"/>
                </a:cxn>
                <a:cxn ang="0">
                  <a:pos x="T6" y="T7"/>
                </a:cxn>
                <a:cxn ang="0">
                  <a:pos x="T8" y="T9"/>
                </a:cxn>
              </a:cxnLst>
              <a:rect l="0" t="0" r="r" b="b"/>
              <a:pathLst>
                <a:path w="118" h="118">
                  <a:moveTo>
                    <a:pt x="28" y="17"/>
                  </a:moveTo>
                  <a:cubicBezTo>
                    <a:pt x="5" y="35"/>
                    <a:pt x="0" y="68"/>
                    <a:pt x="18" y="91"/>
                  </a:cubicBezTo>
                  <a:cubicBezTo>
                    <a:pt x="35" y="114"/>
                    <a:pt x="68" y="118"/>
                    <a:pt x="91" y="100"/>
                  </a:cubicBezTo>
                  <a:cubicBezTo>
                    <a:pt x="114" y="83"/>
                    <a:pt x="118" y="50"/>
                    <a:pt x="101" y="27"/>
                  </a:cubicBezTo>
                  <a:cubicBezTo>
                    <a:pt x="83" y="4"/>
                    <a:pt x="51" y="0"/>
                    <a:pt x="28" y="17"/>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54"/>
            <p:cNvSpPr>
              <a:spLocks/>
            </p:cNvSpPr>
            <p:nvPr/>
          </p:nvSpPr>
          <p:spPr bwMode="auto">
            <a:xfrm>
              <a:off x="4097338" y="25400"/>
              <a:ext cx="161925" cy="158750"/>
            </a:xfrm>
            <a:custGeom>
              <a:avLst/>
              <a:gdLst>
                <a:gd name="T0" fmla="*/ 41 w 180"/>
                <a:gd name="T1" fmla="*/ 26 h 179"/>
                <a:gd name="T2" fmla="*/ 26 w 180"/>
                <a:gd name="T3" fmla="*/ 138 h 179"/>
                <a:gd name="T4" fmla="*/ 138 w 180"/>
                <a:gd name="T5" fmla="*/ 153 h 179"/>
                <a:gd name="T6" fmla="*/ 153 w 180"/>
                <a:gd name="T7" fmla="*/ 41 h 179"/>
                <a:gd name="T8" fmla="*/ 41 w 180"/>
                <a:gd name="T9" fmla="*/ 26 h 179"/>
              </a:gdLst>
              <a:ahLst/>
              <a:cxnLst>
                <a:cxn ang="0">
                  <a:pos x="T0" y="T1"/>
                </a:cxn>
                <a:cxn ang="0">
                  <a:pos x="T2" y="T3"/>
                </a:cxn>
                <a:cxn ang="0">
                  <a:pos x="T4" y="T5"/>
                </a:cxn>
                <a:cxn ang="0">
                  <a:pos x="T6" y="T7"/>
                </a:cxn>
                <a:cxn ang="0">
                  <a:pos x="T8" y="T9"/>
                </a:cxn>
              </a:cxnLst>
              <a:rect l="0" t="0" r="r" b="b"/>
              <a:pathLst>
                <a:path w="180" h="179">
                  <a:moveTo>
                    <a:pt x="41" y="26"/>
                  </a:moveTo>
                  <a:cubicBezTo>
                    <a:pt x="6" y="53"/>
                    <a:pt x="0" y="103"/>
                    <a:pt x="26" y="138"/>
                  </a:cubicBezTo>
                  <a:cubicBezTo>
                    <a:pt x="53" y="173"/>
                    <a:pt x="103" y="179"/>
                    <a:pt x="138" y="153"/>
                  </a:cubicBezTo>
                  <a:cubicBezTo>
                    <a:pt x="173" y="126"/>
                    <a:pt x="180" y="76"/>
                    <a:pt x="153" y="41"/>
                  </a:cubicBezTo>
                  <a:cubicBezTo>
                    <a:pt x="126" y="6"/>
                    <a:pt x="76" y="0"/>
                    <a:pt x="41" y="26"/>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3991465" y="5251674"/>
            <a:ext cx="349831" cy="293786"/>
            <a:chOff x="4586288" y="-20637"/>
            <a:chExt cx="614363" cy="515938"/>
          </a:xfrm>
          <a:solidFill>
            <a:schemeClr val="bg1"/>
          </a:solidFill>
        </p:grpSpPr>
        <p:sp>
          <p:nvSpPr>
            <p:cNvPr id="46" name="Oval 158"/>
            <p:cNvSpPr>
              <a:spLocks noChangeArrowheads="1"/>
            </p:cNvSpPr>
            <p:nvPr/>
          </p:nvSpPr>
          <p:spPr bwMode="auto">
            <a:xfrm>
              <a:off x="4949825" y="155575"/>
              <a:ext cx="58738" cy="587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9"/>
            <p:cNvSpPr>
              <a:spLocks/>
            </p:cNvSpPr>
            <p:nvPr/>
          </p:nvSpPr>
          <p:spPr bwMode="auto">
            <a:xfrm>
              <a:off x="4795838" y="255588"/>
              <a:ext cx="60325" cy="60325"/>
            </a:xfrm>
            <a:custGeom>
              <a:avLst/>
              <a:gdLst>
                <a:gd name="T0" fmla="*/ 33 w 66"/>
                <a:gd name="T1" fmla="*/ 0 h 66"/>
                <a:gd name="T2" fmla="*/ 0 w 66"/>
                <a:gd name="T3" fmla="*/ 33 h 66"/>
                <a:gd name="T4" fmla="*/ 33 w 66"/>
                <a:gd name="T5" fmla="*/ 66 h 66"/>
                <a:gd name="T6" fmla="*/ 66 w 66"/>
                <a:gd name="T7" fmla="*/ 33 h 66"/>
                <a:gd name="T8" fmla="*/ 33 w 66"/>
                <a:gd name="T9" fmla="*/ 0 h 66"/>
              </a:gdLst>
              <a:ahLst/>
              <a:cxnLst>
                <a:cxn ang="0">
                  <a:pos x="T0" y="T1"/>
                </a:cxn>
                <a:cxn ang="0">
                  <a:pos x="T2" y="T3"/>
                </a:cxn>
                <a:cxn ang="0">
                  <a:pos x="T4" y="T5"/>
                </a:cxn>
                <a:cxn ang="0">
                  <a:pos x="T6" y="T7"/>
                </a:cxn>
                <a:cxn ang="0">
                  <a:pos x="T8" y="T9"/>
                </a:cxn>
              </a:cxnLst>
              <a:rect l="0" t="0" r="r" b="b"/>
              <a:pathLst>
                <a:path w="66" h="66">
                  <a:moveTo>
                    <a:pt x="33" y="0"/>
                  </a:moveTo>
                  <a:cubicBezTo>
                    <a:pt x="15" y="0"/>
                    <a:pt x="0" y="15"/>
                    <a:pt x="0" y="33"/>
                  </a:cubicBezTo>
                  <a:cubicBezTo>
                    <a:pt x="0" y="51"/>
                    <a:pt x="15" y="66"/>
                    <a:pt x="33" y="66"/>
                  </a:cubicBezTo>
                  <a:cubicBezTo>
                    <a:pt x="51" y="66"/>
                    <a:pt x="66" y="52"/>
                    <a:pt x="66" y="33"/>
                  </a:cubicBezTo>
                  <a:cubicBezTo>
                    <a:pt x="66" y="15"/>
                    <a:pt x="51" y="0"/>
                    <a:pt x="33" y="0"/>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0"/>
            <p:cNvSpPr>
              <a:spLocks noEditPoints="1"/>
            </p:cNvSpPr>
            <p:nvPr/>
          </p:nvSpPr>
          <p:spPr bwMode="auto">
            <a:xfrm>
              <a:off x="4586288" y="-20637"/>
              <a:ext cx="614363" cy="515938"/>
            </a:xfrm>
            <a:custGeom>
              <a:avLst/>
              <a:gdLst>
                <a:gd name="T0" fmla="*/ 515 w 685"/>
                <a:gd name="T1" fmla="*/ 251 h 575"/>
                <a:gd name="T2" fmla="*/ 519 w 685"/>
                <a:gd name="T3" fmla="*/ 291 h 575"/>
                <a:gd name="T4" fmla="*/ 504 w 685"/>
                <a:gd name="T5" fmla="*/ 310 h 575"/>
                <a:gd name="T6" fmla="*/ 460 w 685"/>
                <a:gd name="T7" fmla="*/ 304 h 575"/>
                <a:gd name="T8" fmla="*/ 451 w 685"/>
                <a:gd name="T9" fmla="*/ 332 h 575"/>
                <a:gd name="T10" fmla="*/ 417 w 685"/>
                <a:gd name="T11" fmla="*/ 304 h 575"/>
                <a:gd name="T12" fmla="*/ 377 w 685"/>
                <a:gd name="T13" fmla="*/ 310 h 575"/>
                <a:gd name="T14" fmla="*/ 358 w 685"/>
                <a:gd name="T15" fmla="*/ 295 h 575"/>
                <a:gd name="T16" fmla="*/ 363 w 685"/>
                <a:gd name="T17" fmla="*/ 251 h 575"/>
                <a:gd name="T18" fmla="*/ 343 w 685"/>
                <a:gd name="T19" fmla="*/ 242 h 575"/>
                <a:gd name="T20" fmla="*/ 368 w 685"/>
                <a:gd name="T21" fmla="*/ 208 h 575"/>
                <a:gd name="T22" fmla="*/ 359 w 685"/>
                <a:gd name="T23" fmla="*/ 168 h 575"/>
                <a:gd name="T24" fmla="*/ 374 w 685"/>
                <a:gd name="T25" fmla="*/ 148 h 575"/>
                <a:gd name="T26" fmla="*/ 417 w 685"/>
                <a:gd name="T27" fmla="*/ 155 h 575"/>
                <a:gd name="T28" fmla="*/ 426 w 685"/>
                <a:gd name="T29" fmla="*/ 130 h 575"/>
                <a:gd name="T30" fmla="*/ 460 w 685"/>
                <a:gd name="T31" fmla="*/ 157 h 575"/>
                <a:gd name="T32" fmla="*/ 500 w 685"/>
                <a:gd name="T33" fmla="*/ 150 h 575"/>
                <a:gd name="T34" fmla="*/ 520 w 685"/>
                <a:gd name="T35" fmla="*/ 164 h 575"/>
                <a:gd name="T36" fmla="*/ 513 w 685"/>
                <a:gd name="T37" fmla="*/ 208 h 575"/>
                <a:gd name="T38" fmla="*/ 546 w 685"/>
                <a:gd name="T39" fmla="*/ 217 h 575"/>
                <a:gd name="T40" fmla="*/ 546 w 685"/>
                <a:gd name="T41" fmla="*/ 241 h 575"/>
                <a:gd name="T42" fmla="*/ 192 w 685"/>
                <a:gd name="T43" fmla="*/ 320 h 575"/>
                <a:gd name="T44" fmla="*/ 187 w 685"/>
                <a:gd name="T45" fmla="*/ 280 h 575"/>
                <a:gd name="T46" fmla="*/ 202 w 685"/>
                <a:gd name="T47" fmla="*/ 260 h 575"/>
                <a:gd name="T48" fmla="*/ 245 w 685"/>
                <a:gd name="T49" fmla="*/ 266 h 575"/>
                <a:gd name="T50" fmla="*/ 254 w 685"/>
                <a:gd name="T51" fmla="*/ 242 h 575"/>
                <a:gd name="T52" fmla="*/ 288 w 685"/>
                <a:gd name="T53" fmla="*/ 269 h 575"/>
                <a:gd name="T54" fmla="*/ 328 w 685"/>
                <a:gd name="T55" fmla="*/ 262 h 575"/>
                <a:gd name="T56" fmla="*/ 348 w 685"/>
                <a:gd name="T57" fmla="*/ 276 h 575"/>
                <a:gd name="T58" fmla="*/ 342 w 685"/>
                <a:gd name="T59" fmla="*/ 320 h 575"/>
                <a:gd name="T60" fmla="*/ 365 w 685"/>
                <a:gd name="T61" fmla="*/ 329 h 575"/>
                <a:gd name="T62" fmla="*/ 340 w 685"/>
                <a:gd name="T63" fmla="*/ 363 h 575"/>
                <a:gd name="T64" fmla="*/ 347 w 685"/>
                <a:gd name="T65" fmla="*/ 402 h 575"/>
                <a:gd name="T66" fmla="*/ 332 w 685"/>
                <a:gd name="T67" fmla="*/ 422 h 575"/>
                <a:gd name="T68" fmla="*/ 288 w 685"/>
                <a:gd name="T69" fmla="*/ 416 h 575"/>
                <a:gd name="T70" fmla="*/ 279 w 685"/>
                <a:gd name="T71" fmla="*/ 445 h 575"/>
                <a:gd name="T72" fmla="*/ 245 w 685"/>
                <a:gd name="T73" fmla="*/ 416 h 575"/>
                <a:gd name="T74" fmla="*/ 206 w 685"/>
                <a:gd name="T75" fmla="*/ 421 h 575"/>
                <a:gd name="T76" fmla="*/ 186 w 685"/>
                <a:gd name="T77" fmla="*/ 406 h 575"/>
                <a:gd name="T78" fmla="*/ 192 w 685"/>
                <a:gd name="T79" fmla="*/ 363 h 575"/>
                <a:gd name="T80" fmla="*/ 163 w 685"/>
                <a:gd name="T81" fmla="*/ 353 h 575"/>
                <a:gd name="T82" fmla="*/ 163 w 685"/>
                <a:gd name="T83" fmla="*/ 330 h 575"/>
                <a:gd name="T84" fmla="*/ 584 w 685"/>
                <a:gd name="T85" fmla="*/ 206 h 575"/>
                <a:gd name="T86" fmla="*/ 593 w 685"/>
                <a:gd name="T87" fmla="*/ 154 h 575"/>
                <a:gd name="T88" fmla="*/ 296 w 685"/>
                <a:gd name="T89" fmla="*/ 95 h 575"/>
                <a:gd name="T90" fmla="*/ 273 w 685"/>
                <a:gd name="T91" fmla="*/ 99 h 575"/>
                <a:gd name="T92" fmla="*/ 88 w 685"/>
                <a:gd name="T93" fmla="*/ 166 h 575"/>
                <a:gd name="T94" fmla="*/ 95 w 685"/>
                <a:gd name="T95" fmla="*/ 208 h 575"/>
                <a:gd name="T96" fmla="*/ 0 w 685"/>
                <a:gd name="T97" fmla="*/ 325 h 575"/>
                <a:gd name="T98" fmla="*/ 158 w 685"/>
                <a:gd name="T99" fmla="*/ 445 h 575"/>
                <a:gd name="T100" fmla="*/ 269 w 685"/>
                <a:gd name="T101" fmla="*/ 575 h 575"/>
                <a:gd name="T102" fmla="*/ 379 w 685"/>
                <a:gd name="T103" fmla="*/ 491 h 575"/>
                <a:gd name="T104" fmla="*/ 448 w 685"/>
                <a:gd name="T105" fmla="*/ 531 h 575"/>
                <a:gd name="T106" fmla="*/ 524 w 685"/>
                <a:gd name="T107" fmla="*/ 445 h 575"/>
                <a:gd name="T108" fmla="*/ 685 w 685"/>
                <a:gd name="T109" fmla="*/ 3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5" h="575">
                  <a:moveTo>
                    <a:pt x="546" y="241"/>
                  </a:moveTo>
                  <a:lnTo>
                    <a:pt x="515" y="251"/>
                  </a:lnTo>
                  <a:lnTo>
                    <a:pt x="508" y="267"/>
                  </a:lnTo>
                  <a:lnTo>
                    <a:pt x="519" y="291"/>
                  </a:lnTo>
                  <a:lnTo>
                    <a:pt x="521" y="294"/>
                  </a:lnTo>
                  <a:lnTo>
                    <a:pt x="504" y="310"/>
                  </a:lnTo>
                  <a:lnTo>
                    <a:pt x="477" y="298"/>
                  </a:lnTo>
                  <a:lnTo>
                    <a:pt x="460" y="304"/>
                  </a:lnTo>
                  <a:lnTo>
                    <a:pt x="452" y="329"/>
                  </a:lnTo>
                  <a:lnTo>
                    <a:pt x="451" y="332"/>
                  </a:lnTo>
                  <a:lnTo>
                    <a:pt x="427" y="332"/>
                  </a:lnTo>
                  <a:lnTo>
                    <a:pt x="417" y="304"/>
                  </a:lnTo>
                  <a:lnTo>
                    <a:pt x="401" y="298"/>
                  </a:lnTo>
                  <a:lnTo>
                    <a:pt x="377" y="310"/>
                  </a:lnTo>
                  <a:lnTo>
                    <a:pt x="374" y="311"/>
                  </a:lnTo>
                  <a:lnTo>
                    <a:pt x="358" y="295"/>
                  </a:lnTo>
                  <a:lnTo>
                    <a:pt x="370" y="267"/>
                  </a:lnTo>
                  <a:lnTo>
                    <a:pt x="363" y="251"/>
                  </a:lnTo>
                  <a:lnTo>
                    <a:pt x="342" y="243"/>
                  </a:lnTo>
                  <a:lnTo>
                    <a:pt x="343" y="242"/>
                  </a:lnTo>
                  <a:lnTo>
                    <a:pt x="343" y="218"/>
                  </a:lnTo>
                  <a:lnTo>
                    <a:pt x="368" y="208"/>
                  </a:lnTo>
                  <a:lnTo>
                    <a:pt x="372" y="192"/>
                  </a:lnTo>
                  <a:lnTo>
                    <a:pt x="359" y="168"/>
                  </a:lnTo>
                  <a:lnTo>
                    <a:pt x="357" y="165"/>
                  </a:lnTo>
                  <a:lnTo>
                    <a:pt x="374" y="148"/>
                  </a:lnTo>
                  <a:lnTo>
                    <a:pt x="401" y="161"/>
                  </a:lnTo>
                  <a:lnTo>
                    <a:pt x="417" y="155"/>
                  </a:lnTo>
                  <a:lnTo>
                    <a:pt x="425" y="131"/>
                  </a:lnTo>
                  <a:lnTo>
                    <a:pt x="426" y="130"/>
                  </a:lnTo>
                  <a:lnTo>
                    <a:pt x="450" y="130"/>
                  </a:lnTo>
                  <a:lnTo>
                    <a:pt x="460" y="157"/>
                  </a:lnTo>
                  <a:lnTo>
                    <a:pt x="476" y="162"/>
                  </a:lnTo>
                  <a:lnTo>
                    <a:pt x="500" y="150"/>
                  </a:lnTo>
                  <a:lnTo>
                    <a:pt x="503" y="148"/>
                  </a:lnTo>
                  <a:lnTo>
                    <a:pt x="520" y="164"/>
                  </a:lnTo>
                  <a:lnTo>
                    <a:pt x="507" y="192"/>
                  </a:lnTo>
                  <a:lnTo>
                    <a:pt x="513" y="208"/>
                  </a:lnTo>
                  <a:lnTo>
                    <a:pt x="540" y="216"/>
                  </a:lnTo>
                  <a:lnTo>
                    <a:pt x="546" y="217"/>
                  </a:lnTo>
                  <a:lnTo>
                    <a:pt x="546" y="241"/>
                  </a:lnTo>
                  <a:lnTo>
                    <a:pt x="546" y="241"/>
                  </a:lnTo>
                  <a:close/>
                  <a:moveTo>
                    <a:pt x="163" y="330"/>
                  </a:moveTo>
                  <a:lnTo>
                    <a:pt x="192" y="320"/>
                  </a:lnTo>
                  <a:lnTo>
                    <a:pt x="199" y="303"/>
                  </a:lnTo>
                  <a:lnTo>
                    <a:pt x="187" y="280"/>
                  </a:lnTo>
                  <a:lnTo>
                    <a:pt x="185" y="277"/>
                  </a:lnTo>
                  <a:lnTo>
                    <a:pt x="202" y="260"/>
                  </a:lnTo>
                  <a:lnTo>
                    <a:pt x="229" y="273"/>
                  </a:lnTo>
                  <a:lnTo>
                    <a:pt x="245" y="266"/>
                  </a:lnTo>
                  <a:lnTo>
                    <a:pt x="253" y="243"/>
                  </a:lnTo>
                  <a:lnTo>
                    <a:pt x="254" y="242"/>
                  </a:lnTo>
                  <a:lnTo>
                    <a:pt x="278" y="242"/>
                  </a:lnTo>
                  <a:lnTo>
                    <a:pt x="288" y="269"/>
                  </a:lnTo>
                  <a:lnTo>
                    <a:pt x="304" y="274"/>
                  </a:lnTo>
                  <a:lnTo>
                    <a:pt x="328" y="262"/>
                  </a:lnTo>
                  <a:lnTo>
                    <a:pt x="331" y="260"/>
                  </a:lnTo>
                  <a:lnTo>
                    <a:pt x="348" y="276"/>
                  </a:lnTo>
                  <a:lnTo>
                    <a:pt x="335" y="303"/>
                  </a:lnTo>
                  <a:lnTo>
                    <a:pt x="342" y="320"/>
                  </a:lnTo>
                  <a:lnTo>
                    <a:pt x="365" y="328"/>
                  </a:lnTo>
                  <a:lnTo>
                    <a:pt x="365" y="329"/>
                  </a:lnTo>
                  <a:lnTo>
                    <a:pt x="365" y="352"/>
                  </a:lnTo>
                  <a:lnTo>
                    <a:pt x="340" y="363"/>
                  </a:lnTo>
                  <a:lnTo>
                    <a:pt x="334" y="379"/>
                  </a:lnTo>
                  <a:lnTo>
                    <a:pt x="347" y="402"/>
                  </a:lnTo>
                  <a:lnTo>
                    <a:pt x="348" y="405"/>
                  </a:lnTo>
                  <a:lnTo>
                    <a:pt x="332" y="422"/>
                  </a:lnTo>
                  <a:lnTo>
                    <a:pt x="304" y="409"/>
                  </a:lnTo>
                  <a:lnTo>
                    <a:pt x="288" y="416"/>
                  </a:lnTo>
                  <a:lnTo>
                    <a:pt x="280" y="441"/>
                  </a:lnTo>
                  <a:lnTo>
                    <a:pt x="279" y="445"/>
                  </a:lnTo>
                  <a:lnTo>
                    <a:pt x="256" y="445"/>
                  </a:lnTo>
                  <a:lnTo>
                    <a:pt x="245" y="416"/>
                  </a:lnTo>
                  <a:lnTo>
                    <a:pt x="229" y="409"/>
                  </a:lnTo>
                  <a:lnTo>
                    <a:pt x="206" y="421"/>
                  </a:lnTo>
                  <a:lnTo>
                    <a:pt x="202" y="423"/>
                  </a:lnTo>
                  <a:lnTo>
                    <a:pt x="186" y="406"/>
                  </a:lnTo>
                  <a:lnTo>
                    <a:pt x="199" y="379"/>
                  </a:lnTo>
                  <a:lnTo>
                    <a:pt x="192" y="363"/>
                  </a:lnTo>
                  <a:lnTo>
                    <a:pt x="167" y="354"/>
                  </a:lnTo>
                  <a:lnTo>
                    <a:pt x="163" y="353"/>
                  </a:lnTo>
                  <a:lnTo>
                    <a:pt x="163" y="330"/>
                  </a:lnTo>
                  <a:lnTo>
                    <a:pt x="163" y="330"/>
                  </a:lnTo>
                  <a:close/>
                  <a:moveTo>
                    <a:pt x="597" y="210"/>
                  </a:moveTo>
                  <a:lnTo>
                    <a:pt x="584" y="206"/>
                  </a:lnTo>
                  <a:lnTo>
                    <a:pt x="588" y="193"/>
                  </a:lnTo>
                  <a:cubicBezTo>
                    <a:pt x="591" y="180"/>
                    <a:pt x="593" y="167"/>
                    <a:pt x="593" y="154"/>
                  </a:cubicBezTo>
                  <a:cubicBezTo>
                    <a:pt x="593" y="69"/>
                    <a:pt x="523" y="0"/>
                    <a:pt x="439" y="0"/>
                  </a:cubicBezTo>
                  <a:cubicBezTo>
                    <a:pt x="376" y="0"/>
                    <a:pt x="320" y="37"/>
                    <a:pt x="296" y="95"/>
                  </a:cubicBezTo>
                  <a:lnTo>
                    <a:pt x="287" y="116"/>
                  </a:lnTo>
                  <a:lnTo>
                    <a:pt x="273" y="99"/>
                  </a:lnTo>
                  <a:cubicBezTo>
                    <a:pt x="253" y="75"/>
                    <a:pt x="224" y="62"/>
                    <a:pt x="193" y="62"/>
                  </a:cubicBezTo>
                  <a:cubicBezTo>
                    <a:pt x="135" y="62"/>
                    <a:pt x="88" y="109"/>
                    <a:pt x="88" y="166"/>
                  </a:cubicBezTo>
                  <a:cubicBezTo>
                    <a:pt x="88" y="176"/>
                    <a:pt x="89" y="186"/>
                    <a:pt x="92" y="195"/>
                  </a:cubicBezTo>
                  <a:lnTo>
                    <a:pt x="95" y="208"/>
                  </a:lnTo>
                  <a:lnTo>
                    <a:pt x="83" y="212"/>
                  </a:lnTo>
                  <a:cubicBezTo>
                    <a:pt x="32" y="231"/>
                    <a:pt x="0" y="273"/>
                    <a:pt x="0" y="325"/>
                  </a:cubicBezTo>
                  <a:cubicBezTo>
                    <a:pt x="0" y="392"/>
                    <a:pt x="56" y="445"/>
                    <a:pt x="127" y="445"/>
                  </a:cubicBezTo>
                  <a:lnTo>
                    <a:pt x="158" y="445"/>
                  </a:lnTo>
                  <a:cubicBezTo>
                    <a:pt x="157" y="445"/>
                    <a:pt x="157" y="457"/>
                    <a:pt x="157" y="462"/>
                  </a:cubicBezTo>
                  <a:cubicBezTo>
                    <a:pt x="157" y="525"/>
                    <a:pt x="207" y="575"/>
                    <a:pt x="269" y="575"/>
                  </a:cubicBezTo>
                  <a:cubicBezTo>
                    <a:pt x="314" y="575"/>
                    <a:pt x="355" y="548"/>
                    <a:pt x="373" y="506"/>
                  </a:cubicBezTo>
                  <a:lnTo>
                    <a:pt x="379" y="491"/>
                  </a:lnTo>
                  <a:lnTo>
                    <a:pt x="390" y="504"/>
                  </a:lnTo>
                  <a:cubicBezTo>
                    <a:pt x="405" y="521"/>
                    <a:pt x="426" y="531"/>
                    <a:pt x="448" y="531"/>
                  </a:cubicBezTo>
                  <a:cubicBezTo>
                    <a:pt x="491" y="531"/>
                    <a:pt x="525" y="496"/>
                    <a:pt x="525" y="454"/>
                  </a:cubicBezTo>
                  <a:cubicBezTo>
                    <a:pt x="525" y="451"/>
                    <a:pt x="525" y="445"/>
                    <a:pt x="524" y="445"/>
                  </a:cubicBezTo>
                  <a:lnTo>
                    <a:pt x="559" y="445"/>
                  </a:lnTo>
                  <a:cubicBezTo>
                    <a:pt x="630" y="445"/>
                    <a:pt x="685" y="392"/>
                    <a:pt x="685" y="325"/>
                  </a:cubicBezTo>
                  <a:cubicBezTo>
                    <a:pt x="685" y="271"/>
                    <a:pt x="651" y="227"/>
                    <a:pt x="597" y="2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 name="Group 105"/>
          <p:cNvGrpSpPr/>
          <p:nvPr/>
        </p:nvGrpSpPr>
        <p:grpSpPr>
          <a:xfrm>
            <a:off x="5688566" y="4066819"/>
            <a:ext cx="600075" cy="609601"/>
            <a:chOff x="5348288" y="-112713"/>
            <a:chExt cx="600075" cy="609601"/>
          </a:xfrm>
          <a:solidFill>
            <a:schemeClr val="bg1"/>
          </a:solidFill>
        </p:grpSpPr>
        <p:sp>
          <p:nvSpPr>
            <p:cNvPr id="103"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Group 106"/>
          <p:cNvGrpSpPr/>
          <p:nvPr/>
        </p:nvGrpSpPr>
        <p:grpSpPr>
          <a:xfrm>
            <a:off x="6515526" y="4070981"/>
            <a:ext cx="600075" cy="609601"/>
            <a:chOff x="5348288" y="-112713"/>
            <a:chExt cx="600075" cy="609601"/>
          </a:xfrm>
          <a:solidFill>
            <a:schemeClr val="bg1"/>
          </a:solidFill>
        </p:grpSpPr>
        <p:sp>
          <p:nvSpPr>
            <p:cNvPr id="108"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1" name="Group 110"/>
          <p:cNvGrpSpPr/>
          <p:nvPr/>
        </p:nvGrpSpPr>
        <p:grpSpPr>
          <a:xfrm>
            <a:off x="5677183" y="4943745"/>
            <a:ext cx="600075" cy="609601"/>
            <a:chOff x="5348288" y="-112713"/>
            <a:chExt cx="600075" cy="609601"/>
          </a:xfrm>
          <a:solidFill>
            <a:schemeClr val="bg1"/>
          </a:solidFill>
        </p:grpSpPr>
        <p:sp>
          <p:nvSpPr>
            <p:cNvPr id="112"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5" name="Group 114"/>
          <p:cNvGrpSpPr/>
          <p:nvPr/>
        </p:nvGrpSpPr>
        <p:grpSpPr>
          <a:xfrm>
            <a:off x="6510052" y="4953000"/>
            <a:ext cx="600075" cy="609601"/>
            <a:chOff x="5348288" y="-112713"/>
            <a:chExt cx="600075" cy="609601"/>
          </a:xfrm>
          <a:solidFill>
            <a:schemeClr val="bg1"/>
          </a:solidFill>
        </p:grpSpPr>
        <p:sp>
          <p:nvSpPr>
            <p:cNvPr id="116" name="Freeform 168"/>
            <p:cNvSpPr>
              <a:spLocks noEditPoints="1"/>
            </p:cNvSpPr>
            <p:nvPr/>
          </p:nvSpPr>
          <p:spPr bwMode="auto">
            <a:xfrm>
              <a:off x="5348288" y="311150"/>
              <a:ext cx="600075" cy="185738"/>
            </a:xfrm>
            <a:custGeom>
              <a:avLst/>
              <a:gdLst>
                <a:gd name="T0" fmla="*/ 640 w 666"/>
                <a:gd name="T1" fmla="*/ 0 h 208"/>
                <a:gd name="T2" fmla="*/ 27 w 666"/>
                <a:gd name="T3" fmla="*/ 0 h 208"/>
                <a:gd name="T4" fmla="*/ 0 w 666"/>
                <a:gd name="T5" fmla="*/ 26 h 208"/>
                <a:gd name="T6" fmla="*/ 0 w 666"/>
                <a:gd name="T7" fmla="*/ 182 h 208"/>
                <a:gd name="T8" fmla="*/ 27 w 666"/>
                <a:gd name="T9" fmla="*/ 208 h 208"/>
                <a:gd name="T10" fmla="*/ 640 w 666"/>
                <a:gd name="T11" fmla="*/ 208 h 208"/>
                <a:gd name="T12" fmla="*/ 666 w 666"/>
                <a:gd name="T13" fmla="*/ 182 h 208"/>
                <a:gd name="T14" fmla="*/ 666 w 666"/>
                <a:gd name="T15" fmla="*/ 26 h 208"/>
                <a:gd name="T16" fmla="*/ 640 w 666"/>
                <a:gd name="T17" fmla="*/ 0 h 208"/>
                <a:gd name="T18" fmla="*/ 57 w 666"/>
                <a:gd name="T19" fmla="*/ 182 h 208"/>
                <a:gd name="T20" fmla="*/ 34 w 666"/>
                <a:gd name="T21" fmla="*/ 158 h 208"/>
                <a:gd name="T22" fmla="*/ 57 w 666"/>
                <a:gd name="T23" fmla="*/ 135 h 208"/>
                <a:gd name="T24" fmla="*/ 81 w 666"/>
                <a:gd name="T25" fmla="*/ 158 h 208"/>
                <a:gd name="T26" fmla="*/ 57 w 666"/>
                <a:gd name="T27" fmla="*/ 182 h 208"/>
                <a:gd name="T28" fmla="*/ 617 w 666"/>
                <a:gd name="T29" fmla="*/ 172 h 208"/>
                <a:gd name="T30" fmla="*/ 483 w 666"/>
                <a:gd name="T31" fmla="*/ 172 h 208"/>
                <a:gd name="T32" fmla="*/ 476 w 666"/>
                <a:gd name="T33" fmla="*/ 165 h 208"/>
                <a:gd name="T34" fmla="*/ 483 w 666"/>
                <a:gd name="T35" fmla="*/ 157 h 208"/>
                <a:gd name="T36" fmla="*/ 617 w 666"/>
                <a:gd name="T37" fmla="*/ 157 h 208"/>
                <a:gd name="T38" fmla="*/ 624 w 666"/>
                <a:gd name="T39" fmla="*/ 165 h 208"/>
                <a:gd name="T40" fmla="*/ 617 w 666"/>
                <a:gd name="T41" fmla="*/ 172 h 208"/>
                <a:gd name="T42" fmla="*/ 617 w 666"/>
                <a:gd name="T43" fmla="*/ 146 h 208"/>
                <a:gd name="T44" fmla="*/ 483 w 666"/>
                <a:gd name="T45" fmla="*/ 146 h 208"/>
                <a:gd name="T46" fmla="*/ 476 w 666"/>
                <a:gd name="T47" fmla="*/ 139 h 208"/>
                <a:gd name="T48" fmla="*/ 483 w 666"/>
                <a:gd name="T49" fmla="*/ 131 h 208"/>
                <a:gd name="T50" fmla="*/ 617 w 666"/>
                <a:gd name="T51" fmla="*/ 131 h 208"/>
                <a:gd name="T52" fmla="*/ 624 w 666"/>
                <a:gd name="T53" fmla="*/ 139 h 208"/>
                <a:gd name="T54" fmla="*/ 617 w 666"/>
                <a:gd name="T55" fmla="*/ 146 h 208"/>
                <a:gd name="T56" fmla="*/ 617 w 666"/>
                <a:gd name="T57" fmla="*/ 120 h 208"/>
                <a:gd name="T58" fmla="*/ 483 w 666"/>
                <a:gd name="T59" fmla="*/ 120 h 208"/>
                <a:gd name="T60" fmla="*/ 476 w 666"/>
                <a:gd name="T61" fmla="*/ 113 h 208"/>
                <a:gd name="T62" fmla="*/ 483 w 666"/>
                <a:gd name="T63" fmla="*/ 105 h 208"/>
                <a:gd name="T64" fmla="*/ 617 w 666"/>
                <a:gd name="T65" fmla="*/ 105 h 208"/>
                <a:gd name="T66" fmla="*/ 624 w 666"/>
                <a:gd name="T67" fmla="*/ 113 h 208"/>
                <a:gd name="T68" fmla="*/ 617 w 666"/>
                <a:gd name="T69" fmla="*/ 1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8">
                  <a:moveTo>
                    <a:pt x="640" y="0"/>
                  </a:moveTo>
                  <a:lnTo>
                    <a:pt x="27" y="0"/>
                  </a:lnTo>
                  <a:cubicBezTo>
                    <a:pt x="12" y="0"/>
                    <a:pt x="0" y="12"/>
                    <a:pt x="0" y="26"/>
                  </a:cubicBezTo>
                  <a:lnTo>
                    <a:pt x="0" y="182"/>
                  </a:lnTo>
                  <a:cubicBezTo>
                    <a:pt x="0" y="197"/>
                    <a:pt x="12" y="208"/>
                    <a:pt x="27" y="208"/>
                  </a:cubicBezTo>
                  <a:lnTo>
                    <a:pt x="640" y="208"/>
                  </a:lnTo>
                  <a:cubicBezTo>
                    <a:pt x="655" y="208"/>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7"/>
                    <a:pt x="483" y="157"/>
                  </a:cubicBezTo>
                  <a:lnTo>
                    <a:pt x="617" y="157"/>
                  </a:lnTo>
                  <a:cubicBezTo>
                    <a:pt x="621" y="157"/>
                    <a:pt x="624" y="161"/>
                    <a:pt x="624" y="165"/>
                  </a:cubicBezTo>
                  <a:cubicBezTo>
                    <a:pt x="624" y="169"/>
                    <a:pt x="621" y="172"/>
                    <a:pt x="617" y="172"/>
                  </a:cubicBezTo>
                  <a:close/>
                  <a:moveTo>
                    <a:pt x="617" y="146"/>
                  </a:moveTo>
                  <a:lnTo>
                    <a:pt x="483" y="146"/>
                  </a:lnTo>
                  <a:cubicBezTo>
                    <a:pt x="479" y="146"/>
                    <a:pt x="476" y="143"/>
                    <a:pt x="476" y="139"/>
                  </a:cubicBezTo>
                  <a:cubicBezTo>
                    <a:pt x="476" y="135"/>
                    <a:pt x="479" y="131"/>
                    <a:pt x="483" y="131"/>
                  </a:cubicBezTo>
                  <a:lnTo>
                    <a:pt x="617" y="131"/>
                  </a:lnTo>
                  <a:cubicBezTo>
                    <a:pt x="621" y="131"/>
                    <a:pt x="624" y="135"/>
                    <a:pt x="624" y="139"/>
                  </a:cubicBezTo>
                  <a:cubicBezTo>
                    <a:pt x="624" y="143"/>
                    <a:pt x="621" y="146"/>
                    <a:pt x="617" y="146"/>
                  </a:cubicBezTo>
                  <a:close/>
                  <a:moveTo>
                    <a:pt x="617" y="120"/>
                  </a:moveTo>
                  <a:lnTo>
                    <a:pt x="483" y="120"/>
                  </a:lnTo>
                  <a:cubicBezTo>
                    <a:pt x="479" y="120"/>
                    <a:pt x="476" y="117"/>
                    <a:pt x="476" y="113"/>
                  </a:cubicBezTo>
                  <a:cubicBezTo>
                    <a:pt x="476" y="109"/>
                    <a:pt x="479" y="105"/>
                    <a:pt x="483" y="105"/>
                  </a:cubicBezTo>
                  <a:lnTo>
                    <a:pt x="617" y="105"/>
                  </a:lnTo>
                  <a:cubicBezTo>
                    <a:pt x="621" y="105"/>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69"/>
            <p:cNvSpPr>
              <a:spLocks noEditPoints="1"/>
            </p:cNvSpPr>
            <p:nvPr/>
          </p:nvSpPr>
          <p:spPr bwMode="auto">
            <a:xfrm>
              <a:off x="5348288" y="98425"/>
              <a:ext cx="600075" cy="187325"/>
            </a:xfrm>
            <a:custGeom>
              <a:avLst/>
              <a:gdLst>
                <a:gd name="T0" fmla="*/ 640 w 666"/>
                <a:gd name="T1" fmla="*/ 0 h 209"/>
                <a:gd name="T2" fmla="*/ 27 w 666"/>
                <a:gd name="T3" fmla="*/ 0 h 209"/>
                <a:gd name="T4" fmla="*/ 0 w 666"/>
                <a:gd name="T5" fmla="*/ 26 h 209"/>
                <a:gd name="T6" fmla="*/ 0 w 666"/>
                <a:gd name="T7" fmla="*/ 182 h 209"/>
                <a:gd name="T8" fmla="*/ 27 w 666"/>
                <a:gd name="T9" fmla="*/ 209 h 209"/>
                <a:gd name="T10" fmla="*/ 640 w 666"/>
                <a:gd name="T11" fmla="*/ 209 h 209"/>
                <a:gd name="T12" fmla="*/ 666 w 666"/>
                <a:gd name="T13" fmla="*/ 182 h 209"/>
                <a:gd name="T14" fmla="*/ 666 w 666"/>
                <a:gd name="T15" fmla="*/ 26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6"/>
                  </a:cubicBezTo>
                  <a:lnTo>
                    <a:pt x="0" y="182"/>
                  </a:lnTo>
                  <a:cubicBezTo>
                    <a:pt x="0" y="197"/>
                    <a:pt x="12" y="209"/>
                    <a:pt x="27" y="209"/>
                  </a:cubicBezTo>
                  <a:lnTo>
                    <a:pt x="640" y="209"/>
                  </a:lnTo>
                  <a:cubicBezTo>
                    <a:pt x="655" y="209"/>
                    <a:pt x="666" y="197"/>
                    <a:pt x="666" y="182"/>
                  </a:cubicBezTo>
                  <a:lnTo>
                    <a:pt x="666" y="26"/>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70"/>
            <p:cNvSpPr>
              <a:spLocks noEditPoints="1"/>
            </p:cNvSpPr>
            <p:nvPr/>
          </p:nvSpPr>
          <p:spPr bwMode="auto">
            <a:xfrm>
              <a:off x="5348288" y="-112713"/>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0" name="Freeform 170"/>
          <p:cNvSpPr>
            <a:spLocks noEditPoints="1"/>
          </p:cNvSpPr>
          <p:nvPr/>
        </p:nvSpPr>
        <p:spPr bwMode="auto">
          <a:xfrm>
            <a:off x="10006412" y="4677347"/>
            <a:ext cx="600075" cy="187325"/>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11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righ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right)">
                                      <p:cBhvr>
                                        <p:cTn id="27" dur="500"/>
                                        <p:tgtEl>
                                          <p:spTgt spid="48"/>
                                        </p:tgtEl>
                                      </p:cBhvr>
                                    </p:animEffect>
                                  </p:childTnLst>
                                </p:cTn>
                              </p:par>
                              <p:par>
                                <p:cTn id="28" presetID="22" presetClass="entr" presetSubtype="2"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right)">
                                      <p:cBhvr>
                                        <p:cTn id="30" dur="500"/>
                                        <p:tgtEl>
                                          <p:spTgt spid="61"/>
                                        </p:tgtEl>
                                      </p:cBhvr>
                                    </p:animEffect>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Cosmos Community</a:t>
            </a:r>
            <a:endParaRPr lang="en-US" sz="72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000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Discussion</a:t>
            </a:r>
            <a:endParaRPr lang="en-US" dirty="0"/>
          </a:p>
        </p:txBody>
      </p:sp>
      <p:sp>
        <p:nvSpPr>
          <p:cNvPr id="3" name="Content Placeholder 2"/>
          <p:cNvSpPr>
            <a:spLocks noGrp="1"/>
          </p:cNvSpPr>
          <p:nvPr>
            <p:ph sz="half" idx="1"/>
          </p:nvPr>
        </p:nvSpPr>
        <p:spPr/>
        <p:txBody>
          <a:bodyPr/>
          <a:lstStyle/>
          <a:p>
            <a:pPr marL="0" indent="0">
              <a:buNone/>
            </a:pPr>
            <a:r>
              <a:rPr lang="en-US" dirty="0" smtClean="0">
                <a:latin typeface="+mj-lt"/>
              </a:rPr>
              <a:t>Cosmos discussion is an email distribution </a:t>
            </a:r>
            <a:r>
              <a:rPr lang="en-US" dirty="0">
                <a:latin typeface="+mj-lt"/>
              </a:rPr>
              <a:t>g</a:t>
            </a:r>
            <a:r>
              <a:rPr lang="en-US" dirty="0" smtClean="0">
                <a:latin typeface="+mj-lt"/>
              </a:rPr>
              <a:t>roup. </a:t>
            </a:r>
          </a:p>
          <a:p>
            <a:pPr marL="0" indent="0">
              <a:buNone/>
            </a:pPr>
            <a:endParaRPr lang="en-US" dirty="0">
              <a:latin typeface="+mj-lt"/>
            </a:endParaRPr>
          </a:p>
          <a:p>
            <a:pPr marL="0" indent="0">
              <a:buNone/>
            </a:pPr>
            <a:r>
              <a:rPr lang="en-US" dirty="0" smtClean="0">
                <a:latin typeface="+mj-lt"/>
              </a:rPr>
              <a:t>This DG gets lots of email every day.</a:t>
            </a:r>
          </a:p>
          <a:p>
            <a:pPr marL="0" indent="0">
              <a:buNone/>
            </a:pPr>
            <a:endParaRPr lang="en-US" dirty="0">
              <a:latin typeface="+mj-lt"/>
            </a:endParaRPr>
          </a:p>
          <a:p>
            <a:pPr marL="0" indent="0">
              <a:buNone/>
            </a:pPr>
            <a:r>
              <a:rPr lang="en-US" dirty="0" smtClean="0">
                <a:latin typeface="+mj-lt"/>
              </a:rPr>
              <a:t>Most Cosmos users are a member of this DG.</a:t>
            </a:r>
            <a:endParaRPr lang="en-US" dirty="0">
              <a:latin typeface="+mj-lt"/>
            </a:endParaRPr>
          </a:p>
        </p:txBody>
      </p:sp>
      <p:sp>
        <p:nvSpPr>
          <p:cNvPr id="4" name="Content Placeholder 3"/>
          <p:cNvSpPr>
            <a:spLocks noGrp="1"/>
          </p:cNvSpPr>
          <p:nvPr>
            <p:ph sz="half" idx="2"/>
          </p:nvPr>
        </p:nvSpPr>
        <p:spPr/>
        <p:txBody>
          <a:bodyPr/>
          <a:lstStyle/>
          <a:p>
            <a:pPr marL="0" indent="0">
              <a:buNone/>
            </a:pPr>
            <a:r>
              <a:rPr lang="en-US" dirty="0" smtClean="0">
                <a:latin typeface="+mj-lt"/>
              </a:rPr>
              <a:t>cosmdisc@microsoft.com</a:t>
            </a:r>
          </a:p>
          <a:p>
            <a:pPr marL="0" indent="0">
              <a:buNone/>
            </a:pP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36250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Announcement</a:t>
            </a:r>
            <a:endParaRPr lang="en-US" dirty="0"/>
          </a:p>
        </p:txBody>
      </p:sp>
      <p:sp>
        <p:nvSpPr>
          <p:cNvPr id="3" name="Content Placeholder 2"/>
          <p:cNvSpPr>
            <a:spLocks noGrp="1"/>
          </p:cNvSpPr>
          <p:nvPr>
            <p:ph sz="half" idx="1"/>
          </p:nvPr>
        </p:nvSpPr>
        <p:spPr/>
        <p:txBody>
          <a:bodyPr/>
          <a:lstStyle/>
          <a:p>
            <a:pPr marL="0" indent="0">
              <a:buNone/>
            </a:pPr>
            <a:r>
              <a:rPr lang="en-US" dirty="0" smtClean="0">
                <a:latin typeface="+mj-lt"/>
              </a:rPr>
              <a:t>This DG only gets email every couple of weeks. </a:t>
            </a:r>
          </a:p>
          <a:p>
            <a:pPr marL="0" indent="0">
              <a:buNone/>
            </a:pPr>
            <a:endParaRPr lang="en-US" dirty="0">
              <a:latin typeface="+mj-lt"/>
            </a:endParaRPr>
          </a:p>
          <a:p>
            <a:pPr marL="0" indent="0">
              <a:buNone/>
            </a:pPr>
            <a:r>
              <a:rPr lang="en-US" dirty="0" smtClean="0">
                <a:latin typeface="+mj-lt"/>
              </a:rPr>
              <a:t>It is primarily used for the Cosmos team to make big announcements.</a:t>
            </a:r>
          </a:p>
        </p:txBody>
      </p:sp>
      <p:sp>
        <p:nvSpPr>
          <p:cNvPr id="4" name="Content Placeholder 3"/>
          <p:cNvSpPr>
            <a:spLocks noGrp="1"/>
          </p:cNvSpPr>
          <p:nvPr>
            <p:ph sz="half" idx="2"/>
          </p:nvPr>
        </p:nvSpPr>
        <p:spPr/>
        <p:txBody>
          <a:bodyPr/>
          <a:lstStyle/>
          <a:p>
            <a:pPr marL="0" indent="0">
              <a:buNone/>
            </a:pPr>
            <a:r>
              <a:rPr lang="en-US" dirty="0" smtClean="0">
                <a:latin typeface="+mj-lt"/>
              </a:rPr>
              <a:t>cosmosan@microsoft.com</a:t>
            </a:r>
          </a:p>
          <a:p>
            <a:pPr marL="0" indent="0">
              <a:buNone/>
            </a:pP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9428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Cosmos Scope Yammer Group</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latin typeface="+mj-lt"/>
              </a:rPr>
              <a:t>There’s growing usage of our Yammer group (220 members as of March 2014)</a:t>
            </a:r>
          </a:p>
          <a:p>
            <a:pPr marL="0" indent="0">
              <a:buNone/>
            </a:pPr>
            <a:endParaRPr lang="en-US" dirty="0">
              <a:latin typeface="+mj-lt"/>
            </a:endParaRPr>
          </a:p>
          <a:p>
            <a:pPr marL="0" indent="0">
              <a:buNone/>
            </a:pPr>
            <a:r>
              <a:rPr lang="en-US" dirty="0" smtClean="0">
                <a:latin typeface="+mj-lt"/>
              </a:rPr>
              <a:t>The traffic is moderate. </a:t>
            </a:r>
          </a:p>
          <a:p>
            <a:pPr marL="0" indent="0">
              <a:buNone/>
            </a:pPr>
            <a:endParaRPr lang="en-US" dirty="0">
              <a:latin typeface="+mj-lt"/>
            </a:endParaRPr>
          </a:p>
          <a:p>
            <a:pPr marL="0" indent="0">
              <a:buNone/>
            </a:pPr>
            <a:r>
              <a:rPr lang="en-US" dirty="0" smtClean="0">
                <a:latin typeface="+mj-lt"/>
              </a:rPr>
              <a:t>Over time we expect more people to take advantage of the Yammer group than use email only.</a:t>
            </a:r>
          </a:p>
        </p:txBody>
      </p:sp>
      <p:sp>
        <p:nvSpPr>
          <p:cNvPr id="4" name="Content Placeholder 3"/>
          <p:cNvSpPr>
            <a:spLocks noGrp="1"/>
          </p:cNvSpPr>
          <p:nvPr>
            <p:ph sz="half" idx="2"/>
          </p:nvPr>
        </p:nvSpPr>
        <p:spPr/>
        <p:txBody>
          <a:bodyPr>
            <a:normAutofit/>
          </a:bodyPr>
          <a:lstStyle/>
          <a:p>
            <a:pPr marL="0" indent="0">
              <a:buNone/>
            </a:pPr>
            <a:r>
              <a:rPr lang="en-US" dirty="0" smtClean="0">
                <a:latin typeface="+mj-lt"/>
              </a:rPr>
              <a:t>http://aka.ms/CosmosYammer</a:t>
            </a:r>
          </a:p>
          <a:p>
            <a:pPr marL="0" indent="0">
              <a:buNone/>
            </a:pPr>
            <a:endParaRPr lang="en-US" dirty="0" smtClean="0">
              <a:latin typeface="+mj-lt"/>
            </a:endParaRPr>
          </a:p>
          <a:p>
            <a:pPr marL="0" indent="0">
              <a:buNone/>
            </a:pPr>
            <a:r>
              <a:rPr lang="en-US" dirty="0" smtClean="0">
                <a:latin typeface="+mj-lt"/>
              </a:rPr>
              <a:t>You can send mail to this group via:</a:t>
            </a:r>
          </a:p>
          <a:p>
            <a:pPr marL="0" indent="0">
              <a:buNone/>
            </a:pPr>
            <a:r>
              <a:rPr lang="en-US" sz="2000" dirty="0" smtClean="0">
                <a:latin typeface="+mj-lt"/>
              </a:rPr>
              <a:t>cosmosscope+microsoft.com@yammer.com</a:t>
            </a:r>
          </a:p>
          <a:p>
            <a:pPr marL="0" indent="0">
              <a:buNone/>
            </a:pPr>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85913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3" name="Rectangle 2"/>
          <p:cNvSpPr/>
          <p:nvPr/>
        </p:nvSpPr>
        <p:spPr bwMode="auto">
          <a:xfrm>
            <a:off x="0" y="27039"/>
            <a:ext cx="5375898"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6000" dirty="0" smtClean="0">
                <a:solidFill>
                  <a:schemeClr val="tx1"/>
                </a:solidFill>
                <a:latin typeface="Segoe UI Light"/>
                <a:ea typeface="Segoe UI" pitchFamily="34" charset="0"/>
                <a:cs typeface="Segoe UI" pitchFamily="34" charset="0"/>
              </a:rPr>
              <a:t>Storage</a:t>
            </a:r>
            <a:endParaRPr lang="en-US" sz="2800" dirty="0">
              <a:solidFill>
                <a:schemeClr val="tx1"/>
              </a:solidFill>
              <a:latin typeface="Segoe UI Light"/>
              <a:ea typeface="Segoe UI" pitchFamily="34" charset="0"/>
              <a:cs typeface="Segoe UI" pitchFamily="34" charset="0"/>
            </a:endParaRPr>
          </a:p>
        </p:txBody>
      </p:sp>
      <p:graphicFrame>
        <p:nvGraphicFramePr>
          <p:cNvPr id="14" name="Chart 13"/>
          <p:cNvGraphicFramePr/>
          <p:nvPr>
            <p:extLst>
              <p:ext uri="{D42A27DB-BD31-4B8C-83A1-F6EECF244321}">
                <p14:modId xmlns:p14="http://schemas.microsoft.com/office/powerpoint/2010/main" val="3104440996"/>
              </p:ext>
            </p:extLst>
          </p:nvPr>
        </p:nvGraphicFramePr>
        <p:xfrm>
          <a:off x="6055217" y="30774"/>
          <a:ext cx="6136783" cy="6827226"/>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7620000" y="304800"/>
            <a:ext cx="3200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PETABYTES</a:t>
            </a:r>
            <a:endParaRPr lang="en-US" dirty="0"/>
          </a:p>
        </p:txBody>
      </p:sp>
      <p:graphicFrame>
        <p:nvGraphicFramePr>
          <p:cNvPr id="6" name="Chart 5"/>
          <p:cNvGraphicFramePr/>
          <p:nvPr>
            <p:extLst>
              <p:ext uri="{D42A27DB-BD31-4B8C-83A1-F6EECF244321}">
                <p14:modId xmlns:p14="http://schemas.microsoft.com/office/powerpoint/2010/main" val="4010373561"/>
              </p:ext>
            </p:extLst>
          </p:nvPr>
        </p:nvGraphicFramePr>
        <p:xfrm>
          <a:off x="6173210" y="692639"/>
          <a:ext cx="6019800" cy="61653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2139668"/>
              </p:ext>
            </p:extLst>
          </p:nvPr>
        </p:nvGraphicFramePr>
        <p:xfrm>
          <a:off x="1219200" y="1905000"/>
          <a:ext cx="3048000" cy="4038600"/>
        </p:xfrm>
        <a:graphic>
          <a:graphicData uri="http://schemas.openxmlformats.org/drawingml/2006/table">
            <a:tbl>
              <a:tblPr firstRow="1" bandRow="1">
                <a:tableStyleId>{5940675A-B579-460E-94D1-54222C63F5DA}</a:tableStyleId>
              </a:tblPr>
              <a:tblGrid>
                <a:gridCol w="1253934"/>
                <a:gridCol w="1794066"/>
              </a:tblGrid>
              <a:tr h="504825">
                <a:tc>
                  <a:txBody>
                    <a:bodyPr/>
                    <a:lstStyle/>
                    <a:p>
                      <a:pPr algn="r"/>
                      <a:r>
                        <a:rPr lang="en-US" sz="1800" dirty="0" smtClean="0">
                          <a:latin typeface="Segoe UI Semibold" panose="020B0702040204020203" pitchFamily="34" charset="0"/>
                          <a:cs typeface="Segoe UI Semibold" panose="020B0702040204020203" pitchFamily="34" charset="0"/>
                        </a:rPr>
                        <a:t>Date</a:t>
                      </a:r>
                      <a:endParaRPr lang="en-US" sz="1800" dirty="0">
                        <a:latin typeface="Segoe UI Semibold" panose="020B0702040204020203" pitchFamily="34" charset="0"/>
                        <a:cs typeface="Segoe UI Semibold" panose="020B0702040204020203" pitchFamily="34" charset="0"/>
                      </a:endParaRPr>
                    </a:p>
                  </a:txBody>
                  <a:tcPr anchor="ctr"/>
                </a:tc>
                <a:tc>
                  <a:txBody>
                    <a:bodyPr/>
                    <a:lstStyle/>
                    <a:p>
                      <a:pPr algn="r"/>
                      <a:r>
                        <a:rPr lang="en-US" sz="1800" dirty="0" smtClean="0">
                          <a:latin typeface="Segoe UI Semibold" panose="020B0702040204020203" pitchFamily="34" charset="0"/>
                          <a:cs typeface="Segoe UI Semibold" panose="020B0702040204020203" pitchFamily="34" charset="0"/>
                        </a:rPr>
                        <a:t>Logical (</a:t>
                      </a:r>
                      <a:r>
                        <a:rPr lang="en-US" sz="1800" dirty="0" err="1" smtClean="0">
                          <a:latin typeface="Segoe UI Semibold" panose="020B0702040204020203" pitchFamily="34" charset="0"/>
                          <a:cs typeface="Segoe UI Semibold" panose="020B0702040204020203" pitchFamily="34" charset="0"/>
                        </a:rPr>
                        <a:t>Exb</a:t>
                      </a:r>
                      <a:r>
                        <a:rPr lang="en-US" sz="1800" dirty="0" smtClean="0">
                          <a:latin typeface="Segoe UI Semibold" panose="020B0702040204020203" pitchFamily="34" charset="0"/>
                          <a:cs typeface="Segoe UI Semibold" panose="020B0702040204020203" pitchFamily="34" charset="0"/>
                        </a:rPr>
                        <a:t>)</a:t>
                      </a:r>
                      <a:endParaRPr lang="en-US" sz="1800" dirty="0">
                        <a:latin typeface="Segoe UI Semibold" panose="020B0702040204020203" pitchFamily="34" charset="0"/>
                        <a:cs typeface="Segoe UI Semibold" panose="020B0702040204020203" pitchFamily="34" charset="0"/>
                      </a:endParaRPr>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2014/12</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t>2.3</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2014/10</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effectLst/>
                        </a:rPr>
                        <a:t>​2.0</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2014/07</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effectLst/>
                        </a:rPr>
                        <a:t>​1.8</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2013</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t>1.015</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2012</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t>0.530</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2011</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t>0.283</a:t>
                      </a:r>
                      <a:endParaRPr lang="en-US" sz="1800" dirty="0"/>
                    </a:p>
                  </a:txBody>
                  <a:tcPr anchor="ctr"/>
                </a:tc>
              </a:tr>
              <a:tr h="504825">
                <a:tc>
                  <a:txBody>
                    <a:bodyPr/>
                    <a:lstStyle/>
                    <a:p>
                      <a:pPr marL="0" algn="r" defTabSz="914400" rtl="0" eaLnBrk="1" latinLnBrk="0" hangingPunct="1"/>
                      <a:r>
                        <a:rPr lang="en-US" sz="1800" kern="1200" dirty="0" smtClean="0">
                          <a:solidFill>
                            <a:schemeClr val="tx1"/>
                          </a:solidFill>
                          <a:latin typeface="Segoe UI Semibold" panose="020B0702040204020203" pitchFamily="34" charset="0"/>
                          <a:ea typeface="+mn-ea"/>
                          <a:cs typeface="Segoe UI Semibold" panose="020B0702040204020203" pitchFamily="34" charset="0"/>
                        </a:rPr>
                        <a:t>2010</a:t>
                      </a:r>
                      <a:endParaRPr lang="en-US" sz="1800" kern="1200" dirty="0">
                        <a:solidFill>
                          <a:schemeClr val="tx1"/>
                        </a:solidFill>
                        <a:latin typeface="Segoe UI Semibold" panose="020B0702040204020203" pitchFamily="34" charset="0"/>
                        <a:ea typeface="+mn-ea"/>
                        <a:cs typeface="Segoe UI Semibold" panose="020B0702040204020203" pitchFamily="34" charset="0"/>
                      </a:endParaRPr>
                    </a:p>
                  </a:txBody>
                  <a:tcPr anchor="ctr"/>
                </a:tc>
                <a:tc>
                  <a:txBody>
                    <a:bodyPr/>
                    <a:lstStyle/>
                    <a:p>
                      <a:pPr algn="r"/>
                      <a:r>
                        <a:rPr lang="en-US" sz="1800" dirty="0" smtClean="0"/>
                        <a:t>0.064</a:t>
                      </a:r>
                      <a:endParaRPr lang="en-US" sz="1800" dirty="0"/>
                    </a:p>
                  </a:txBody>
                  <a:tcPr anchor="ctr"/>
                </a:tc>
              </a:tr>
            </a:tbl>
          </a:graphicData>
        </a:graphic>
      </p:graphicFrame>
    </p:spTree>
    <p:extLst>
      <p:ext uri="{BB962C8B-B14F-4D97-AF65-F5344CB8AC3E}">
        <p14:creationId xmlns:p14="http://schemas.microsoft.com/office/powerpoint/2010/main" val="187399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Wrap Up</a:t>
            </a:r>
            <a:endParaRPr lang="en-US" sz="6000" dirty="0"/>
          </a:p>
        </p:txBody>
      </p:sp>
    </p:spTree>
    <p:extLst>
      <p:ext uri="{BB962C8B-B14F-4D97-AF65-F5344CB8AC3E}">
        <p14:creationId xmlns:p14="http://schemas.microsoft.com/office/powerpoint/2010/main" val="108916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en-US" sz="6000" dirty="0" smtClean="0"/>
              <a:t>Recap</a:t>
            </a:r>
            <a:endParaRPr lang="en-US" sz="6000" dirty="0"/>
          </a:p>
        </p:txBody>
      </p:sp>
      <p:sp>
        <p:nvSpPr>
          <p:cNvPr id="3" name="Content Placeholder 2"/>
          <p:cNvSpPr>
            <a:spLocks noGrp="1"/>
          </p:cNvSpPr>
          <p:nvPr>
            <p:ph sz="quarter" idx="14"/>
          </p:nvPr>
        </p:nvSpPr>
        <p:spPr/>
        <p:txBody>
          <a:bodyPr/>
          <a:lstStyle/>
          <a:p>
            <a:r>
              <a:rPr lang="en-US" dirty="0" smtClean="0"/>
              <a:t>How </a:t>
            </a:r>
            <a:r>
              <a:rPr lang="en-US" dirty="0"/>
              <a:t>People Use Cosmos</a:t>
            </a:r>
          </a:p>
          <a:p>
            <a:r>
              <a:rPr lang="en-US" dirty="0" smtClean="0"/>
              <a:t>How Cosmos Stores Files</a:t>
            </a:r>
          </a:p>
          <a:p>
            <a:r>
              <a:rPr lang="en-US" dirty="0" smtClean="0"/>
              <a:t>Clusters &amp; Virtual Clusters</a:t>
            </a:r>
          </a:p>
          <a:p>
            <a:r>
              <a:rPr lang="en-US" dirty="0" smtClean="0"/>
              <a:t>The Scope Language</a:t>
            </a:r>
          </a:p>
          <a:p>
            <a:r>
              <a:rPr lang="en-US" dirty="0" smtClean="0"/>
              <a:t>The Importance of Data Partitioning</a:t>
            </a:r>
          </a:p>
          <a:p>
            <a:r>
              <a:rPr lang="en-US" dirty="0" smtClean="0"/>
              <a:t>Job Execution</a:t>
            </a:r>
            <a:endParaRPr lang="en-US" dirty="0"/>
          </a:p>
        </p:txBody>
      </p:sp>
    </p:spTree>
    <p:extLst>
      <p:ext uri="{BB962C8B-B14F-4D97-AF65-F5344CB8AC3E}">
        <p14:creationId xmlns:p14="http://schemas.microsoft.com/office/powerpoint/2010/main" val="280846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Cosmos Now!</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latin typeface="Segoe UI Semibold" panose="020B0702040204020203" pitchFamily="34" charset="0"/>
                <a:cs typeface="Segoe UI Semibold" panose="020B0702040204020203" pitchFamily="34" charset="0"/>
              </a:rPr>
              <a:t>Try it on your own box</a:t>
            </a:r>
            <a:endParaRPr lang="en-US" dirty="0">
              <a:latin typeface="+mj-lt"/>
            </a:endParaRPr>
          </a:p>
          <a:p>
            <a:pPr marL="0" indent="0">
              <a:buNone/>
            </a:pPr>
            <a:endParaRPr lang="en-US" sz="1800" dirty="0" smtClean="0">
              <a:latin typeface="+mj-lt"/>
            </a:endParaRPr>
          </a:p>
          <a:p>
            <a:pPr marL="0" indent="0">
              <a:buNone/>
            </a:pPr>
            <a:r>
              <a:rPr lang="en-US" sz="1600" dirty="0" smtClean="0">
                <a:latin typeface="+mj-lt"/>
              </a:rPr>
              <a:t>No special permissions are necessary, Anyone with MS Corpnet access can do this.</a:t>
            </a:r>
          </a:p>
          <a:p>
            <a:pPr marL="0" indent="0">
              <a:buNone/>
            </a:pPr>
            <a:endParaRPr lang="en-US" sz="1600" dirty="0" smtClean="0">
              <a:latin typeface="+mj-lt"/>
            </a:endParaRPr>
          </a:p>
          <a:p>
            <a:pPr marL="0" indent="0">
              <a:buNone/>
            </a:pPr>
            <a:r>
              <a:rPr lang="en-US" sz="1600" dirty="0" smtClean="0">
                <a:latin typeface="+mj-lt"/>
              </a:rPr>
              <a:t>Step 1: Install Visual Studio 2012 or 2013</a:t>
            </a:r>
          </a:p>
          <a:p>
            <a:pPr marL="0" indent="0">
              <a:buNone/>
            </a:pPr>
            <a:endParaRPr lang="en-US" sz="1600" dirty="0">
              <a:latin typeface="+mj-lt"/>
            </a:endParaRPr>
          </a:p>
          <a:p>
            <a:pPr marL="0" indent="0">
              <a:buNone/>
            </a:pPr>
            <a:r>
              <a:rPr lang="en-US" sz="1600" dirty="0" smtClean="0">
                <a:latin typeface="+mj-lt"/>
              </a:rPr>
              <a:t>Step 2: Install Scope Studio</a:t>
            </a:r>
          </a:p>
          <a:p>
            <a:pPr marL="0" indent="0">
              <a:buNone/>
            </a:pPr>
            <a:r>
              <a:rPr lang="en-US" sz="1600" dirty="0">
                <a:latin typeface="+mj-lt"/>
                <a:hlinkClick r:id="rId3"/>
              </a:rPr>
              <a:t>http://aka.ms/ScopeStudioInstall</a:t>
            </a:r>
            <a:endParaRPr lang="en-US" sz="1600" dirty="0">
              <a:latin typeface="+mj-lt"/>
            </a:endParaRPr>
          </a:p>
          <a:p>
            <a:pPr marL="0" indent="0">
              <a:buNone/>
            </a:pPr>
            <a:endParaRPr lang="en-US" sz="1600" dirty="0">
              <a:latin typeface="+mj-lt"/>
            </a:endParaRPr>
          </a:p>
          <a:p>
            <a:pPr marL="0" indent="0">
              <a:buNone/>
            </a:pPr>
            <a:r>
              <a:rPr lang="en-US" sz="1600" dirty="0" smtClean="0">
                <a:latin typeface="+mj-lt"/>
              </a:rPr>
              <a:t>Step 3: Follow along with the Scope Tutorial (Chapter 1)</a:t>
            </a:r>
          </a:p>
          <a:p>
            <a:pPr marL="0" indent="0">
              <a:buNone/>
            </a:pPr>
            <a:r>
              <a:rPr lang="en-US" sz="1600" dirty="0" smtClean="0">
                <a:latin typeface="+mj-lt"/>
                <a:hlinkClick r:id="rId4"/>
              </a:rPr>
              <a:t>http://aka.ms/ScopeTutorial</a:t>
            </a:r>
            <a:r>
              <a:rPr lang="en-US" sz="1600" dirty="0" smtClean="0">
                <a:latin typeface="+mj-lt"/>
              </a:rPr>
              <a:t> </a:t>
            </a:r>
          </a:p>
          <a:p>
            <a:pPr marL="0" indent="0">
              <a:buNone/>
            </a:pPr>
            <a:endParaRPr lang="en-US" sz="1800" dirty="0" smtClean="0">
              <a:latin typeface="+mj-lt"/>
            </a:endParaRPr>
          </a:p>
          <a:p>
            <a:pPr marL="0" indent="0">
              <a:buNone/>
            </a:pPr>
            <a:endParaRPr lang="en-US" sz="1800" dirty="0">
              <a:latin typeface="+mj-lt"/>
            </a:endParaRPr>
          </a:p>
        </p:txBody>
      </p:sp>
      <p:sp>
        <p:nvSpPr>
          <p:cNvPr id="5" name="Content Placeholder 4"/>
          <p:cNvSpPr>
            <a:spLocks noGrp="1"/>
          </p:cNvSpPr>
          <p:nvPr>
            <p:ph sz="half" idx="2"/>
          </p:nvPr>
        </p:nvSpPr>
        <p:spPr/>
        <p:txBody>
          <a:bodyPr>
            <a:normAutofit/>
          </a:bodyPr>
          <a:lstStyle/>
          <a:p>
            <a:pPr marL="0" indent="0">
              <a:buNone/>
            </a:pPr>
            <a:r>
              <a:rPr lang="en-US" dirty="0" smtClean="0">
                <a:latin typeface="Segoe UI Semibold" panose="020B0702040204020203" pitchFamily="34" charset="0"/>
                <a:cs typeface="Segoe UI Semibold" panose="020B0702040204020203" pitchFamily="34" charset="0"/>
              </a:rPr>
              <a:t>Play in the Sandbox</a:t>
            </a:r>
            <a:endParaRPr lang="en-US" sz="4400" dirty="0"/>
          </a:p>
          <a:p>
            <a:pPr marL="0" indent="0">
              <a:buNone/>
            </a:pPr>
            <a:endParaRPr lang="en-US" sz="1600" dirty="0" smtClean="0">
              <a:latin typeface="+mj-lt"/>
            </a:endParaRPr>
          </a:p>
          <a:p>
            <a:pPr marL="0" indent="0">
              <a:buNone/>
            </a:pPr>
            <a:r>
              <a:rPr lang="en-US" sz="1600" dirty="0" smtClean="0">
                <a:latin typeface="+mj-lt"/>
              </a:rPr>
              <a:t>We have a special VC called the “Sandbox” used for learning. </a:t>
            </a:r>
          </a:p>
          <a:p>
            <a:pPr marL="0" indent="0">
              <a:buNone/>
            </a:pPr>
            <a:r>
              <a:rPr lang="en-US" sz="1600" dirty="0" smtClean="0">
                <a:latin typeface="+mj-lt"/>
              </a:rPr>
              <a:t>(Not for production work or testing.)</a:t>
            </a:r>
          </a:p>
          <a:p>
            <a:pPr marL="0" indent="0">
              <a:buNone/>
            </a:pPr>
            <a:endParaRPr lang="en-US" sz="1600" dirty="0" smtClean="0">
              <a:latin typeface="+mj-lt"/>
            </a:endParaRPr>
          </a:p>
          <a:p>
            <a:pPr marL="0" indent="0">
              <a:buNone/>
            </a:pPr>
            <a:r>
              <a:rPr lang="en-US" sz="1600" dirty="0" smtClean="0">
                <a:latin typeface="+mj-lt"/>
              </a:rPr>
              <a:t>Step 1: Ask for permission to play in the Sandbox</a:t>
            </a:r>
          </a:p>
          <a:p>
            <a:pPr marL="0" indent="0">
              <a:buNone/>
            </a:pPr>
            <a:r>
              <a:rPr lang="en-US" sz="1600" dirty="0" smtClean="0">
                <a:solidFill>
                  <a:schemeClr val="accent6">
                    <a:lumMod val="75000"/>
                  </a:schemeClr>
                </a:solidFill>
                <a:latin typeface="Segoe UI Light" panose="020B0502040204020203" pitchFamily="34" charset="0"/>
                <a:cs typeface="Segoe UI Light" panose="020B0502040204020203" pitchFamily="34" charset="0"/>
              </a:rPr>
              <a:t>http</a:t>
            </a:r>
            <a:r>
              <a:rPr lang="en-US" sz="1600" dirty="0">
                <a:solidFill>
                  <a:schemeClr val="accent6">
                    <a:lumMod val="75000"/>
                  </a:schemeClr>
                </a:solidFill>
                <a:latin typeface="Segoe UI Light" panose="020B0502040204020203" pitchFamily="34" charset="0"/>
                <a:cs typeface="Segoe UI Light" panose="020B0502040204020203" pitchFamily="34" charset="0"/>
              </a:rPr>
              <a:t>://aka.ms/CosmosSandbox </a:t>
            </a:r>
          </a:p>
          <a:p>
            <a:pPr marL="0" indent="0">
              <a:buNone/>
            </a:pPr>
            <a:endParaRPr lang="en-US" sz="1600" dirty="0">
              <a:latin typeface="+mj-lt"/>
            </a:endParaRPr>
          </a:p>
          <a:p>
            <a:pPr marL="0" indent="0">
              <a:buNone/>
            </a:pPr>
            <a:r>
              <a:rPr lang="en-US" sz="1600" dirty="0" smtClean="0">
                <a:latin typeface="+mj-lt"/>
              </a:rPr>
              <a:t>Step 2: Install Scope Studio</a:t>
            </a:r>
          </a:p>
          <a:p>
            <a:pPr marL="0" indent="0">
              <a:buNone/>
            </a:pPr>
            <a:r>
              <a:rPr lang="en-US" sz="1600" dirty="0" smtClean="0">
                <a:latin typeface="+mj-lt"/>
                <a:hlinkClick r:id="rId3"/>
              </a:rPr>
              <a:t>http://aka.ms/ScopeStudioInstall</a:t>
            </a:r>
            <a:endParaRPr lang="en-US" sz="1600" dirty="0" smtClean="0">
              <a:latin typeface="+mj-lt"/>
            </a:endParaRPr>
          </a:p>
          <a:p>
            <a:pPr marL="0" indent="0">
              <a:buNone/>
            </a:pPr>
            <a:endParaRPr lang="en-US" dirty="0" smtClean="0"/>
          </a:p>
          <a:p>
            <a:pPr marL="0" indent="0">
              <a:buNone/>
            </a:pPr>
            <a:r>
              <a:rPr lang="en-US" sz="1600" dirty="0">
                <a:latin typeface="+mj-lt"/>
              </a:rPr>
              <a:t>Step 3: </a:t>
            </a:r>
            <a:r>
              <a:rPr lang="en-US" sz="1600" dirty="0" smtClean="0">
                <a:latin typeface="+mj-lt"/>
              </a:rPr>
              <a:t>Browse the Sandbox once you have access</a:t>
            </a:r>
            <a:endParaRPr lang="en-US" sz="1600" dirty="0">
              <a:latin typeface="+mj-lt"/>
            </a:endParaRPr>
          </a:p>
          <a:p>
            <a:pPr marL="0" indent="0">
              <a:buNone/>
            </a:pPr>
            <a:r>
              <a:rPr lang="en-US" sz="1600" dirty="0" smtClean="0">
                <a:latin typeface="+mj-lt"/>
                <a:hlinkClick r:id="rId5"/>
              </a:rPr>
              <a:t>http</a:t>
            </a:r>
            <a:r>
              <a:rPr lang="en-US" sz="1600" dirty="0">
                <a:latin typeface="+mj-lt"/>
                <a:hlinkClick r:id="rId5"/>
              </a:rPr>
              <a:t>://</a:t>
            </a:r>
            <a:r>
              <a:rPr lang="en-US" sz="1600" dirty="0" smtClean="0">
                <a:latin typeface="+mj-lt"/>
                <a:hlinkClick r:id="rId5"/>
              </a:rPr>
              <a:t>cosmos08.osdinfra.net/cosmos/sandbox</a:t>
            </a:r>
            <a:endParaRPr lang="en-US" sz="1600" dirty="0" smtClean="0">
              <a:latin typeface="+mj-lt"/>
            </a:endParaRPr>
          </a:p>
          <a:p>
            <a:pPr marL="0" indent="0">
              <a:buNone/>
            </a:pPr>
            <a:endParaRPr lang="en-US" sz="16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91585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4" name="Content Placeholder 3"/>
          <p:cNvSpPr>
            <a:spLocks noGrp="1"/>
          </p:cNvSpPr>
          <p:nvPr>
            <p:ph type="body" sz="quarter" idx="4294967295"/>
          </p:nvPr>
        </p:nvSpPr>
        <p:spPr>
          <a:xfrm>
            <a:off x="506253" y="812420"/>
            <a:ext cx="5257800" cy="4953000"/>
          </a:xfrm>
          <a:prstGeom prst="rect">
            <a:avLst/>
          </a:prstGeom>
        </p:spPr>
        <p:txBody>
          <a:bodyPr>
            <a:noAutofit/>
          </a:bodyPr>
          <a:lstStyle/>
          <a:p>
            <a:pPr marL="0" indent="0">
              <a:buNone/>
            </a:pPr>
            <a:r>
              <a:rPr lang="en-US" sz="2400" dirty="0" smtClean="0">
                <a:latin typeface="Segoe UI Light" panose="020B0502040204020203" pitchFamily="34" charset="0"/>
                <a:cs typeface="Segoe UI Light" panose="020B0502040204020203" pitchFamily="34" charset="0"/>
              </a:rPr>
              <a:t>Our website</a:t>
            </a:r>
          </a:p>
          <a:p>
            <a:pPr marL="0" indent="0">
              <a:buNone/>
            </a:pPr>
            <a:r>
              <a:rPr lang="en-US" sz="2400" dirty="0" smtClean="0">
                <a:solidFill>
                  <a:schemeClr val="accent6">
                    <a:lumMod val="75000"/>
                  </a:schemeClr>
                </a:solidFill>
                <a:latin typeface="Segoe UI Light" panose="020B0502040204020203" pitchFamily="34" charset="0"/>
                <a:cs typeface="Segoe UI Light" panose="020B0502040204020203" pitchFamily="34" charset="0"/>
              </a:rPr>
              <a:t>http://aka.ms/Cosmos</a:t>
            </a:r>
          </a:p>
          <a:p>
            <a:pPr marL="0" indent="0">
              <a:buNone/>
            </a:pPr>
            <a:endParaRPr lang="en-US" sz="2400" dirty="0">
              <a:latin typeface="Segoe UI Light" panose="020B0502040204020203" pitchFamily="34" charset="0"/>
              <a:cs typeface="Segoe UI Light" panose="020B0502040204020203" pitchFamily="34" charset="0"/>
            </a:endParaRPr>
          </a:p>
          <a:p>
            <a:pPr marL="0" indent="0">
              <a:buNone/>
            </a:pPr>
            <a:r>
              <a:rPr lang="en-US" sz="2400" dirty="0" smtClean="0">
                <a:latin typeface="Segoe UI Light" panose="020B0502040204020203" pitchFamily="34" charset="0"/>
                <a:cs typeface="Segoe UI Light" panose="020B0502040204020203" pitchFamily="34" charset="0"/>
              </a:rPr>
              <a:t>Presentations</a:t>
            </a:r>
            <a:endParaRPr lang="en-US" sz="2400" dirty="0">
              <a:latin typeface="Segoe UI Light" panose="020B0502040204020203" pitchFamily="34" charset="0"/>
              <a:cs typeface="Segoe UI Light" panose="020B0502040204020203" pitchFamily="34" charset="0"/>
            </a:endParaRPr>
          </a:p>
          <a:p>
            <a:pPr marL="0" indent="0">
              <a:buNone/>
            </a:pPr>
            <a:r>
              <a:rPr lang="en-US" sz="2400" dirty="0">
                <a:solidFill>
                  <a:schemeClr val="accent6">
                    <a:lumMod val="75000"/>
                  </a:schemeClr>
                </a:solidFill>
                <a:latin typeface="Segoe UI Light" panose="020B0502040204020203" pitchFamily="34" charset="0"/>
                <a:cs typeface="Segoe UI Light" panose="020B0502040204020203" pitchFamily="34" charset="0"/>
              </a:rPr>
              <a:t>http</a:t>
            </a:r>
            <a:r>
              <a:rPr lang="en-US" sz="2400" dirty="0" smtClean="0">
                <a:solidFill>
                  <a:schemeClr val="accent6">
                    <a:lumMod val="75000"/>
                  </a:schemeClr>
                </a:solidFill>
                <a:latin typeface="Segoe UI Light" panose="020B0502040204020203" pitchFamily="34" charset="0"/>
                <a:cs typeface="Segoe UI Light" panose="020B0502040204020203" pitchFamily="34" charset="0"/>
              </a:rPr>
              <a:t>://aka.ms/CosmosPresentations</a:t>
            </a:r>
          </a:p>
          <a:p>
            <a:pPr marL="0" indent="0">
              <a:buNone/>
            </a:pPr>
            <a:endParaRPr lang="en-US" sz="2400" dirty="0" smtClean="0">
              <a:latin typeface="Segoe UI Light" panose="020B0502040204020203" pitchFamily="34" charset="0"/>
              <a:cs typeface="Segoe UI Light" panose="020B0502040204020203" pitchFamily="34" charset="0"/>
            </a:endParaRPr>
          </a:p>
          <a:p>
            <a:pPr marL="0" indent="0">
              <a:buNone/>
            </a:pPr>
            <a:r>
              <a:rPr lang="en-US" sz="2400" dirty="0" smtClean="0">
                <a:latin typeface="Segoe UI Light" panose="020B0502040204020203" pitchFamily="34" charset="0"/>
                <a:cs typeface="Segoe UI Light" panose="020B0502040204020203" pitchFamily="34" charset="0"/>
              </a:rPr>
              <a:t>Scope Tutorial</a:t>
            </a:r>
          </a:p>
          <a:p>
            <a:pPr marL="0" indent="0">
              <a:buNone/>
            </a:pPr>
            <a:r>
              <a:rPr lang="en-US" sz="2400" dirty="0" smtClean="0">
                <a:solidFill>
                  <a:schemeClr val="accent6">
                    <a:lumMod val="75000"/>
                  </a:schemeClr>
                </a:solidFill>
                <a:latin typeface="Segoe UI Light" panose="020B0502040204020203" pitchFamily="34" charset="0"/>
                <a:cs typeface="Segoe UI Light" panose="020B0502040204020203" pitchFamily="34" charset="0"/>
              </a:rPr>
              <a:t>http://aka.ms/ScopeTutorial</a:t>
            </a:r>
          </a:p>
          <a:p>
            <a:pPr marL="0" indent="0">
              <a:buNone/>
            </a:pPr>
            <a:endParaRPr lang="en-US" sz="2400" dirty="0" smtClean="0">
              <a:latin typeface="Segoe UI Light" panose="020B0502040204020203" pitchFamily="34" charset="0"/>
              <a:cs typeface="Segoe UI Light" panose="020B0502040204020203" pitchFamily="34" charset="0"/>
            </a:endParaRPr>
          </a:p>
          <a:p>
            <a:pPr marL="0" indent="0">
              <a:buNone/>
            </a:pPr>
            <a:r>
              <a:rPr lang="en-US" sz="2400" dirty="0" smtClean="0">
                <a:latin typeface="Segoe UI Light" panose="020B0502040204020203" pitchFamily="34" charset="0"/>
                <a:cs typeface="Segoe UI Light" panose="020B0502040204020203" pitchFamily="34" charset="0"/>
              </a:rPr>
              <a:t>Code Samples</a:t>
            </a:r>
            <a:endParaRPr lang="en-US" sz="2400" dirty="0">
              <a:latin typeface="Segoe UI Light" panose="020B0502040204020203" pitchFamily="34" charset="0"/>
              <a:cs typeface="Segoe UI Light" panose="020B0502040204020203" pitchFamily="34" charset="0"/>
            </a:endParaRPr>
          </a:p>
          <a:p>
            <a:pPr marL="0" indent="0">
              <a:buNone/>
            </a:pPr>
            <a:r>
              <a:rPr lang="en-US" sz="2400" dirty="0">
                <a:solidFill>
                  <a:schemeClr val="accent6">
                    <a:lumMod val="75000"/>
                  </a:schemeClr>
                </a:solidFill>
                <a:latin typeface="Segoe UI Light" panose="020B0502040204020203" pitchFamily="34" charset="0"/>
                <a:cs typeface="Segoe UI Light" panose="020B0502040204020203" pitchFamily="34" charset="0"/>
              </a:rPr>
              <a:t>http://</a:t>
            </a:r>
            <a:r>
              <a:rPr lang="en-US" sz="2400" dirty="0" smtClean="0">
                <a:solidFill>
                  <a:schemeClr val="accent6">
                    <a:lumMod val="75000"/>
                  </a:schemeClr>
                </a:solidFill>
                <a:latin typeface="Segoe UI Light" panose="020B0502040204020203" pitchFamily="34" charset="0"/>
                <a:cs typeface="Segoe UI Light" panose="020B0502040204020203" pitchFamily="34" charset="0"/>
              </a:rPr>
              <a:t>aka.ms/CosmosCodeSamples</a:t>
            </a:r>
            <a:endParaRPr lang="en-US" sz="2400" dirty="0">
              <a:solidFill>
                <a:schemeClr val="accent6">
                  <a:lumMod val="75000"/>
                </a:schemeClr>
              </a:solidFill>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pPr marL="0" indent="0">
              <a:buNone/>
            </a:pPr>
            <a:endParaRPr lang="en-US" sz="2400" dirty="0" smtClean="0">
              <a:latin typeface="Segoe UI Light" panose="020B0502040204020203" pitchFamily="34" charset="0"/>
              <a:cs typeface="Segoe UI Light" panose="020B0502040204020203" pitchFamily="34" charset="0"/>
            </a:endParaRPr>
          </a:p>
          <a:p>
            <a:pPr marL="0" indent="0">
              <a:buNone/>
            </a:pPr>
            <a:endParaRPr lang="en-US" sz="2400" dirty="0" smtClean="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
        <p:nvSpPr>
          <p:cNvPr id="5" name="Content Placeholder 3"/>
          <p:cNvSpPr txBox="1">
            <a:spLocks/>
          </p:cNvSpPr>
          <p:nvPr/>
        </p:nvSpPr>
        <p:spPr>
          <a:xfrm>
            <a:off x="6324600" y="838200"/>
            <a:ext cx="53340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baseline="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Segoe UI Light" panose="020B0502040204020203" pitchFamily="34" charset="0"/>
                <a:cs typeface="Segoe UI Light" panose="020B0502040204020203" pitchFamily="34" charset="0"/>
              </a:rPr>
              <a:t>Scope Studio</a:t>
            </a:r>
          </a:p>
          <a:p>
            <a:pPr marL="0" indent="0">
              <a:buNone/>
            </a:pPr>
            <a:r>
              <a:rPr lang="en-US" dirty="0" smtClean="0">
                <a:solidFill>
                  <a:schemeClr val="accent6">
                    <a:lumMod val="75000"/>
                  </a:schemeClr>
                </a:solidFill>
                <a:latin typeface="Segoe UI Light" panose="020B0502040204020203" pitchFamily="34" charset="0"/>
                <a:cs typeface="Segoe UI Light" panose="020B0502040204020203" pitchFamily="34" charset="0"/>
              </a:rPr>
              <a:t>http</a:t>
            </a:r>
            <a:r>
              <a:rPr lang="en-US" dirty="0">
                <a:solidFill>
                  <a:schemeClr val="accent6">
                    <a:lumMod val="75000"/>
                  </a:schemeClr>
                </a:solidFill>
                <a:latin typeface="Segoe UI Light" panose="020B0502040204020203" pitchFamily="34" charset="0"/>
                <a:cs typeface="Segoe UI Light" panose="020B0502040204020203" pitchFamily="34" charset="0"/>
              </a:rPr>
              <a:t>://aka.ms/ScopeStudioInstall</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Request access to sandbox</a:t>
            </a:r>
          </a:p>
          <a:p>
            <a:pPr marL="0" indent="0">
              <a:buNone/>
            </a:pPr>
            <a:r>
              <a:rPr lang="en-US" dirty="0" smtClean="0">
                <a:solidFill>
                  <a:schemeClr val="accent6">
                    <a:lumMod val="75000"/>
                  </a:schemeClr>
                </a:solidFill>
                <a:latin typeface="Segoe UI Light" panose="020B0502040204020203" pitchFamily="34" charset="0"/>
                <a:cs typeface="Segoe UI Light" panose="020B0502040204020203" pitchFamily="34" charset="0"/>
              </a:rPr>
              <a:t>http</a:t>
            </a:r>
            <a:r>
              <a:rPr lang="en-US" dirty="0">
                <a:solidFill>
                  <a:schemeClr val="accent6">
                    <a:lumMod val="75000"/>
                  </a:schemeClr>
                </a:solidFill>
                <a:latin typeface="Segoe UI Light" panose="020B0502040204020203" pitchFamily="34" charset="0"/>
                <a:cs typeface="Segoe UI Light" panose="020B0502040204020203" pitchFamily="34" charset="0"/>
              </a:rPr>
              <a:t>://aka.ms/CosmosSandbox </a:t>
            </a:r>
            <a:endParaRPr lang="en-US" dirty="0" smtClean="0">
              <a:solidFill>
                <a:schemeClr val="accent6">
                  <a:lumMod val="75000"/>
                </a:schemeClr>
              </a:solidFill>
              <a:latin typeface="Segoe UI Light" panose="020B0502040204020203" pitchFamily="34" charset="0"/>
              <a:cs typeface="Segoe UI Light" panose="020B0502040204020203" pitchFamily="34" charset="0"/>
            </a:endParaRPr>
          </a:p>
          <a:p>
            <a:pPr marL="0" indent="0">
              <a:buNone/>
            </a:pPr>
            <a:endParaRPr lang="en-US" dirty="0" smtClean="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Yammer Group</a:t>
            </a:r>
          </a:p>
          <a:p>
            <a:pPr marL="0" indent="0">
              <a:buNone/>
            </a:pPr>
            <a:r>
              <a:rPr lang="en-US" dirty="0" smtClean="0">
                <a:solidFill>
                  <a:schemeClr val="accent6">
                    <a:lumMod val="75000"/>
                  </a:schemeClr>
                </a:solidFill>
                <a:latin typeface="Segoe UI Light" panose="020B0502040204020203" pitchFamily="34" charset="0"/>
                <a:cs typeface="Segoe UI Light" panose="020B0502040204020203" pitchFamily="34" charset="0"/>
              </a:rPr>
              <a:t>http://aka.ms/CosmosYammer</a:t>
            </a:r>
          </a:p>
          <a:p>
            <a:pPr marL="0" indent="0">
              <a:buNone/>
            </a:pPr>
            <a:endParaRPr lang="en-US" dirty="0" smtClean="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Join the discussion</a:t>
            </a:r>
          </a:p>
          <a:p>
            <a:pPr marL="0" indent="0">
              <a:buNone/>
            </a:pPr>
            <a:r>
              <a:rPr lang="en-US" dirty="0" smtClean="0">
                <a:solidFill>
                  <a:schemeClr val="accent6">
                    <a:lumMod val="75000"/>
                  </a:schemeClr>
                </a:solidFill>
                <a:latin typeface="Segoe UI Light" panose="020B0502040204020203" pitchFamily="34" charset="0"/>
                <a:cs typeface="Segoe UI Light" panose="020B0502040204020203" pitchFamily="34" charset="0"/>
              </a:rPr>
              <a:t>cosmdisc@microsoft.com</a:t>
            </a:r>
            <a:endParaRPr lang="en-US" dirty="0">
              <a:solidFill>
                <a:schemeClr val="accent6">
                  <a:lumMod val="75000"/>
                </a:schemeClr>
              </a:solidFill>
              <a:latin typeface="Segoe UI Light" panose="020B0502040204020203" pitchFamily="34" charset="0"/>
              <a:cs typeface="Segoe UI Light" panose="020B0502040204020203" pitchFamily="34" charset="0"/>
            </a:endParaRPr>
          </a:p>
          <a:p>
            <a:pPr marL="0" indent="0">
              <a:buNone/>
            </a:pPr>
            <a:endParaRPr lang="en-US" dirty="0" smtClean="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Get Cosmos Announcements</a:t>
            </a:r>
          </a:p>
          <a:p>
            <a:pPr marL="0" indent="0">
              <a:buNone/>
            </a:pPr>
            <a:r>
              <a:rPr lang="en-US" dirty="0">
                <a:solidFill>
                  <a:schemeClr val="accent6">
                    <a:lumMod val="75000"/>
                  </a:schemeClr>
                </a:solidFill>
                <a:latin typeface="Segoe UI Light" panose="020B0502040204020203" pitchFamily="34" charset="0"/>
                <a:cs typeface="Segoe UI Light" panose="020B0502040204020203" pitchFamily="34" charset="0"/>
              </a:rPr>
              <a:t>cosmosan@microsoft.com</a:t>
            </a:r>
          </a:p>
        </p:txBody>
      </p:sp>
    </p:spTree>
    <p:extLst>
      <p:ext uri="{BB962C8B-B14F-4D97-AF65-F5344CB8AC3E}">
        <p14:creationId xmlns:p14="http://schemas.microsoft.com/office/powerpoint/2010/main" val="395303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3"/>
          </p:nvPr>
        </p:nvSpPr>
        <p:spPr>
          <a:prstGeom prst="rect">
            <a:avLst/>
          </a:prstGeom>
        </p:spPr>
        <p:txBody>
          <a:bodyPr>
            <a:normAutofit/>
          </a:bodyPr>
          <a:lstStyle/>
          <a:p>
            <a:pPr marL="0" indent="0">
              <a:buNone/>
            </a:pPr>
            <a:r>
              <a:rPr lang="en-US" sz="4400" smtClean="0">
                <a:solidFill>
                  <a:schemeClr val="tx1"/>
                </a:solidFill>
                <a:latin typeface="Segoe UI Light" panose="020B0502040204020203" pitchFamily="34" charset="0"/>
                <a:cs typeface="Segoe UI Light" panose="020B0502040204020203" pitchFamily="34" charset="0"/>
              </a:rPr>
              <a:t>Need more Information</a:t>
            </a:r>
            <a:r>
              <a:rPr lang="en-US" sz="4400" dirty="0" smtClean="0">
                <a:solidFill>
                  <a:schemeClr val="tx1"/>
                </a:solidFill>
                <a:latin typeface="Segoe UI Light" panose="020B0502040204020203" pitchFamily="34" charset="0"/>
                <a:cs typeface="Segoe UI Light" panose="020B0502040204020203" pitchFamily="34" charset="0"/>
              </a:rPr>
              <a:t>?</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2" name="Content Placeholder 1"/>
          <p:cNvSpPr>
            <a:spLocks noGrp="1"/>
          </p:cNvSpPr>
          <p:nvPr>
            <p:ph sz="quarter" idx="14"/>
          </p:nvPr>
        </p:nvSpPr>
        <p:spPr/>
        <p:txBody>
          <a:bodyPr/>
          <a:lstStyle/>
          <a:p>
            <a:pPr marL="0" indent="0">
              <a:buNone/>
            </a:pPr>
            <a:r>
              <a:rPr lang="en-US" dirty="0"/>
              <a:t>Contact me if you need anything</a:t>
            </a:r>
          </a:p>
          <a:p>
            <a:pPr marL="0" indent="0">
              <a:buNone/>
            </a:pPr>
            <a:r>
              <a:rPr lang="en-US" dirty="0" smtClean="0">
                <a:solidFill>
                  <a:schemeClr val="accent6">
                    <a:lumMod val="75000"/>
                  </a:schemeClr>
                </a:solidFill>
                <a:hlinkClick r:id="rId3"/>
              </a:rPr>
              <a:t>saveenr@microsoft.com</a:t>
            </a:r>
            <a:endParaRPr lang="en-US" dirty="0" smtClean="0">
              <a:solidFill>
                <a:schemeClr val="accent6">
                  <a:lumMod val="75000"/>
                </a:schemeClr>
              </a:solidFill>
            </a:endParaRPr>
          </a:p>
          <a:p>
            <a:pPr marL="0" indent="0">
              <a:buNone/>
            </a:pPr>
            <a:endParaRPr lang="en-US" dirty="0"/>
          </a:p>
          <a:p>
            <a:pPr marL="0" indent="0">
              <a:buNone/>
            </a:pPr>
            <a:endParaRPr lang="en-US" dirty="0"/>
          </a:p>
          <a:p>
            <a:pPr marL="0" indent="0">
              <a:buNone/>
            </a:pPr>
            <a:r>
              <a:rPr lang="en-US" dirty="0"/>
              <a:t>Presentations with slides and videos are here</a:t>
            </a:r>
          </a:p>
          <a:p>
            <a:pPr marL="0" indent="0">
              <a:buNone/>
            </a:pPr>
            <a:r>
              <a:rPr lang="en-US" dirty="0">
                <a:solidFill>
                  <a:schemeClr val="accent6">
                    <a:lumMod val="75000"/>
                  </a:schemeClr>
                </a:solidFill>
                <a:hlinkClick r:id="rId4"/>
              </a:rPr>
              <a:t>http://aka.ms/CosmosPresentations</a:t>
            </a:r>
            <a:endParaRPr lang="en-US" dirty="0">
              <a:solidFill>
                <a:schemeClr val="accent6">
                  <a:lumMod val="75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302169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4748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37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Backu</a:t>
            </a:r>
            <a:r>
              <a:rPr lang="en-US" sz="7200" dirty="0">
                <a:solidFill>
                  <a:prstClr val="white"/>
                </a:solidFill>
                <a:latin typeface="Segoe UI Light" panose="020B0502040204020203" pitchFamily="34" charset="0"/>
                <a:cs typeface="Segoe UI Light" panose="020B0502040204020203" pitchFamily="34" charset="0"/>
              </a:rPr>
              <a:t>p</a:t>
            </a:r>
          </a:p>
        </p:txBody>
      </p:sp>
    </p:spTree>
    <p:extLst>
      <p:ext uri="{BB962C8B-B14F-4D97-AF65-F5344CB8AC3E}">
        <p14:creationId xmlns:p14="http://schemas.microsoft.com/office/powerpoint/2010/main" val="28054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p>
          <a:p>
            <a:pPr algn="ctr"/>
            <a:r>
              <a:rPr lang="en-US" sz="4800" dirty="0" smtClean="0">
                <a:solidFill>
                  <a:prstClr val="white"/>
                </a:solidFill>
                <a:latin typeface="Segoe UI Light" panose="020B0502040204020203" pitchFamily="34" charset="0"/>
                <a:cs typeface="Segoe UI Light" panose="020B0502040204020203" pitchFamily="34" charset="0"/>
              </a:rPr>
              <a:t>(Add-In for Visual Studio)</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366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0771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20"/>
          <p:cNvSpPr/>
          <p:nvPr/>
        </p:nvSpPr>
        <p:spPr bwMode="auto">
          <a:xfrm>
            <a:off x="0" y="1685544"/>
            <a:ext cx="12192000" cy="5181600"/>
          </a:xfrm>
          <a:prstGeom prst="rect">
            <a:avLst/>
          </a:prstGeom>
          <a:solidFill>
            <a:srgbClr val="0091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678052" y="2031505"/>
            <a:ext cx="5378449" cy="36072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endParaRPr lang="en-US" sz="2400" dirty="0" smtClean="0">
              <a:solidFill>
                <a:schemeClr val="tx1"/>
              </a:solidFill>
              <a:latin typeface="+mj-lt"/>
              <a:ea typeface="Segoe UI" pitchFamily="34" charset="0"/>
              <a:cs typeface="Segoe UI" pitchFamily="34" charset="0"/>
            </a:endParaRPr>
          </a:p>
          <a:p>
            <a:pPr defTabSz="914099" fontAlgn="base">
              <a:spcBef>
                <a:spcPct val="0"/>
              </a:spcBef>
              <a:spcAft>
                <a:spcPct val="0"/>
              </a:spcAft>
            </a:pPr>
            <a:r>
              <a:rPr lang="en-US" sz="2400" dirty="0" smtClean="0">
                <a:solidFill>
                  <a:schemeClr val="tx1"/>
                </a:solidFill>
                <a:latin typeface="+mj-lt"/>
                <a:ea typeface="Segoe UI" pitchFamily="34" charset="0"/>
                <a:cs typeface="Segoe UI" pitchFamily="34" charset="0"/>
              </a:rPr>
              <a:t>Light Blue = Logical Storage</a:t>
            </a:r>
          </a:p>
          <a:p>
            <a:pPr defTabSz="914099" fontAlgn="base">
              <a:spcBef>
                <a:spcPct val="0"/>
              </a:spcBef>
              <a:spcAft>
                <a:spcPct val="0"/>
              </a:spcAft>
            </a:pPr>
            <a:r>
              <a:rPr lang="en-US" sz="2400" dirty="0" smtClean="0">
                <a:solidFill>
                  <a:schemeClr val="tx1"/>
                </a:solidFill>
                <a:latin typeface="+mj-lt"/>
                <a:ea typeface="Segoe UI" pitchFamily="34" charset="0"/>
                <a:cs typeface="Segoe UI" pitchFamily="34" charset="0"/>
              </a:rPr>
              <a:t>Dark Blue = Physical Storage </a:t>
            </a:r>
          </a:p>
          <a:p>
            <a:pPr defTabSz="914099" fontAlgn="base">
              <a:spcBef>
                <a:spcPct val="0"/>
              </a:spcBef>
              <a:spcAft>
                <a:spcPct val="0"/>
              </a:spcAft>
            </a:pPr>
            <a:endParaRPr lang="en-US" sz="2400" dirty="0">
              <a:solidFill>
                <a:schemeClr val="tx1"/>
              </a:solidFill>
              <a:latin typeface="+mj-lt"/>
              <a:ea typeface="Segoe UI" pitchFamily="34" charset="0"/>
              <a:cs typeface="Segoe UI" pitchFamily="34" charset="0"/>
            </a:endParaRPr>
          </a:p>
          <a:p>
            <a:pPr defTabSz="914099" fontAlgn="base">
              <a:spcBef>
                <a:spcPct val="0"/>
              </a:spcBef>
              <a:spcAft>
                <a:spcPct val="0"/>
              </a:spcAft>
            </a:pPr>
            <a:r>
              <a:rPr lang="en-US" sz="2400" dirty="0" smtClean="0">
                <a:solidFill>
                  <a:schemeClr val="tx1"/>
                </a:solidFill>
                <a:latin typeface="+mj-lt"/>
                <a:ea typeface="Segoe UI" pitchFamily="34" charset="0"/>
                <a:cs typeface="Segoe UI" pitchFamily="34" charset="0"/>
              </a:rPr>
              <a:t>Cosmos uses compression to achieve better use of its physical storage.</a:t>
            </a:r>
          </a:p>
          <a:p>
            <a:pPr defTabSz="914099" fontAlgn="base">
              <a:spcBef>
                <a:spcPct val="0"/>
              </a:spcBef>
              <a:spcAft>
                <a:spcPct val="0"/>
              </a:spcAft>
            </a:pPr>
            <a:endParaRPr lang="en-US" sz="2400" dirty="0">
              <a:solidFill>
                <a:schemeClr val="tx1"/>
              </a:solidFill>
              <a:latin typeface="+mj-lt"/>
              <a:ea typeface="Segoe UI" pitchFamily="34" charset="0"/>
              <a:cs typeface="Segoe UI" pitchFamily="34" charset="0"/>
            </a:endParaRPr>
          </a:p>
          <a:p>
            <a:pPr defTabSz="914099" fontAlgn="base">
              <a:spcBef>
                <a:spcPct val="0"/>
              </a:spcBef>
              <a:spcAft>
                <a:spcPct val="0"/>
              </a:spcAft>
            </a:pPr>
            <a:r>
              <a:rPr lang="en-US" sz="2400" dirty="0" smtClean="0">
                <a:solidFill>
                  <a:schemeClr val="tx1"/>
                </a:solidFill>
                <a:latin typeface="+mj-lt"/>
                <a:ea typeface="Segoe UI" pitchFamily="34" charset="0"/>
                <a:cs typeface="Segoe UI" pitchFamily="34" charset="0"/>
              </a:rPr>
              <a:t>Customers pay for Physical storage, not logical.</a:t>
            </a:r>
          </a:p>
          <a:p>
            <a:pPr defTabSz="914099" fontAlgn="base">
              <a:spcBef>
                <a:spcPct val="0"/>
              </a:spcBef>
              <a:spcAft>
                <a:spcPct val="0"/>
              </a:spcAft>
            </a:pPr>
            <a:endParaRPr lang="en-US" sz="2400" dirty="0">
              <a:solidFill>
                <a:schemeClr val="tx1"/>
              </a:solidFill>
              <a:latin typeface="+mj-lt"/>
              <a:ea typeface="Segoe UI" pitchFamily="34" charset="0"/>
              <a:cs typeface="Segoe UI" pitchFamily="34" charset="0"/>
            </a:endParaRPr>
          </a:p>
        </p:txBody>
      </p:sp>
      <p:graphicFrame>
        <p:nvGraphicFramePr>
          <p:cNvPr id="14" name="Chart 13"/>
          <p:cNvGraphicFramePr/>
          <p:nvPr>
            <p:extLst>
              <p:ext uri="{D42A27DB-BD31-4B8C-83A1-F6EECF244321}">
                <p14:modId xmlns:p14="http://schemas.microsoft.com/office/powerpoint/2010/main" val="2389132018"/>
              </p:ext>
            </p:extLst>
          </p:nvPr>
        </p:nvGraphicFramePr>
        <p:xfrm>
          <a:off x="6030166" y="1699652"/>
          <a:ext cx="6139694" cy="5158348"/>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533400" y="373495"/>
            <a:ext cx="10210799" cy="830997"/>
          </a:xfrm>
          <a:prstGeom prst="rect">
            <a:avLst/>
          </a:prstGeom>
          <a:noFill/>
        </p:spPr>
        <p:txBody>
          <a:bodyPr wrap="square" rtlCol="0">
            <a:spAutoFit/>
          </a:bodyPr>
          <a:lstStyle/>
          <a:p>
            <a:pPr algn="ctr"/>
            <a:r>
              <a:rPr lang="en-US" sz="4800" dirty="0" smtClean="0">
                <a:solidFill>
                  <a:prstClr val="white"/>
                </a:solidFill>
                <a:latin typeface="Segoe UI Light" panose="020B0502040204020203" pitchFamily="34" charset="0"/>
                <a:cs typeface="Segoe UI Light" panose="020B0502040204020203" pitchFamily="34" charset="0"/>
              </a:rPr>
              <a:t>Storage Efficiency for Customer</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04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endParaRPr lang="en-US" sz="4800" dirty="0">
              <a:solidFill>
                <a:prstClr val="white"/>
              </a:solidFill>
              <a:latin typeface="Segoe UI Light" panose="020B0502040204020203" pitchFamily="34" charset="0"/>
              <a:cs typeface="Segoe UI Light" panose="020B0502040204020203" pitchFamily="34" charset="0"/>
            </a:endParaRPr>
          </a:p>
          <a:p>
            <a:pPr algn="ctr"/>
            <a:r>
              <a:rPr lang="en-US" sz="4800" dirty="0" smtClean="0">
                <a:solidFill>
                  <a:prstClr val="white"/>
                </a:solidFill>
                <a:latin typeface="Segoe UI Light" panose="020B0502040204020203" pitchFamily="34" charset="0"/>
                <a:cs typeface="Segoe UI Light" panose="020B0502040204020203" pitchFamily="34" charset="0"/>
              </a:rPr>
              <a:t>Job Profile Animation</a:t>
            </a:r>
            <a:endParaRPr lang="en-US" sz="7200" dirty="0" smtClean="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061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128199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938992"/>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Scope Studio</a:t>
            </a:r>
            <a:endParaRPr lang="en-US" sz="4800" dirty="0">
              <a:solidFill>
                <a:prstClr val="white"/>
              </a:solidFill>
              <a:latin typeface="Segoe UI Light" panose="020B0502040204020203" pitchFamily="34" charset="0"/>
              <a:cs typeface="Segoe UI Light" panose="020B0502040204020203" pitchFamily="34" charset="0"/>
            </a:endParaRPr>
          </a:p>
          <a:p>
            <a:pPr algn="ctr"/>
            <a:r>
              <a:rPr lang="en-US" sz="4800" dirty="0" smtClean="0">
                <a:solidFill>
                  <a:prstClr val="white"/>
                </a:solidFill>
                <a:latin typeface="Segoe UI Light" panose="020B0502040204020203" pitchFamily="34" charset="0"/>
                <a:cs typeface="Segoe UI Light" panose="020B0502040204020203" pitchFamily="34" charset="0"/>
              </a:rPr>
              <a:t>Job Diff</a:t>
            </a:r>
            <a:endParaRPr lang="en-US" sz="7200" dirty="0" smtClean="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183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107975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Recurring Job Analysis</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050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447801"/>
            <a:ext cx="12211272" cy="3956156"/>
          </a:xfrm>
          <a:prstGeom prst="rect">
            <a:avLst/>
          </a:prstGeom>
        </p:spPr>
      </p:pic>
    </p:spTree>
    <p:extLst>
      <p:ext uri="{BB962C8B-B14F-4D97-AF65-F5344CB8AC3E}">
        <p14:creationId xmlns:p14="http://schemas.microsoft.com/office/powerpoint/2010/main" val="49585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2308324"/>
          </a:xfrm>
          <a:prstGeom prst="rect">
            <a:avLst/>
          </a:prstGeom>
          <a:noFill/>
        </p:spPr>
        <p:txBody>
          <a:bodyPr wrap="square" rtlCol="0">
            <a:spAutoFit/>
          </a:bodyPr>
          <a:lstStyle/>
          <a:p>
            <a:pPr algn="ctr"/>
            <a:r>
              <a:rPr lang="en-US" sz="7200" dirty="0" smtClean="0">
                <a:solidFill>
                  <a:prstClr val="white"/>
                </a:solidFill>
                <a:latin typeface="Segoe UI Light" panose="020B0502040204020203" pitchFamily="34" charset="0"/>
                <a:cs typeface="Segoe UI Light" panose="020B0502040204020203" pitchFamily="34" charset="0"/>
              </a:rPr>
              <a:t>Manage Storage Capacity</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5886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86001" y="2667001"/>
            <a:ext cx="7534171" cy="1200329"/>
          </a:xfrm>
          <a:prstGeom prst="rect">
            <a:avLst/>
          </a:prstGeom>
          <a:noFill/>
        </p:spPr>
        <p:txBody>
          <a:bodyPr wrap="square" rtlCol="0">
            <a:spAutoFit/>
          </a:bodyPr>
          <a:lstStyle/>
          <a:p>
            <a:pPr algn="ctr"/>
            <a:r>
              <a:rPr lang="en-US" sz="7200" dirty="0" err="1" smtClean="0">
                <a:solidFill>
                  <a:prstClr val="white"/>
                </a:solidFill>
                <a:latin typeface="Segoe UI Light" panose="020B0502040204020203" pitchFamily="34" charset="0"/>
                <a:cs typeface="Segoe UI Light" panose="020B0502040204020203" pitchFamily="34" charset="0"/>
              </a:rPr>
              <a:t>BingDex</a:t>
            </a:r>
            <a:endParaRPr lang="en-US" sz="4800"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7008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656223"/>
            <a:ext cx="12192000" cy="5791007"/>
          </a:xfrm>
          <a:prstGeom prst="rect">
            <a:avLst/>
          </a:prstGeom>
        </p:spPr>
      </p:pic>
    </p:spTree>
    <p:extLst>
      <p:ext uri="{BB962C8B-B14F-4D97-AF65-F5344CB8AC3E}">
        <p14:creationId xmlns:p14="http://schemas.microsoft.com/office/powerpoint/2010/main" val="107982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25" name="Rectangle 24"/>
          <p:cNvSpPr/>
          <p:nvPr/>
        </p:nvSpPr>
        <p:spPr bwMode="auto">
          <a:xfrm>
            <a:off x="14748" y="0"/>
            <a:ext cx="4756299"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6000" dirty="0" smtClean="0">
                <a:solidFill>
                  <a:srgbClr val="FFFFFF"/>
                </a:solidFill>
                <a:latin typeface="Segoe UI Light"/>
                <a:ea typeface="Segoe UI" pitchFamily="34" charset="0"/>
                <a:cs typeface="Segoe UI" pitchFamily="34" charset="0"/>
              </a:rPr>
              <a:t>Ecosystem</a:t>
            </a:r>
            <a:endParaRPr lang="en-US" sz="2800" dirty="0">
              <a:solidFill>
                <a:srgbClr val="FFFFFF"/>
              </a:solidFill>
              <a:latin typeface="Segoe UI Light"/>
              <a:ea typeface="Segoe UI" pitchFamily="34" charset="0"/>
              <a:cs typeface="Segoe UI" pitchFamily="34" charset="0"/>
            </a:endParaRPr>
          </a:p>
        </p:txBody>
      </p:sp>
      <p:sp>
        <p:nvSpPr>
          <p:cNvPr id="27" name="Rectangle 26"/>
          <p:cNvSpPr/>
          <p:nvPr/>
        </p:nvSpPr>
        <p:spPr bwMode="auto">
          <a:xfrm>
            <a:off x="3210464" y="1905000"/>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smtClean="0">
                <a:gradFill>
                  <a:gsLst>
                    <a:gs pos="0">
                      <a:srgbClr val="FFFFFF"/>
                    </a:gs>
                    <a:gs pos="100000">
                      <a:srgbClr val="FFFFFF"/>
                    </a:gs>
                  </a:gsLst>
                  <a:lin ang="5400000" scaled="0"/>
                </a:gradFill>
                <a:ea typeface="Segoe UI" pitchFamily="34" charset="0"/>
                <a:cs typeface="Segoe UI" pitchFamily="34" charset="0"/>
              </a:rPr>
              <a:t>7.3K+</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5029200" y="1905000"/>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Developers</a:t>
            </a:r>
          </a:p>
        </p:txBody>
      </p:sp>
      <p:sp>
        <p:nvSpPr>
          <p:cNvPr id="29" name="Rectangle 28"/>
          <p:cNvSpPr/>
          <p:nvPr/>
        </p:nvSpPr>
        <p:spPr bwMode="auto">
          <a:xfrm>
            <a:off x="3197470" y="2842377"/>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a:gradFill>
                  <a:gsLst>
                    <a:gs pos="0">
                      <a:srgbClr val="FFFFFF"/>
                    </a:gs>
                    <a:gs pos="100000">
                      <a:srgbClr val="FFFFFF"/>
                    </a:gs>
                  </a:gsLst>
                  <a:lin ang="5400000" scaled="0"/>
                </a:gradFill>
                <a:ea typeface="Segoe UI" pitchFamily="34" charset="0"/>
                <a:cs typeface="Segoe UI" pitchFamily="34" charset="0"/>
              </a:rPr>
              <a:t>1</a:t>
            </a:r>
            <a:r>
              <a:rPr lang="en-US" sz="4800" dirty="0" smtClean="0">
                <a:gradFill>
                  <a:gsLst>
                    <a:gs pos="0">
                      <a:srgbClr val="FFFFFF"/>
                    </a:gs>
                    <a:gs pos="100000">
                      <a:srgbClr val="FFFFFF"/>
                    </a:gs>
                  </a:gsLst>
                  <a:lin ang="5400000" scaled="0"/>
                </a:gradFill>
                <a:ea typeface="Segoe UI" pitchFamily="34" charset="0"/>
                <a:cs typeface="Segoe UI" pitchFamily="34" charset="0"/>
              </a:rPr>
              <a:t>00s</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5016206" y="2842377"/>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Feature Teams</a:t>
            </a:r>
          </a:p>
        </p:txBody>
      </p:sp>
      <p:sp>
        <p:nvSpPr>
          <p:cNvPr id="31" name="Rectangle 30"/>
          <p:cNvSpPr/>
          <p:nvPr/>
        </p:nvSpPr>
        <p:spPr bwMode="auto">
          <a:xfrm>
            <a:off x="3210464" y="3779754"/>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4800" dirty="0" smtClean="0">
                <a:gradFill>
                  <a:gsLst>
                    <a:gs pos="0">
                      <a:srgbClr val="FFFFFF"/>
                    </a:gs>
                    <a:gs pos="100000">
                      <a:srgbClr val="FFFFFF"/>
                    </a:gs>
                  </a:gsLst>
                  <a:lin ang="5400000" scaled="0"/>
                </a:gradFill>
                <a:ea typeface="Segoe UI" pitchFamily="34" charset="0"/>
                <a:cs typeface="Segoe UI" pitchFamily="34" charset="0"/>
              </a:rPr>
              <a:t>1.3K+</a:t>
            </a:r>
            <a:endParaRPr lang="en-US" sz="4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029200" y="3779754"/>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a:ea typeface="Segoe UI" pitchFamily="34" charset="0"/>
                <a:cs typeface="Segoe UI" pitchFamily="34" charset="0"/>
              </a:rPr>
              <a:t>Virtual Clusters</a:t>
            </a:r>
          </a:p>
        </p:txBody>
      </p:sp>
    </p:spTree>
    <p:extLst>
      <p:ext uri="{BB962C8B-B14F-4D97-AF65-F5344CB8AC3E}">
        <p14:creationId xmlns:p14="http://schemas.microsoft.com/office/powerpoint/2010/main" val="293998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1B8"/>
        </a:solidFill>
        <a:effectLst/>
      </p:bgPr>
    </p:bg>
    <p:spTree>
      <p:nvGrpSpPr>
        <p:cNvPr id="1" name=""/>
        <p:cNvGrpSpPr/>
        <p:nvPr/>
      </p:nvGrpSpPr>
      <p:grpSpPr>
        <a:xfrm>
          <a:off x="0" y="0"/>
          <a:ext cx="0" cy="0"/>
          <a:chOff x="0" y="0"/>
          <a:chExt cx="0" cy="0"/>
        </a:xfrm>
      </p:grpSpPr>
      <p:sp>
        <p:nvSpPr>
          <p:cNvPr id="25" name="Rectangle 24"/>
          <p:cNvSpPr/>
          <p:nvPr/>
        </p:nvSpPr>
        <p:spPr bwMode="auto">
          <a:xfrm>
            <a:off x="14748" y="0"/>
            <a:ext cx="4756299" cy="1254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5400" dirty="0" smtClean="0">
                <a:solidFill>
                  <a:srgbClr val="FFFFFF"/>
                </a:solidFill>
                <a:latin typeface="Segoe UI Light"/>
                <a:ea typeface="Segoe UI" pitchFamily="34" charset="0"/>
                <a:cs typeface="Segoe UI" pitchFamily="34" charset="0"/>
              </a:rPr>
              <a:t>Batch Compute</a:t>
            </a:r>
            <a:endParaRPr lang="en-US" sz="2400" dirty="0">
              <a:solidFill>
                <a:srgbClr val="FFFFFF"/>
              </a:solidFill>
              <a:latin typeface="Segoe UI Light"/>
              <a:ea typeface="Segoe UI" pitchFamily="34" charset="0"/>
              <a:cs typeface="Segoe UI" pitchFamily="34" charset="0"/>
            </a:endParaRPr>
          </a:p>
        </p:txBody>
      </p:sp>
      <p:graphicFrame>
        <p:nvGraphicFramePr>
          <p:cNvPr id="26" name="Chart 25"/>
          <p:cNvGraphicFramePr/>
          <p:nvPr>
            <p:extLst/>
          </p:nvPr>
        </p:nvGraphicFramePr>
        <p:xfrm>
          <a:off x="6084666" y="1541381"/>
          <a:ext cx="5643671" cy="4948508"/>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p:cNvSpPr/>
          <p:nvPr/>
        </p:nvSpPr>
        <p:spPr bwMode="auto">
          <a:xfrm>
            <a:off x="332282" y="5475770"/>
            <a:ext cx="1818734"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3200" dirty="0" smtClean="0">
                <a:gradFill>
                  <a:gsLst>
                    <a:gs pos="0">
                      <a:srgbClr val="FFFFFF"/>
                    </a:gs>
                    <a:gs pos="100000">
                      <a:srgbClr val="FFFFFF"/>
                    </a:gs>
                  </a:gsLst>
                  <a:lin ang="5400000" scaled="0"/>
                </a:gradFill>
                <a:ea typeface="Segoe UI" pitchFamily="34" charset="0"/>
                <a:cs typeface="Segoe UI" pitchFamily="34" charset="0"/>
              </a:rPr>
              <a:t>327M</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306133" y="5475770"/>
            <a:ext cx="3637467" cy="7292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latin typeface="Segoe UI Light"/>
                <a:ea typeface="Segoe UI" pitchFamily="34" charset="0"/>
                <a:cs typeface="Segoe UI" pitchFamily="34" charset="0"/>
              </a:rPr>
              <a:t>Compute Hours per month</a:t>
            </a:r>
            <a:br>
              <a:rPr lang="en-US" sz="2000" dirty="0" smtClean="0">
                <a:gradFill>
                  <a:gsLst>
                    <a:gs pos="0">
                      <a:srgbClr val="FFFFFF"/>
                    </a:gs>
                    <a:gs pos="100000">
                      <a:srgbClr val="FFFFFF"/>
                    </a:gs>
                  </a:gsLst>
                  <a:lin ang="5400000" scaled="0"/>
                </a:gradFill>
                <a:latin typeface="Segoe UI Light"/>
                <a:ea typeface="Segoe UI" pitchFamily="34" charset="0"/>
                <a:cs typeface="Segoe UI" pitchFamily="34" charset="0"/>
              </a:rPr>
            </a:br>
            <a:r>
              <a:rPr lang="en-US" sz="1200" dirty="0" smtClean="0">
                <a:gradFill>
                  <a:gsLst>
                    <a:gs pos="0">
                      <a:srgbClr val="FFFFFF"/>
                    </a:gs>
                    <a:gs pos="100000">
                      <a:srgbClr val="FFFFFF"/>
                    </a:gs>
                  </a:gsLst>
                  <a:lin ang="5400000" scaled="0"/>
                </a:gradFill>
                <a:latin typeface="Segoe UI Light"/>
                <a:ea typeface="Segoe UI" pitchFamily="34" charset="0"/>
                <a:cs typeface="Segoe UI" pitchFamily="34" charset="0"/>
              </a:rPr>
              <a:t>(For month of December 2014)</a:t>
            </a:r>
            <a:endParaRPr lang="en-US" sz="20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aphicFrame>
        <p:nvGraphicFramePr>
          <p:cNvPr id="23" name="Chart 22"/>
          <p:cNvGraphicFramePr/>
          <p:nvPr>
            <p:extLst>
              <p:ext uri="{D42A27DB-BD31-4B8C-83A1-F6EECF244321}">
                <p14:modId xmlns:p14="http://schemas.microsoft.com/office/powerpoint/2010/main" val="1432611450"/>
              </p:ext>
            </p:extLst>
          </p:nvPr>
        </p:nvGraphicFramePr>
        <p:xfrm>
          <a:off x="6088662" y="115389"/>
          <a:ext cx="6114489" cy="6474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031068826"/>
              </p:ext>
            </p:extLst>
          </p:nvPr>
        </p:nvGraphicFramePr>
        <p:xfrm>
          <a:off x="1905000" y="1828800"/>
          <a:ext cx="2971800" cy="3352798"/>
        </p:xfrm>
        <a:graphic>
          <a:graphicData uri="http://schemas.openxmlformats.org/drawingml/2006/table">
            <a:tbl>
              <a:tblPr firstRow="1" bandRow="1">
                <a:tableStyleId>{5940675A-B579-460E-94D1-54222C63F5DA}</a:tableStyleId>
              </a:tblPr>
              <a:tblGrid>
                <a:gridCol w="1485900">
                  <a:extLst>
                    <a:ext uri="{9D8B030D-6E8A-4147-A177-3AD203B41FA5}">
                      <a16:colId xmlns="" xmlns:a16="http://schemas.microsoft.com/office/drawing/2014/main" val="20000"/>
                    </a:ext>
                  </a:extLst>
                </a:gridCol>
                <a:gridCol w="1485900">
                  <a:extLst>
                    <a:ext uri="{9D8B030D-6E8A-4147-A177-3AD203B41FA5}">
                      <a16:colId xmlns="" xmlns:a16="http://schemas.microsoft.com/office/drawing/2014/main" val="20001"/>
                    </a:ext>
                  </a:extLst>
                </a:gridCol>
              </a:tblGrid>
              <a:tr h="419567">
                <a:tc>
                  <a:txBody>
                    <a:bodyPr/>
                    <a:lstStyle/>
                    <a:p>
                      <a:pPr algn="r"/>
                      <a:r>
                        <a:rPr lang="en-US" sz="1800" b="1" dirty="0" smtClean="0"/>
                        <a:t>Date</a:t>
                      </a:r>
                      <a:endParaRPr lang="en-US" sz="1800" b="1" dirty="0"/>
                    </a:p>
                  </a:txBody>
                  <a:tcPr anchor="ctr"/>
                </a:tc>
                <a:tc>
                  <a:txBody>
                    <a:bodyPr/>
                    <a:lstStyle/>
                    <a:p>
                      <a:pPr algn="r"/>
                      <a:r>
                        <a:rPr lang="en-US" sz="1800" b="1" dirty="0" smtClean="0"/>
                        <a:t>Scope</a:t>
                      </a:r>
                      <a:endParaRPr lang="en-US" sz="1800" b="1" dirty="0"/>
                    </a:p>
                  </a:txBody>
                  <a:tcPr anchor="ctr"/>
                </a:tc>
                <a:extLst>
                  <a:ext uri="{0D108BD9-81ED-4DB2-BD59-A6C34878D82A}">
                    <a16:rowId xmlns="" xmlns:a16="http://schemas.microsoft.com/office/drawing/2014/main" val="10000"/>
                  </a:ext>
                </a:extLst>
              </a:tr>
              <a:tr h="419033">
                <a:tc>
                  <a:txBody>
                    <a:bodyPr/>
                    <a:lstStyle/>
                    <a:p>
                      <a:pPr algn="r"/>
                      <a:r>
                        <a:rPr lang="en-US" sz="1800" dirty="0" smtClean="0"/>
                        <a:t>2014/12</a:t>
                      </a:r>
                      <a:endParaRPr lang="en-US" sz="1800" dirty="0"/>
                    </a:p>
                  </a:txBody>
                  <a:tcPr anchor="ctr"/>
                </a:tc>
                <a:tc>
                  <a:txBody>
                    <a:bodyPr/>
                    <a:lstStyle/>
                    <a:p>
                      <a:pPr algn="r"/>
                      <a:r>
                        <a:rPr lang="en-US" sz="1800" dirty="0" smtClean="0"/>
                        <a:t>199K</a:t>
                      </a:r>
                      <a:endParaRPr lang="en-US" sz="1800" dirty="0"/>
                    </a:p>
                  </a:txBody>
                  <a:tcPr anchor="ctr"/>
                </a:tc>
              </a:tr>
              <a:tr h="419033">
                <a:tc>
                  <a:txBody>
                    <a:bodyPr/>
                    <a:lstStyle/>
                    <a:p>
                      <a:pPr algn="r"/>
                      <a:r>
                        <a:rPr lang="en-US" sz="1800" dirty="0" smtClean="0"/>
                        <a:t>2014/10</a:t>
                      </a:r>
                      <a:endParaRPr lang="en-US" sz="1800" dirty="0"/>
                    </a:p>
                  </a:txBody>
                  <a:tcPr anchor="ctr"/>
                </a:tc>
                <a:tc>
                  <a:txBody>
                    <a:bodyPr/>
                    <a:lstStyle/>
                    <a:p>
                      <a:pPr algn="r"/>
                      <a:r>
                        <a:rPr lang="en-US" sz="1800" dirty="0" smtClean="0">
                          <a:effectLst/>
                        </a:rPr>
                        <a:t>​182K</a:t>
                      </a:r>
                      <a:endParaRPr lang="en-US" sz="1800" dirty="0"/>
                    </a:p>
                  </a:txBody>
                  <a:tcPr anchor="ctr"/>
                </a:tc>
                <a:extLst>
                  <a:ext uri="{0D108BD9-81ED-4DB2-BD59-A6C34878D82A}">
                    <a16:rowId xmlns="" xmlns:a16="http://schemas.microsoft.com/office/drawing/2014/main" val="10001"/>
                  </a:ext>
                </a:extLst>
              </a:tr>
              <a:tr h="419033">
                <a:tc>
                  <a:txBody>
                    <a:bodyPr/>
                    <a:lstStyle/>
                    <a:p>
                      <a:pPr algn="r"/>
                      <a:r>
                        <a:rPr lang="en-US" sz="1800" dirty="0" smtClean="0"/>
                        <a:t>2014/07</a:t>
                      </a:r>
                      <a:endParaRPr lang="en-US" sz="1800" dirty="0"/>
                    </a:p>
                  </a:txBody>
                  <a:tcPr anchor="ctr"/>
                </a:tc>
                <a:tc>
                  <a:txBody>
                    <a:bodyPr/>
                    <a:lstStyle/>
                    <a:p>
                      <a:pPr algn="r"/>
                      <a:r>
                        <a:rPr lang="en-US" sz="1800" dirty="0" smtClean="0">
                          <a:effectLst/>
                        </a:rPr>
                        <a:t>​​156K</a:t>
                      </a:r>
                      <a:endParaRPr lang="en-US" sz="1800" dirty="0"/>
                    </a:p>
                  </a:txBody>
                  <a:tcPr anchor="ctr"/>
                </a:tc>
                <a:extLst>
                  <a:ext uri="{0D108BD9-81ED-4DB2-BD59-A6C34878D82A}">
                    <a16:rowId xmlns="" xmlns:a16="http://schemas.microsoft.com/office/drawing/2014/main" val="10002"/>
                  </a:ext>
                </a:extLst>
              </a:tr>
              <a:tr h="419033">
                <a:tc>
                  <a:txBody>
                    <a:bodyPr/>
                    <a:lstStyle/>
                    <a:p>
                      <a:pPr algn="r"/>
                      <a:r>
                        <a:rPr lang="en-US" sz="1800" dirty="0" smtClean="0"/>
                        <a:t>2013</a:t>
                      </a:r>
                      <a:endParaRPr lang="en-US" sz="1800" dirty="0"/>
                    </a:p>
                  </a:txBody>
                  <a:tcPr anchor="ctr"/>
                </a:tc>
                <a:tc>
                  <a:txBody>
                    <a:bodyPr/>
                    <a:lstStyle/>
                    <a:p>
                      <a:pPr algn="r"/>
                      <a:r>
                        <a:rPr lang="en-US" sz="1800" dirty="0" smtClean="0"/>
                        <a:t>100K</a:t>
                      </a:r>
                      <a:endParaRPr lang="en-US" sz="1800" dirty="0"/>
                    </a:p>
                  </a:txBody>
                  <a:tcPr anchor="ctr"/>
                </a:tc>
                <a:extLst>
                  <a:ext uri="{0D108BD9-81ED-4DB2-BD59-A6C34878D82A}">
                    <a16:rowId xmlns="" xmlns:a16="http://schemas.microsoft.com/office/drawing/2014/main" val="10003"/>
                  </a:ext>
                </a:extLst>
              </a:tr>
              <a:tr h="419033">
                <a:tc>
                  <a:txBody>
                    <a:bodyPr/>
                    <a:lstStyle/>
                    <a:p>
                      <a:pPr algn="r"/>
                      <a:r>
                        <a:rPr lang="en-US" sz="1800" dirty="0" smtClean="0"/>
                        <a:t>2012</a:t>
                      </a:r>
                      <a:endParaRPr lang="en-US" sz="1800" dirty="0"/>
                    </a:p>
                  </a:txBody>
                  <a:tcPr anchor="ctr"/>
                </a:tc>
                <a:tc>
                  <a:txBody>
                    <a:bodyPr/>
                    <a:lstStyle/>
                    <a:p>
                      <a:pPr algn="r"/>
                      <a:r>
                        <a:rPr lang="en-US" sz="1800" dirty="0" smtClean="0"/>
                        <a:t>58K</a:t>
                      </a:r>
                      <a:endParaRPr lang="en-US" sz="1800" dirty="0"/>
                    </a:p>
                  </a:txBody>
                  <a:tcPr anchor="ctr"/>
                </a:tc>
                <a:extLst>
                  <a:ext uri="{0D108BD9-81ED-4DB2-BD59-A6C34878D82A}">
                    <a16:rowId xmlns="" xmlns:a16="http://schemas.microsoft.com/office/drawing/2014/main" val="10004"/>
                  </a:ext>
                </a:extLst>
              </a:tr>
              <a:tr h="419033">
                <a:tc>
                  <a:txBody>
                    <a:bodyPr/>
                    <a:lstStyle/>
                    <a:p>
                      <a:pPr algn="r"/>
                      <a:r>
                        <a:rPr lang="en-US" sz="1800" dirty="0" smtClean="0"/>
                        <a:t>2011</a:t>
                      </a:r>
                      <a:endParaRPr lang="en-US" sz="1800" dirty="0"/>
                    </a:p>
                  </a:txBody>
                  <a:tcPr anchor="ctr"/>
                </a:tc>
                <a:tc>
                  <a:txBody>
                    <a:bodyPr/>
                    <a:lstStyle/>
                    <a:p>
                      <a:pPr algn="r"/>
                      <a:r>
                        <a:rPr lang="en-US" sz="1800" dirty="0" smtClean="0"/>
                        <a:t>13K</a:t>
                      </a:r>
                      <a:endParaRPr lang="en-US" sz="1800" dirty="0"/>
                    </a:p>
                  </a:txBody>
                  <a:tcPr anchor="ctr"/>
                </a:tc>
                <a:extLst>
                  <a:ext uri="{0D108BD9-81ED-4DB2-BD59-A6C34878D82A}">
                    <a16:rowId xmlns="" xmlns:a16="http://schemas.microsoft.com/office/drawing/2014/main" val="10005"/>
                  </a:ext>
                </a:extLst>
              </a:tr>
              <a:tr h="419033">
                <a:tc>
                  <a:txBody>
                    <a:bodyPr/>
                    <a:lstStyle/>
                    <a:p>
                      <a:pPr algn="r"/>
                      <a:r>
                        <a:rPr lang="en-US" sz="1800" dirty="0" smtClean="0"/>
                        <a:t>2010</a:t>
                      </a:r>
                      <a:endParaRPr lang="en-US" sz="1800" dirty="0"/>
                    </a:p>
                  </a:txBody>
                  <a:tcPr anchor="ctr"/>
                </a:tc>
                <a:tc>
                  <a:txBody>
                    <a:bodyPr/>
                    <a:lstStyle/>
                    <a:p>
                      <a:pPr algn="r"/>
                      <a:r>
                        <a:rPr lang="en-US" sz="1800" dirty="0" smtClean="0"/>
                        <a:t>6K</a:t>
                      </a:r>
                      <a:endParaRPr lang="en-US" sz="1800" dirty="0"/>
                    </a:p>
                  </a:txBody>
                  <a:tcPr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35140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ingBootCamp">
  <a:themeElements>
    <a:clrScheme name="Custom 3">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0084B4"/>
      </a:hlink>
      <a:folHlink>
        <a:srgbClr val="0084B4"/>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0084B4"/>
      </a:hlink>
      <a:folHlink>
        <a:srgbClr val="0084B4"/>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etro Template-Template White-Blue">
  <a:themeElements>
    <a:clrScheme name="TT - White back with Blue Accent">
      <a:dk1>
        <a:srgbClr val="000000"/>
      </a:dk1>
      <a:lt1>
        <a:srgbClr val="FFFFFF"/>
      </a:lt1>
      <a:dk2>
        <a:srgbClr val="00BCF2"/>
      </a:dk2>
      <a:lt2>
        <a:srgbClr val="D2D2D2"/>
      </a:lt2>
      <a:accent1>
        <a:srgbClr val="00BCF2"/>
      </a:accent1>
      <a:accent2>
        <a:srgbClr val="7FBA00"/>
      </a:accent2>
      <a:accent3>
        <a:srgbClr val="FF8C00"/>
      </a:accent3>
      <a:accent4>
        <a:srgbClr val="B4009E"/>
      </a:accent4>
      <a:accent5>
        <a:srgbClr val="0072C6"/>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BingBootCamp">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00B0F0"/>
      </a:accent6>
      <a:hlink>
        <a:srgbClr val="5CD3FF"/>
      </a:hlink>
      <a:folHlink>
        <a:srgbClr val="5CD3FF"/>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8D28B2772E614F8E0D4BBAD31B4A34" ma:contentTypeVersion="3" ma:contentTypeDescription="Create a new document." ma:contentTypeScope="" ma:versionID="f537cc2b66edb664ad63f37d2bf11728">
  <xsd:schema xmlns:xsd="http://www.w3.org/2001/XMLSchema" xmlns:xs="http://www.w3.org/2001/XMLSchema" xmlns:p="http://schemas.microsoft.com/office/2006/metadata/properties" xmlns:ns2="3ee6f675-c5eb-4c97-b153-b766850c20d5" targetNamespace="http://schemas.microsoft.com/office/2006/metadata/properties" ma:root="true" ma:fieldsID="62f2035cc3a880a6b8e51bf2003aff4c" ns2:_="">
    <xsd:import namespace="3ee6f675-c5eb-4c97-b153-b766850c20d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6f675-c5eb-4c97-b153-b766850c20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ee6f675-c5eb-4c97-b153-b766850c20d5">
      <UserInfo>
        <DisplayName/>
        <AccountId xsi:nil="true"/>
        <AccountType/>
      </UserInfo>
    </SharedWithUsers>
    <SharingHintHash xmlns="3ee6f675-c5eb-4c97-b153-b766850c20d5">-1216160163</SharingHintHash>
  </documentManagement>
</p:properties>
</file>

<file path=customXml/itemProps1.xml><?xml version="1.0" encoding="utf-8"?>
<ds:datastoreItem xmlns:ds="http://schemas.openxmlformats.org/officeDocument/2006/customXml" ds:itemID="{7F4D393D-9BC5-41DE-9F0B-BFAAD219B9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6f675-c5eb-4c97-b153-b766850c2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576DC3-9851-47FC-BB43-3F4A049CAC5A}">
  <ds:schemaRefs>
    <ds:schemaRef ds:uri="http://schemas.microsoft.com/sharepoint/v3/contenttype/forms"/>
  </ds:schemaRefs>
</ds:datastoreItem>
</file>

<file path=customXml/itemProps3.xml><?xml version="1.0" encoding="utf-8"?>
<ds:datastoreItem xmlns:ds="http://schemas.openxmlformats.org/officeDocument/2006/customXml" ds:itemID="{D72366A3-0CC5-4683-88B2-283493C75477}">
  <ds:schemaRefs>
    <ds:schemaRef ds:uri="http://purl.org/dc/elements/1.1/"/>
    <ds:schemaRef ds:uri="http://schemas.microsoft.com/office/2006/metadata/properties"/>
    <ds:schemaRef ds:uri="http://schemas.microsoft.com/office/2006/documentManagement/types"/>
    <ds:schemaRef ds:uri="http://purl.org/dc/terms/"/>
    <ds:schemaRef ds:uri="3ee6f675-c5eb-4c97-b153-b766850c20d5"/>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24545</TotalTime>
  <Words>2188</Words>
  <Application>Microsoft Office PowerPoint</Application>
  <PresentationFormat>Widescreen</PresentationFormat>
  <Paragraphs>792</Paragraphs>
  <Slides>78</Slides>
  <Notes>78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78</vt:i4>
      </vt:variant>
    </vt:vector>
  </HeadingPairs>
  <TitlesOfParts>
    <vt:vector size="92" baseType="lpstr">
      <vt:lpstr>Arial</vt:lpstr>
      <vt:lpstr>Arial Narrow</vt:lpstr>
      <vt:lpstr>Calibri</vt:lpstr>
      <vt:lpstr>Consolas</vt:lpstr>
      <vt:lpstr>Segoe UI</vt:lpstr>
      <vt:lpstr>Segoe UI Light</vt:lpstr>
      <vt:lpstr>Segoe UI Semibold</vt:lpstr>
      <vt:lpstr>Wingdings</vt:lpstr>
      <vt:lpstr>BingBootCamp</vt:lpstr>
      <vt:lpstr>Custom Design</vt:lpstr>
      <vt:lpstr>2_Metro Template-Template White-Blue</vt:lpstr>
      <vt:lpstr>1_BingBootCamp</vt:lpstr>
      <vt:lpstr>1_Custom Design</vt:lpstr>
      <vt:lpstr>Office Theme</vt:lpstr>
      <vt:lpstr>PowerPoint Presentation</vt:lpstr>
      <vt:lpstr>PowerPoint Presentation</vt:lpstr>
      <vt:lpstr>Cosmos Big Data at Microsoft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Customers</vt:lpstr>
      <vt:lpstr>How Customers Use Cosmos</vt:lpstr>
      <vt:lpstr>PowerPoint Presentation</vt:lpstr>
      <vt:lpstr>PowerPoint Presentation</vt:lpstr>
      <vt:lpstr>PowerPoint Presentation</vt:lpstr>
      <vt:lpstr>PowerPoint Presentation</vt:lpstr>
      <vt:lpstr>PowerPoint Presentation</vt:lpstr>
      <vt:lpstr>How Do You Reliably Store 700TB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Cluster is a physical set of machines</vt:lpstr>
      <vt:lpstr>A Physical Cluster</vt:lpstr>
      <vt:lpstr>Virtual Cluster</vt:lpstr>
      <vt:lpstr>Bonus Computing</vt:lpstr>
      <vt:lpstr>PowerPoint Presentation</vt:lpstr>
      <vt:lpstr>How many tokens will my job need?</vt:lpstr>
      <vt:lpstr>PowerPoint Presentation</vt:lpstr>
      <vt:lpstr>Streams</vt:lpstr>
      <vt:lpstr>PowerPoint Presentation</vt:lpstr>
      <vt:lpstr>PowerPoint Presentation</vt:lpstr>
      <vt:lpstr>PowerPoint Presentation</vt:lpstr>
      <vt:lpstr>PowerPoint Presentation</vt:lpstr>
      <vt:lpstr>PowerPoint Presentation</vt:lpstr>
      <vt:lpstr>PowerPoint Presentation</vt:lpstr>
      <vt:lpstr>WITH UNSTRUCTURED STREAMS</vt:lpstr>
      <vt:lpstr>WITH STRUCTURED STREAMS</vt:lpstr>
      <vt:lpstr>PowerPoint Presentation</vt:lpstr>
      <vt:lpstr>PowerPoint Presentation</vt:lpstr>
      <vt:lpstr>PowerPoint Presentation</vt:lpstr>
      <vt:lpstr>PowerPoint Presentation</vt:lpstr>
      <vt:lpstr>Cosmos Discussion</vt:lpstr>
      <vt:lpstr>Cosmos Announcement</vt:lpstr>
      <vt:lpstr>Cosmos Scope Yammer Group</vt:lpstr>
      <vt:lpstr>Wrap Up</vt:lpstr>
      <vt:lpstr>PowerPoint Presentation</vt:lpstr>
      <vt:lpstr>Try Cosmos Now!</vt:lpstr>
      <vt:lpstr>Links</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Cosmos Bootcamp</dc:title>
  <dc:creator>Saveen Reddy</dc:creator>
  <cp:lastModifiedBy>Yuqing Wei</cp:lastModifiedBy>
  <cp:revision>335</cp:revision>
  <dcterms:created xsi:type="dcterms:W3CDTF">2011-12-06T18:57:10Z</dcterms:created>
  <dcterms:modified xsi:type="dcterms:W3CDTF">2015-10-26T05:03:45Z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0x010100C98D28B2772E614F8E0D4BBAD31B4A34</vt:lpwstr>
  </property>
  <property fmtid="{D5CDD505-2E9C-101B-9397-08002B2CF9AE}" pid="3" name="IsMyDocuments">
    <vt:bool>true</vt:bool>
  </property>
  <property fmtid="{D5CDD505-2E9C-101B-9397-08002B2CF9AE}" pid="4" name="TaxKeyword">
    <vt:lpwstr/>
  </property>
  <property fmtid="{D5CDD505-2E9C-101B-9397-08002B2CF9AE}" pid="5" name="DocVizMetadataToken">
    <vt:lpwstr>300x168x1</vt:lpwstr>
  </property>
  <property fmtid="{D5CDD505-2E9C-101B-9397-08002B2CF9AE}" pid="6" name="DocVizPreviewMetadata_Count">
    <vt:i4>21</vt:i4>
  </property>
  <property fmtid="{D5CDD505-2E9C-101B-9397-08002B2CF9AE}" pid="7" name="DocVizPreviewMetadata_0">
    <vt:lpwstr>300x168x1</vt:lpwstr>
  </property>
</Properties>
</file>