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7" r:id="rId2"/>
    <p:sldId id="496" r:id="rId3"/>
    <p:sldId id="481" r:id="rId4"/>
    <p:sldId id="464" r:id="rId5"/>
    <p:sldId id="484" r:id="rId6"/>
    <p:sldId id="498" r:id="rId7"/>
    <p:sldId id="499" r:id="rId8"/>
    <p:sldId id="500" r:id="rId9"/>
    <p:sldId id="501" r:id="rId10"/>
    <p:sldId id="452" r:id="rId11"/>
  </p:sldIdLst>
  <p:sldSz cx="12192000" cy="6858000"/>
  <p:notesSz cx="6858000" cy="9144000"/>
  <p:embeddedFontLst>
    <p:embeddedFont>
      <p:font typeface="Krona One" panose="020B0604020202020204" charset="0"/>
      <p:regular r:id="rId14"/>
    </p:embeddedFont>
    <p:embeddedFont>
      <p:font typeface="JetBrains Mono" panose="020B060402020202020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Malgun Gothic" panose="020B0503020000020004" pitchFamily="34" charset="-127"/>
      <p:regular r:id="rId23"/>
      <p:bold r:id="rId24"/>
    </p:embeddedFont>
    <p:embeddedFont>
      <p:font typeface="Candara Light" panose="020E0502030303020204" pitchFamily="34" charset="0"/>
      <p:regular r:id="rId25"/>
      <p:italic r:id="rId26"/>
    </p:embeddedFont>
    <p:embeddedFont>
      <p:font typeface="Lato Light" panose="020F0302020204030203" charset="0"/>
      <p:regular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4AA"/>
    <a:srgbClr val="3F4BC8"/>
    <a:srgbClr val="F73648"/>
    <a:srgbClr val="FDD1DD"/>
    <a:srgbClr val="90AAC2"/>
    <a:srgbClr val="DEE6ED"/>
    <a:srgbClr val="FA9E9E"/>
    <a:srgbClr val="E6B1B4"/>
    <a:srgbClr val="E3C36A"/>
    <a:srgbClr val="9C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8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C87C9-4287-43C7-8D3F-D49B08322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"/>
            <a:ext cx="12192000" cy="5730240"/>
          </a:xfrm>
          <a:prstGeom prst="rect">
            <a:avLst/>
          </a:prstGeom>
        </p:spPr>
      </p:pic>
      <p:pic>
        <p:nvPicPr>
          <p:cNvPr id="30" name="Graphic 3">
            <a:hlinkClick r:id="rId3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34" name="TextBox 33">
            <a:hlinkClick r:id="rId6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292627" y="1033670"/>
            <a:ext cx="7606747" cy="4790661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41E071-9DA9-4371-BA85-C3484456BA8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52D67F4-8832-47ED-B0AF-7C88AF97AA40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857250" y="2349567"/>
            <a:ext cx="3274950" cy="32768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CCDF5B-5031-4FBC-B72F-D501397793B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CDEF609E-4401-4A2C-8657-CB343692A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BEFF5AE8-F022-4A3D-BC85-CEB4417A18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2E67A4-0A99-4C68-BC26-9B26789C5C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40636" y="5359076"/>
            <a:ext cx="2451364" cy="1498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683B-9BE4-4506-8049-F1A4E3FA7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9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4ADC5-1D7F-487E-B26E-810456C1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H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A96075-B4C8-4D51-B0CF-C7952941D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H="1">
            <a:off x="-2819312" y="2819313"/>
            <a:ext cx="6877726" cy="12391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1D7A-8276-406E-A02C-EC3562C179A1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F81AE992-136F-4AA5-A210-69AD147EC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1544" y="1241638"/>
            <a:ext cx="3049156" cy="43747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27CA4D13-7785-4162-99A0-1A95CA8E1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891036AD-4C6F-4EB4-9C97-E0EB66DB3E1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D2758-57EE-4D78-A603-75B476C79652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6D61CAF3-1D67-4D59-8D84-A0FAC10B2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C38D12C0-0B45-4AF5-8BA6-B638593C0CE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EA2457-3E76-4740-AF8D-BAE580A89F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475749"/>
            <a:ext cx="3936906" cy="1382251"/>
          </a:xfrm>
          <a:prstGeom prst="rect">
            <a:avLst/>
          </a:prstGeom>
        </p:spPr>
      </p:pic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18BC0BD-E3E1-4D72-8F79-25801D0AD2BB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507000" y="507600"/>
            <a:ext cx="11178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658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C21660-FA37-4739-AA4C-51E7010A791E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419C5FA-EED7-4C52-99D6-9884719E2A8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008357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F110FB4C-44B1-460D-8BD7-8476999ADE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183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B673F9-70F2-4CCB-83B7-4824CC179D94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D370EB4-9DD4-4505-8646-6BDFF67CE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774D1C50-4494-4F5C-BF71-7C5279E4565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FE0768-25B7-47EA-9A8D-14EA9241B2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038215" cy="20300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5B46E4-BA27-4C1E-B55A-7539EA91A9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826277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235ED-B851-418D-93E8-D7FF2A637E7A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E6F1735-0E09-406F-8C23-591FAE14BC2F}"/>
              </a:ext>
            </a:extLst>
          </p:cNvPr>
          <p:cNvSpPr>
            <a:spLocks noGrp="1" noChangeAspect="1"/>
          </p:cNvSpPr>
          <p:nvPr userDrawn="1">
            <p:ph type="pic" sz="quarter" idx="10" hasCustomPrompt="1"/>
          </p:nvPr>
        </p:nvSpPr>
        <p:spPr>
          <a:xfrm>
            <a:off x="1415969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E0444925-CDAC-4245-BCCE-FA130EF0C99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356810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F9104767-E620-49C7-8613-3B142A08BB3B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886183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FFD4B16C-D0E7-4F22-BBB2-77CDA2C310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827024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F7EE60EB-DDB4-4151-932C-F9C709A032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A53F7AB-AC8E-43FD-ADC0-37595373B2B1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C0C9FF-5434-4B57-82A6-5D3866349E5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77" y="0"/>
            <a:ext cx="4269923" cy="12317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2E9DE2-6AA0-4CEF-B26D-8B6E4D9F884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EB561DC-CF09-4982-BEBB-C324BEF91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360638-8468-4E58-9ECB-CDAB2F7C6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>
            <a:off x="8133588" y="2819313"/>
            <a:ext cx="6877726" cy="12391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38E93-1711-4FFF-ABAB-33FF36D349D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B1D99948-DBB3-4987-BD40-1300DFFB7F6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675032" y="1219200"/>
            <a:ext cx="2142067" cy="4423546"/>
          </a:xfrm>
          <a:prstGeom prst="roundRect">
            <a:avLst>
              <a:gd name="adj" fmla="val 136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BC37BCE5-2BA5-4AEB-92A4-D069627C3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8E18FF0E-DDF7-41EC-B0F8-8A8BC9B76509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68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DD057DD-A848-4D28-8BAA-3F9DD9DD4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 flipH="1" flipV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D2B5D4-AD55-4F1D-83CF-4A0E1BCBD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 flipH="1" flipV="1">
            <a:off x="-2819312" y="2819315"/>
            <a:ext cx="6877726" cy="1239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8F7A09-E74E-4D33-8828-A1DB741530A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FA4EE83B-C3B8-4E90-AE6D-74AA125138EC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340810" y="1203960"/>
            <a:ext cx="5842310" cy="4450080"/>
          </a:xfrm>
          <a:prstGeom prst="roundRect">
            <a:avLst>
              <a:gd name="adj" fmla="val 494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D3AC6B8A-5B41-4F0C-B7CE-3BB9D4548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9CE23B76-9C90-473B-80DB-AEB11E67C83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5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4ADE0D9-D3BC-4711-A835-2BF06EDA3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V="1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EE47AF-39BD-4A9B-8B25-51C564E17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V="1">
            <a:off x="8133588" y="2819315"/>
            <a:ext cx="6877726" cy="12391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51690B-4B90-4FA0-BCAC-D66FFBE9FF0F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D8D7CE5-AA07-41E2-B0FE-1C2C715EA90A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351001" y="1092200"/>
            <a:ext cx="6452466" cy="4267200"/>
          </a:xfrm>
          <a:prstGeom prst="roundRect">
            <a:avLst>
              <a:gd name="adj" fmla="val 211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CB1020B-D531-4E20-A73F-6433051F4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2BBEFA15-BD18-4968-A6E3-217F9D01784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6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12C5520A-5CCC-477C-ACA7-B6567018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2648A56D-D4CE-40BB-AA5D-CAD764864DDD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0479B3-35B4-4F29-9C36-C67E23EF08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51364" cy="1498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E2E952-1077-4092-A382-7DCB081DE5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90" y="5516806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3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4BBB33-82B6-43FA-9C24-274A9F36421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402744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FF4130A-368B-44DE-8859-FB8D46E00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CECDD000-598E-448A-935F-19430772820C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263EA3-1018-4066-A18D-101C6FD064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845668" cy="16240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3AECFF-0740-41B8-8869-E472688F5DE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55094" y="5475749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42FBC8F-58DC-4ED6-B454-A22F1C276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63880"/>
            <a:ext cx="12192000" cy="57302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767330" y="1549668"/>
            <a:ext cx="6657342" cy="3758666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E9CF1223-8BFC-4BA4-9F04-BF5B0CB04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36D3098D-9DC8-4A98-A96F-729EC6C397D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7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5E819B6F-D7DF-4FA8-9FDB-080FA6F94F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01219F35-B78C-4B56-AE26-64B480CB6E26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8BA078-761A-4581-99B3-66CCBF74F8D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53785" y="0"/>
            <a:ext cx="3038215" cy="2030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0467AB-601F-43C1-A17C-E8048AC2129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8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488A6B-1E08-49D2-B82D-33626A20F43F}"/>
              </a:ext>
            </a:extLst>
          </p:cNvPr>
          <p:cNvCxnSpPr>
            <a:cxnSpLocks/>
          </p:cNvCxnSpPr>
          <p:nvPr userDrawn="1"/>
        </p:nvCxnSpPr>
        <p:spPr>
          <a:xfrm>
            <a:off x="313267" y="1253340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9F14A51-118D-4E70-B009-6DECB8E33E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F3F4A0B7-F97A-4D0F-BE72-0669D194EF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4AC9F2-A782-4CC4-A8FE-4A28C6B468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4269923" cy="12317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8BDD11-692F-427D-B301-81441B078C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4508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FD04C3DF-48EB-4683-AF3F-FD6A0FD5E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C76B44D7-C90A-49D4-A3FA-24ED9B72920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71B1BD7-4B5E-473C-A5FA-ABFBF56EA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E6D669E-5ED8-4C46-958F-A6A492BF4B0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353CF9-E6CF-421E-BCA0-CE6C0C1C39B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3A16DD-04E6-4ECE-AEFF-833E517891A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4DDEEC8D-78CF-43AB-A9F5-CAC5C4D8E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60F38B3F-4548-4DA5-8F89-E23D24BD4CEE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92C12A-0929-4605-91A7-26E6FB9D1C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2" y="5233970"/>
            <a:ext cx="3845668" cy="16240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242912-22B1-4531-86F8-A63D3B4E343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8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391F86-24DA-4B08-8602-9E83BAD3EF5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11D19F3-841C-40F7-9FB2-74E066A91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62BC8A30-8C89-46F9-8E17-DEBA4DA1FF7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02D9C5-AE4A-4AD3-870C-5F0C97A912F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827961"/>
            <a:ext cx="3038215" cy="20300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D22AC2-5ED5-4917-B657-6D5CBB380F6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6277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7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3679E-42F3-4AE7-AF6B-D2D7334D5E11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2EE43451-0910-4F8F-89AC-75CE138F1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37DA372A-854E-4876-9AEE-2F518B2AD34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F4F352-6BFD-449C-B4ED-FB16984E7C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22077" y="5626291"/>
            <a:ext cx="4269923" cy="1231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84BD10-2371-4AF0-8D61-ACEC04A380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4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2C7185-07B0-4CB8-BE03-A817DA7D036C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3784CDB8-E299-4C5B-916F-E5285DD69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4B7578C2-60F7-4198-90B1-638A0683DF58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5EA54C-3CBC-4BF8-BAFC-8DF6CE4120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5359076"/>
            <a:ext cx="2451364" cy="1498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CAEAE4-FA65-4D90-95EC-DE7F0323FD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5790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1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7D7FA56-7112-4DDE-9E7F-F05CD8285986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1ACEDC-8312-4E3A-B576-4EE4DEC309C6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605BBD83-2256-4891-9D4D-7D4CFA065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8A0EF8FE-B720-48C0-8A0B-7C294FC71F6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8B9FC9-E0B3-403D-90B1-F6255BDE30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233970"/>
            <a:ext cx="3845668" cy="16240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9A6DDF-08E4-4BCB-8D72-2E505EA7BD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5094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A4C98F-8E71-4D17-B110-DC2DE4D65FE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BB0BFCF0-DA17-4FBE-B410-40F92064E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C9395549-ABEA-4515-833F-C4092D9D9D4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9FD549-4ECD-4A81-A61C-57B4DACC7B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85" y="4827961"/>
            <a:ext cx="3038215" cy="2030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9C64E-5510-4A11-851A-14625AB233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5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3515F-92A8-4236-B3B1-E3A2A040C2DB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176754-40F8-41EC-B9B3-5B824206963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87DF2353-1DA2-48C8-B491-9EE45FF65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7820641A-F1F7-419A-B0EC-3D36111ABA92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504382-9B28-4DE3-AD44-C58C00A240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5626291"/>
            <a:ext cx="4269923" cy="123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7B9C51-3739-4C5A-9E4E-E72672776C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354508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12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7" r:id="rId18"/>
    <p:sldLayoutId id="2147483708" r:id="rId19"/>
    <p:sldLayoutId id="2147483709" r:id="rId20"/>
    <p:sldLayoutId id="2147483710" r:id="rId21"/>
    <p:sldLayoutId id="2147483687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12A97-B32C-4989-BDF3-EFC50AFFEA0A}"/>
              </a:ext>
            </a:extLst>
          </p:cNvPr>
          <p:cNvSpPr txBox="1"/>
          <p:nvPr/>
        </p:nvSpPr>
        <p:spPr>
          <a:xfrm>
            <a:off x="1981200" y="578634"/>
            <a:ext cx="824345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 smtClean="0">
                <a:latin typeface="Candara" panose="020E0502030303020204" pitchFamily="34" charset="0"/>
              </a:rPr>
              <a:t>Министерство общего и профессионального образования Ростовской области </a:t>
            </a:r>
          </a:p>
          <a:p>
            <a:pPr algn="ctr"/>
            <a:r>
              <a:rPr lang="ru-RU" altLang="ko-KR" sz="1400" b="1" dirty="0" smtClean="0">
                <a:latin typeface="Candara" panose="020E0502030303020204" pitchFamily="34" charset="0"/>
              </a:rPr>
              <a:t>государственное бюджетное профессиональное образовательно учреждение Ростовской области </a:t>
            </a:r>
            <a:br>
              <a:rPr lang="ru-RU" altLang="ko-KR" sz="1400" b="1" dirty="0" smtClean="0">
                <a:latin typeface="Candara" panose="020E0502030303020204" pitchFamily="34" charset="0"/>
              </a:rPr>
            </a:br>
            <a:r>
              <a:rPr lang="ru-RU" altLang="ko-KR" sz="1400" b="1" dirty="0" smtClean="0">
                <a:latin typeface="Candara" panose="020E0502030303020204" pitchFamily="34" charset="0"/>
              </a:rPr>
              <a:t>«</a:t>
            </a:r>
            <a:r>
              <a:rPr lang="ru-RU" altLang="ko-KR" sz="1400" b="1" dirty="0" err="1" smtClean="0">
                <a:latin typeface="Candara" panose="020E0502030303020204" pitchFamily="34" charset="0"/>
              </a:rPr>
              <a:t>Волгодонский</a:t>
            </a:r>
            <a:r>
              <a:rPr lang="ru-RU" altLang="ko-KR" sz="1400" b="1" dirty="0" smtClean="0">
                <a:latin typeface="Candara" panose="020E0502030303020204" pitchFamily="34" charset="0"/>
              </a:rPr>
              <a:t> техникум информационных технологий, бизнеса и дизайна имени В.В. Самарского»</a:t>
            </a:r>
            <a: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  <a:t/>
            </a:r>
            <a:b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</a:br>
            <a:endParaRPr lang="ru-RU" altLang="ko-KR" sz="1400" b="1" dirty="0" smtClean="0">
              <a:solidFill>
                <a:srgbClr val="1D24AA"/>
              </a:solidFill>
              <a:latin typeface="Candara" panose="020E0502030303020204" pitchFamily="34" charset="0"/>
            </a:endParaRPr>
          </a:p>
          <a:p>
            <a:pPr algn="ctr"/>
            <a:endParaRPr lang="ru-RU" altLang="ko-KR" sz="1400" b="1" dirty="0" smtClean="0">
              <a:solidFill>
                <a:srgbClr val="1D24AA"/>
              </a:solidFill>
              <a:latin typeface="Candara" panose="020E0502030303020204" pitchFamily="34" charset="0"/>
            </a:endParaRPr>
          </a:p>
          <a:p>
            <a:pPr algn="ctr"/>
            <a: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  <a:t/>
            </a:r>
            <a:b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</a:br>
            <a: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  <a:t/>
            </a:r>
            <a:b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</a:br>
            <a: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  <a:t/>
            </a:r>
            <a:br>
              <a:rPr lang="ru-RU" altLang="ko-KR" sz="1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</a:br>
            <a:r>
              <a:rPr lang="ru-RU" altLang="ko-KR" sz="2000" dirty="0" smtClean="0">
                <a:latin typeface="Candara" panose="020E0502030303020204" pitchFamily="34" charset="0"/>
              </a:rPr>
              <a:t>Дипломный проект на тему</a:t>
            </a:r>
            <a:r>
              <a:rPr lang="en-US" altLang="ko-KR" sz="2000" dirty="0" smtClean="0"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ru-RU" altLang="ko-KR" sz="2400" b="1" cap="all" dirty="0" smtClean="0">
                <a:solidFill>
                  <a:srgbClr val="1D24AA"/>
                </a:solidFill>
                <a:latin typeface="Candara" panose="020E0502030303020204" pitchFamily="34" charset="0"/>
              </a:rPr>
              <a:t>Разработка веб-приложения </a:t>
            </a:r>
            <a:br>
              <a:rPr lang="ru-RU" altLang="ko-KR" sz="2400" b="1" cap="all" dirty="0" smtClean="0">
                <a:solidFill>
                  <a:srgbClr val="1D24AA"/>
                </a:solidFill>
                <a:latin typeface="Candara" panose="020E0502030303020204" pitchFamily="34" charset="0"/>
              </a:rPr>
            </a:br>
            <a:r>
              <a:rPr lang="ru-RU" altLang="ko-KR" sz="2400" b="1" cap="all" dirty="0" smtClean="0">
                <a:solidFill>
                  <a:srgbClr val="1D24AA"/>
                </a:solidFill>
                <a:latin typeface="Candara" panose="020E0502030303020204" pitchFamily="34" charset="0"/>
              </a:rPr>
              <a:t>корпоративного документооборота</a:t>
            </a:r>
            <a:br>
              <a:rPr lang="ru-RU" altLang="ko-KR" sz="2400" b="1" cap="all" dirty="0" smtClean="0">
                <a:solidFill>
                  <a:srgbClr val="1D24AA"/>
                </a:solidFill>
                <a:latin typeface="Candara" panose="020E0502030303020204" pitchFamily="34" charset="0"/>
              </a:rPr>
            </a:br>
            <a:r>
              <a:rPr lang="ru-RU" altLang="ko-KR" sz="2400" b="1" cap="all" dirty="0" smtClean="0">
                <a:solidFill>
                  <a:srgbClr val="1D24AA"/>
                </a:solidFill>
                <a:latin typeface="Candara" panose="020E0502030303020204" pitchFamily="34" charset="0"/>
              </a:rPr>
              <a:t>для ИП «Ромашов Софт»</a:t>
            </a:r>
          </a:p>
          <a:p>
            <a:pPr algn="ctr"/>
            <a:endParaRPr lang="ru-RU" altLang="ko-KR" sz="1400" b="1" dirty="0">
              <a:solidFill>
                <a:srgbClr val="1D24AA"/>
              </a:solidFill>
              <a:latin typeface="Candara" panose="020E0502030303020204" pitchFamily="34" charset="0"/>
            </a:endParaRPr>
          </a:p>
          <a:p>
            <a:pPr algn="ctr"/>
            <a:endParaRPr lang="ru-RU" altLang="ko-KR" sz="1400" b="1" dirty="0" smtClean="0">
              <a:solidFill>
                <a:srgbClr val="1D24AA"/>
              </a:solidFill>
              <a:latin typeface="Candara" panose="020E0502030303020204" pitchFamily="34" charset="0"/>
            </a:endParaRPr>
          </a:p>
          <a:p>
            <a:pPr algn="ctr"/>
            <a:endParaRPr lang="ru-RU" altLang="ko-KR" sz="1400" b="1" dirty="0" smtClean="0">
              <a:solidFill>
                <a:srgbClr val="1D24AA"/>
              </a:solidFill>
              <a:latin typeface="Candara" panose="020E0502030303020204" pitchFamily="34" charset="0"/>
            </a:endParaRPr>
          </a:p>
          <a:p>
            <a:pPr algn="ctr"/>
            <a:endParaRPr lang="ru-RU" altLang="ko-KR" sz="1400" b="1" dirty="0" smtClean="0">
              <a:solidFill>
                <a:srgbClr val="1D24AA"/>
              </a:solidFill>
              <a:latin typeface="Candara" panose="020E0502030303020204" pitchFamily="34" charset="0"/>
            </a:endParaRPr>
          </a:p>
          <a:p>
            <a:pPr algn="ctr"/>
            <a:endParaRPr lang="ru-RU" altLang="ko-KR" sz="1400" b="1" dirty="0" smtClean="0">
              <a:solidFill>
                <a:srgbClr val="1D24AA"/>
              </a:solidFill>
              <a:latin typeface="Candara" panose="020E0502030303020204" pitchFamily="34" charset="0"/>
            </a:endParaRPr>
          </a:p>
          <a:p>
            <a:pPr algn="ctr"/>
            <a:r>
              <a:rPr lang="ru-RU" altLang="ko-KR" sz="1400" b="1" dirty="0" smtClean="0">
                <a:latin typeface="Candara" panose="020E0502030303020204" pitchFamily="34" charset="0"/>
              </a:rPr>
              <a:t>Выполнила</a:t>
            </a:r>
            <a:r>
              <a:rPr lang="en-US" altLang="ko-KR" sz="1400" b="1" dirty="0" smtClean="0">
                <a:latin typeface="Candara" panose="020E0502030303020204" pitchFamily="34" charset="0"/>
              </a:rPr>
              <a:t>: </a:t>
            </a:r>
            <a:r>
              <a:rPr lang="ru-RU" altLang="ko-KR" sz="1400" b="1" dirty="0" err="1" smtClean="0">
                <a:latin typeface="Candara" panose="020E0502030303020204" pitchFamily="34" charset="0"/>
              </a:rPr>
              <a:t>Городинец</a:t>
            </a:r>
            <a:r>
              <a:rPr lang="ru-RU" altLang="ko-KR" sz="1400" b="1" dirty="0" smtClean="0">
                <a:latin typeface="Candara" panose="020E0502030303020204" pitchFamily="34" charset="0"/>
              </a:rPr>
              <a:t> Алина Дмитриевна</a:t>
            </a:r>
            <a:br>
              <a:rPr lang="ru-RU" altLang="ko-KR" sz="1400" b="1" dirty="0" smtClean="0">
                <a:latin typeface="Candara" panose="020E0502030303020204" pitchFamily="34" charset="0"/>
              </a:rPr>
            </a:br>
            <a:r>
              <a:rPr lang="ru-RU" altLang="ko-KR" sz="1400" b="1" dirty="0" smtClean="0">
                <a:latin typeface="Candara" panose="020E0502030303020204" pitchFamily="34" charset="0"/>
              </a:rPr>
              <a:t>Руководитель</a:t>
            </a:r>
            <a:r>
              <a:rPr lang="en-US" altLang="ko-KR" sz="1400" b="1" dirty="0" smtClean="0">
                <a:latin typeface="Candara" panose="020E0502030303020204" pitchFamily="34" charset="0"/>
              </a:rPr>
              <a:t>: </a:t>
            </a:r>
            <a:r>
              <a:rPr lang="ru-RU" altLang="ko-KR" sz="1400" b="1" dirty="0" smtClean="0">
                <a:latin typeface="Candara" panose="020E0502030303020204" pitchFamily="34" charset="0"/>
              </a:rPr>
              <a:t>Ромашов Роман Владимирович</a:t>
            </a:r>
          </a:p>
          <a:p>
            <a:pPr algn="ctr"/>
            <a:endParaRPr lang="ru-RU" altLang="ko-KR" sz="1400" b="1" dirty="0">
              <a:latin typeface="Candara" panose="020E0502030303020204" pitchFamily="34" charset="0"/>
            </a:endParaRPr>
          </a:p>
          <a:p>
            <a:pPr algn="ctr"/>
            <a:endParaRPr lang="ru-RU" altLang="ko-KR" sz="1400" b="1" dirty="0" smtClean="0">
              <a:latin typeface="Candara" panose="020E0502030303020204" pitchFamily="34" charset="0"/>
            </a:endParaRPr>
          </a:p>
          <a:p>
            <a:pPr algn="ctr"/>
            <a:endParaRPr lang="ru-RU" altLang="ko-KR" sz="1400" b="1" dirty="0" smtClean="0">
              <a:latin typeface="Candara" panose="020E0502030303020204" pitchFamily="34" charset="0"/>
            </a:endParaRPr>
          </a:p>
          <a:p>
            <a:pPr algn="ctr"/>
            <a:endParaRPr lang="ru-RU" altLang="ko-KR" sz="1400" b="1" dirty="0">
              <a:latin typeface="Candara" panose="020E0502030303020204" pitchFamily="34" charset="0"/>
            </a:endParaRPr>
          </a:p>
          <a:p>
            <a:pPr algn="ctr"/>
            <a:r>
              <a:rPr lang="ru-RU" altLang="ko-KR" sz="1400" b="1" dirty="0" smtClean="0">
                <a:latin typeface="Candara" panose="020E0502030303020204" pitchFamily="34" charset="0"/>
              </a:rPr>
              <a:t>Волгодонск, 2024</a:t>
            </a:r>
            <a:endParaRPr lang="en-US" altLang="ko-KR" sz="1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0D0E19-1E4B-404E-8E5A-3E8F821D3460}"/>
              </a:ext>
            </a:extLst>
          </p:cNvPr>
          <p:cNvSpPr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ru-RU" altLang="ko-KR" sz="4800" b="1" dirty="0" smtClean="0">
                <a:latin typeface="Candara" panose="020E0502030303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Спасибо</a:t>
            </a:r>
            <a:br>
              <a:rPr lang="ru-RU" altLang="ko-KR" sz="4800" b="1" dirty="0" smtClean="0">
                <a:latin typeface="Candara" panose="020E0502030303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RU" altLang="ko-KR" sz="4800" b="1" dirty="0" smtClean="0">
                <a:latin typeface="Candara" panose="020E0502030303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 внимание!</a:t>
            </a:r>
            <a:endParaRPr lang="ko-KR" altLang="en-US" sz="4800" b="1" dirty="0">
              <a:latin typeface="Candara" panose="020E0502030303020204" pitchFamily="34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B3ED0C-A1CB-4688-A608-71FBF1698AA6}"/>
              </a:ext>
            </a:extLst>
          </p:cNvPr>
          <p:cNvSpPr txBox="1"/>
          <p:nvPr/>
        </p:nvSpPr>
        <p:spPr>
          <a:xfrm>
            <a:off x="2006599" y="705040"/>
            <a:ext cx="8178802" cy="584775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cap="all" dirty="0" smtClean="0">
                <a:latin typeface="Candara" panose="020E0502030303020204" pitchFamily="34" charset="0"/>
              </a:rPr>
              <a:t>Цели </a:t>
            </a:r>
            <a:r>
              <a:rPr lang="ru-RU" altLang="ko-KR" cap="all" dirty="0">
                <a:latin typeface="Candara" panose="020E0502030303020204" pitchFamily="34" charset="0"/>
              </a:rPr>
              <a:t>и</a:t>
            </a:r>
            <a:r>
              <a:rPr lang="ru-RU" altLang="ko-KR" cap="all" dirty="0" smtClean="0">
                <a:latin typeface="Candara" panose="020E0502030303020204" pitchFamily="34" charset="0"/>
              </a:rPr>
              <a:t> задачи</a:t>
            </a:r>
            <a:endParaRPr lang="ko-KR" altLang="en-US" cap="all" dirty="0">
              <a:latin typeface="Candara" panose="020E0502030303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66A18-4990-4AD1-A37F-B9C7B690553B}"/>
              </a:ext>
            </a:extLst>
          </p:cNvPr>
          <p:cNvSpPr>
            <a:spLocks noChangeAspect="1"/>
          </p:cNvSpPr>
          <p:nvPr/>
        </p:nvSpPr>
        <p:spPr>
          <a:xfrm>
            <a:off x="1268000" y="350132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E2F59-5667-42E8-8D76-307DE3317CDB}"/>
              </a:ext>
            </a:extLst>
          </p:cNvPr>
          <p:cNvSpPr txBox="1"/>
          <p:nvPr/>
        </p:nvSpPr>
        <p:spPr>
          <a:xfrm>
            <a:off x="1536700" y="337484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400" dirty="0" smtClean="0">
                <a:latin typeface="+mj-lt"/>
              </a:rPr>
              <a:t>01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12A97-B32C-4989-BDF3-EFC50AFFEA0A}"/>
              </a:ext>
            </a:extLst>
          </p:cNvPr>
          <p:cNvSpPr txBox="1"/>
          <p:nvPr/>
        </p:nvSpPr>
        <p:spPr>
          <a:xfrm>
            <a:off x="1536700" y="3834560"/>
            <a:ext cx="443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 smtClean="0">
                <a:latin typeface="Candara" panose="020E0502030303020204" pitchFamily="34" charset="0"/>
              </a:rPr>
              <a:t>Технико</a:t>
            </a:r>
            <a:r>
              <a:rPr lang="ru-RU" altLang="ko-KR" sz="1600" dirty="0">
                <a:latin typeface="Candara" panose="020E0502030303020204" pitchFamily="34" charset="0"/>
              </a:rPr>
              <a:t>-</a:t>
            </a:r>
            <a:r>
              <a:rPr lang="ru-RU" altLang="ko-KR" sz="1600" dirty="0" smtClean="0">
                <a:latin typeface="Candara" panose="020E0502030303020204" pitchFamily="34" charset="0"/>
              </a:rPr>
              <a:t>экономическая характеристика объекта</a:t>
            </a:r>
            <a:endParaRPr lang="en-US" altLang="ko-KR" sz="1600" dirty="0">
              <a:latin typeface="Candara" panose="020E0502030303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3A8060-DBC1-4BB0-8281-A98F6036C921}"/>
              </a:ext>
            </a:extLst>
          </p:cNvPr>
          <p:cNvSpPr>
            <a:spLocks noChangeAspect="1"/>
          </p:cNvSpPr>
          <p:nvPr/>
        </p:nvSpPr>
        <p:spPr>
          <a:xfrm>
            <a:off x="6475000" y="350132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AB526-BAC3-42C4-8342-95710FF60B9E}"/>
              </a:ext>
            </a:extLst>
          </p:cNvPr>
          <p:cNvSpPr txBox="1"/>
          <p:nvPr/>
        </p:nvSpPr>
        <p:spPr>
          <a:xfrm>
            <a:off x="6743700" y="337484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400" dirty="0" smtClean="0">
                <a:latin typeface="+mj-lt"/>
              </a:rPr>
              <a:t>02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CF9D2-6037-496A-B361-44E31BD7134C}"/>
              </a:ext>
            </a:extLst>
          </p:cNvPr>
          <p:cNvSpPr txBox="1"/>
          <p:nvPr/>
        </p:nvSpPr>
        <p:spPr>
          <a:xfrm>
            <a:off x="6743700" y="3834560"/>
            <a:ext cx="443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 smtClean="0">
                <a:latin typeface="Candara" panose="020E0502030303020204" pitchFamily="34" charset="0"/>
              </a:rPr>
              <a:t>Сбор, анализ и формирование требований к информационной системе</a:t>
            </a:r>
            <a:endParaRPr lang="en-US" altLang="ko-KR" sz="1600" dirty="0">
              <a:latin typeface="Candara" panose="020E0502030303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5B704-39BA-48CD-B9FE-98C67C090C0D}"/>
              </a:ext>
            </a:extLst>
          </p:cNvPr>
          <p:cNvSpPr>
            <a:spLocks noChangeAspect="1"/>
          </p:cNvSpPr>
          <p:nvPr/>
        </p:nvSpPr>
        <p:spPr>
          <a:xfrm>
            <a:off x="1268000" y="4624007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E7310-E937-4569-A10E-C442A19DFCBA}"/>
              </a:ext>
            </a:extLst>
          </p:cNvPr>
          <p:cNvSpPr txBox="1"/>
          <p:nvPr/>
        </p:nvSpPr>
        <p:spPr>
          <a:xfrm>
            <a:off x="1536700" y="4497518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400" dirty="0" smtClean="0">
                <a:latin typeface="+mj-lt"/>
              </a:rPr>
              <a:t>03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19AB6-33D1-4C5F-8729-A25172511BAA}"/>
              </a:ext>
            </a:extLst>
          </p:cNvPr>
          <p:cNvSpPr txBox="1"/>
          <p:nvPr/>
        </p:nvSpPr>
        <p:spPr>
          <a:xfrm>
            <a:off x="1536700" y="4957238"/>
            <a:ext cx="443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 smtClean="0">
                <a:latin typeface="Candara" panose="020E0502030303020204" pitchFamily="34" charset="0"/>
              </a:rPr>
              <a:t>Проектирование информационной системы</a:t>
            </a:r>
            <a:endParaRPr lang="en-US" altLang="ko-KR" sz="1600" dirty="0">
              <a:latin typeface="Candara" panose="020E0502030303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2936BA-8E4F-4BDF-854D-B0864B25B1CD}"/>
              </a:ext>
            </a:extLst>
          </p:cNvPr>
          <p:cNvSpPr>
            <a:spLocks noChangeAspect="1"/>
          </p:cNvSpPr>
          <p:nvPr/>
        </p:nvSpPr>
        <p:spPr>
          <a:xfrm>
            <a:off x="6475000" y="4624007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CF7A3-6E72-4631-A1D6-9D3167CD69E9}"/>
              </a:ext>
            </a:extLst>
          </p:cNvPr>
          <p:cNvSpPr txBox="1"/>
          <p:nvPr/>
        </p:nvSpPr>
        <p:spPr>
          <a:xfrm>
            <a:off x="6743700" y="4497518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400" dirty="0" smtClean="0">
                <a:latin typeface="+mj-lt"/>
              </a:rPr>
              <a:t>04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FDC06-EAF3-4C00-8A8A-1288F544D4F0}"/>
              </a:ext>
            </a:extLst>
          </p:cNvPr>
          <p:cNvSpPr txBox="1"/>
          <p:nvPr/>
        </p:nvSpPr>
        <p:spPr>
          <a:xfrm>
            <a:off x="6743700" y="4957238"/>
            <a:ext cx="443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 smtClean="0">
                <a:latin typeface="Candara" panose="020E0502030303020204" pitchFamily="34" charset="0"/>
              </a:rPr>
              <a:t>Разработка программного продукта</a:t>
            </a:r>
            <a:endParaRPr lang="en-US" altLang="ko-KR" sz="1600" dirty="0">
              <a:latin typeface="Candara" panose="020E05020303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12A97-B32C-4989-BDF3-EFC50AFFEA0A}"/>
              </a:ext>
            </a:extLst>
          </p:cNvPr>
          <p:cNvSpPr txBox="1"/>
          <p:nvPr/>
        </p:nvSpPr>
        <p:spPr>
          <a:xfrm>
            <a:off x="1268000" y="2102634"/>
            <a:ext cx="9907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b="1" dirty="0" smtClean="0">
                <a:solidFill>
                  <a:srgbClr val="1D24AA"/>
                </a:solidFill>
                <a:latin typeface="Candara" panose="020E0502030303020204" pitchFamily="34" charset="0"/>
              </a:rPr>
              <a:t>Целью</a:t>
            </a:r>
            <a:r>
              <a:rPr lang="ru-RU" altLang="ko-KR" sz="1600" dirty="0" smtClean="0">
                <a:latin typeface="Candara" panose="020E0502030303020204" pitchFamily="34" charset="0"/>
              </a:rPr>
              <a:t> дипломного проекта является разработка веб-приложения внутреннего электронного документооборота.</a:t>
            </a:r>
            <a:br>
              <a:rPr lang="ru-RU" altLang="ko-KR" sz="1600" dirty="0" smtClean="0">
                <a:latin typeface="Candara" panose="020E0502030303020204" pitchFamily="34" charset="0"/>
              </a:rPr>
            </a:br>
            <a:r>
              <a:rPr lang="ru-RU" altLang="ko-KR" sz="1600" dirty="0" smtClean="0">
                <a:latin typeface="Candara" panose="020E0502030303020204" pitchFamily="34" charset="0"/>
              </a:rPr>
              <a:t/>
            </a:r>
            <a:br>
              <a:rPr lang="ru-RU" altLang="ko-KR" sz="1600" dirty="0" smtClean="0">
                <a:latin typeface="Candara" panose="020E0502030303020204" pitchFamily="34" charset="0"/>
              </a:rPr>
            </a:br>
            <a:r>
              <a:rPr lang="ru-RU" altLang="ko-KR" sz="1600" dirty="0" smtClean="0">
                <a:latin typeface="Candara" panose="020E0502030303020204" pitchFamily="34" charset="0"/>
              </a:rPr>
              <a:t>Для достижения цели необходимо выполнить следующие </a:t>
            </a:r>
            <a:r>
              <a:rPr lang="ru-RU" altLang="ko-KR" sz="1600" b="1" dirty="0" smtClean="0">
                <a:solidFill>
                  <a:srgbClr val="1D24AA"/>
                </a:solidFill>
                <a:latin typeface="Candara" panose="020E0502030303020204" pitchFamily="34" charset="0"/>
              </a:rPr>
              <a:t>задачи</a:t>
            </a:r>
            <a:r>
              <a:rPr lang="en-US" altLang="ko-KR" sz="1600" dirty="0" smtClean="0">
                <a:latin typeface="Candara" panose="020E0502030303020204" pitchFamily="34" charset="0"/>
              </a:rPr>
              <a:t>:</a:t>
            </a:r>
            <a:endParaRPr lang="en-US" altLang="ko-KR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D8E5-6620-4728-950F-904B53708A4E}"/>
              </a:ext>
            </a:extLst>
          </p:cNvPr>
          <p:cNvSpPr txBox="1"/>
          <p:nvPr/>
        </p:nvSpPr>
        <p:spPr>
          <a:xfrm>
            <a:off x="3711324" y="3416922"/>
            <a:ext cx="4769351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2000" dirty="0" smtClean="0">
                <a:latin typeface="Candara" panose="020E0502030303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  <a:endParaRPr lang="ko-KR" altLang="en-US" sz="20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332FB-FF2D-4F1F-B07F-3BD28C725EAB}"/>
              </a:ext>
            </a:extLst>
          </p:cNvPr>
          <p:cNvSpPr txBox="1"/>
          <p:nvPr/>
        </p:nvSpPr>
        <p:spPr>
          <a:xfrm>
            <a:off x="2403134" y="2647481"/>
            <a:ext cx="7385733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4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ИП «Ромашов Софт»</a:t>
            </a:r>
            <a:endParaRPr lang="ko-KR" altLang="en-US" sz="4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EDED2-BC3D-469D-A709-C8D3A74CE7DA}"/>
              </a:ext>
            </a:extLst>
          </p:cNvPr>
          <p:cNvSpPr/>
          <p:nvPr/>
        </p:nvSpPr>
        <p:spPr>
          <a:xfrm>
            <a:off x="1842162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5CD841-05F1-4300-B5D6-48A52840F267}"/>
              </a:ext>
            </a:extLst>
          </p:cNvPr>
          <p:cNvSpPr/>
          <p:nvPr/>
        </p:nvSpPr>
        <p:spPr>
          <a:xfrm>
            <a:off x="6246369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48CF5C-0633-41D3-9011-0202CC189320}"/>
              </a:ext>
            </a:extLst>
          </p:cNvPr>
          <p:cNvSpPr txBox="1"/>
          <p:nvPr/>
        </p:nvSpPr>
        <p:spPr>
          <a:xfrm>
            <a:off x="2911019" y="2695044"/>
            <a:ext cx="3008463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ru-RU" altLang="ko-KR" sz="16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Доступ к функционалу системы в зависимости от роли</a:t>
            </a:r>
            <a:endParaRPr lang="ko-KR" altLang="en-US" sz="1600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8AA36B-5E3A-4D52-AA7D-156AB3CE6EE6}"/>
              </a:ext>
            </a:extLst>
          </p:cNvPr>
          <p:cNvSpPr/>
          <p:nvPr/>
        </p:nvSpPr>
        <p:spPr>
          <a:xfrm>
            <a:off x="2891388" y="2318219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 smtClean="0">
                <a:latin typeface="Candara" panose="020E0502030303020204" pitchFamily="34" charset="0"/>
              </a:rPr>
              <a:t>Авторизация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2A0A08-0662-4FA3-80E2-B87C93B58F12}"/>
              </a:ext>
            </a:extLst>
          </p:cNvPr>
          <p:cNvSpPr txBox="1"/>
          <p:nvPr/>
        </p:nvSpPr>
        <p:spPr>
          <a:xfrm>
            <a:off x="7341375" y="2695044"/>
            <a:ext cx="300846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ru-RU" altLang="ko-KR" sz="16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Возможность создания</a:t>
            </a:r>
            <a:endParaRPr lang="ko-KR" altLang="en-US" sz="1600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2F5F16-ABDE-4985-BE75-DB54D432FC62}"/>
              </a:ext>
            </a:extLst>
          </p:cNvPr>
          <p:cNvSpPr/>
          <p:nvPr/>
        </p:nvSpPr>
        <p:spPr>
          <a:xfrm>
            <a:off x="7321744" y="2301708"/>
            <a:ext cx="3136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 smtClean="0">
                <a:latin typeface="Candara" panose="020E0502030303020204" pitchFamily="34" charset="0"/>
              </a:rPr>
              <a:t>Управление документами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1E9885-DB42-4CD6-9FDE-370C5ECC0874}"/>
              </a:ext>
            </a:extLst>
          </p:cNvPr>
          <p:cNvSpPr/>
          <p:nvPr/>
        </p:nvSpPr>
        <p:spPr>
          <a:xfrm>
            <a:off x="1842162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FE95-206C-4F03-BEA2-802A548A107C}"/>
              </a:ext>
            </a:extLst>
          </p:cNvPr>
          <p:cNvSpPr/>
          <p:nvPr/>
        </p:nvSpPr>
        <p:spPr>
          <a:xfrm>
            <a:off x="6246369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AF1A43-5D25-413D-877A-B40AF5882086}"/>
              </a:ext>
            </a:extLst>
          </p:cNvPr>
          <p:cNvSpPr txBox="1"/>
          <p:nvPr/>
        </p:nvSpPr>
        <p:spPr>
          <a:xfrm>
            <a:off x="2911019" y="4764787"/>
            <a:ext cx="3008463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ru-RU" altLang="ko-KR" sz="16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Поиск по метаданным, фильтрация </a:t>
            </a:r>
            <a:endParaRPr lang="ko-KR" altLang="en-US" sz="1600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CFB7B9-EE6C-44B5-8B57-1291AB45042E}"/>
              </a:ext>
            </a:extLst>
          </p:cNvPr>
          <p:cNvSpPr/>
          <p:nvPr/>
        </p:nvSpPr>
        <p:spPr>
          <a:xfrm>
            <a:off x="2891388" y="4387962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 smtClean="0">
                <a:latin typeface="Candara" panose="020E0502030303020204" pitchFamily="34" charset="0"/>
              </a:rPr>
              <a:t>Быстрый поиск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73B2F2-35A0-4D5E-A03F-3BFA09EAE4EC}"/>
              </a:ext>
            </a:extLst>
          </p:cNvPr>
          <p:cNvSpPr txBox="1"/>
          <p:nvPr/>
        </p:nvSpPr>
        <p:spPr>
          <a:xfrm>
            <a:off x="7341375" y="4764787"/>
            <a:ext cx="3008463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ru-RU" altLang="ko-KR" sz="16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Возможность вывода на печать документа</a:t>
            </a:r>
            <a:endParaRPr lang="ko-KR" altLang="en-US" sz="1600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A0FDF6-D0B8-4322-A72B-0B4A6999215B}"/>
              </a:ext>
            </a:extLst>
          </p:cNvPr>
          <p:cNvSpPr/>
          <p:nvPr/>
        </p:nvSpPr>
        <p:spPr>
          <a:xfrm>
            <a:off x="7321744" y="4371451"/>
            <a:ext cx="3136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 smtClean="0">
                <a:latin typeface="Candara" panose="020E0502030303020204" pitchFamily="34" charset="0"/>
              </a:rPr>
              <a:t>Вывод на печать</a:t>
            </a:r>
            <a:endParaRPr lang="ko-KR" altLang="en-US" sz="2000" dirty="0">
              <a:latin typeface="Candara" panose="020E0502030303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557398-64EB-4F03-AE6B-A27AA2964A99}"/>
              </a:ext>
            </a:extLst>
          </p:cNvPr>
          <p:cNvSpPr txBox="1"/>
          <p:nvPr/>
        </p:nvSpPr>
        <p:spPr>
          <a:xfrm>
            <a:off x="2006599" y="767102"/>
            <a:ext cx="8178802" cy="584775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cap="all" dirty="0" smtClean="0">
                <a:latin typeface="Candara" panose="020E0502030303020204" pitchFamily="34" charset="0"/>
              </a:rPr>
              <a:t>Постановка задачи</a:t>
            </a:r>
            <a:endParaRPr lang="ko-KR" altLang="en-US" cap="all" dirty="0">
              <a:latin typeface="Candara" panose="020E0502030303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5898" l="0" r="927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2" y="4679209"/>
            <a:ext cx="540000" cy="54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27" b="92383" l="4102" r="96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68" y="4679209"/>
            <a:ext cx="540000" cy="54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88" b="94922" l="7422" r="925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27" y="2591664"/>
            <a:ext cx="540000" cy="54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125" b="9707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68" y="25916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56796-8614-4C3D-A40A-87E9D0C95341}"/>
              </a:ext>
            </a:extLst>
          </p:cNvPr>
          <p:cNvSpPr/>
          <p:nvPr/>
        </p:nvSpPr>
        <p:spPr>
          <a:xfrm>
            <a:off x="852336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F9C68-A8C8-4DAE-96FD-7451CE1B803B}"/>
              </a:ext>
            </a:extLst>
          </p:cNvPr>
          <p:cNvSpPr/>
          <p:nvPr/>
        </p:nvSpPr>
        <p:spPr>
          <a:xfrm>
            <a:off x="4519662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2C4515-AA18-45D8-9260-3EBD98647527}"/>
              </a:ext>
            </a:extLst>
          </p:cNvPr>
          <p:cNvSpPr/>
          <p:nvPr/>
        </p:nvSpPr>
        <p:spPr>
          <a:xfrm>
            <a:off x="8186988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13276-E227-43C8-89FA-25DEDC17A6FC}"/>
              </a:ext>
            </a:extLst>
          </p:cNvPr>
          <p:cNvSpPr txBox="1"/>
          <p:nvPr/>
        </p:nvSpPr>
        <p:spPr>
          <a:xfrm>
            <a:off x="1045523" y="4795593"/>
            <a:ext cx="276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JavaScript </a:t>
            </a:r>
            <a:r>
              <a:rPr lang="ru-RU" altLang="ko-KR" sz="1600" dirty="0" smtClean="0"/>
              <a:t>библиотека для создания пользовательских интерфейсов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4F644B-D4EB-4349-8A4C-374D234BD1AA}"/>
              </a:ext>
            </a:extLst>
          </p:cNvPr>
          <p:cNvSpPr/>
          <p:nvPr/>
        </p:nvSpPr>
        <p:spPr>
          <a:xfrm>
            <a:off x="1048845" y="3753616"/>
            <a:ext cx="2754742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b="1" dirty="0" smtClean="0">
                <a:latin typeface="Candara" panose="020E0502030303020204" pitchFamily="34" charset="0"/>
              </a:rPr>
              <a:t>React</a:t>
            </a:r>
            <a:endParaRPr lang="en-US" altLang="ko-KR" sz="2400" b="1" dirty="0">
              <a:latin typeface="Candara" panose="020E0502030303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82766-CEBF-4B5E-8A94-C3336FEED5CC}"/>
              </a:ext>
            </a:extLst>
          </p:cNvPr>
          <p:cNvSpPr txBox="1"/>
          <p:nvPr/>
        </p:nvSpPr>
        <p:spPr>
          <a:xfrm>
            <a:off x="4721817" y="4795593"/>
            <a:ext cx="2754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 smtClean="0"/>
              <a:t>Среда выполнения, позволяющая запускать </a:t>
            </a:r>
            <a:r>
              <a:rPr lang="en-US" altLang="ko-KR" sz="1600" dirty="0" smtClean="0"/>
              <a:t>JavaScript </a:t>
            </a:r>
            <a:r>
              <a:rPr lang="ru-RU" altLang="ko-KR" sz="1600" dirty="0" smtClean="0"/>
              <a:t>код на стороне сервера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19D4F1-5F65-42EA-AE4B-769103858197}"/>
              </a:ext>
            </a:extLst>
          </p:cNvPr>
          <p:cNvSpPr/>
          <p:nvPr/>
        </p:nvSpPr>
        <p:spPr>
          <a:xfrm>
            <a:off x="4725140" y="3753616"/>
            <a:ext cx="2748762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b="1" dirty="0" smtClean="0">
                <a:latin typeface="Candara" panose="020E0502030303020204" pitchFamily="34" charset="0"/>
              </a:rPr>
              <a:t>Node.js</a:t>
            </a:r>
            <a:endParaRPr lang="en-US" altLang="ko-KR" sz="2400" b="1" dirty="0">
              <a:latin typeface="Candara" panose="020E0502030303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8AFD9-598A-4FD5-837F-DACFD914685B}"/>
              </a:ext>
            </a:extLst>
          </p:cNvPr>
          <p:cNvSpPr txBox="1"/>
          <p:nvPr/>
        </p:nvSpPr>
        <p:spPr>
          <a:xfrm>
            <a:off x="8383058" y="4795593"/>
            <a:ext cx="275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 smtClean="0"/>
              <a:t>Кроссплатформенный редактор кода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41E4C0-B730-49C9-BF7D-055301765053}"/>
              </a:ext>
            </a:extLst>
          </p:cNvPr>
          <p:cNvSpPr/>
          <p:nvPr/>
        </p:nvSpPr>
        <p:spPr>
          <a:xfrm>
            <a:off x="8386378" y="3753616"/>
            <a:ext cx="2752054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b="1" dirty="0" smtClean="0">
                <a:latin typeface="Candara" panose="020E0502030303020204" pitchFamily="34" charset="0"/>
              </a:rPr>
              <a:t>Visual studio Code</a:t>
            </a:r>
            <a:endParaRPr lang="en-US" altLang="ko-KR" sz="2400" b="1" dirty="0">
              <a:latin typeface="Candara" panose="020E0502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39406-C1D4-4B9E-B937-CB63C04DC8F0}"/>
              </a:ext>
            </a:extLst>
          </p:cNvPr>
          <p:cNvSpPr txBox="1"/>
          <p:nvPr/>
        </p:nvSpPr>
        <p:spPr>
          <a:xfrm>
            <a:off x="2006599" y="5865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cap="all" dirty="0" smtClean="0">
                <a:latin typeface="Candara" panose="020E0502030303020204" pitchFamily="34" charset="0"/>
              </a:rPr>
              <a:t>Средства разработки</a:t>
            </a:r>
            <a:endParaRPr lang="ko-KR" altLang="en-US" sz="2800" cap="all" dirty="0">
              <a:latin typeface="Candara" panose="020E050203030302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t="7617" r="2735" b="7812"/>
          <a:stretch/>
        </p:blipFill>
        <p:spPr>
          <a:xfrm>
            <a:off x="1045523" y="2380359"/>
            <a:ext cx="1022101" cy="9144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60" y="2376605"/>
            <a:ext cx="810816" cy="9144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058" y="2376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E39F-1FB6-4097-828B-CF2FCB9BF8AC}"/>
              </a:ext>
            </a:extLst>
          </p:cNvPr>
          <p:cNvSpPr txBox="1"/>
          <p:nvPr/>
        </p:nvSpPr>
        <p:spPr>
          <a:xfrm>
            <a:off x="529390" y="3217827"/>
            <a:ext cx="3701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latin typeface="Candara" panose="020E0502030303020204" pitchFamily="34" charset="0"/>
              </a:rPr>
              <a:t>Страница документы предоставляет доступ пользователю к списку документов, которые разбиты по виду</a:t>
            </a:r>
            <a:endParaRPr lang="en-US" altLang="ko-KR" sz="1400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FE89C-2AFF-48BF-8179-34302564E777}"/>
              </a:ext>
            </a:extLst>
          </p:cNvPr>
          <p:cNvSpPr txBox="1"/>
          <p:nvPr/>
        </p:nvSpPr>
        <p:spPr>
          <a:xfrm>
            <a:off x="529390" y="1566510"/>
            <a:ext cx="3701044" cy="11387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2000" b="0" dirty="0" smtClean="0">
                <a:latin typeface="Candara" panose="020E0502030303020204" pitchFamily="34" charset="0"/>
              </a:rPr>
              <a:t>Интерфейс</a:t>
            </a:r>
            <a:r>
              <a:rPr lang="en-US" altLang="ko-KR" sz="2000" b="0" dirty="0" smtClean="0">
                <a:latin typeface="Candara" panose="020E0502030303020204" pitchFamily="34" charset="0"/>
              </a:rPr>
              <a:t>:</a:t>
            </a:r>
            <a:r>
              <a:rPr lang="en-US" altLang="ko-KR" sz="2400" b="0" dirty="0" smtClean="0">
                <a:latin typeface="Candara" panose="020E0502030303020204" pitchFamily="34" charset="0"/>
              </a:rPr>
              <a:t/>
            </a:r>
            <a:br>
              <a:rPr lang="en-US" altLang="ko-KR" sz="2400" b="0" dirty="0" smtClean="0">
                <a:latin typeface="Candara" panose="020E0502030303020204" pitchFamily="34" charset="0"/>
              </a:rPr>
            </a:br>
            <a:r>
              <a:rPr lang="ru-RU" altLang="ko-KR" sz="2400" cap="all" dirty="0" smtClean="0">
                <a:latin typeface="Candara" panose="020E0502030303020204" pitchFamily="34" charset="0"/>
              </a:rPr>
              <a:t>Обозреватель документов</a:t>
            </a:r>
            <a:endParaRPr lang="en-US" altLang="ko-KR" sz="2400" cap="all" dirty="0">
              <a:latin typeface="Candara" panose="020E05020303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24491C-7AA1-4F22-A243-5A0F8DB4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27" y="1053966"/>
            <a:ext cx="7638534" cy="4750068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5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E39F-1FB6-4097-828B-CF2FCB9BF8AC}"/>
              </a:ext>
            </a:extLst>
          </p:cNvPr>
          <p:cNvSpPr txBox="1"/>
          <p:nvPr/>
        </p:nvSpPr>
        <p:spPr>
          <a:xfrm>
            <a:off x="529390" y="3217827"/>
            <a:ext cx="3701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latin typeface="Candara" panose="020E0502030303020204" pitchFamily="34" charset="0"/>
              </a:rPr>
              <a:t>Страница добавления документа предоставляет доступ пользователю созданию документов</a:t>
            </a:r>
            <a:endParaRPr lang="en-US" altLang="ko-KR" sz="1400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FE89C-2AFF-48BF-8179-34302564E777}"/>
              </a:ext>
            </a:extLst>
          </p:cNvPr>
          <p:cNvSpPr txBox="1"/>
          <p:nvPr/>
        </p:nvSpPr>
        <p:spPr>
          <a:xfrm>
            <a:off x="529390" y="1566510"/>
            <a:ext cx="3701044" cy="113877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2000" b="0" dirty="0" smtClean="0">
                <a:latin typeface="Candara" panose="020E0502030303020204" pitchFamily="34" charset="0"/>
              </a:rPr>
              <a:t>Интерфейс</a:t>
            </a:r>
            <a:r>
              <a:rPr lang="en-US" altLang="ko-KR" sz="2000" b="0" dirty="0" smtClean="0">
                <a:latin typeface="Candara" panose="020E0502030303020204" pitchFamily="34" charset="0"/>
              </a:rPr>
              <a:t>:</a:t>
            </a:r>
            <a:r>
              <a:rPr lang="en-US" altLang="ko-KR" sz="2400" b="0" dirty="0" smtClean="0">
                <a:latin typeface="Candara" panose="020E0502030303020204" pitchFamily="34" charset="0"/>
              </a:rPr>
              <a:t/>
            </a:r>
            <a:br>
              <a:rPr lang="en-US" altLang="ko-KR" sz="2400" b="0" dirty="0" smtClean="0">
                <a:latin typeface="Candara" panose="020E0502030303020204" pitchFamily="34" charset="0"/>
              </a:rPr>
            </a:br>
            <a:r>
              <a:rPr lang="ru-RU" altLang="ko-KR" sz="2400" cap="all" dirty="0" smtClean="0">
                <a:latin typeface="Candara" panose="020E0502030303020204" pitchFamily="34" charset="0"/>
              </a:rPr>
              <a:t>Добавление</a:t>
            </a:r>
            <a:br>
              <a:rPr lang="ru-RU" altLang="ko-KR" sz="2400" cap="all" dirty="0" smtClean="0">
                <a:latin typeface="Candara" panose="020E0502030303020204" pitchFamily="34" charset="0"/>
              </a:rPr>
            </a:br>
            <a:r>
              <a:rPr lang="ru-RU" altLang="ko-KR" sz="2400" cap="all" dirty="0" smtClean="0">
                <a:latin typeface="Candara" panose="020E0502030303020204" pitchFamily="34" charset="0"/>
              </a:rPr>
              <a:t>документа</a:t>
            </a:r>
            <a:endParaRPr lang="en-US" altLang="ko-KR" sz="2400" cap="all" dirty="0">
              <a:latin typeface="Candara" panose="020E05020303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24491C-7AA1-4F22-A243-5A0F8DB4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27" y="1053966"/>
            <a:ext cx="7638534" cy="4750068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76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E39F-1FB6-4097-828B-CF2FCB9BF8AC}"/>
              </a:ext>
            </a:extLst>
          </p:cNvPr>
          <p:cNvSpPr txBox="1"/>
          <p:nvPr/>
        </p:nvSpPr>
        <p:spPr>
          <a:xfrm>
            <a:off x="529390" y="3217827"/>
            <a:ext cx="3701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latin typeface="Candara" panose="020E0502030303020204" pitchFamily="34" charset="0"/>
              </a:rPr>
              <a:t>Страница вывода на печать документа предоставляет доступ пользователю к формату документа при печати</a:t>
            </a:r>
            <a:endParaRPr lang="en-US" altLang="ko-KR" sz="1400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FE89C-2AFF-48BF-8179-34302564E777}"/>
              </a:ext>
            </a:extLst>
          </p:cNvPr>
          <p:cNvSpPr txBox="1"/>
          <p:nvPr/>
        </p:nvSpPr>
        <p:spPr>
          <a:xfrm>
            <a:off x="529390" y="1751176"/>
            <a:ext cx="3701044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2000" b="0" dirty="0" smtClean="0">
                <a:latin typeface="Candara" panose="020E0502030303020204" pitchFamily="34" charset="0"/>
              </a:rPr>
              <a:t>Интерфейс</a:t>
            </a:r>
            <a:r>
              <a:rPr lang="en-US" altLang="ko-KR" sz="2000" b="0" dirty="0" smtClean="0">
                <a:latin typeface="Candara" panose="020E0502030303020204" pitchFamily="34" charset="0"/>
              </a:rPr>
              <a:t>:</a:t>
            </a:r>
            <a:r>
              <a:rPr lang="en-US" altLang="ko-KR" sz="2400" b="0" dirty="0" smtClean="0">
                <a:latin typeface="Candara" panose="020E0502030303020204" pitchFamily="34" charset="0"/>
              </a:rPr>
              <a:t/>
            </a:r>
            <a:br>
              <a:rPr lang="en-US" altLang="ko-KR" sz="2400" b="0" dirty="0" smtClean="0">
                <a:latin typeface="Candara" panose="020E0502030303020204" pitchFamily="34" charset="0"/>
              </a:rPr>
            </a:br>
            <a:r>
              <a:rPr lang="ru-RU" altLang="ko-KR" sz="2400" cap="all" dirty="0" smtClean="0">
                <a:latin typeface="Candara" panose="020E0502030303020204" pitchFamily="34" charset="0"/>
              </a:rPr>
              <a:t>Вывод на печать</a:t>
            </a:r>
            <a:endParaRPr lang="en-US" altLang="ko-KR" sz="2400" cap="all" dirty="0">
              <a:latin typeface="Candara" panose="020E05020303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24491C-7AA1-4F22-A243-5A0F8DB4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27" y="1053966"/>
            <a:ext cx="7638534" cy="4750068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1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EF89E2-45FC-4DE9-BE21-BD70C1E319FD}"/>
              </a:ext>
            </a:extLst>
          </p:cNvPr>
          <p:cNvSpPr txBox="1"/>
          <p:nvPr/>
        </p:nvSpPr>
        <p:spPr>
          <a:xfrm>
            <a:off x="2006599" y="7894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cap="all" dirty="0" smtClean="0">
                <a:latin typeface="Candara" panose="020E0502030303020204" pitchFamily="34" charset="0"/>
              </a:rPr>
              <a:t>Заключение</a:t>
            </a:r>
            <a:endParaRPr lang="ko-KR" altLang="en-US" sz="2800" cap="all" dirty="0"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85121-FD4E-45DB-8602-CB741D94DA48}"/>
              </a:ext>
            </a:extLst>
          </p:cNvPr>
          <p:cNvSpPr txBox="1"/>
          <p:nvPr/>
        </p:nvSpPr>
        <p:spPr>
          <a:xfrm>
            <a:off x="1943099" y="2176618"/>
            <a:ext cx="830580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Результатом выполнения дипломного проекта стало разработанное веб-приложение корпоративного документооборота для ИП «Ромашов Софт». </a:t>
            </a:r>
          </a:p>
          <a:p>
            <a:pPr algn="ctr">
              <a:lnSpc>
                <a:spcPct val="100000"/>
              </a:lnSpc>
            </a:pPr>
            <a:endParaRPr lang="ru-RU" altLang="ko-KR" sz="18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altLang="ko-KR" sz="2400" b="1" dirty="0" smtClean="0">
                <a:solidFill>
                  <a:srgbClr val="1D24AA"/>
                </a:solidFill>
                <a:latin typeface="Candara" panose="020E0502030303020204" pitchFamily="34" charset="0"/>
              </a:rPr>
              <a:t>Все поставленные задачи выполнены, цель достигнута.</a:t>
            </a:r>
          </a:p>
          <a:p>
            <a:pPr algn="ctr">
              <a:lnSpc>
                <a:spcPct val="100000"/>
              </a:lnSpc>
            </a:pPr>
            <a:endParaRPr lang="ru-RU" altLang="ko-KR" sz="18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При разработке программного продукты были использованы современные технологии разработки, такие как библиотека </a:t>
            </a:r>
            <a:r>
              <a:rPr lang="en-US" altLang="ko-KR" sz="18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React</a:t>
            </a:r>
            <a:r>
              <a:rPr lang="en-US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ru-RU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для построения пользовательского интерфейса, среда выполнения </a:t>
            </a:r>
            <a:r>
              <a:rPr lang="en-US" altLang="ko-KR" sz="18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Node.js</a:t>
            </a:r>
            <a:r>
              <a:rPr lang="en-US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ru-RU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для работы с </a:t>
            </a:r>
            <a:r>
              <a:rPr lang="en-US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JavaScript </a:t>
            </a:r>
            <a:r>
              <a:rPr lang="ru-RU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на стороне сервера.</a:t>
            </a:r>
            <a:r>
              <a:rPr lang="en-US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ru-RU" altLang="ko-KR" sz="18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00000"/>
              </a:lnSpc>
            </a:pPr>
            <a:endParaRPr lang="ru-RU" altLang="ko-KR" sz="18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altLang="ko-KR" sz="1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Созданное веб-приложение решает задачу создания удобного инструмента для управления и хранения документов в корпоративной среде.</a:t>
            </a:r>
            <a:endParaRPr lang="en-US" altLang="ko-KR" sz="1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rona One - Lato Light">
      <a:majorFont>
        <a:latin typeface="Krona One"/>
        <a:ea typeface="Arial Unicode MS"/>
        <a:cs typeface=""/>
      </a:majorFont>
      <a:minorFont>
        <a:latin typeface="Lato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0000"/>
          </a:schemeClr>
        </a:solidFill>
        <a:ln w="12700">
          <a:solidFill>
            <a:srgbClr val="F73648"/>
          </a:solidFill>
        </a:ln>
        <a:effectLst/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tx1">
            <a:alpha val="78000"/>
          </a:schemeClr>
        </a:solidFill>
        <a:ln w="6350">
          <a:gradFill>
            <a:gsLst>
              <a:gs pos="0">
                <a:srgbClr val="83561C"/>
              </a:gs>
              <a:gs pos="74000">
                <a:srgbClr val="E0CB79"/>
              </a:gs>
              <a:gs pos="83000">
                <a:srgbClr val="9C7132"/>
              </a:gs>
              <a:gs pos="100000">
                <a:srgbClr val="E3C36A"/>
              </a:gs>
            </a:gsLst>
            <a:lin ang="2700000" scaled="0"/>
          </a:gradFill>
        </a:ln>
        <a:effectLst>
          <a:outerShdw blurRad="152400" algn="ctr" rotWithShape="0">
            <a:prstClr val="black">
              <a:alpha val="88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225</Words>
  <Application>Microsoft Office PowerPoint</Application>
  <PresentationFormat>Широкоэкранный</PresentationFormat>
  <Paragraphs>60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 Unicode MS</vt:lpstr>
      <vt:lpstr>Krona One</vt:lpstr>
      <vt:lpstr>JetBrains Mono</vt:lpstr>
      <vt:lpstr>Candara</vt:lpstr>
      <vt:lpstr>Malgun Gothic</vt:lpstr>
      <vt:lpstr>Arial</vt:lpstr>
      <vt:lpstr>Candara Light</vt:lpstr>
      <vt:lpstr>Lato Light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Алина Городинец</cp:lastModifiedBy>
  <cp:revision>387</cp:revision>
  <dcterms:created xsi:type="dcterms:W3CDTF">2019-04-06T05:20:47Z</dcterms:created>
  <dcterms:modified xsi:type="dcterms:W3CDTF">2024-06-20T18:08:22Z</dcterms:modified>
</cp:coreProperties>
</file>