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4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66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194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1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9605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21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2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8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523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3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283DF7-3E04-4610-8093-BCD0DAD9A86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FF2698-665C-4691-A921-FEBA6DB721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346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339" y="800430"/>
            <a:ext cx="8600661" cy="2387600"/>
          </a:xfrm>
        </p:spPr>
        <p:txBody>
          <a:bodyPr/>
          <a:lstStyle/>
          <a:p>
            <a:r>
              <a:rPr lang="en-US" sz="5100" dirty="0">
                <a:cs typeface="Arial" panose="020B0604020202020204" pitchFamily="34" charset="0"/>
              </a:rPr>
              <a:t>Do more than six stocks matter?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Springboard capstone project report (9/24/2016)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David Whitney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Mentored by Sameera Poduri</a:t>
            </a:r>
          </a:p>
        </p:txBody>
      </p:sp>
      <p:pic>
        <p:nvPicPr>
          <p:cNvPr id="4098" name="Picture 2" descr="http://waffle.press/wp-content/uploads/2015/09/sto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49" y="2872702"/>
            <a:ext cx="285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How important are these SIX stocks?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8178579" cy="406908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According to a recent Wall-Street Journal article, more than half the value added to the NASDAQ in 2015 came from the “FAANG” stocks alone.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8" y="3274341"/>
            <a:ext cx="6667500" cy="2352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" y="6263640"/>
            <a:ext cx="832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http://www.wsj.com/articles/the-only-six-stocks-that-matter-1437942926</a:t>
            </a:r>
          </a:p>
        </p:txBody>
      </p:sp>
    </p:spTree>
    <p:extLst>
      <p:ext uri="{BB962C8B-B14F-4D97-AF65-F5344CB8AC3E}">
        <p14:creationId xmlns:p14="http://schemas.microsoft.com/office/powerpoint/2010/main" val="153586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Who are these SIX Stocks?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864497" cy="406908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FAANG stocks are a small group of high performing technology/ pharmaceutical-related companies: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(AMZN)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Apple (AAPL)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 (FB)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(GOOG or GOOGL)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Netflix (NFLX)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Gilead (GILD)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 of these companies (Facebook, Amazon, Netflix, and Google) have been affectionately dubbed by Jim Cramer on Mad Money by the acronym ‘FANG.’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as not to be confusing, the six listed stocks above will be dubbed by ‘FAANG’ in this report.</a:t>
            </a:r>
          </a:p>
        </p:txBody>
      </p:sp>
      <p:pic>
        <p:nvPicPr>
          <p:cNvPr id="1028" name="Picture 4" descr="Image result for FANG st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94" y="2874066"/>
            <a:ext cx="226973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0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12681"/>
            <a:ext cx="795528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IS THE MARKET RECOVERY LOPSIDED BECAUSE OF FAANG?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797804"/>
            <a:ext cx="7829964" cy="4484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the NASDAQ composite’s recent growth has been so heavily concentrated in the FAANG stocks, concerns have been raised about the robustness of the recent recovery in the U.S. stock market.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the FAANG stocks have closely tracked with the NASDAQ, providing some evidence for this viewpoint: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13" y="4082514"/>
            <a:ext cx="7315200" cy="2691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8461" y="4227953"/>
            <a:ext cx="111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NASDAQ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APPL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AMZN</a:t>
            </a:r>
          </a:p>
          <a:p>
            <a:pPr algn="ctr"/>
            <a:r>
              <a:rPr lang="en-US" dirty="0">
                <a:solidFill>
                  <a:srgbClr val="009999"/>
                </a:solidFill>
              </a:rPr>
              <a:t>FB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0482" y="4227952"/>
            <a:ext cx="909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GOOG</a:t>
            </a:r>
          </a:p>
          <a:p>
            <a:pPr algn="ctr"/>
            <a:r>
              <a:rPr lang="en-US" dirty="0">
                <a:solidFill>
                  <a:srgbClr val="CC6600"/>
                </a:solidFill>
              </a:rPr>
              <a:t>GILD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NFLX</a:t>
            </a:r>
          </a:p>
        </p:txBody>
      </p:sp>
    </p:spTree>
    <p:extLst>
      <p:ext uri="{BB962C8B-B14F-4D97-AF65-F5344CB8AC3E}">
        <p14:creationId xmlns:p14="http://schemas.microsoft.com/office/powerpoint/2010/main" val="204032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14207"/>
            <a:ext cx="7955280" cy="12930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  <a:cs typeface="Arial" panose="020B0604020202020204" pitchFamily="34" charset="0"/>
              </a:rPr>
              <a:t>BUT IT’S NOT JUST THE FAANG STOCKS!!!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1" y="1761980"/>
            <a:ext cx="7635240" cy="210378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leading stocks in the Top 100 NASDAQ list (excluding the FAANG stocks) also track the NASDAQ very closely!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sadly it’s not all stocks…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the bulk of NASDAQ stocks appear to have collectively stagnated over the last five years.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765" y="6638053"/>
            <a:ext cx="504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Note: All data has been z-scored, so they can be more easily compared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14662"/>
            <a:ext cx="7315200" cy="28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7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27" y="3653654"/>
            <a:ext cx="4114800" cy="3204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61" y="365126"/>
            <a:ext cx="753468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  <a:cs typeface="Arial" panose="020B0604020202020204" pitchFamily="34" charset="0"/>
              </a:rPr>
              <a:t>BUT IT’S EVEN MORE THAN THE 100 NASDAQ stocks GROWING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4388" y="1639887"/>
            <a:ext cx="7700963" cy="227488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we compute the normalized growth rate of every NASDAQ stock (i.e. the slope of the historical stock traces), we can see that ~70-80% of Top 100 NASDAQ and ~20-30%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NASDAQ stocks show growth consistency comparable to FAANG stocks.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means &gt;20% of NASDAQ stocks are showing consistent growth!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76815" y="4337212"/>
            <a:ext cx="7402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76815" y="5602304"/>
            <a:ext cx="7402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43997" y="4109324"/>
            <a:ext cx="1027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FAANG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TOP 100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OTHER</a:t>
            </a:r>
          </a:p>
          <a:p>
            <a:pPr algn="ctr"/>
            <a:r>
              <a:rPr lang="en-US" dirty="0">
                <a:solidFill>
                  <a:srgbClr val="0099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73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61" y="44286"/>
            <a:ext cx="753468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Arial" panose="020B0604020202020204" pitchFamily="34" charset="0"/>
              </a:rPr>
              <a:t>THESE SAME STOCKS ARE HIGHLY CORRELATED WITH THE NASDAQ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2" y="2811887"/>
            <a:ext cx="5486400" cy="3792894"/>
          </a:xfrm>
          <a:prstGeom prst="rect">
            <a:avLst/>
          </a:prstGeom>
        </p:spPr>
      </p:pic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085850" y="1558339"/>
            <a:ext cx="7429500" cy="2388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observe that if a company tracks with the NASDAQ closely (i.e. high-correlation values), this company has a strong tendency to exhibit positive growth!</a:t>
            </a:r>
          </a:p>
        </p:txBody>
      </p:sp>
    </p:spTree>
    <p:extLst>
      <p:ext uri="{BB962C8B-B14F-4D97-AF65-F5344CB8AC3E}">
        <p14:creationId xmlns:p14="http://schemas.microsoft.com/office/powerpoint/2010/main" val="238951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WE VISUALIZE THIS EFFECT?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29" y="3786079"/>
            <a:ext cx="7315200" cy="2714886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214438" y="2092911"/>
            <a:ext cx="7300912" cy="2388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systematically split the 2800+ NASDAQ companies into five groups based on how well the companies are correlated with NASDAQ, we can see that the top 20% track the NASDAQ closely!</a:t>
            </a:r>
          </a:p>
        </p:txBody>
      </p:sp>
    </p:spTree>
    <p:extLst>
      <p:ext uri="{BB962C8B-B14F-4D97-AF65-F5344CB8AC3E}">
        <p14:creationId xmlns:p14="http://schemas.microsoft.com/office/powerpoint/2010/main" val="7853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674055"/>
            <a:ext cx="7633742" cy="471267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FAANG stocks closely co-vary with the NASDAQ Composite Index, these stocks do not behave fundamentally different than many other NASDAQ stocks.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fact, 20-40% of other NASDAQ stocks also closely co-vary with the NASDAQ.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group of stocks includes most Top 100 NASDAQ stocks.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last five years, stocks that closely co-varied with the NASDAQ tended to show consistently positive growth.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Thus, there are many other growing companies that warrant a look by investors!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Furthermore, while capital might be heavily concentrated in the FAANG stocks, consistent growth in ~20-40% of NASDAQ stocks is an encouraging sign that the market recovery has not been purely driven by a handful of stocks. </a:t>
            </a:r>
          </a:p>
        </p:txBody>
      </p:sp>
    </p:spTree>
    <p:extLst>
      <p:ext uri="{BB962C8B-B14F-4D97-AF65-F5344CB8AC3E}">
        <p14:creationId xmlns:p14="http://schemas.microsoft.com/office/powerpoint/2010/main" val="34781635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7198</TotalTime>
  <Words>586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Do more than six stocks matter?</vt:lpstr>
      <vt:lpstr>How important are these SIX stocks?</vt:lpstr>
      <vt:lpstr>Who are these SIX Stocks?</vt:lpstr>
      <vt:lpstr>IS THE MARKET RECOVERY LOPSIDED BECAUSE OF FAANG?</vt:lpstr>
      <vt:lpstr>BUT IT’S NOT JUST THE FAANG STOCKS!!!</vt:lpstr>
      <vt:lpstr>BUT IT’S EVEN MORE THAN THE 100 NASDAQ stocks GROWING</vt:lpstr>
      <vt:lpstr>THESE SAME STOCKS ARE HIGHLY CORRELATED WITH THE NASDAQ</vt:lpstr>
      <vt:lpstr>CAN WE VISUALIZE THIS EFFECT?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than six stocks matter?</dc:title>
  <dc:creator>David Whitney</dc:creator>
  <cp:lastModifiedBy>David Whitney</cp:lastModifiedBy>
  <cp:revision>28</cp:revision>
  <dcterms:created xsi:type="dcterms:W3CDTF">2016-09-24T23:34:47Z</dcterms:created>
  <dcterms:modified xsi:type="dcterms:W3CDTF">2016-09-29T23:38:47Z</dcterms:modified>
</cp:coreProperties>
</file>