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300" r:id="rId5"/>
    <p:sldId id="308" r:id="rId6"/>
    <p:sldId id="310" r:id="rId7"/>
    <p:sldId id="321" r:id="rId8"/>
    <p:sldId id="311" r:id="rId9"/>
    <p:sldId id="312" r:id="rId10"/>
    <p:sldId id="320" r:id="rId11"/>
    <p:sldId id="313" r:id="rId12"/>
    <p:sldId id="314" r:id="rId13"/>
    <p:sldId id="315" r:id="rId14"/>
    <p:sldId id="316" r:id="rId15"/>
    <p:sldId id="325" r:id="rId16"/>
    <p:sldId id="318" r:id="rId17"/>
    <p:sldId id="324" r:id="rId18"/>
    <p:sldId id="328" r:id="rId19"/>
    <p:sldId id="327" r:id="rId20"/>
    <p:sldId id="329" r:id="rId21"/>
    <p:sldId id="322" r:id="rId22"/>
    <p:sldId id="323"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2"/>
  </p:normalViewPr>
  <p:slideViewPr>
    <p:cSldViewPr snapToGrid="0">
      <p:cViewPr varScale="1">
        <p:scale>
          <a:sx n="98" d="100"/>
          <a:sy n="98" d="100"/>
        </p:scale>
        <p:origin x="110" y="67"/>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1/7/2025</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transition>
    <p:split orient="vert"/>
  </p:transition>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jmnck"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today.com/home/6-right-ways-say-thank-you-note-t78031" TargetMode="External"/><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luciamonterorodriguez.com/conoce-que-te-ofrece-microsoft-power-bi/" TargetMode="External"/><Relationship Id="rId3" Type="http://schemas.openxmlformats.org/officeDocument/2006/relationships/hyperlink" Target="https://fr.wikipedia.org/wiki/Microsoft_Excel" TargetMode="Externa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hyperlink" Target="https://learncodeweb.com/sql/the-distinct-clause-in-sql-with-example/" TargetMode="External"/><Relationship Id="rId5" Type="http://schemas.openxmlformats.org/officeDocument/2006/relationships/hyperlink" Target="https://learncodeweb.com/sql/how-to-create-an-index-with-sql-statement/" TargetMode="External"/><Relationship Id="rId10" Type="http://schemas.openxmlformats.org/officeDocument/2006/relationships/hyperlink" Target="https://hevodata.com/learn/databricks-tableau-connection/" TargetMode="External"/><Relationship Id="rId4" Type="http://schemas.openxmlformats.org/officeDocument/2006/relationships/image" Target="../media/image8.jp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iapm.net/en/service/blog-archive/!/show/260/tips-for-pm-beginners-defining-the-project-scope-in-and-out/" TargetMode="External"/><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54418" y="2069476"/>
            <a:ext cx="4217424" cy="2218863"/>
          </a:xfrm>
        </p:spPr>
        <p:txBody>
          <a:bodyPr anchor="b">
            <a:normAutofit/>
          </a:bodyPr>
          <a:lstStyle/>
          <a:p>
            <a:r>
              <a:rPr lang="en-US" dirty="0"/>
              <a:t>HIGHCLOUD</a:t>
            </a:r>
            <a:br>
              <a:rPr lang="en-US" dirty="0"/>
            </a:br>
            <a:r>
              <a:rPr lang="en-US" dirty="0"/>
              <a:t>AIRLINES PROJECT</a:t>
            </a:r>
          </a:p>
        </p:txBody>
      </p:sp>
      <p:pic>
        <p:nvPicPr>
          <p:cNvPr id="14" name="Picture Placeholder 13">
            <a:extLst>
              <a:ext uri="{FF2B5EF4-FFF2-40B4-BE49-F238E27FC236}">
                <a16:creationId xmlns:a16="http://schemas.microsoft.com/office/drawing/2014/main" id="{2048BD92-647F-33AD-A0B3-2AB2D7BE464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560" r="13560"/>
          <a:stretch/>
        </p:blipFill>
        <p:spPr>
          <a:xfrm>
            <a:off x="920158" y="1741488"/>
            <a:ext cx="5394960" cy="3997325"/>
          </a:xfrm>
        </p:spPr>
      </p:pic>
      <p:sp>
        <p:nvSpPr>
          <p:cNvPr id="3" name="TextBox 2">
            <a:extLst>
              <a:ext uri="{FF2B5EF4-FFF2-40B4-BE49-F238E27FC236}">
                <a16:creationId xmlns:a16="http://schemas.microsoft.com/office/drawing/2014/main" id="{CB48AC38-E5A0-21FA-75CB-10BB56862766}"/>
              </a:ext>
            </a:extLst>
          </p:cNvPr>
          <p:cNvSpPr txBox="1"/>
          <p:nvPr/>
        </p:nvSpPr>
        <p:spPr>
          <a:xfrm>
            <a:off x="7138636" y="4821763"/>
            <a:ext cx="3585881"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DONE BY: ALWIN J</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62264"/>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65FC3-5E5A-2CB6-EF6D-0D318425C9D5}"/>
              </a:ext>
            </a:extLst>
          </p:cNvPr>
          <p:cNvSpPr>
            <a:spLocks noGrp="1"/>
          </p:cNvSpPr>
          <p:nvPr>
            <p:ph type="title"/>
          </p:nvPr>
        </p:nvSpPr>
        <p:spPr>
          <a:xfrm>
            <a:off x="381000" y="381000"/>
            <a:ext cx="5921188" cy="621201"/>
          </a:xfrm>
        </p:spPr>
        <p:txBody>
          <a:bodyPr>
            <a:noAutofit/>
          </a:bodyPr>
          <a:lstStyle/>
          <a:p>
            <a:r>
              <a:rPr lang="en-US" sz="2000" b="1" i="0" dirty="0">
                <a:solidFill>
                  <a:srgbClr val="FFFFFF"/>
                </a:solidFill>
                <a:effectLst/>
                <a:latin typeface="Times New Roman" panose="02020603050405020304" pitchFamily="18" charset="0"/>
                <a:cs typeface="Times New Roman" panose="02020603050405020304" pitchFamily="18" charset="0"/>
              </a:rPr>
              <a:t>Identify the Load Factor Percentage on a Yearly Quarterly and Monthly basis</a:t>
            </a:r>
            <a:endParaRPr lang="en-US" sz="2000" dirty="0"/>
          </a:p>
        </p:txBody>
      </p:sp>
      <p:sp>
        <p:nvSpPr>
          <p:cNvPr id="4" name="Content Placeholder 3">
            <a:extLst>
              <a:ext uri="{FF2B5EF4-FFF2-40B4-BE49-F238E27FC236}">
                <a16:creationId xmlns:a16="http://schemas.microsoft.com/office/drawing/2014/main" id="{6431D7CA-E9C7-0293-D696-D1D3BCE5B599}"/>
              </a:ext>
            </a:extLst>
          </p:cNvPr>
          <p:cNvSpPr>
            <a:spLocks noGrp="1"/>
          </p:cNvSpPr>
          <p:nvPr>
            <p:ph idx="1"/>
          </p:nvPr>
        </p:nvSpPr>
        <p:spPr>
          <a:xfrm>
            <a:off x="941294" y="1147482"/>
            <a:ext cx="5360894" cy="2384612"/>
          </a:xfrm>
        </p:spPr>
        <p:txBody>
          <a:bodyPr>
            <a:noAutofit/>
          </a:bodyPr>
          <a:lstStyle/>
          <a:p>
            <a:pPr marL="285750" indent="-285750" algn="just">
              <a:buClr>
                <a:srgbClr val="996600"/>
              </a:buClr>
              <a:buFont typeface="Wingdings" panose="05000000000000000000" pitchFamily="2" charset="2"/>
              <a:buChar char="Ø"/>
            </a:pPr>
            <a:r>
              <a:rPr lang="en-US" sz="1300" dirty="0">
                <a:latin typeface="Times New Roman" panose="02020603050405020304" pitchFamily="18" charset="0"/>
                <a:ea typeface="ADLaM Display" panose="02010000000000000000" pitchFamily="2" charset="0"/>
                <a:cs typeface="Times New Roman" panose="02020603050405020304" pitchFamily="18" charset="0"/>
              </a:rPr>
              <a:t>2013 has the highest load factor with 78.12% and 2008 has the lowest load factor with 75.30%.</a:t>
            </a:r>
          </a:p>
          <a:p>
            <a:pPr marL="285750" indent="-285750" algn="just">
              <a:buClr>
                <a:srgbClr val="996600"/>
              </a:buClr>
              <a:buFont typeface="Wingdings" panose="05000000000000000000" pitchFamily="2" charset="2"/>
              <a:buChar char="Ø"/>
            </a:pPr>
            <a:r>
              <a:rPr lang="en-US" sz="1300" dirty="0">
                <a:latin typeface="Times New Roman" panose="02020603050405020304" pitchFamily="18" charset="0"/>
                <a:ea typeface="ADLaM Display" panose="02010000000000000000" pitchFamily="2" charset="0"/>
                <a:cs typeface="Times New Roman" panose="02020603050405020304" pitchFamily="18" charset="0"/>
              </a:rPr>
              <a:t>There is a gradual increase throughout the years, ensuring more seat occupancy</a:t>
            </a:r>
            <a:r>
              <a:rPr lang="en-IN" sz="1300" dirty="0">
                <a:latin typeface="Times New Roman" panose="02020603050405020304" pitchFamily="18" charset="0"/>
                <a:ea typeface="ADLaM Display" panose="02010000000000000000" pitchFamily="2" charset="0"/>
                <a:cs typeface="Times New Roman" panose="02020603050405020304" pitchFamily="18" charset="0"/>
              </a:rPr>
              <a:t>.</a:t>
            </a:r>
          </a:p>
          <a:p>
            <a:pPr marL="285750" indent="-285750" algn="just">
              <a:buClr>
                <a:srgbClr val="996600"/>
              </a:buClr>
              <a:buFont typeface="Wingdings" panose="05000000000000000000" pitchFamily="2" charset="2"/>
              <a:buChar char="Ø"/>
            </a:pPr>
            <a:r>
              <a:rPr lang="en-IN" sz="1300" dirty="0">
                <a:latin typeface="Times New Roman" panose="02020603050405020304" pitchFamily="18" charset="0"/>
                <a:ea typeface="ADLaM Display" panose="02010000000000000000" pitchFamily="2" charset="0"/>
                <a:cs typeface="Times New Roman" panose="02020603050405020304" pitchFamily="18" charset="0"/>
              </a:rPr>
              <a:t>Load factor in June, July, and August period of months has the highest indicating that the passengers most preferred month period to travel.</a:t>
            </a:r>
          </a:p>
          <a:p>
            <a:pPr marL="285750" indent="-285750" algn="just">
              <a:buClr>
                <a:srgbClr val="996600"/>
              </a:buClr>
              <a:buFont typeface="Wingdings" panose="05000000000000000000" pitchFamily="2" charset="2"/>
              <a:buChar char="Ø"/>
            </a:pPr>
            <a:r>
              <a:rPr lang="en-IN" sz="1300" dirty="0">
                <a:latin typeface="Times New Roman" panose="02020603050405020304" pitchFamily="18" charset="0"/>
                <a:ea typeface="ADLaM Display" panose="02010000000000000000" pitchFamily="2" charset="0"/>
                <a:cs typeface="Times New Roman" panose="02020603050405020304" pitchFamily="18" charset="0"/>
              </a:rPr>
              <a:t>Financial Q4 is less preferred traveling period with a 73.4% load factor which is low compared to other quarters</a:t>
            </a:r>
            <a:r>
              <a:rPr lang="en-IN" sz="1300" b="1" dirty="0">
                <a:latin typeface="Times New Roman" panose="02020603050405020304" pitchFamily="18" charset="0"/>
                <a:ea typeface="ADLaM Display" panose="02010000000000000000" pitchFamily="2" charset="0"/>
                <a:cs typeface="Times New Roman" panose="02020603050405020304" pitchFamily="18" charset="0"/>
              </a:rPr>
              <a:t>.</a:t>
            </a:r>
            <a:endParaRPr lang="en-US" sz="1300" b="1" dirty="0">
              <a:latin typeface="Times New Roman" panose="02020603050405020304" pitchFamily="18" charset="0"/>
              <a:ea typeface="ADLaM Display" panose="02010000000000000000" pitchFamily="2" charset="0"/>
              <a:cs typeface="Times New Roman" panose="02020603050405020304" pitchFamily="18" charset="0"/>
            </a:endParaRPr>
          </a:p>
        </p:txBody>
      </p:sp>
      <p:pic>
        <p:nvPicPr>
          <p:cNvPr id="10" name="Picture 9">
            <a:extLst>
              <a:ext uri="{FF2B5EF4-FFF2-40B4-BE49-F238E27FC236}">
                <a16:creationId xmlns:a16="http://schemas.microsoft.com/office/drawing/2014/main" id="{99D16FBB-6E73-DF49-B797-070B3923B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50" y="517631"/>
            <a:ext cx="4931075" cy="2693830"/>
          </a:xfrm>
          <a:prstGeom prst="rect">
            <a:avLst/>
          </a:prstGeom>
        </p:spPr>
      </p:pic>
      <p:pic>
        <p:nvPicPr>
          <p:cNvPr id="12" name="Picture 11">
            <a:extLst>
              <a:ext uri="{FF2B5EF4-FFF2-40B4-BE49-F238E27FC236}">
                <a16:creationId xmlns:a16="http://schemas.microsoft.com/office/drawing/2014/main" id="{788353F7-9E8A-CC5F-ECBE-76A835603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050" y="3606270"/>
            <a:ext cx="5005906" cy="2693830"/>
          </a:xfrm>
          <a:prstGeom prst="rect">
            <a:avLst/>
          </a:prstGeom>
        </p:spPr>
      </p:pic>
      <p:pic>
        <p:nvPicPr>
          <p:cNvPr id="15" name="Picture 14">
            <a:extLst>
              <a:ext uri="{FF2B5EF4-FFF2-40B4-BE49-F238E27FC236}">
                <a16:creationId xmlns:a16="http://schemas.microsoft.com/office/drawing/2014/main" id="{A82AD1CD-0DEA-41CB-513E-8451A69F2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294" y="3675100"/>
            <a:ext cx="4939552" cy="2625000"/>
          </a:xfrm>
          <a:prstGeom prst="rect">
            <a:avLst/>
          </a:prstGeom>
        </p:spPr>
      </p:pic>
    </p:spTree>
    <p:extLst>
      <p:ext uri="{BB962C8B-B14F-4D97-AF65-F5344CB8AC3E}">
        <p14:creationId xmlns:p14="http://schemas.microsoft.com/office/powerpoint/2010/main" val="1582156866"/>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8D247-2C7D-1DC0-87DE-679FF2F4B8D3}"/>
              </a:ext>
            </a:extLst>
          </p:cNvPr>
          <p:cNvSpPr>
            <a:spLocks noGrp="1"/>
          </p:cNvSpPr>
          <p:nvPr>
            <p:ph type="title"/>
          </p:nvPr>
        </p:nvSpPr>
        <p:spPr>
          <a:xfrm>
            <a:off x="381000" y="381000"/>
            <a:ext cx="11430000" cy="1325563"/>
          </a:xfrm>
        </p:spPr>
        <p:txBody>
          <a:bodyPr>
            <a:normAutofit/>
          </a:bodyPr>
          <a:lstStyle/>
          <a:p>
            <a:r>
              <a:rPr lang="en-US" sz="4000" dirty="0">
                <a:latin typeface="Times New Roman" panose="02020603050405020304" pitchFamily="18" charset="0"/>
                <a:cs typeface="Times New Roman" panose="02020603050405020304" pitchFamily="18" charset="0"/>
              </a:rPr>
              <a:t>Identify how much load factor is occupied on Weekends vs Weekdays</a:t>
            </a:r>
          </a:p>
        </p:txBody>
      </p:sp>
      <p:sp>
        <p:nvSpPr>
          <p:cNvPr id="4" name="Content Placeholder 3">
            <a:extLst>
              <a:ext uri="{FF2B5EF4-FFF2-40B4-BE49-F238E27FC236}">
                <a16:creationId xmlns:a16="http://schemas.microsoft.com/office/drawing/2014/main" id="{C73B195E-449B-6D1C-97A2-99C5CAFA46FF}"/>
              </a:ext>
            </a:extLst>
          </p:cNvPr>
          <p:cNvSpPr>
            <a:spLocks noGrp="1"/>
          </p:cNvSpPr>
          <p:nvPr>
            <p:ph idx="1"/>
          </p:nvPr>
        </p:nvSpPr>
        <p:spPr>
          <a:xfrm>
            <a:off x="1366534" y="2048476"/>
            <a:ext cx="4472492" cy="3822141"/>
          </a:xfrm>
        </p:spPr>
        <p:txBody>
          <a:bodyPr>
            <a:normAutofit/>
          </a:bodyPr>
          <a:lstStyle/>
          <a:p>
            <a:pPr marL="0" indent="0">
              <a:buNone/>
            </a:pPr>
            <a:r>
              <a:rPr lang="en-US" sz="3000" dirty="0">
                <a:latin typeface="Times New Roman" panose="02020603050405020304" pitchFamily="18" charset="0"/>
                <a:ea typeface="ADLaM Display" panose="02010000000000000000" pitchFamily="2" charset="0"/>
                <a:cs typeface="Times New Roman" panose="02020603050405020304" pitchFamily="18" charset="0"/>
              </a:rPr>
              <a:t>The occupancy rate on weekdays at 71.26% is more than on weekends at 28.74% indicating that the flight seats on weekdays are filled more than on weekends</a:t>
            </a:r>
          </a:p>
          <a:p>
            <a:pPr marL="0" indent="0">
              <a:buNone/>
            </a:pPr>
            <a:endParaRPr lang="en-US" sz="30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4C6B7874-6242-6507-758D-9208C30D8312}"/>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839026" y="2014838"/>
            <a:ext cx="5505531" cy="3822141"/>
          </a:xfrm>
        </p:spPr>
      </p:pic>
    </p:spTree>
    <p:extLst>
      <p:ext uri="{BB962C8B-B14F-4D97-AF65-F5344CB8AC3E}">
        <p14:creationId xmlns:p14="http://schemas.microsoft.com/office/powerpoint/2010/main" val="2527416213"/>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8D247-2C7D-1DC0-87DE-679FF2F4B8D3}"/>
              </a:ext>
            </a:extLst>
          </p:cNvPr>
          <p:cNvSpPr>
            <a:spLocks noGrp="1"/>
          </p:cNvSpPr>
          <p:nvPr>
            <p:ph type="title"/>
          </p:nvPr>
        </p:nvSpPr>
        <p:spPr>
          <a:xfrm>
            <a:off x="381000" y="381000"/>
            <a:ext cx="11430000" cy="1325563"/>
          </a:xfrm>
        </p:spPr>
        <p:txBody>
          <a:bodyPr>
            <a:normAutofit/>
          </a:bodyPr>
          <a:lstStyle/>
          <a:p>
            <a:r>
              <a:rPr lang="en-US" sz="3600" dirty="0">
                <a:latin typeface="Times New Roman" panose="02020603050405020304" pitchFamily="18" charset="0"/>
                <a:cs typeface="Times New Roman" panose="02020603050405020304" pitchFamily="18" charset="0"/>
              </a:rPr>
              <a:t>Identify the Top 10 Airlines based passenger preference </a:t>
            </a:r>
          </a:p>
        </p:txBody>
      </p:sp>
      <p:sp>
        <p:nvSpPr>
          <p:cNvPr id="4" name="Content Placeholder 3">
            <a:extLst>
              <a:ext uri="{FF2B5EF4-FFF2-40B4-BE49-F238E27FC236}">
                <a16:creationId xmlns:a16="http://schemas.microsoft.com/office/drawing/2014/main" id="{C73B195E-449B-6D1C-97A2-99C5CAFA46FF}"/>
              </a:ext>
            </a:extLst>
          </p:cNvPr>
          <p:cNvSpPr>
            <a:spLocks noGrp="1"/>
          </p:cNvSpPr>
          <p:nvPr>
            <p:ph idx="1"/>
          </p:nvPr>
        </p:nvSpPr>
        <p:spPr>
          <a:xfrm>
            <a:off x="1366534" y="2048476"/>
            <a:ext cx="4472492" cy="3822141"/>
          </a:xfrm>
        </p:spPr>
        <p:txBody>
          <a:bodyPr>
            <a:normAutofit/>
          </a:bodyPr>
          <a:lstStyle/>
          <a:p>
            <a:pPr marL="285750" indent="-285750" algn="just">
              <a:buClr>
                <a:srgbClr val="996600"/>
              </a:buClr>
              <a:buFont typeface="Wingdings" panose="05000000000000000000" pitchFamily="2" charset="2"/>
              <a:buChar char="Ø"/>
            </a:pPr>
            <a:r>
              <a:rPr lang="en-US" sz="2600" dirty="0">
                <a:latin typeface="Times New Roman" panose="02020603050405020304" pitchFamily="18" charset="0"/>
                <a:ea typeface="ADLaM Display" panose="02010000000000000000" pitchFamily="2" charset="0"/>
                <a:cs typeface="Times New Roman" panose="02020603050405020304" pitchFamily="18" charset="0"/>
              </a:rPr>
              <a:t>Southwest Airlines co with 34M passengers traveled all time</a:t>
            </a:r>
          </a:p>
          <a:p>
            <a:pPr marL="285750" indent="-285750" algn="just">
              <a:buClr>
                <a:srgbClr val="996600"/>
              </a:buClr>
              <a:buFont typeface="Wingdings" panose="05000000000000000000" pitchFamily="2" charset="2"/>
              <a:buChar char="Ø"/>
            </a:pPr>
            <a:r>
              <a:rPr lang="en-US" sz="2600" dirty="0">
                <a:latin typeface="Times New Roman" panose="02020603050405020304" pitchFamily="18" charset="0"/>
                <a:ea typeface="ADLaM Display" panose="02010000000000000000" pitchFamily="2" charset="0"/>
                <a:cs typeface="Times New Roman" panose="02020603050405020304" pitchFamily="18" charset="0"/>
              </a:rPr>
              <a:t>Delta Airlines Inc. with 29M secures the second position</a:t>
            </a:r>
          </a:p>
          <a:p>
            <a:pPr marL="285750" indent="-285750" algn="just">
              <a:buClr>
                <a:srgbClr val="996600"/>
              </a:buClr>
              <a:buFont typeface="Wingdings" panose="05000000000000000000" pitchFamily="2" charset="2"/>
              <a:buChar char="Ø"/>
            </a:pPr>
            <a:r>
              <a:rPr lang="en-US" sz="2600" dirty="0">
                <a:latin typeface="Times New Roman" panose="02020603050405020304" pitchFamily="18" charset="0"/>
                <a:ea typeface="ADLaM Display" panose="02010000000000000000" pitchFamily="2" charset="0"/>
                <a:cs typeface="Times New Roman" panose="02020603050405020304" pitchFamily="18" charset="0"/>
              </a:rPr>
              <a:t>Alaska Airlines Inc is the least preferred with 4.8M passengers</a:t>
            </a:r>
            <a:endParaRPr lang="en-IN" sz="2600" dirty="0">
              <a:latin typeface="Times New Roman" panose="02020603050405020304" pitchFamily="18" charset="0"/>
              <a:ea typeface="ADLaM Display" panose="02010000000000000000" pitchFamily="2"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4C6B7874-6242-6507-758D-9208C30D8312}"/>
              </a:ext>
            </a:extLst>
          </p:cNvPr>
          <p:cNvPicPr>
            <a:picLocks noGrp="1" noChangeAspect="1"/>
          </p:cNvPicPr>
          <p:nvPr>
            <p:ph idx="10"/>
          </p:nvPr>
        </p:nvPicPr>
        <p:blipFill>
          <a:blip r:embed="rId2">
            <a:extLst>
              <a:ext uri="{28A0092B-C50C-407E-A947-70E740481C1C}">
                <a14:useLocalDpi xmlns:a14="http://schemas.microsoft.com/office/drawing/2010/main" val="0"/>
              </a:ext>
            </a:extLst>
          </a:blip>
          <a:srcRect/>
          <a:stretch/>
        </p:blipFill>
        <p:spPr>
          <a:xfrm>
            <a:off x="5973496" y="2014838"/>
            <a:ext cx="5505531" cy="3822141"/>
          </a:xfrm>
        </p:spPr>
      </p:pic>
    </p:spTree>
    <p:extLst>
      <p:ext uri="{BB962C8B-B14F-4D97-AF65-F5344CB8AC3E}">
        <p14:creationId xmlns:p14="http://schemas.microsoft.com/office/powerpoint/2010/main" val="1922767328"/>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0"/>
            <a:ext cx="11430000" cy="1325563"/>
          </a:xfrm>
        </p:spPr>
        <p:txBody>
          <a:bodyPr>
            <a:normAutofit/>
          </a:bodyPr>
          <a:lstStyle/>
          <a:p>
            <a:r>
              <a:rPr lang="en-US" sz="3200" dirty="0">
                <a:latin typeface="Times New Roman" panose="02020603050405020304" pitchFamily="18" charset="0"/>
                <a:cs typeface="Times New Roman" panose="02020603050405020304" pitchFamily="18" charset="0"/>
              </a:rPr>
              <a:t>Display top Routes (from to City) based on the Number of Flights </a:t>
            </a:r>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6412173" y="1825625"/>
            <a:ext cx="4678975" cy="3777316"/>
          </a:xfrm>
        </p:spPr>
        <p:txBody>
          <a:bodyPr>
            <a:normAutofit/>
          </a:bodyPr>
          <a:lstStyle/>
          <a:p>
            <a:pPr marL="285750" indent="-28575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Chicago to Detroit route is the most preferred route with the highest no of flights travelled with 11.6%.</a:t>
            </a:r>
          </a:p>
          <a:p>
            <a:pPr marL="285750" indent="-28575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Minneapolis to Chicago and Atlanta to Chicago is the least popular routes with only a 9.4% and 9% travel rate</a:t>
            </a:r>
            <a:endParaRPr lang="en-IN" sz="2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2C58261-702E-3AE6-0A8D-30BF92D766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6281" y="1602964"/>
            <a:ext cx="5767167" cy="4517302"/>
          </a:xfrm>
          <a:prstGeom prst="rect">
            <a:avLst/>
          </a:prstGeom>
        </p:spPr>
      </p:pic>
    </p:spTree>
    <p:extLst>
      <p:ext uri="{BB962C8B-B14F-4D97-AF65-F5344CB8AC3E}">
        <p14:creationId xmlns:p14="http://schemas.microsoft.com/office/powerpoint/2010/main" val="537472485"/>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78F048-9E21-B72F-C088-C9BBB45E2E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86" y="977153"/>
            <a:ext cx="11309914" cy="5468471"/>
          </a:xfrm>
          <a:prstGeom prst="rect">
            <a:avLst/>
          </a:prstGeom>
        </p:spPr>
      </p:pic>
      <p:sp>
        <p:nvSpPr>
          <p:cNvPr id="2" name="TextBox 1">
            <a:extLst>
              <a:ext uri="{FF2B5EF4-FFF2-40B4-BE49-F238E27FC236}">
                <a16:creationId xmlns:a16="http://schemas.microsoft.com/office/drawing/2014/main" id="{1B5B51FC-DBA7-C24A-E0B0-A17A1193854D}"/>
              </a:ext>
            </a:extLst>
          </p:cNvPr>
          <p:cNvSpPr txBox="1"/>
          <p:nvPr/>
        </p:nvSpPr>
        <p:spPr>
          <a:xfrm>
            <a:off x="424886" y="337246"/>
            <a:ext cx="11309914" cy="63094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EXCEL DASHBOARD</a:t>
            </a:r>
            <a:endParaRPr lang="en-IN"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167013"/>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78F048-9E21-B72F-C088-C9BBB45E2E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86" y="968188"/>
            <a:ext cx="11309914" cy="5486399"/>
          </a:xfrm>
          <a:prstGeom prst="rect">
            <a:avLst/>
          </a:prstGeom>
        </p:spPr>
      </p:pic>
      <p:sp>
        <p:nvSpPr>
          <p:cNvPr id="2" name="TextBox 1">
            <a:extLst>
              <a:ext uri="{FF2B5EF4-FFF2-40B4-BE49-F238E27FC236}">
                <a16:creationId xmlns:a16="http://schemas.microsoft.com/office/drawing/2014/main" id="{1B5B51FC-DBA7-C24A-E0B0-A17A1193854D}"/>
              </a:ext>
            </a:extLst>
          </p:cNvPr>
          <p:cNvSpPr txBox="1"/>
          <p:nvPr/>
        </p:nvSpPr>
        <p:spPr>
          <a:xfrm>
            <a:off x="424886" y="337246"/>
            <a:ext cx="11309914" cy="63094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TABLEAU DASHBOARD</a:t>
            </a:r>
            <a:endParaRPr lang="en-IN"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975107"/>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78F048-9E21-B72F-C088-C9BBB45E2E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1965" y="968188"/>
            <a:ext cx="9888070" cy="5506572"/>
          </a:xfrm>
          <a:prstGeom prst="rect">
            <a:avLst/>
          </a:prstGeom>
        </p:spPr>
      </p:pic>
      <p:sp>
        <p:nvSpPr>
          <p:cNvPr id="2" name="TextBox 1">
            <a:extLst>
              <a:ext uri="{FF2B5EF4-FFF2-40B4-BE49-F238E27FC236}">
                <a16:creationId xmlns:a16="http://schemas.microsoft.com/office/drawing/2014/main" id="{1B5B51FC-DBA7-C24A-E0B0-A17A1193854D}"/>
              </a:ext>
            </a:extLst>
          </p:cNvPr>
          <p:cNvSpPr txBox="1"/>
          <p:nvPr/>
        </p:nvSpPr>
        <p:spPr>
          <a:xfrm>
            <a:off x="424886" y="337246"/>
            <a:ext cx="11309914" cy="63094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POWER BI DASHBOARD</a:t>
            </a:r>
            <a:endParaRPr lang="en-IN"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463429"/>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B51FC-DBA7-C24A-E0B0-A17A1193854D}"/>
              </a:ext>
            </a:extLst>
          </p:cNvPr>
          <p:cNvSpPr txBox="1"/>
          <p:nvPr/>
        </p:nvSpPr>
        <p:spPr>
          <a:xfrm>
            <a:off x="424886" y="337246"/>
            <a:ext cx="11309914" cy="63094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SQL OUTPUT</a:t>
            </a:r>
            <a:endParaRPr lang="en-IN" sz="35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B2250F-1099-8363-C389-A52CFEE75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179" y="1376002"/>
            <a:ext cx="3424487" cy="211565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E4A464C-CA45-BE4E-D897-62F12B500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901" y="4088675"/>
            <a:ext cx="3425765" cy="211565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2B09207-E894-0CEC-E26E-6F17FD4D3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837" y="1693111"/>
            <a:ext cx="3425765" cy="108977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55A76D5C-CD06-79FF-8B5B-2E60EF7A36D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30334" y="4088675"/>
            <a:ext cx="7457219" cy="2194750"/>
          </a:xfrm>
          <a:prstGeom prst="rect">
            <a:avLst/>
          </a:prstGeom>
        </p:spPr>
      </p:pic>
      <p:pic>
        <p:nvPicPr>
          <p:cNvPr id="13" name="Picture 12">
            <a:extLst>
              <a:ext uri="{FF2B5EF4-FFF2-40B4-BE49-F238E27FC236}">
                <a16:creationId xmlns:a16="http://schemas.microsoft.com/office/drawing/2014/main" id="{06BD39E6-9C46-684F-5A1B-9D84B87D429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307341" y="1560757"/>
            <a:ext cx="1556447" cy="1941201"/>
          </a:xfrm>
          <a:prstGeom prst="rect">
            <a:avLst/>
          </a:prstGeom>
        </p:spPr>
      </p:pic>
      <p:pic>
        <p:nvPicPr>
          <p:cNvPr id="15" name="Picture 14">
            <a:extLst>
              <a:ext uri="{FF2B5EF4-FFF2-40B4-BE49-F238E27FC236}">
                <a16:creationId xmlns:a16="http://schemas.microsoft.com/office/drawing/2014/main" id="{952C347E-94C9-35AF-0F01-F8D20623E4A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46754" y="974040"/>
            <a:ext cx="1286774" cy="2527918"/>
          </a:xfrm>
          <a:prstGeom prst="rect">
            <a:avLst/>
          </a:prstGeom>
        </p:spPr>
      </p:pic>
    </p:spTree>
    <p:extLst>
      <p:ext uri="{BB962C8B-B14F-4D97-AF65-F5344CB8AC3E}">
        <p14:creationId xmlns:p14="http://schemas.microsoft.com/office/powerpoint/2010/main" val="486961592"/>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1"/>
            <a:ext cx="11430000" cy="1173480"/>
          </a:xfrm>
        </p:spPr>
        <p:txBody>
          <a:bodyPr/>
          <a:lstStyle/>
          <a:p>
            <a:r>
              <a:rPr lang="en-US" sz="4400" dirty="0">
                <a:latin typeface="Times New Roman" panose="02020603050405020304" pitchFamily="18" charset="0"/>
                <a:ea typeface="ADLaM Display" panose="02010000000000000000" pitchFamily="2" charset="0"/>
                <a:cs typeface="Times New Roman" panose="02020603050405020304" pitchFamily="18" charset="0"/>
              </a:rPr>
              <a:t>RECOMMENDATIONS</a:t>
            </a:r>
            <a:endParaRPr lang="en-US" dirty="0"/>
          </a:p>
        </p:txBody>
      </p:sp>
      <p:sp>
        <p:nvSpPr>
          <p:cNvPr id="3" name="Content Placeholder 2">
            <a:extLst>
              <a:ext uri="{FF2B5EF4-FFF2-40B4-BE49-F238E27FC236}">
                <a16:creationId xmlns:a16="http://schemas.microsoft.com/office/drawing/2014/main" id="{AE3DA292-2DDD-FBBA-7845-3B181E43362F}"/>
              </a:ext>
            </a:extLst>
          </p:cNvPr>
          <p:cNvSpPr>
            <a:spLocks noGrp="1"/>
          </p:cNvSpPr>
          <p:nvPr>
            <p:ph idx="1"/>
          </p:nvPr>
        </p:nvSpPr>
        <p:spPr>
          <a:xfrm>
            <a:off x="1100852" y="1852930"/>
            <a:ext cx="4995148" cy="4517302"/>
          </a:xfrm>
        </p:spPr>
        <p:txBody>
          <a:bodyPr>
            <a:normAutofit/>
          </a:bodyPr>
          <a:lstStyle/>
          <a:p>
            <a:pPr marL="12700" marR="560705">
              <a:lnSpc>
                <a:spcPts val="3679"/>
              </a:lnSpc>
              <a:spcBef>
                <a:spcPts val="254"/>
              </a:spcBef>
            </a:pPr>
            <a:r>
              <a:rPr lang="en-US" spc="-10" dirty="0">
                <a:latin typeface="Times New Roman" panose="02020603050405020304" pitchFamily="18" charset="0"/>
                <a:cs typeface="Times New Roman" panose="02020603050405020304" pitchFamily="18" charset="0"/>
              </a:rPr>
              <a:t>Optimize</a:t>
            </a:r>
            <a:r>
              <a:rPr lang="en-US" spc="-1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Fight</a:t>
            </a:r>
            <a:r>
              <a:rPr lang="en-US" spc="-13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Routes:</a:t>
            </a:r>
            <a:r>
              <a:rPr lang="en-US" spc="-13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Utilize</a:t>
            </a:r>
            <a:r>
              <a:rPr lang="en-US" spc="-1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insights </a:t>
            </a:r>
            <a:r>
              <a:rPr lang="en-US" dirty="0">
                <a:latin typeface="Times New Roman" panose="02020603050405020304" pitchFamily="18" charset="0"/>
                <a:cs typeface="Times New Roman" panose="02020603050405020304" pitchFamily="18" charset="0"/>
              </a:rPr>
              <a:t>from</a:t>
            </a:r>
            <a:r>
              <a:rPr lang="en-US" spc="-1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up</a:t>
            </a:r>
            <a:r>
              <a:rPr lang="en-US" spc="-11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routes</a:t>
            </a:r>
            <a:r>
              <a:rPr lang="en-US" spc="-11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flights</a:t>
            </a:r>
            <a:r>
              <a:rPr lang="en-US" spc="-11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114"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Optimize schedule</a:t>
            </a:r>
            <a:r>
              <a:rPr lang="en-US" spc="-1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resource</a:t>
            </a:r>
            <a:r>
              <a:rPr lang="en-US" spc="-1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allocation.</a:t>
            </a:r>
          </a:p>
          <a:p>
            <a:pPr marL="12700" marR="560705">
              <a:lnSpc>
                <a:spcPts val="3679"/>
              </a:lnSpc>
              <a:spcBef>
                <a:spcPts val="254"/>
              </a:spcBef>
            </a:pPr>
            <a:r>
              <a:rPr lang="en-US" spc="-10" dirty="0">
                <a:latin typeface="Times New Roman" panose="02020603050405020304" pitchFamily="18" charset="0"/>
                <a:cs typeface="Times New Roman" panose="02020603050405020304" pitchFamily="18" charset="0"/>
              </a:rPr>
              <a:t>Strategic</a:t>
            </a:r>
            <a:r>
              <a:rPr lang="en-US" spc="-15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Carrier</a:t>
            </a:r>
            <a:r>
              <a:rPr lang="en-US" spc="-14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Partnership:</a:t>
            </a:r>
            <a:r>
              <a:rPr lang="en-US"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Collaborate</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top</a:t>
            </a:r>
            <a:r>
              <a:rPr lang="en-US" spc="-10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carriers</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1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maximize passenger</a:t>
            </a:r>
            <a:r>
              <a:rPr lang="en-US" spc="-105"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transportation</a:t>
            </a:r>
            <a:r>
              <a:rPr lang="en-US" spc="-10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0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enhance overall</a:t>
            </a:r>
            <a:r>
              <a:rPr lang="en-US" spc="-13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performance.</a:t>
            </a:r>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6412173" y="1825625"/>
            <a:ext cx="4678975" cy="4517302"/>
          </a:xfrm>
        </p:spPr>
        <p:txBody>
          <a:bodyPr>
            <a:noAutofit/>
          </a:bodyPr>
          <a:lstStyle/>
          <a:p>
            <a:pPr marL="12700">
              <a:lnSpc>
                <a:spcPts val="3525"/>
              </a:lnSpc>
            </a:pPr>
            <a:r>
              <a:rPr lang="en-US" spc="-10" dirty="0">
                <a:latin typeface="Times New Roman" panose="02020603050405020304" pitchFamily="18" charset="0"/>
                <a:cs typeface="Times New Roman" panose="02020603050405020304" pitchFamily="18" charset="0"/>
              </a:rPr>
              <a:t>Enhance</a:t>
            </a:r>
            <a:r>
              <a:rPr lang="en-US" spc="-1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Load</a:t>
            </a:r>
            <a:r>
              <a:rPr lang="en-US" spc="-14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Factor:</a:t>
            </a:r>
            <a:r>
              <a:rPr lang="en-US" spc="-14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Leverage</a:t>
            </a:r>
            <a:r>
              <a:rPr lang="en-US" spc="-14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load </a:t>
            </a:r>
            <a:r>
              <a:rPr lang="en-US" dirty="0">
                <a:latin typeface="Times New Roman" panose="02020603050405020304" pitchFamily="18" charset="0"/>
                <a:cs typeface="Times New Roman" panose="02020603050405020304" pitchFamily="18" charset="0"/>
              </a:rPr>
              <a:t>factor</a:t>
            </a:r>
            <a:r>
              <a:rPr lang="en-US" spc="-1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analysis</a:t>
            </a:r>
            <a:r>
              <a:rPr lang="en-US" spc="-1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1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identify</a:t>
            </a:r>
            <a:r>
              <a:rPr lang="en-US" spc="-1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trends</a:t>
            </a:r>
            <a:r>
              <a:rPr lang="en-US" spc="-13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implement</a:t>
            </a:r>
            <a:r>
              <a:rPr lang="en-US" spc="-14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strategies</a:t>
            </a:r>
            <a:r>
              <a:rPr lang="en-US" spc="-1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a:t>
            </a:r>
            <a:r>
              <a:rPr lang="en-US" spc="-1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increased efficiency.</a:t>
            </a:r>
            <a:endParaRPr lang="en-US" dirty="0">
              <a:latin typeface="Times New Roman" panose="02020603050405020304" pitchFamily="18" charset="0"/>
              <a:cs typeface="Times New Roman" panose="02020603050405020304" pitchFamily="18" charset="0"/>
            </a:endParaRPr>
          </a:p>
          <a:p>
            <a:pPr marL="12700">
              <a:lnSpc>
                <a:spcPts val="3525"/>
              </a:lnSpc>
            </a:pPr>
            <a:r>
              <a:rPr lang="en-US" spc="-10" dirty="0">
                <a:latin typeface="Times New Roman" panose="02020603050405020304" pitchFamily="18" charset="0"/>
                <a:cs typeface="Times New Roman" panose="02020603050405020304" pitchFamily="18" charset="0"/>
              </a:rPr>
              <a:t>Resource</a:t>
            </a:r>
            <a:r>
              <a:rPr lang="en-US" spc="-12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Allocation:</a:t>
            </a:r>
            <a:r>
              <a:rPr lang="en-US" spc="-1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Allocate</a:t>
            </a:r>
            <a:r>
              <a:rPr lang="en-US" spc="-1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resources</a:t>
            </a:r>
            <a:r>
              <a:rPr lang="en-US"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strategically</a:t>
            </a:r>
            <a:r>
              <a:rPr lang="en-US" spc="-11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based</a:t>
            </a:r>
            <a:r>
              <a:rPr lang="en-US" spc="-11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flight</a:t>
            </a:r>
            <a:r>
              <a:rPr lang="en-US" spc="-114"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schedules</a:t>
            </a:r>
            <a:r>
              <a:rPr lang="en-US" spc="-11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passenger</a:t>
            </a:r>
            <a:r>
              <a:rPr lang="en-US" spc="-1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volume</a:t>
            </a:r>
            <a:r>
              <a:rPr lang="en-US" spc="-1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a:t>
            </a:r>
            <a:r>
              <a:rPr lang="en-US" spc="-1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a:t>
            </a:r>
            <a:r>
              <a:rPr lang="en-US" spc="-1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ensures efficient</a:t>
            </a:r>
            <a:r>
              <a:rPr lang="en-US" spc="-12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operation</a:t>
            </a:r>
            <a:r>
              <a:rPr lang="en-US" spc="-1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minimizes</a:t>
            </a:r>
            <a:r>
              <a:rPr lang="en-US" spc="-12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wait </a:t>
            </a:r>
            <a:r>
              <a:rPr lang="en-US" dirty="0">
                <a:latin typeface="Times New Roman" panose="02020603050405020304" pitchFamily="18" charset="0"/>
                <a:cs typeface="Times New Roman" panose="02020603050405020304" pitchFamily="18" charset="0"/>
              </a:rPr>
              <a:t>times</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a:t>
            </a:r>
            <a:r>
              <a:rPr lang="en-US" spc="-1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airports</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a:t>
            </a:r>
            <a:r>
              <a:rPr lang="en-US" spc="-1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passenger traffic.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669531"/>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1"/>
            <a:ext cx="11430000" cy="736599"/>
          </a:xfrm>
        </p:spPr>
        <p:txBody>
          <a:bodyPr/>
          <a:lstStyle/>
          <a:p>
            <a:r>
              <a:rPr lang="en-US" sz="4400" dirty="0">
                <a:latin typeface="Times New Roman" panose="02020603050405020304" pitchFamily="18" charset="0"/>
                <a:ea typeface="ADLaM Display" panose="02010000000000000000" pitchFamily="2" charset="0"/>
                <a:cs typeface="Times New Roman" panose="02020603050405020304" pitchFamily="18" charset="0"/>
              </a:rPr>
              <a:t>KEY INSIGHTS</a:t>
            </a:r>
            <a:endParaRPr lang="en-US" dirty="0"/>
          </a:p>
        </p:txBody>
      </p:sp>
      <p:sp>
        <p:nvSpPr>
          <p:cNvPr id="3" name="Content Placeholder 2">
            <a:extLst>
              <a:ext uri="{FF2B5EF4-FFF2-40B4-BE49-F238E27FC236}">
                <a16:creationId xmlns:a16="http://schemas.microsoft.com/office/drawing/2014/main" id="{AE3DA292-2DDD-FBBA-7845-3B181E43362F}"/>
              </a:ext>
            </a:extLst>
          </p:cNvPr>
          <p:cNvSpPr>
            <a:spLocks noGrp="1"/>
          </p:cNvSpPr>
          <p:nvPr>
            <p:ph idx="1"/>
          </p:nvPr>
        </p:nvSpPr>
        <p:spPr>
          <a:xfrm>
            <a:off x="1100852" y="1852930"/>
            <a:ext cx="4995148" cy="4517302"/>
          </a:xfrm>
        </p:spPr>
        <p:txBody>
          <a:bodyPr>
            <a:normAutofit/>
          </a:bodyPr>
          <a:lstStyle/>
          <a:p>
            <a:r>
              <a:rPr lang="en-US" sz="2100" b="0" i="0" dirty="0">
                <a:latin typeface="Times New Roman" panose="02020603050405020304" pitchFamily="18" charset="0"/>
                <a:cs typeface="Times New Roman" panose="02020603050405020304" pitchFamily="18" charset="0"/>
              </a:rPr>
              <a:t>Evaluate overall cost structures and Identify opportunities for cost optimization and efficiency improvements</a:t>
            </a:r>
            <a:endParaRPr lang="en-IN" sz="2100" dirty="0">
              <a:latin typeface="Times New Roman" panose="02020603050405020304" pitchFamily="18" charset="0"/>
              <a:cs typeface="Times New Roman" panose="02020603050405020304" pitchFamily="18" charset="0"/>
            </a:endParaRPr>
          </a:p>
          <a:p>
            <a:r>
              <a:rPr lang="en-US" sz="2100" b="0" i="0" dirty="0">
                <a:latin typeface="Times New Roman" panose="02020603050405020304" pitchFamily="18" charset="0"/>
                <a:cs typeface="Times New Roman" panose="02020603050405020304" pitchFamily="18" charset="0"/>
              </a:rPr>
              <a:t>Evaluate Fleet composition which is influenced by the types of routes and passenger demand.</a:t>
            </a:r>
            <a:endParaRPr lang="en-IN" sz="2100" dirty="0">
              <a:latin typeface="Times New Roman" panose="02020603050405020304" pitchFamily="18" charset="0"/>
              <a:cs typeface="Times New Roman" panose="02020603050405020304" pitchFamily="18" charset="0"/>
            </a:endParaRPr>
          </a:p>
          <a:p>
            <a:r>
              <a:rPr lang="en-US" sz="2100" b="0" i="0" dirty="0">
                <a:latin typeface="Times New Roman" panose="02020603050405020304" pitchFamily="18" charset="0"/>
                <a:cs typeface="Times New Roman" panose="02020603050405020304" pitchFamily="18" charset="0"/>
              </a:rPr>
              <a:t>Identify the overall on- time performance of flights and explore any patterns or trends in delays or cancellations</a:t>
            </a:r>
            <a:endParaRPr lang="en-IN" sz="21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6412173" y="1825625"/>
            <a:ext cx="4678975" cy="4517302"/>
          </a:xfrm>
        </p:spPr>
        <p:txBody>
          <a:bodyPr>
            <a:noAutofit/>
          </a:bodyPr>
          <a:lstStyle/>
          <a:p>
            <a:pPr lvl="0"/>
            <a:r>
              <a:rPr lang="en-US" sz="2100" b="0" i="0" dirty="0">
                <a:latin typeface="Times New Roman" panose="02020603050405020304" pitchFamily="18" charset="0"/>
                <a:cs typeface="Times New Roman" panose="02020603050405020304" pitchFamily="18" charset="0"/>
              </a:rPr>
              <a:t>Identify high-demand routes and potential growth opportunities based on origin- destination analysis.</a:t>
            </a:r>
          </a:p>
          <a:p>
            <a:r>
              <a:rPr lang="en-US" sz="2100" b="0" i="0" dirty="0">
                <a:latin typeface="Times New Roman" panose="02020603050405020304" pitchFamily="18" charset="0"/>
                <a:cs typeface="Times New Roman" panose="02020603050405020304" pitchFamily="18" charset="0"/>
              </a:rPr>
              <a:t>Evaluate the performance of different carriers operating in the market and assess market share</a:t>
            </a:r>
            <a:endParaRPr lang="en-IN" sz="2100" dirty="0">
              <a:latin typeface="Times New Roman" panose="02020603050405020304" pitchFamily="18" charset="0"/>
              <a:cs typeface="Times New Roman" panose="02020603050405020304" pitchFamily="18" charset="0"/>
            </a:endParaRPr>
          </a:p>
          <a:p>
            <a:r>
              <a:rPr lang="en-US" sz="2100" b="0" i="0" dirty="0">
                <a:latin typeface="Times New Roman" panose="02020603050405020304" pitchFamily="18" charset="0"/>
                <a:cs typeface="Times New Roman" panose="02020603050405020304" pitchFamily="18" charset="0"/>
              </a:rPr>
              <a:t>Understand the performance and demand patterns. across different cities, states, and countries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300885"/>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367553"/>
            <a:ext cx="4831209" cy="1802685"/>
          </a:xfrm>
        </p:spPr>
        <p:txBody>
          <a:bodyPr>
            <a:normAutofit/>
          </a:bodyPr>
          <a:lstStyle/>
          <a:p>
            <a:r>
              <a:rPr lang="en-US" sz="4800" dirty="0">
                <a:latin typeface="Times New Roman" panose="02020603050405020304" pitchFamily="18" charset="0"/>
                <a:cs typeface="Times New Roman" panose="02020603050405020304" pitchFamily="18" charset="0"/>
              </a:rPr>
              <a:t>Agenda</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1188415" y="2040685"/>
            <a:ext cx="4150866" cy="4287132"/>
          </a:xfrm>
        </p:spPr>
        <p:txBody>
          <a:bodyPr>
            <a:normAutofit fontScale="92500" lnSpcReduction="20000"/>
          </a:bodyPr>
          <a:lstStyle/>
          <a:p>
            <a:r>
              <a:rPr lang="en-US" sz="2200" dirty="0">
                <a:latin typeface="Times New Roman" panose="02020603050405020304" pitchFamily="18" charset="0"/>
                <a:ea typeface="ADLaM Display" panose="02010000000000000000" pitchFamily="2" charset="0"/>
                <a:cs typeface="Times New Roman" panose="02020603050405020304" pitchFamily="18" charset="0"/>
              </a:rPr>
              <a:t>INTRODUCTION</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PROBLEM STATEMENT</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TECHNOLOGIES APPLIED</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BUSINESS OBJECTIVE</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PROJECT SCOPE</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DATA MODEL CHALLANGES </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 KEY FINDINGS</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VISUALIZATIONS</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RECOMMENDATIONS</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KEY INSIGHTS</a:t>
            </a:r>
          </a:p>
          <a:p>
            <a:r>
              <a:rPr lang="en-US" sz="2200" dirty="0">
                <a:latin typeface="Times New Roman" panose="02020603050405020304" pitchFamily="18" charset="0"/>
                <a:ea typeface="ADLaM Display" panose="02010000000000000000" pitchFamily="2" charset="0"/>
                <a:cs typeface="Times New Roman" panose="02020603050405020304" pitchFamily="18" charset="0"/>
              </a:rPr>
              <a:t>CONCLUSION</a:t>
            </a:r>
          </a:p>
          <a:p>
            <a:endParaRPr lang="en-US" sz="22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2616A6F2-B984-727A-D9F9-66A23002551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917" r="8917"/>
          <a:stretch/>
        </p:blipFill>
        <p:spPr>
          <a:xfrm>
            <a:off x="5890039" y="1751216"/>
            <a:ext cx="5394960" cy="3997325"/>
          </a:xfrm>
        </p:spPr>
      </p:pic>
    </p:spTree>
    <p:extLst>
      <p:ext uri="{BB962C8B-B14F-4D97-AF65-F5344CB8AC3E}">
        <p14:creationId xmlns:p14="http://schemas.microsoft.com/office/powerpoint/2010/main" val="2403403966"/>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0452C6F-947C-89F5-F589-F6759321BB88}"/>
              </a:ext>
            </a:extLst>
          </p:cNvPr>
          <p:cNvPicPr>
            <a:picLocks noGrp="1" noChangeAspect="1"/>
          </p:cNvPicPr>
          <p:nvPr>
            <p:ph type="tbl"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2493090" y="1170267"/>
            <a:ext cx="7205820" cy="4517465"/>
          </a:xfrm>
        </p:spPr>
      </p:pic>
    </p:spTree>
    <p:extLst>
      <p:ext uri="{BB962C8B-B14F-4D97-AF65-F5344CB8AC3E}">
        <p14:creationId xmlns:p14="http://schemas.microsoft.com/office/powerpoint/2010/main" val="1768293850"/>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F48-132C-6DAA-622E-E58AF3A8D4B4}"/>
              </a:ext>
            </a:extLst>
          </p:cNvPr>
          <p:cNvSpPr>
            <a:spLocks noGrp="1"/>
          </p:cNvSpPr>
          <p:nvPr>
            <p:ph type="ctrTitle"/>
          </p:nvPr>
        </p:nvSpPr>
        <p:spPr>
          <a:xfrm>
            <a:off x="1513182" y="546846"/>
            <a:ext cx="4278020" cy="983945"/>
          </a:xfrm>
        </p:spPr>
        <p:txBody>
          <a:bodyPr/>
          <a:lstStyle/>
          <a:p>
            <a:r>
              <a:rPr lang="en-US" dirty="0"/>
              <a:t>Introduction</a:t>
            </a:r>
          </a:p>
        </p:txBody>
      </p:sp>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562053" y="1864658"/>
            <a:ext cx="8858982" cy="4356848"/>
          </a:xfrm>
        </p:spPr>
        <p:txBody>
          <a:bodyPr>
            <a:noAutofit/>
          </a:bodyPr>
          <a:lstStyle/>
          <a:p>
            <a:pPr marL="184150" indent="-171450" algn="l">
              <a:lnSpc>
                <a:spcPts val="365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HighCloud</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Airline,</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a:t>
            </a:r>
            <a:r>
              <a:rPr lang="en-US" sz="1600" b="1" spc="8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leading</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player</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a:t>
            </a:r>
            <a:r>
              <a:rPr lang="en-US" sz="1600" b="1" spc="8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aviation</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sector,</a:t>
            </a:r>
            <a:r>
              <a:rPr lang="en-US" sz="1600" b="1" spc="8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has</a:t>
            </a:r>
            <a:r>
              <a:rPr lang="en-US" sz="1600" b="1" spc="7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been</a:t>
            </a:r>
            <a:r>
              <a:rPr lang="en-US" sz="1600" b="1" spc="75" dirty="0">
                <a:latin typeface="Times New Roman" panose="02020603050405020304" pitchFamily="18" charset="0"/>
                <a:cs typeface="Times New Roman" panose="02020603050405020304" pitchFamily="18" charset="0"/>
              </a:rPr>
              <a:t> </a:t>
            </a:r>
            <a:r>
              <a:rPr lang="en-US" sz="1600" b="1" spc="-25" dirty="0">
                <a:latin typeface="Times New Roman" panose="02020603050405020304" pitchFamily="18" charset="0"/>
                <a:cs typeface="Times New Roman" panose="02020603050405020304" pitchFamily="18" charset="0"/>
              </a:rPr>
              <a:t>at</a:t>
            </a:r>
            <a:endParaRPr lang="en-US" sz="1600" dirty="0">
              <a:latin typeface="Times New Roman" panose="02020603050405020304" pitchFamily="18" charset="0"/>
              <a:cs typeface="Times New Roman" panose="02020603050405020304" pitchFamily="18" charset="0"/>
            </a:endParaRPr>
          </a:p>
          <a:p>
            <a:pPr marL="12700" marR="378460" algn="l">
              <a:lnSpc>
                <a:spcPts val="3800"/>
              </a:lnSpc>
              <a:spcBef>
                <a:spcPts val="140"/>
              </a:spcBef>
            </a:pPr>
            <a:r>
              <a:rPr lang="en-US" sz="1600" b="1" dirty="0">
                <a:latin typeface="Times New Roman" panose="02020603050405020304" pitchFamily="18" charset="0"/>
                <a:cs typeface="Times New Roman" panose="02020603050405020304" pitchFamily="18" charset="0"/>
              </a:rPr>
              <a:t>the</a:t>
            </a:r>
            <a:r>
              <a:rPr lang="en-US" sz="1600" b="1" spc="-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forefront</a:t>
            </a:r>
            <a:r>
              <a:rPr lang="en-US" sz="1600" b="1" spc="-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providing</a:t>
            </a:r>
            <a:r>
              <a:rPr lang="en-US" sz="1600" b="1" spc="-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seamless</a:t>
            </a:r>
            <a:r>
              <a:rPr lang="en-US" sz="1600" b="1" spc="-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air travel</a:t>
            </a:r>
            <a:r>
              <a:rPr lang="en-US" sz="1600" b="1" spc="-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experiences. </a:t>
            </a:r>
          </a:p>
          <a:p>
            <a:pPr marL="184150" marR="378460" indent="-171450" algn="l">
              <a:lnSpc>
                <a:spcPts val="3800"/>
              </a:lnSpc>
              <a:spcBef>
                <a:spcPts val="14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Established</a:t>
            </a:r>
            <a:r>
              <a:rPr lang="en-US" sz="1600" b="1" spc="1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with</a:t>
            </a:r>
            <a:r>
              <a:rPr lang="en-US" sz="1600" b="1" spc="1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a:t>
            </a:r>
            <a:r>
              <a:rPr lang="en-US" sz="1600" b="1" spc="1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commitment</a:t>
            </a:r>
            <a:r>
              <a:rPr lang="en-US" sz="1600" b="1" spc="1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to</a:t>
            </a:r>
            <a:r>
              <a:rPr lang="en-US" sz="1600" b="1" spc="1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excellence,</a:t>
            </a:r>
            <a:r>
              <a:rPr lang="en-US" sz="1600" b="1" spc="1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HighCloud</a:t>
            </a:r>
            <a:r>
              <a:rPr lang="en-US" sz="1600" b="1" spc="155" dirty="0">
                <a:latin typeface="Times New Roman" panose="02020603050405020304" pitchFamily="18" charset="0"/>
                <a:cs typeface="Times New Roman" panose="02020603050405020304" pitchFamily="18" charset="0"/>
              </a:rPr>
              <a:t> </a:t>
            </a:r>
            <a:r>
              <a:rPr lang="en-US" sz="1600" b="1" spc="-25" dirty="0">
                <a:latin typeface="Times New Roman" panose="02020603050405020304" pitchFamily="18" charset="0"/>
                <a:cs typeface="Times New Roman" panose="02020603050405020304" pitchFamily="18" charset="0"/>
              </a:rPr>
              <a:t>has </a:t>
            </a:r>
            <a:r>
              <a:rPr lang="en-US" sz="1600" b="1" dirty="0">
                <a:latin typeface="Times New Roman" panose="02020603050405020304" pitchFamily="18" charset="0"/>
                <a:cs typeface="Times New Roman" panose="02020603050405020304" pitchFamily="18" charset="0"/>
              </a:rPr>
              <a:t>consistently</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set</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industry</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standards</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terms</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reliability,</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safety,</a:t>
            </a:r>
            <a:r>
              <a:rPr lang="en-US" sz="1600" b="1" spc="10" dirty="0">
                <a:latin typeface="Times New Roman" panose="02020603050405020304" pitchFamily="18" charset="0"/>
                <a:cs typeface="Times New Roman" panose="02020603050405020304" pitchFamily="18" charset="0"/>
              </a:rPr>
              <a:t> </a:t>
            </a:r>
            <a:r>
              <a:rPr lang="en-US" sz="1600" b="1" spc="-25"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customer</a:t>
            </a:r>
            <a:r>
              <a:rPr lang="en-US" sz="1600" b="1" spc="100"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satisfaction.</a:t>
            </a:r>
            <a:endParaRPr lang="en-US" sz="1600" spc="-10" dirty="0">
              <a:latin typeface="Times New Roman" panose="02020603050405020304" pitchFamily="18" charset="0"/>
              <a:cs typeface="Times New Roman" panose="02020603050405020304" pitchFamily="18" charset="0"/>
            </a:endParaRPr>
          </a:p>
          <a:p>
            <a:pPr marL="184150" marR="378460" indent="-171450" algn="l">
              <a:lnSpc>
                <a:spcPts val="3800"/>
              </a:lnSpc>
              <a:spcBef>
                <a:spcPts val="14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Extensive</a:t>
            </a:r>
            <a:r>
              <a:rPr lang="en-US" sz="1600" b="1" spc="8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network</a:t>
            </a:r>
            <a:r>
              <a:rPr lang="en-US" sz="1600" b="1" spc="8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8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routes</a:t>
            </a:r>
            <a:r>
              <a:rPr lang="en-US" sz="1600" b="1" spc="8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spans</a:t>
            </a:r>
            <a:r>
              <a:rPr lang="en-US" sz="1600" b="1" spc="8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across</a:t>
            </a:r>
            <a:r>
              <a:rPr lang="en-US" sz="1600" b="1" spc="8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regions,</a:t>
            </a:r>
            <a:r>
              <a:rPr lang="en-US" sz="1600" b="1" spc="8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connecting</a:t>
            </a:r>
            <a:r>
              <a:rPr lang="en-US" sz="1600" b="1" spc="8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people</a:t>
            </a:r>
            <a:endParaRPr lang="en-US" sz="1600" dirty="0">
              <a:latin typeface="Times New Roman" panose="02020603050405020304" pitchFamily="18" charset="0"/>
              <a:cs typeface="Times New Roman" panose="02020603050405020304" pitchFamily="18" charset="0"/>
            </a:endParaRPr>
          </a:p>
          <a:p>
            <a:pPr marL="12700" marR="876935" algn="l">
              <a:lnSpc>
                <a:spcPts val="3800"/>
              </a:lnSpc>
              <a:spcBef>
                <a:spcPts val="135"/>
              </a:spcBef>
            </a:pPr>
            <a:r>
              <a:rPr lang="en-US" sz="1600" b="1" dirty="0">
                <a:latin typeface="Times New Roman" panose="02020603050405020304" pitchFamily="18" charset="0"/>
                <a:cs typeface="Times New Roman" panose="02020603050405020304" pitchFamily="18" charset="0"/>
              </a:rPr>
              <a:t>and</a:t>
            </a:r>
            <a:r>
              <a:rPr lang="en-US" sz="1600" b="1" spc="114"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cultures,</a:t>
            </a:r>
            <a:r>
              <a:rPr lang="en-US" sz="1600" b="1" spc="12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making</a:t>
            </a:r>
            <a:r>
              <a:rPr lang="en-US" sz="1600" b="1" spc="114"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HighCloud</a:t>
            </a:r>
            <a:r>
              <a:rPr lang="en-US" sz="1600" b="1" spc="12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a:t>
            </a:r>
            <a:r>
              <a:rPr lang="en-US" sz="1600" b="1" spc="12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preferred</a:t>
            </a:r>
            <a:r>
              <a:rPr lang="en-US" sz="1600" b="1" spc="114"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choice</a:t>
            </a:r>
            <a:r>
              <a:rPr lang="en-US" sz="1600" b="1" spc="12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a:t>
            </a:r>
            <a:r>
              <a:rPr lang="en-US" sz="1600" b="1" spc="114"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millions</a:t>
            </a:r>
            <a:r>
              <a:rPr lang="en-US" sz="1600" b="1" spc="120" dirty="0">
                <a:latin typeface="Times New Roman" panose="02020603050405020304" pitchFamily="18" charset="0"/>
                <a:cs typeface="Times New Roman" panose="02020603050405020304" pitchFamily="18" charset="0"/>
              </a:rPr>
              <a:t> </a:t>
            </a:r>
            <a:r>
              <a:rPr lang="en-US" sz="1600" b="1" spc="-25" dirty="0">
                <a:latin typeface="Times New Roman" panose="02020603050405020304" pitchFamily="18" charset="0"/>
                <a:cs typeface="Times New Roman" panose="02020603050405020304" pitchFamily="18" charset="0"/>
              </a:rPr>
              <a:t>of </a:t>
            </a:r>
            <a:r>
              <a:rPr lang="en-US" sz="1600" b="1" dirty="0">
                <a:latin typeface="Times New Roman" panose="02020603050405020304" pitchFamily="18" charset="0"/>
                <a:cs typeface="Times New Roman" panose="02020603050405020304" pitchFamily="18" charset="0"/>
              </a:rPr>
              <a:t>travelers</a:t>
            </a:r>
            <a:r>
              <a:rPr lang="en-US" sz="1600" b="1" spc="-140"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globally.</a:t>
            </a:r>
            <a:endParaRPr lang="en-US" sz="1600" spc="-10" dirty="0">
              <a:latin typeface="Times New Roman" panose="02020603050405020304" pitchFamily="18" charset="0"/>
              <a:cs typeface="Times New Roman" panose="02020603050405020304" pitchFamily="18" charset="0"/>
            </a:endParaRPr>
          </a:p>
          <a:p>
            <a:pPr marL="184150" marR="876935" indent="-171450" algn="l">
              <a:lnSpc>
                <a:spcPts val="3800"/>
              </a:lnSpc>
              <a:spcBef>
                <a:spcPts val="135"/>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HighCloud</a:t>
            </a:r>
            <a:r>
              <a:rPr lang="en-US" sz="1600" b="1" spc="1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embraces</a:t>
            </a:r>
            <a:r>
              <a:rPr lang="en-US" sz="1600" b="1" spc="10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innovation</a:t>
            </a:r>
            <a:r>
              <a:rPr lang="en-US" sz="1600" b="1" spc="10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and</a:t>
            </a:r>
            <a:r>
              <a:rPr lang="en-US" sz="1600" b="1" spc="10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modern</a:t>
            </a:r>
            <a:r>
              <a:rPr lang="en-US" sz="1600" b="1" spc="10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technology</a:t>
            </a:r>
            <a:r>
              <a:rPr lang="en-US" sz="1600" b="1" spc="10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to</a:t>
            </a:r>
            <a:r>
              <a:rPr lang="en-US" sz="1600" b="1" spc="10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enhance</a:t>
            </a:r>
            <a:endParaRPr lang="en-US" sz="1600" dirty="0">
              <a:latin typeface="Times New Roman" panose="02020603050405020304" pitchFamily="18" charset="0"/>
              <a:cs typeface="Times New Roman" panose="02020603050405020304" pitchFamily="18" charset="0"/>
            </a:endParaRPr>
          </a:p>
          <a:p>
            <a:pPr marL="12700" marR="1743075" algn="l">
              <a:lnSpc>
                <a:spcPts val="3800"/>
              </a:lnSpc>
              <a:spcBef>
                <a:spcPts val="120"/>
              </a:spcBef>
            </a:pPr>
            <a:r>
              <a:rPr lang="en-US" sz="1600" b="1" dirty="0">
                <a:latin typeface="Times New Roman" panose="02020603050405020304" pitchFamily="18" charset="0"/>
                <a:cs typeface="Times New Roman" panose="02020603050405020304" pitchFamily="18" charset="0"/>
              </a:rPr>
              <a:t>operational</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efficiency</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and</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stay</a:t>
            </a:r>
            <a:r>
              <a:rPr lang="en-US" sz="1600" b="1" spc="3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forefront</a:t>
            </a:r>
            <a:r>
              <a:rPr lang="en-US" sz="1600" b="1" spc="3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2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a:t>
            </a:r>
            <a:r>
              <a:rPr lang="en-US" sz="1600" b="1" spc="2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aviation landscape.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46328"/>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1483869" y="358589"/>
            <a:ext cx="6346036" cy="1066800"/>
          </a:xfrm>
        </p:spPr>
        <p:txBody>
          <a:bodyPr>
            <a:normAutofit/>
          </a:bodyPr>
          <a:lstStyle/>
          <a:p>
            <a:pPr algn="l"/>
            <a:r>
              <a:rPr lang="en-US" sz="3600" dirty="0"/>
              <a:t>PROBLEM STATEMENT</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1483869" y="1705299"/>
            <a:ext cx="9807388" cy="4814046"/>
          </a:xfrm>
        </p:spPr>
        <p:txBody>
          <a:bodyPr>
            <a:noAutofit/>
          </a:bodyPr>
          <a:lstStyle/>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Analyze Load Factor Trends:</a:t>
            </a:r>
            <a:r>
              <a:rPr lang="en-US" sz="1800" b="0" i="0" dirty="0">
                <a:solidFill>
                  <a:srgbClr val="FFFFFF"/>
                </a:solidFill>
                <a:effectLst/>
                <a:latin typeface="Times New Roman" panose="02020603050405020304" pitchFamily="18" charset="0"/>
                <a:cs typeface="Times New Roman" panose="02020603050405020304" pitchFamily="18" charset="0"/>
              </a:rPr>
              <a:t> Determine load factor percentages by year, quarter, and month to identify patterns and opportunities for improvement.</a:t>
            </a:r>
          </a:p>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Evaluate Carrier Performance:</a:t>
            </a:r>
            <a:r>
              <a:rPr lang="en-US" sz="1800" b="0" i="0" dirty="0">
                <a:solidFill>
                  <a:srgbClr val="FFFFFF"/>
                </a:solidFill>
                <a:effectLst/>
                <a:latin typeface="Times New Roman" panose="02020603050405020304" pitchFamily="18" charset="0"/>
                <a:cs typeface="Times New Roman" panose="02020603050405020304" pitchFamily="18" charset="0"/>
              </a:rPr>
              <a:t> Analyze load factor performance by carrier name to identify areas of strength and weakness.</a:t>
            </a:r>
          </a:p>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Identify Passenger Preferences:</a:t>
            </a:r>
            <a:r>
              <a:rPr lang="en-US" sz="1800" b="0" i="0" dirty="0">
                <a:solidFill>
                  <a:srgbClr val="FFFFFF"/>
                </a:solidFill>
                <a:effectLst/>
                <a:latin typeface="Times New Roman" panose="02020603050405020304" pitchFamily="18" charset="0"/>
                <a:cs typeface="Times New Roman" panose="02020603050405020304" pitchFamily="18" charset="0"/>
              </a:rPr>
              <a:t> Determine the top 10 carrier names based on passenger preference, providing insights for marketing and service optimization.</a:t>
            </a:r>
          </a:p>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Optimize Route Selection:</a:t>
            </a:r>
            <a:r>
              <a:rPr lang="en-US" sz="1800" b="0" i="0" dirty="0">
                <a:solidFill>
                  <a:srgbClr val="FFFFFF"/>
                </a:solidFill>
                <a:effectLst/>
                <a:latin typeface="Times New Roman" panose="02020603050405020304" pitchFamily="18" charset="0"/>
                <a:cs typeface="Times New Roman" panose="02020603050405020304" pitchFamily="18" charset="0"/>
              </a:rPr>
              <a:t> Identify the top routes (from-to city) based on the number of flights, allowing for better resource allocation and route planning.</a:t>
            </a:r>
          </a:p>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Understand Weekend vs. Weekday Demand:</a:t>
            </a:r>
            <a:r>
              <a:rPr lang="en-US" sz="1800" b="0" i="0" dirty="0">
                <a:solidFill>
                  <a:srgbClr val="FFFFFF"/>
                </a:solidFill>
                <a:effectLst/>
                <a:latin typeface="Times New Roman" panose="02020603050405020304" pitchFamily="18" charset="0"/>
                <a:cs typeface="Times New Roman" panose="02020603050405020304" pitchFamily="18" charset="0"/>
              </a:rPr>
              <a:t> Analyze load factor differences between weekends and weekdays to understand demand patterns and adjust scheduling accordingly.</a:t>
            </a:r>
          </a:p>
          <a:p>
            <a:pPr algn="l">
              <a:buFont typeface="Arial" panose="020B0604020202020204" pitchFamily="34" charset="0"/>
              <a:buChar char="•"/>
            </a:pPr>
            <a:r>
              <a:rPr lang="en-US" sz="1800" b="1" i="0" dirty="0">
                <a:solidFill>
                  <a:srgbClr val="FFFFFF"/>
                </a:solidFill>
                <a:effectLst/>
                <a:latin typeface="Times New Roman" panose="02020603050405020304" pitchFamily="18" charset="0"/>
                <a:cs typeface="Times New Roman" panose="02020603050405020304" pitchFamily="18" charset="0"/>
              </a:rPr>
              <a:t>Categorize Flights by Distance:</a:t>
            </a:r>
            <a:r>
              <a:rPr lang="en-US" sz="1800" b="0" i="0" dirty="0">
                <a:solidFill>
                  <a:srgbClr val="FFFFFF"/>
                </a:solidFill>
                <a:effectLst/>
                <a:latin typeface="Times New Roman" panose="02020603050405020304" pitchFamily="18" charset="0"/>
                <a:cs typeface="Times New Roman" panose="02020603050405020304" pitchFamily="18" charset="0"/>
              </a:rPr>
              <a:t> Identify the number of flights within different distance groups to support pricing strategies and resource allocation."</a:t>
            </a:r>
          </a:p>
        </p:txBody>
      </p:sp>
      <p:sp>
        <p:nvSpPr>
          <p:cNvPr id="3" name="Picture Placeholder 2">
            <a:extLst>
              <a:ext uri="{FF2B5EF4-FFF2-40B4-BE49-F238E27FC236}">
                <a16:creationId xmlns:a16="http://schemas.microsoft.com/office/drawing/2014/main" id="{BFA20895-F7C4-F41C-BCC5-F1503B1E9461}"/>
              </a:ext>
            </a:extLst>
          </p:cNvPr>
          <p:cNvSpPr>
            <a:spLocks noGrp="1"/>
          </p:cNvSpPr>
          <p:nvPr>
            <p:ph type="pic" sz="quarter" idx="10"/>
          </p:nvPr>
        </p:nvSpPr>
        <p:spPr>
          <a:xfrm flipH="1" flipV="1">
            <a:off x="7360023" y="7637033"/>
            <a:ext cx="3648635" cy="45719"/>
          </a:xfrm>
          <a:prstGeom prst="roundRect">
            <a:avLst>
              <a:gd name="adj" fmla="val 50000"/>
            </a:avLst>
          </a:prstGeom>
        </p:spPr>
      </p:sp>
    </p:spTree>
    <p:extLst>
      <p:ext uri="{BB962C8B-B14F-4D97-AF65-F5344CB8AC3E}">
        <p14:creationId xmlns:p14="http://schemas.microsoft.com/office/powerpoint/2010/main" val="4176847019"/>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9A0-AB25-231D-F1BE-533B41CCCDE0}"/>
              </a:ext>
            </a:extLst>
          </p:cNvPr>
          <p:cNvSpPr>
            <a:spLocks noGrp="1"/>
          </p:cNvSpPr>
          <p:nvPr>
            <p:ph type="ctrTitle"/>
          </p:nvPr>
        </p:nvSpPr>
        <p:spPr>
          <a:xfrm>
            <a:off x="3263153" y="309407"/>
            <a:ext cx="5827059" cy="2066052"/>
          </a:xfrm>
        </p:spPr>
        <p:txBody>
          <a:bodyPr>
            <a:normAutofit/>
          </a:bodyPr>
          <a:lstStyle/>
          <a:p>
            <a:r>
              <a:rPr lang="en-US" sz="3600" dirty="0">
                <a:latin typeface="Times New Roman" panose="02020603050405020304" pitchFamily="18" charset="0"/>
                <a:ea typeface="ADLaM Display" panose="02010000000000000000" pitchFamily="2" charset="0"/>
                <a:cs typeface="Times New Roman" panose="02020603050405020304" pitchFamily="18" charset="0"/>
              </a:rPr>
              <a:t>TECHNOLOGIES APPLIED</a:t>
            </a:r>
          </a:p>
        </p:txBody>
      </p:sp>
      <p:pic>
        <p:nvPicPr>
          <p:cNvPr id="11" name="Picture 10">
            <a:extLst>
              <a:ext uri="{FF2B5EF4-FFF2-40B4-BE49-F238E27FC236}">
                <a16:creationId xmlns:a16="http://schemas.microsoft.com/office/drawing/2014/main" id="{EC8D1217-D19E-AD95-8C7C-7D8F8AE83C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07151" y="2585757"/>
            <a:ext cx="1255059" cy="1152525"/>
          </a:xfrm>
          <a:prstGeom prst="rect">
            <a:avLst/>
          </a:prstGeom>
          <a:ln>
            <a:noFill/>
          </a:ln>
          <a:effectLst>
            <a:outerShdw blurRad="292100" dist="139700" dir="2700000" algn="tl" rotWithShape="0">
              <a:srgbClr val="333333">
                <a:alpha val="65000"/>
              </a:srgbClr>
            </a:outerShdw>
          </a:effectLst>
        </p:spPr>
      </p:pic>
      <p:pic>
        <p:nvPicPr>
          <p:cNvPr id="16" name="Content Placeholder 15">
            <a:extLst>
              <a:ext uri="{FF2B5EF4-FFF2-40B4-BE49-F238E27FC236}">
                <a16:creationId xmlns:a16="http://schemas.microsoft.com/office/drawing/2014/main" id="{E8B85AEC-F32C-24ED-693D-DEC0866C8FB8}"/>
              </a:ext>
            </a:extLst>
          </p:cNvPr>
          <p:cNvPicPr>
            <a:picLocks noGrp="1" noChangeAspect="1"/>
          </p:cNvPicPr>
          <p:nvPr>
            <p:ph sz="quarter" idx="10"/>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342607" y="7799388"/>
            <a:ext cx="92074" cy="46037"/>
          </a:xfrm>
        </p:spPr>
      </p:pic>
      <p:pic>
        <p:nvPicPr>
          <p:cNvPr id="19" name="Picture 18">
            <a:extLst>
              <a:ext uri="{FF2B5EF4-FFF2-40B4-BE49-F238E27FC236}">
                <a16:creationId xmlns:a16="http://schemas.microsoft.com/office/drawing/2014/main" id="{0C4A8805-CA10-EE9A-E6FF-AC969AB3E9B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99835" y="2716256"/>
            <a:ext cx="1643529" cy="1022026"/>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34E19BFB-0EA9-060B-2642-9CD8563789D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90072" y="4482541"/>
            <a:ext cx="1182562" cy="1202527"/>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62588E9B-B9FA-B7CB-2189-51AFC55D577D}"/>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99835" y="4463387"/>
            <a:ext cx="1960282" cy="1221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5295861"/>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ctr"/>
            <a:r>
              <a:rPr lang="en-US" sz="4800" dirty="0">
                <a:latin typeface="Times New Roman" panose="02020603050405020304" pitchFamily="18" charset="0"/>
                <a:ea typeface="ADLaM Display" panose="02010000000000000000" pitchFamily="2" charset="0"/>
                <a:cs typeface="Times New Roman" panose="02020603050405020304" pitchFamily="18" charset="0"/>
              </a:rPr>
              <a:t>BUSINESS OBJECTIVE </a:t>
            </a:r>
          </a:p>
        </p:txBody>
      </p:sp>
      <p:sp>
        <p:nvSpPr>
          <p:cNvPr id="6" name="Picture Placeholder 5">
            <a:extLst>
              <a:ext uri="{FF2B5EF4-FFF2-40B4-BE49-F238E27FC236}">
                <a16:creationId xmlns:a16="http://schemas.microsoft.com/office/drawing/2014/main" id="{442DDF93-1893-2D87-6731-4B33AB068C63}"/>
              </a:ext>
            </a:extLst>
          </p:cNvPr>
          <p:cNvSpPr>
            <a:spLocks noGrp="1"/>
          </p:cNvSpPr>
          <p:nvPr>
            <p:ph type="pic" sz="quarter" idx="11"/>
          </p:nvPr>
        </p:nvSpPr>
        <p:spPr>
          <a:xfrm flipH="1" flipV="1">
            <a:off x="2868706" y="7619999"/>
            <a:ext cx="3003176" cy="277904"/>
          </a:xfrm>
        </p:spPr>
      </p:sp>
      <p:sp>
        <p:nvSpPr>
          <p:cNvPr id="7" name="TextBox 6">
            <a:extLst>
              <a:ext uri="{FF2B5EF4-FFF2-40B4-BE49-F238E27FC236}">
                <a16:creationId xmlns:a16="http://schemas.microsoft.com/office/drawing/2014/main" id="{E2155E5D-F8A1-B705-DC04-2186F539B6D6}"/>
              </a:ext>
            </a:extLst>
          </p:cNvPr>
          <p:cNvSpPr txBox="1"/>
          <p:nvPr/>
        </p:nvSpPr>
        <p:spPr>
          <a:xfrm>
            <a:off x="5952565" y="1757083"/>
            <a:ext cx="5262282"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rPr>
              <a:t>The High Cloud Airlines Project aims to enhance the overall customer experience by delivering personalized services and seamless digital interactions , which will lead to increased passenger satisfactions. </a:t>
            </a:r>
          </a:p>
          <a:p>
            <a:pPr marL="285750" indent="-285750">
              <a:buFont typeface="Arial" panose="020B0604020202020204" pitchFamily="34" charset="0"/>
              <a:buChar char="•"/>
            </a:pPr>
            <a:endParaRPr lang="en-US"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rPr>
              <a:t>This will involve investigating load factors, identifying top carrier names based on passenger preference, analyzing popular routes, and exploring other key metrics. </a:t>
            </a:r>
          </a:p>
          <a:p>
            <a:pPr marL="285750" indent="-285750">
              <a:buFont typeface="Arial" panose="020B0604020202020204" pitchFamily="34" charset="0"/>
              <a:buChar char="•"/>
            </a:pPr>
            <a:endParaRPr lang="en-US"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rPr>
              <a:t>The ultimate goal is to provide actionable recommendations that can enhance operational efficiency and profitability.</a:t>
            </a:r>
          </a:p>
          <a:p>
            <a:endParaRPr lang="en-IN" sz="1800" dirty="0">
              <a:solidFill>
                <a:schemeClr val="tx2">
                  <a:lumMod val="20000"/>
                  <a:lumOff val="80000"/>
                </a:schemeClr>
              </a:solidFill>
              <a:latin typeface="Times New Roman" panose="02020603050405020304" pitchFamily="18" charset="0"/>
              <a:ea typeface="ADLaM Display" panose="02010000000000000000" pitchFamily="2" charset="0"/>
              <a:cs typeface="Times New Roman" panose="02020603050405020304" pitchFamily="18" charset="0"/>
            </a:endParaRPr>
          </a:p>
        </p:txBody>
      </p:sp>
    </p:spTree>
    <p:extLst>
      <p:ext uri="{BB962C8B-B14F-4D97-AF65-F5344CB8AC3E}">
        <p14:creationId xmlns:p14="http://schemas.microsoft.com/office/powerpoint/2010/main" val="1067821433"/>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flipV="1">
            <a:off x="7262951" y="7140706"/>
            <a:ext cx="302341" cy="229201"/>
          </a:xfrm>
        </p:spPr>
        <p:txBody>
          <a:bodyPr>
            <a:noAutofit/>
          </a:bodyPr>
          <a:lstStyle/>
          <a:p>
            <a:endParaRPr lang="en-US" sz="2000" b="1"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2B660493-A854-C062-6ED2-02A7EEC4FC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953" b="12953"/>
          <a:stretch/>
        </p:blipFill>
        <p:spPr>
          <a:xfrm>
            <a:off x="915410" y="1751759"/>
            <a:ext cx="5394960" cy="3997325"/>
          </a:xfrm>
        </p:spPr>
      </p:pic>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6549292" y="867508"/>
            <a:ext cx="4829908" cy="5150338"/>
          </a:xfrm>
        </p:spPr>
        <p:txBody>
          <a:bodyPr>
            <a:noAutofit/>
          </a:bodyPr>
          <a:lstStyle/>
          <a:p>
            <a:pPr algn="l"/>
            <a:r>
              <a:rPr lang="en-US" sz="2000" b="0" i="0" dirty="0">
                <a:solidFill>
                  <a:srgbClr val="FFFFFF"/>
                </a:solidFill>
                <a:effectLst/>
                <a:latin typeface="Times New Roman" panose="02020603050405020304" pitchFamily="18" charset="0"/>
                <a:cs typeface="Times New Roman" panose="02020603050405020304" pitchFamily="18" charset="0"/>
              </a:rPr>
              <a:t>The airline industry faces ongoing challenges to optimize operational efficiency and enhance customer satisfaction.</a:t>
            </a:r>
          </a:p>
          <a:p>
            <a:pPr algn="l"/>
            <a:r>
              <a:rPr lang="en-US" sz="2000" b="0" i="0" dirty="0">
                <a:solidFill>
                  <a:srgbClr val="FFFFFF"/>
                </a:solidFill>
                <a:effectLst/>
                <a:latin typeface="Times New Roman" panose="02020603050405020304" pitchFamily="18" charset="0"/>
                <a:cs typeface="Times New Roman" panose="02020603050405020304" pitchFamily="18" charset="0"/>
              </a:rPr>
              <a:t>This project aimed to leverage the power of data analysis to extract valuable insights and optimize high-cloud airline operations and performance. The project's specific scope focused on analyzing key performance indicators (KPIs) to gain a deeper understanding of:</a:t>
            </a:r>
          </a:p>
          <a:p>
            <a:pPr algn="l">
              <a:buFont typeface="Arial" panose="020B0604020202020204" pitchFamily="34" charset="0"/>
              <a:buChar char="•"/>
            </a:pPr>
            <a:r>
              <a:rPr lang="en-US" sz="2000" b="1" i="0" dirty="0">
                <a:solidFill>
                  <a:srgbClr val="FFFFFF"/>
                </a:solidFill>
                <a:effectLst/>
                <a:latin typeface="Times New Roman" panose="02020603050405020304" pitchFamily="18" charset="0"/>
                <a:cs typeface="Times New Roman" panose="02020603050405020304" pitchFamily="18" charset="0"/>
              </a:rPr>
              <a:t>Load Factor</a:t>
            </a:r>
            <a:endParaRPr lang="en-US" sz="2000" b="0" i="0" dirty="0">
              <a:solidFill>
                <a:srgbClr val="FFFFF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FFFFFF"/>
                </a:solidFill>
                <a:effectLst/>
                <a:latin typeface="Times New Roman" panose="02020603050405020304" pitchFamily="18" charset="0"/>
                <a:cs typeface="Times New Roman" panose="02020603050405020304" pitchFamily="18" charset="0"/>
              </a:rPr>
              <a:t>Passenger Preferences</a:t>
            </a:r>
            <a:endParaRPr lang="en-US" sz="2000" b="0" i="0" dirty="0">
              <a:solidFill>
                <a:srgbClr val="FFFFF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FFFFFF"/>
                </a:solidFill>
                <a:effectLst/>
                <a:latin typeface="Times New Roman" panose="02020603050405020304" pitchFamily="18" charset="0"/>
                <a:cs typeface="Times New Roman" panose="02020603050405020304" pitchFamily="18" charset="0"/>
              </a:rPr>
              <a:t>Popular Routes</a:t>
            </a:r>
            <a:endParaRPr lang="en-US" sz="2000" b="0" i="0" dirty="0">
              <a:solidFill>
                <a:srgbClr val="FFFFF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FFFFFF"/>
                </a:solidFill>
                <a:effectLst/>
                <a:latin typeface="Times New Roman" panose="02020603050405020304" pitchFamily="18" charset="0"/>
                <a:cs typeface="Times New Roman" panose="02020603050405020304" pitchFamily="18" charset="0"/>
              </a:rPr>
              <a:t>Operational Efficiency</a:t>
            </a:r>
            <a:endParaRPr lang="en-US" sz="2000" b="0" i="0" dirty="0">
              <a:solidFill>
                <a:srgbClr val="FFFFFF"/>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E9A50C-16A2-25D0-8BBF-6C49245C9ED6}"/>
              </a:ext>
            </a:extLst>
          </p:cNvPr>
          <p:cNvSpPr txBox="1"/>
          <p:nvPr/>
        </p:nvSpPr>
        <p:spPr>
          <a:xfrm>
            <a:off x="1766047" y="510988"/>
            <a:ext cx="366910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PROJECT SCOPE</a:t>
            </a:r>
            <a:endParaRPr lang="en-IN"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725479"/>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DA9D2C-79E5-25CF-E4A6-2AA9C1BE822E}"/>
              </a:ext>
            </a:extLst>
          </p:cNvPr>
          <p:cNvSpPr>
            <a:spLocks noGrp="1"/>
          </p:cNvSpPr>
          <p:nvPr>
            <p:ph type="ctrTitle"/>
          </p:nvPr>
        </p:nvSpPr>
        <p:spPr>
          <a:xfrm>
            <a:off x="2398059" y="403412"/>
            <a:ext cx="7490012" cy="74322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DATA MODEL CHALLANGES</a:t>
            </a:r>
          </a:p>
        </p:txBody>
      </p:sp>
      <p:sp>
        <p:nvSpPr>
          <p:cNvPr id="3" name="Content Placeholder 2">
            <a:extLst>
              <a:ext uri="{FF2B5EF4-FFF2-40B4-BE49-F238E27FC236}">
                <a16:creationId xmlns:a16="http://schemas.microsoft.com/office/drawing/2014/main" id="{E3E887FC-D1FD-80FF-11CA-504D9B1DB934}"/>
              </a:ext>
            </a:extLst>
          </p:cNvPr>
          <p:cNvSpPr>
            <a:spLocks noGrp="1"/>
          </p:cNvSpPr>
          <p:nvPr>
            <p:ph sz="quarter" idx="11"/>
          </p:nvPr>
        </p:nvSpPr>
        <p:spPr>
          <a:xfrm>
            <a:off x="1163870" y="1882588"/>
            <a:ext cx="8991762" cy="3784486"/>
          </a:xfrm>
        </p:spPr>
        <p:txBody>
          <a:bodyPr>
            <a:normAutofit/>
          </a:bodyPr>
          <a:lstStyle/>
          <a:p>
            <a:r>
              <a:rPr lang="en-US" sz="2600" dirty="0">
                <a:latin typeface="Times New Roman" panose="02020603050405020304" pitchFamily="18" charset="0"/>
                <a:cs typeface="Times New Roman" panose="02020603050405020304" pitchFamily="18" charset="0"/>
              </a:rPr>
              <a:t>Throughout our analysis, we encountered various challenges in handling the data. Overcoming these challenges is crucial for accurate insights.</a:t>
            </a:r>
          </a:p>
          <a:p>
            <a:r>
              <a:rPr lang="en-US" sz="2600" dirty="0">
                <a:latin typeface="Times New Roman" panose="02020603050405020304" pitchFamily="18" charset="0"/>
                <a:cs typeface="Times New Roman" panose="02020603050405020304" pitchFamily="18" charset="0"/>
              </a:rPr>
              <a:t>Data Volume: Managing and Processing large datasets efficiently.</a:t>
            </a:r>
          </a:p>
          <a:p>
            <a:r>
              <a:rPr lang="en-US" sz="2600" dirty="0">
                <a:latin typeface="Times New Roman" panose="02020603050405020304" pitchFamily="18" charset="0"/>
                <a:cs typeface="Times New Roman" panose="02020603050405020304" pitchFamily="18" charset="0"/>
              </a:rPr>
              <a:t>Data Quality: Ensuring accuracy and reliability of the data.</a:t>
            </a:r>
          </a:p>
          <a:p>
            <a:r>
              <a:rPr lang="en-US" sz="2600" dirty="0">
                <a:latin typeface="Times New Roman" panose="02020603050405020304" pitchFamily="18" charset="0"/>
                <a:cs typeface="Times New Roman" panose="02020603050405020304" pitchFamily="18" charset="0"/>
              </a:rPr>
              <a:t>Complex Relationships: Establishing connections between different data points.</a:t>
            </a:r>
          </a:p>
        </p:txBody>
      </p:sp>
      <p:sp>
        <p:nvSpPr>
          <p:cNvPr id="5" name="Picture Placeholder 4">
            <a:extLst>
              <a:ext uri="{FF2B5EF4-FFF2-40B4-BE49-F238E27FC236}">
                <a16:creationId xmlns:a16="http://schemas.microsoft.com/office/drawing/2014/main" id="{E13F0BEC-8467-A3D5-71AC-1ECE962168AD}"/>
              </a:ext>
            </a:extLst>
          </p:cNvPr>
          <p:cNvSpPr>
            <a:spLocks noGrp="1"/>
          </p:cNvSpPr>
          <p:nvPr>
            <p:ph type="pic" sz="quarter" idx="10"/>
          </p:nvPr>
        </p:nvSpPr>
        <p:spPr>
          <a:xfrm>
            <a:off x="5280210" y="7413812"/>
            <a:ext cx="1095601" cy="397155"/>
          </a:xfrm>
        </p:spPr>
      </p:sp>
    </p:spTree>
    <p:extLst>
      <p:ext uri="{BB962C8B-B14F-4D97-AF65-F5344CB8AC3E}">
        <p14:creationId xmlns:p14="http://schemas.microsoft.com/office/powerpoint/2010/main" val="10093342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829235"/>
          </a:xfrm>
        </p:spPr>
        <p:txBody>
          <a:bodyPr/>
          <a:lstStyle/>
          <a:p>
            <a:r>
              <a:rPr lang="en-US" dirty="0">
                <a:latin typeface="Times New Roman" panose="02020603050405020304" pitchFamily="18" charset="0"/>
                <a:cs typeface="Times New Roman" panose="02020603050405020304" pitchFamily="18" charset="0"/>
              </a:rPr>
              <a:t>KEY FINDINGS</a:t>
            </a:r>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1199463" y="1574612"/>
            <a:ext cx="9504395" cy="4663927"/>
          </a:xfrm>
        </p:spPr>
        <p:txBody>
          <a:bodyPr>
            <a:noAutofit/>
          </a:bodyPr>
          <a:lstStyle/>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Load factor is a key metric for benchmarking an airline's performance against competitors. Airlines may compare their load factors with industry averages to assess their relative position in the market.</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Based on the available data, we have analyzed 207 airlines, spanning 4 regions and operating in 106 countries.</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As per the Analysis 2013(78.12%) has the highest load factor and 2008(75.30%) has the lowest load factor which directly impacts the airlines’ financial performance. </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Regarding the load factor, we observed that the airline load capacity is higher on weekdays than on  weekends, indicating that the flight seats on weekdays are filled more than on weekends.</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Also, </a:t>
            </a:r>
            <a:r>
              <a:rPr lang="en-US" sz="1700" b="0" i="0" dirty="0" err="1">
                <a:effectLst/>
                <a:latin typeface="Times New Roman" panose="02020603050405020304" pitchFamily="18" charset="0"/>
                <a:cs typeface="Times New Roman" panose="02020603050405020304" pitchFamily="18" charset="0"/>
              </a:rPr>
              <a:t>Globespan</a:t>
            </a:r>
            <a:r>
              <a:rPr lang="en-US" sz="1700" b="0" i="0" dirty="0">
                <a:effectLst/>
                <a:latin typeface="Times New Roman" panose="02020603050405020304" pitchFamily="18" charset="0"/>
                <a:cs typeface="Times New Roman" panose="02020603050405020304" pitchFamily="18" charset="0"/>
              </a:rPr>
              <a:t> Airways has the highest load factor which is 94.76 %.</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Airlines known for consistently high load factors may be perceived as operationally efficient and capable of maximizing revenue through effective capacity utilization and can be successful in revenue generation </a:t>
            </a:r>
          </a:p>
          <a:p>
            <a:pPr marL="285750" indent="-285750">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Passengers often associate crowded flights with popular routes and may choose carriers with higher load factors for a sense </a:t>
            </a:r>
          </a:p>
        </p:txBody>
      </p:sp>
      <p:sp>
        <p:nvSpPr>
          <p:cNvPr id="7" name="Content Placeholder 6">
            <a:extLst>
              <a:ext uri="{FF2B5EF4-FFF2-40B4-BE49-F238E27FC236}">
                <a16:creationId xmlns:a16="http://schemas.microsoft.com/office/drawing/2014/main" id="{45F0C6D4-02DE-0349-3B53-5B0E8FD1DB05}"/>
              </a:ext>
            </a:extLst>
          </p:cNvPr>
          <p:cNvSpPr>
            <a:spLocks noGrp="1"/>
          </p:cNvSpPr>
          <p:nvPr>
            <p:ph idx="10"/>
          </p:nvPr>
        </p:nvSpPr>
        <p:spPr>
          <a:xfrm flipH="1">
            <a:off x="10109200" y="8336280"/>
            <a:ext cx="16256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769614625"/>
      </p:ext>
    </p:extLst>
  </p:cSld>
  <p:clrMapOvr>
    <a:masterClrMapping/>
  </p:clrMapOvr>
  <p:transition>
    <p:split orient="vert"/>
  </p:transition>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A6AD6DB-9470-4861-90FA-528B22606C3A}">
  <ds:schemaRefs>
    <ds:schemaRef ds:uri="http://schemas.microsoft.com/sharepoint/v3/contenttype/forms"/>
  </ds:schemaRefs>
</ds:datastoreItem>
</file>

<file path=customXml/itemProps2.xml><?xml version="1.0" encoding="utf-8"?>
<ds:datastoreItem xmlns:ds="http://schemas.openxmlformats.org/officeDocument/2006/customXml" ds:itemID="{D5A97A83-19EA-4F1C-BA10-74DE00109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A2E04-D8A3-4CD6-A49A-4E88613CFB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314</TotalTime>
  <Words>1047</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Times New Roman</vt:lpstr>
      <vt:lpstr>Wingdings</vt:lpstr>
      <vt:lpstr>Madison</vt:lpstr>
      <vt:lpstr>HIGHCLOUD AIRLINES PROJECT</vt:lpstr>
      <vt:lpstr>Agenda</vt:lpstr>
      <vt:lpstr>Introduction</vt:lpstr>
      <vt:lpstr>PROBLEM STATEMENT</vt:lpstr>
      <vt:lpstr>TECHNOLOGIES APPLIED</vt:lpstr>
      <vt:lpstr>BUSINESS OBJECTIVE </vt:lpstr>
      <vt:lpstr>PowerPoint Presentation</vt:lpstr>
      <vt:lpstr>DATA MODEL CHALLANGES</vt:lpstr>
      <vt:lpstr>KEY FINDINGS</vt:lpstr>
      <vt:lpstr>Identify the Load Factor Percentage on a Yearly Quarterly and Monthly basis</vt:lpstr>
      <vt:lpstr>Identify how much load factor is occupied on Weekends vs Weekdays</vt:lpstr>
      <vt:lpstr>Identify the Top 10 Airlines based passenger preference </vt:lpstr>
      <vt:lpstr>Display top Routes (from to City) based on the Number of Flights </vt:lpstr>
      <vt:lpstr>PowerPoint Presentation</vt:lpstr>
      <vt:lpstr>PowerPoint Presentation</vt:lpstr>
      <vt:lpstr>PowerPoint Presentation</vt:lpstr>
      <vt:lpstr>PowerPoint Presentation</vt:lpstr>
      <vt:lpstr>RECOMMENDATIONS</vt:lpstr>
      <vt:lpstr>KEY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Alwin J</dc:creator>
  <cp:lastModifiedBy>Alwin J</cp:lastModifiedBy>
  <cp:revision>16</cp:revision>
  <dcterms:created xsi:type="dcterms:W3CDTF">2024-12-31T10:56:36Z</dcterms:created>
  <dcterms:modified xsi:type="dcterms:W3CDTF">2025-01-07T04:32:43Z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