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4630400" cy="8229600"/>
  <p:notesSz cx="8229600" cy="14630400"/>
  <p:embeddedFontLst>
    <p:embeddedFont>
      <p:font typeface="Fraunces Extra Bold" panose="020B0604020202020204" charset="0"/>
      <p:regular r:id="rId17"/>
    </p:embeddedFont>
    <p:embeddedFont>
      <p:font typeface="Nobile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1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6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win-16" TargetMode="External"/><Relationship Id="rId7" Type="http://schemas.openxmlformats.org/officeDocument/2006/relationships/hyperlink" Target="https://www.linkedin.com/in/alwinj1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alwin16.j@gmail.com" TargetMode="External"/><Relationship Id="rId5" Type="http://schemas.openxmlformats.org/officeDocument/2006/relationships/hyperlink" Target="https://www.datascienceportfol.io/alwin16j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544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HIGHCLOUD AIRLINES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DONE BY: ALWIN J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3BAC1-BDA8-BF56-3C67-AEAA9E61BD03}"/>
              </a:ext>
            </a:extLst>
          </p:cNvPr>
          <p:cNvSpPr/>
          <p:nvPr/>
        </p:nvSpPr>
        <p:spPr>
          <a:xfrm>
            <a:off x="12613064" y="7701699"/>
            <a:ext cx="1923068" cy="443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585"/>
            <a:ext cx="60022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Load Factor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13873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78.12%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1436489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2013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936087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Highest Load Factor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254704" y="2413873"/>
            <a:ext cx="4120872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75.30%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5897523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2008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254704" y="3936087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Lowest Load Factor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715738" y="2413873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Q4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10358438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Financial Q4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715738" y="3936087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Lowest Load Factor Quarter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3024188" y="5092779"/>
            <a:ext cx="4120872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July, Aug</a:t>
            </a:r>
            <a:endParaRPr lang="en-US" sz="5850" dirty="0"/>
          </a:p>
        </p:txBody>
      </p:sp>
      <p:sp>
        <p:nvSpPr>
          <p:cNvPr id="13" name="Text 11"/>
          <p:cNvSpPr/>
          <p:nvPr/>
        </p:nvSpPr>
        <p:spPr>
          <a:xfrm>
            <a:off x="3667006" y="61245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Peak Travel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3024188" y="6614993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Highest Load Factor Months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485221" y="5092779"/>
            <a:ext cx="4120872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Weekdays</a:t>
            </a:r>
            <a:endParaRPr lang="en-US" sz="5850" dirty="0"/>
          </a:p>
        </p:txBody>
      </p:sp>
      <p:sp>
        <p:nvSpPr>
          <p:cNvPr id="16" name="Text 14"/>
          <p:cNvSpPr/>
          <p:nvPr/>
        </p:nvSpPr>
        <p:spPr>
          <a:xfrm>
            <a:off x="8128040" y="61245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Load Capacity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485221" y="6614993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Highest Load Capacity</a:t>
            </a:r>
            <a:endParaRPr lang="en-US" sz="17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BA71A-9EBF-A23F-83A6-A97931A6B6A9}"/>
              </a:ext>
            </a:extLst>
          </p:cNvPr>
          <p:cNvSpPr/>
          <p:nvPr/>
        </p:nvSpPr>
        <p:spPr>
          <a:xfrm>
            <a:off x="12613064" y="7701699"/>
            <a:ext cx="1923068" cy="443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7956" y="619125"/>
            <a:ext cx="5628918" cy="703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Visualization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56" y="1773079"/>
            <a:ext cx="12958405" cy="58408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BC1A36-E9AB-096E-D526-06B73EFC06D7}"/>
              </a:ext>
            </a:extLst>
          </p:cNvPr>
          <p:cNvSpPr/>
          <p:nvPr/>
        </p:nvSpPr>
        <p:spPr>
          <a:xfrm>
            <a:off x="12613064" y="7701699"/>
            <a:ext cx="1923068" cy="443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1403" y="783669"/>
            <a:ext cx="13127593" cy="2747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endParaRPr lang="en-US" sz="13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95" y="1299924"/>
            <a:ext cx="12343209" cy="63391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A443B0-ACF3-4EB8-4155-E8D898E9CAB7}"/>
              </a:ext>
            </a:extLst>
          </p:cNvPr>
          <p:cNvSpPr/>
          <p:nvPr/>
        </p:nvSpPr>
        <p:spPr>
          <a:xfrm>
            <a:off x="12613064" y="7701699"/>
            <a:ext cx="1923068" cy="443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6834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Recommendations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30748"/>
            <a:ext cx="13042821" cy="3130391"/>
          </a:xfrm>
          <a:prstGeom prst="roundRect">
            <a:avLst>
              <a:gd name="adj" fmla="val 652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3138368"/>
            <a:ext cx="130275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224" y="3282077"/>
            <a:ext cx="60563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Optimize Fight Routes: Utilize insights from up routes and flights to Optimize schedule and resource allocation.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5824" y="3282077"/>
            <a:ext cx="60563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Enhance Load Factor: Leverage load factor analysis to identify trends and implement strategies for increased efficiency.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4514493"/>
            <a:ext cx="13027581" cy="173902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28224" y="4658201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Collaborate with top carriers to maximize passenger transportation and enhance overall performance.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5824" y="4658201"/>
            <a:ext cx="605635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Resource Allocation: Allocate resources strategically based on flight schedules and passenger volume data. This ensures efficient operation and minimizes wait times at airports with high passenger traffic.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5DAC79-0403-B941-C843-3D909F28306B}"/>
              </a:ext>
            </a:extLst>
          </p:cNvPr>
          <p:cNvSpPr/>
          <p:nvPr/>
        </p:nvSpPr>
        <p:spPr>
          <a:xfrm>
            <a:off x="12613064" y="7701699"/>
            <a:ext cx="1923068" cy="443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501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Thank You!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12532"/>
            <a:ext cx="6408063" cy="3166824"/>
          </a:xfrm>
          <a:prstGeom prst="roundRect">
            <a:avLst>
              <a:gd name="adj" fmla="val 6446"/>
            </a:avLst>
          </a:prstGeom>
          <a:solidFill>
            <a:srgbClr val="E8F3E8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3393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Portfolio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829764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For more details about my work, please visit my portfolio.</a:t>
            </a:r>
            <a:endParaRPr lang="en-US" sz="1750" dirty="0"/>
          </a:p>
        </p:txBody>
      </p:sp>
      <p:pic>
        <p:nvPicPr>
          <p:cNvPr id="6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671" y="4810720"/>
            <a:ext cx="1623417" cy="623768"/>
          </a:xfrm>
          <a:prstGeom prst="rect">
            <a:avLst/>
          </a:prstGeom>
        </p:spPr>
      </p:pic>
      <p:pic>
        <p:nvPicPr>
          <p:cNvPr id="7" name="Image 1" descr="preencoded.png">
            <a:hlinkClick r:id="rId5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435" y="4810720"/>
            <a:ext cx="1623417" cy="62376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020604" y="5689640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428667" y="3112532"/>
            <a:ext cx="6408063" cy="3166824"/>
          </a:xfrm>
          <a:prstGeom prst="roundRect">
            <a:avLst>
              <a:gd name="adj" fmla="val 6446"/>
            </a:avLst>
          </a:prstGeom>
          <a:solidFill>
            <a:srgbClr val="E8F3E8"/>
          </a:solidFill>
          <a:ln/>
        </p:spPr>
      </p:sp>
      <p:sp>
        <p:nvSpPr>
          <p:cNvPr id="10" name="Text 6"/>
          <p:cNvSpPr/>
          <p:nvPr/>
        </p:nvSpPr>
        <p:spPr>
          <a:xfrm>
            <a:off x="7655481" y="33393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Contact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7655481" y="3829764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Feel free to reach out if you have any questions or want to discuss potential projects.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7655481" y="4691658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Email: </a:t>
            </a:r>
            <a:r>
              <a:rPr lang="en-US" sz="1750" u="sng" dirty="0">
                <a:solidFill>
                  <a:srgbClr val="438951"/>
                </a:solidFill>
                <a:latin typeface="Nobile" pitchFamily="34" charset="0"/>
                <a:ea typeface="Nobile" pitchFamily="34" charset="-122"/>
                <a:cs typeface="Nobile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alwin16.j@gmail.com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7655481" y="5190649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LinkedIn: </a:t>
            </a:r>
            <a:r>
              <a:rPr lang="en-US" sz="1750" u="sng" dirty="0">
                <a:solidFill>
                  <a:srgbClr val="438951"/>
                </a:solidFill>
                <a:latin typeface="Nobile" pitchFamily="34" charset="0"/>
                <a:ea typeface="Nobile" pitchFamily="34" charset="-122"/>
                <a:cs typeface="Nobile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https://www.linkedin.com/in/alwinj16</a:t>
            </a:r>
            <a:endParaRPr lang="en-US" sz="17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D27322-72EA-3E2A-3800-58C8EC70E42C}"/>
              </a:ext>
            </a:extLst>
          </p:cNvPr>
          <p:cNvSpPr/>
          <p:nvPr/>
        </p:nvSpPr>
        <p:spPr>
          <a:xfrm>
            <a:off x="12613064" y="7701699"/>
            <a:ext cx="1923068" cy="443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930" y="609838"/>
            <a:ext cx="5542359" cy="692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Agenda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75930" y="1995249"/>
            <a:ext cx="498753" cy="498753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4" name="Text 2"/>
          <p:cNvSpPr/>
          <p:nvPr/>
        </p:nvSpPr>
        <p:spPr>
          <a:xfrm>
            <a:off x="942261" y="2078355"/>
            <a:ext cx="165973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1496378" y="1995249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Introduction</a:t>
            </a:r>
            <a:endParaRPr lang="en-US" sz="2150" dirty="0"/>
          </a:p>
        </p:txBody>
      </p:sp>
      <p:sp>
        <p:nvSpPr>
          <p:cNvPr id="6" name="Shape 4"/>
          <p:cNvSpPr/>
          <p:nvPr/>
        </p:nvSpPr>
        <p:spPr>
          <a:xfrm>
            <a:off x="7426047" y="1995249"/>
            <a:ext cx="498753" cy="498753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7" name="Text 5"/>
          <p:cNvSpPr/>
          <p:nvPr/>
        </p:nvSpPr>
        <p:spPr>
          <a:xfrm>
            <a:off x="7566779" y="2078355"/>
            <a:ext cx="217289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00" dirty="0"/>
          </a:p>
        </p:txBody>
      </p:sp>
      <p:sp>
        <p:nvSpPr>
          <p:cNvPr id="8" name="Text 6"/>
          <p:cNvSpPr/>
          <p:nvPr/>
        </p:nvSpPr>
        <p:spPr>
          <a:xfrm>
            <a:off x="8146494" y="1995249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Problem Statement</a:t>
            </a:r>
            <a:endParaRPr lang="en-US" sz="2150" dirty="0"/>
          </a:p>
        </p:txBody>
      </p:sp>
      <p:sp>
        <p:nvSpPr>
          <p:cNvPr id="9" name="Shape 7"/>
          <p:cNvSpPr/>
          <p:nvPr/>
        </p:nvSpPr>
        <p:spPr>
          <a:xfrm>
            <a:off x="775930" y="3214330"/>
            <a:ext cx="498753" cy="498753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0" name="Text 8"/>
          <p:cNvSpPr/>
          <p:nvPr/>
        </p:nvSpPr>
        <p:spPr>
          <a:xfrm>
            <a:off x="924878" y="3297436"/>
            <a:ext cx="200858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00" dirty="0"/>
          </a:p>
        </p:txBody>
      </p:sp>
      <p:sp>
        <p:nvSpPr>
          <p:cNvPr id="11" name="Text 9"/>
          <p:cNvSpPr/>
          <p:nvPr/>
        </p:nvSpPr>
        <p:spPr>
          <a:xfrm>
            <a:off x="1496378" y="3214330"/>
            <a:ext cx="3016091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Technologies Applied</a:t>
            </a:r>
            <a:endParaRPr lang="en-US" sz="2150" dirty="0"/>
          </a:p>
        </p:txBody>
      </p:sp>
      <p:sp>
        <p:nvSpPr>
          <p:cNvPr id="12" name="Shape 10"/>
          <p:cNvSpPr/>
          <p:nvPr/>
        </p:nvSpPr>
        <p:spPr>
          <a:xfrm>
            <a:off x="7426047" y="3214330"/>
            <a:ext cx="498753" cy="498753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3" name="Text 11"/>
          <p:cNvSpPr/>
          <p:nvPr/>
        </p:nvSpPr>
        <p:spPr>
          <a:xfrm>
            <a:off x="7562374" y="3297436"/>
            <a:ext cx="225981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600" dirty="0"/>
          </a:p>
        </p:txBody>
      </p:sp>
      <p:sp>
        <p:nvSpPr>
          <p:cNvPr id="14" name="Text 12"/>
          <p:cNvSpPr/>
          <p:nvPr/>
        </p:nvSpPr>
        <p:spPr>
          <a:xfrm>
            <a:off x="8146494" y="3214330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Business Objective</a:t>
            </a:r>
            <a:endParaRPr lang="en-US" sz="2150" dirty="0"/>
          </a:p>
        </p:txBody>
      </p:sp>
      <p:sp>
        <p:nvSpPr>
          <p:cNvPr id="15" name="Shape 13"/>
          <p:cNvSpPr/>
          <p:nvPr/>
        </p:nvSpPr>
        <p:spPr>
          <a:xfrm>
            <a:off x="775930" y="4433411"/>
            <a:ext cx="498753" cy="498753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6" name="Text 14"/>
          <p:cNvSpPr/>
          <p:nvPr/>
        </p:nvSpPr>
        <p:spPr>
          <a:xfrm>
            <a:off x="922139" y="4516517"/>
            <a:ext cx="206335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5</a:t>
            </a:r>
            <a:endParaRPr lang="en-US" sz="2600" dirty="0"/>
          </a:p>
        </p:txBody>
      </p:sp>
      <p:sp>
        <p:nvSpPr>
          <p:cNvPr id="17" name="Text 15"/>
          <p:cNvSpPr/>
          <p:nvPr/>
        </p:nvSpPr>
        <p:spPr>
          <a:xfrm>
            <a:off x="1496378" y="4433411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Project Scope</a:t>
            </a:r>
            <a:endParaRPr lang="en-US" sz="2150" dirty="0"/>
          </a:p>
        </p:txBody>
      </p:sp>
      <p:sp>
        <p:nvSpPr>
          <p:cNvPr id="18" name="Shape 16"/>
          <p:cNvSpPr/>
          <p:nvPr/>
        </p:nvSpPr>
        <p:spPr>
          <a:xfrm>
            <a:off x="7426047" y="4433411"/>
            <a:ext cx="498753" cy="498753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9" name="Text 17"/>
          <p:cNvSpPr/>
          <p:nvPr/>
        </p:nvSpPr>
        <p:spPr>
          <a:xfrm>
            <a:off x="7565827" y="4516517"/>
            <a:ext cx="219075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6</a:t>
            </a:r>
            <a:endParaRPr lang="en-US" sz="2600" dirty="0"/>
          </a:p>
        </p:txBody>
      </p:sp>
      <p:sp>
        <p:nvSpPr>
          <p:cNvPr id="20" name="Text 18"/>
          <p:cNvSpPr/>
          <p:nvPr/>
        </p:nvSpPr>
        <p:spPr>
          <a:xfrm>
            <a:off x="8146494" y="4433411"/>
            <a:ext cx="3196352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Data Model Challenges</a:t>
            </a:r>
            <a:endParaRPr lang="en-US" sz="2150" dirty="0"/>
          </a:p>
        </p:txBody>
      </p:sp>
      <p:sp>
        <p:nvSpPr>
          <p:cNvPr id="21" name="Shape 19"/>
          <p:cNvSpPr/>
          <p:nvPr/>
        </p:nvSpPr>
        <p:spPr>
          <a:xfrm>
            <a:off x="775930" y="5652492"/>
            <a:ext cx="498753" cy="498753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22" name="Text 20"/>
          <p:cNvSpPr/>
          <p:nvPr/>
        </p:nvSpPr>
        <p:spPr>
          <a:xfrm>
            <a:off x="932140" y="5735598"/>
            <a:ext cx="186333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7</a:t>
            </a:r>
            <a:endParaRPr lang="en-US" sz="2600" dirty="0"/>
          </a:p>
        </p:txBody>
      </p:sp>
      <p:sp>
        <p:nvSpPr>
          <p:cNvPr id="23" name="Text 21"/>
          <p:cNvSpPr/>
          <p:nvPr/>
        </p:nvSpPr>
        <p:spPr>
          <a:xfrm>
            <a:off x="1496378" y="5652492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Key Findings</a:t>
            </a:r>
            <a:endParaRPr lang="en-US" sz="2150" dirty="0"/>
          </a:p>
        </p:txBody>
      </p:sp>
      <p:sp>
        <p:nvSpPr>
          <p:cNvPr id="24" name="Shape 22"/>
          <p:cNvSpPr/>
          <p:nvPr/>
        </p:nvSpPr>
        <p:spPr>
          <a:xfrm>
            <a:off x="7426047" y="5652492"/>
            <a:ext cx="498753" cy="498753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25" name="Text 23"/>
          <p:cNvSpPr/>
          <p:nvPr/>
        </p:nvSpPr>
        <p:spPr>
          <a:xfrm>
            <a:off x="7563803" y="5735598"/>
            <a:ext cx="223242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8</a:t>
            </a:r>
            <a:endParaRPr lang="en-US" sz="2600" dirty="0"/>
          </a:p>
        </p:txBody>
      </p:sp>
      <p:sp>
        <p:nvSpPr>
          <p:cNvPr id="26" name="Text 24"/>
          <p:cNvSpPr/>
          <p:nvPr/>
        </p:nvSpPr>
        <p:spPr>
          <a:xfrm>
            <a:off x="8146494" y="5652492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Visualizations </a:t>
            </a:r>
            <a:endParaRPr lang="en-US" sz="2150" dirty="0"/>
          </a:p>
        </p:txBody>
      </p:sp>
      <p:sp>
        <p:nvSpPr>
          <p:cNvPr id="27" name="Shape 25"/>
          <p:cNvSpPr/>
          <p:nvPr/>
        </p:nvSpPr>
        <p:spPr>
          <a:xfrm>
            <a:off x="775930" y="6871573"/>
            <a:ext cx="498753" cy="498753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28" name="Text 26"/>
          <p:cNvSpPr/>
          <p:nvPr/>
        </p:nvSpPr>
        <p:spPr>
          <a:xfrm>
            <a:off x="915591" y="6954679"/>
            <a:ext cx="219432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9</a:t>
            </a:r>
            <a:endParaRPr lang="en-US" sz="2600" dirty="0"/>
          </a:p>
        </p:txBody>
      </p:sp>
      <p:sp>
        <p:nvSpPr>
          <p:cNvPr id="29" name="Text 27"/>
          <p:cNvSpPr/>
          <p:nvPr/>
        </p:nvSpPr>
        <p:spPr>
          <a:xfrm>
            <a:off x="1496378" y="6871573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Recommendations</a:t>
            </a:r>
            <a:endParaRPr lang="en-US" sz="2150" dirty="0"/>
          </a:p>
        </p:txBody>
      </p:sp>
      <p:sp>
        <p:nvSpPr>
          <p:cNvPr id="30" name="Shape 28"/>
          <p:cNvSpPr/>
          <p:nvPr/>
        </p:nvSpPr>
        <p:spPr>
          <a:xfrm>
            <a:off x="7426047" y="6871573"/>
            <a:ext cx="498753" cy="498753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31" name="Text 29"/>
          <p:cNvSpPr/>
          <p:nvPr/>
        </p:nvSpPr>
        <p:spPr>
          <a:xfrm>
            <a:off x="7473553" y="6954679"/>
            <a:ext cx="403741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10</a:t>
            </a:r>
            <a:endParaRPr lang="en-US" sz="2600" dirty="0"/>
          </a:p>
        </p:txBody>
      </p:sp>
      <p:sp>
        <p:nvSpPr>
          <p:cNvPr id="32" name="Text 30"/>
          <p:cNvSpPr/>
          <p:nvPr/>
        </p:nvSpPr>
        <p:spPr>
          <a:xfrm>
            <a:off x="8146494" y="6871573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Thank You</a:t>
            </a:r>
            <a:endParaRPr lang="en-US" sz="215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47EA45-8776-78AE-7CC3-EAACE4D1668F}"/>
              </a:ext>
            </a:extLst>
          </p:cNvPr>
          <p:cNvSpPr/>
          <p:nvPr/>
        </p:nvSpPr>
        <p:spPr>
          <a:xfrm>
            <a:off x="12613064" y="7701699"/>
            <a:ext cx="1923068" cy="443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6542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76951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6450449" y="2854523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7695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Leading Player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259931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HighCloud Airline, a leader in aviation.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76951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9" name="Text 6"/>
          <p:cNvSpPr/>
          <p:nvPr/>
        </p:nvSpPr>
        <p:spPr>
          <a:xfrm>
            <a:off x="10315813" y="2854523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769513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Commitment to Excellence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614261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Sets industry standards for reliability, safety, and customer satisfaction.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184934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3" name="Text 10"/>
          <p:cNvSpPr/>
          <p:nvPr/>
        </p:nvSpPr>
        <p:spPr>
          <a:xfrm>
            <a:off x="6432590" y="5269944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1849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Global Network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675352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Connects people and cultures across regions.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10171867" y="5184934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7" name="Text 14"/>
          <p:cNvSpPr/>
          <p:nvPr/>
        </p:nvSpPr>
        <p:spPr>
          <a:xfrm>
            <a:off x="10311408" y="5269944"/>
            <a:ext cx="23121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10908983" y="51849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Innovation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10908983" y="5675352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Embraces modern technology to enhance operational efficiency.</a:t>
            </a:r>
            <a:endParaRPr lang="en-US" sz="17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DCF5D5-937A-D139-1ABA-F4A72176629F}"/>
              </a:ext>
            </a:extLst>
          </p:cNvPr>
          <p:cNvSpPr/>
          <p:nvPr/>
        </p:nvSpPr>
        <p:spPr>
          <a:xfrm>
            <a:off x="12613064" y="7701699"/>
            <a:ext cx="1923068" cy="443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24840"/>
            <a:ext cx="69551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787247"/>
            <a:ext cx="6408063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014061"/>
            <a:ext cx="39959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Analyze Load Factor Trends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2504480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Determine load factor percentages by year, quarter, and month.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1787247"/>
            <a:ext cx="6408063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7" name="Text 5"/>
          <p:cNvSpPr/>
          <p:nvPr/>
        </p:nvSpPr>
        <p:spPr>
          <a:xfrm>
            <a:off x="7655481" y="2014061"/>
            <a:ext cx="43375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Evaluate Carrier Performance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481" y="2504480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Analyze load factor performance by carrier name.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3683913"/>
            <a:ext cx="6408063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10" name="Text 8"/>
          <p:cNvSpPr/>
          <p:nvPr/>
        </p:nvSpPr>
        <p:spPr>
          <a:xfrm>
            <a:off x="1020604" y="3910727"/>
            <a:ext cx="45283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Identify Passenger Preferences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0604" y="4401145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Determine the top 10 carrier names based on passenger preference.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3683913"/>
            <a:ext cx="6408063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13" name="Text 11"/>
          <p:cNvSpPr/>
          <p:nvPr/>
        </p:nvSpPr>
        <p:spPr>
          <a:xfrm>
            <a:off x="7655481" y="3910727"/>
            <a:ext cx="36239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Optimize Route Selection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55481" y="4401145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Identify the top routes based on the number of flights.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580578"/>
            <a:ext cx="6408063" cy="2024182"/>
          </a:xfrm>
          <a:prstGeom prst="roundRect">
            <a:avLst>
              <a:gd name="adj" fmla="val 10085"/>
            </a:avLst>
          </a:prstGeom>
          <a:solidFill>
            <a:srgbClr val="E8F3E8"/>
          </a:solidFill>
          <a:ln/>
        </p:spPr>
      </p:sp>
      <p:sp>
        <p:nvSpPr>
          <p:cNvPr id="16" name="Text 14"/>
          <p:cNvSpPr/>
          <p:nvPr/>
        </p:nvSpPr>
        <p:spPr>
          <a:xfrm>
            <a:off x="1020604" y="5807393"/>
            <a:ext cx="59544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Understand Weekend vs. Weekday Demand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020604" y="6652141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Analyze load factor differences between weekends and weekdays.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7428667" y="5580578"/>
            <a:ext cx="6408063" cy="2024182"/>
          </a:xfrm>
          <a:prstGeom prst="roundRect">
            <a:avLst>
              <a:gd name="adj" fmla="val 10085"/>
            </a:avLst>
          </a:prstGeom>
          <a:solidFill>
            <a:srgbClr val="E8F3E8"/>
          </a:solidFill>
          <a:ln/>
        </p:spPr>
      </p:sp>
      <p:sp>
        <p:nvSpPr>
          <p:cNvPr id="19" name="Text 17"/>
          <p:cNvSpPr/>
          <p:nvPr/>
        </p:nvSpPr>
        <p:spPr>
          <a:xfrm>
            <a:off x="7655481" y="5807393"/>
            <a:ext cx="43383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Categorize Flights by Distance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7655481" y="6297811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Identify the number of flights within different distance groups.</a:t>
            </a:r>
            <a:endParaRPr lang="en-US" sz="17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36BEBD-C1A4-9F7F-97E1-5B43382C2B16}"/>
              </a:ext>
            </a:extLst>
          </p:cNvPr>
          <p:cNvSpPr/>
          <p:nvPr/>
        </p:nvSpPr>
        <p:spPr>
          <a:xfrm>
            <a:off x="12613064" y="7701699"/>
            <a:ext cx="1923068" cy="443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4759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TECHNOLOGIES APPLIED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505319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2991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SQL</a:t>
            </a:r>
            <a:endParaRPr lang="en-US" sz="22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021" y="3505319"/>
            <a:ext cx="566976" cy="5669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742021" y="42991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Excel</a:t>
            </a:r>
            <a:endParaRPr lang="en-US" sz="22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333881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93790" y="6127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Tableau</a:t>
            </a:r>
            <a:endParaRPr lang="en-US" sz="22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2021" y="5333881"/>
            <a:ext cx="566976" cy="566976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4742021" y="6127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Power BI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51159"/>
            <a:ext cx="66232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BUSINESS OBJECTIVE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5525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964049" y="3040261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955250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Enhanced Customer Experience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799999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Deliver personalized services and seamless digital interactions.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95525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9" name="Text 6"/>
          <p:cNvSpPr/>
          <p:nvPr/>
        </p:nvSpPr>
        <p:spPr>
          <a:xfrm>
            <a:off x="4829413" y="3040261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2955250"/>
            <a:ext cx="2927747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Increased Passenger Satisfaction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4154329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Investigate load factors, identify top carriers, and analyze popular routes.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725001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3" name="Text 10"/>
          <p:cNvSpPr/>
          <p:nvPr/>
        </p:nvSpPr>
        <p:spPr>
          <a:xfrm>
            <a:off x="946190" y="5810012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725001"/>
            <a:ext cx="43181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Actionable Recommendations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21542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Enhance operational efficiency and profitability.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826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PROJECT SCOPE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584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Challenges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1395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Optimize operational efficiency and enhance customer satisfaction.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25584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Data Analysis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1395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Leverage data analysis to extract valuable insights.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2558415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Key Performance Indicators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31395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Analyze KPIs to gain a deeper understanding.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934069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0" name="Text 8"/>
          <p:cNvSpPr/>
          <p:nvPr/>
        </p:nvSpPr>
        <p:spPr>
          <a:xfrm>
            <a:off x="964049" y="5019080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1530906" y="49340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Load Factor</a:t>
            </a:r>
            <a:endParaRPr lang="en-US" sz="2200" dirty="0"/>
          </a:p>
        </p:txBody>
      </p:sp>
      <p:sp>
        <p:nvSpPr>
          <p:cNvPr id="12" name="Shape 10"/>
          <p:cNvSpPr/>
          <p:nvPr/>
        </p:nvSpPr>
        <p:spPr>
          <a:xfrm>
            <a:off x="7428667" y="4934069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3" name="Text 11"/>
          <p:cNvSpPr/>
          <p:nvPr/>
        </p:nvSpPr>
        <p:spPr>
          <a:xfrm>
            <a:off x="7572613" y="5019080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8165783" y="4934069"/>
            <a:ext cx="33013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Passenger Preferences</a:t>
            </a:r>
            <a:endParaRPr lang="en-US" sz="2200" dirty="0"/>
          </a:p>
        </p:txBody>
      </p:sp>
      <p:sp>
        <p:nvSpPr>
          <p:cNvPr id="15" name="Shape 13"/>
          <p:cNvSpPr/>
          <p:nvPr/>
        </p:nvSpPr>
        <p:spPr>
          <a:xfrm>
            <a:off x="793790" y="6181487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6" name="Text 14"/>
          <p:cNvSpPr/>
          <p:nvPr/>
        </p:nvSpPr>
        <p:spPr>
          <a:xfrm>
            <a:off x="946190" y="6266497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530906" y="61814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Popular Routes</a:t>
            </a:r>
            <a:endParaRPr lang="en-US" sz="2200" dirty="0"/>
          </a:p>
        </p:txBody>
      </p:sp>
      <p:sp>
        <p:nvSpPr>
          <p:cNvPr id="18" name="Shape 16"/>
          <p:cNvSpPr/>
          <p:nvPr/>
        </p:nvSpPr>
        <p:spPr>
          <a:xfrm>
            <a:off x="7428667" y="6181487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9" name="Text 17"/>
          <p:cNvSpPr/>
          <p:nvPr/>
        </p:nvSpPr>
        <p:spPr>
          <a:xfrm>
            <a:off x="7568208" y="6266497"/>
            <a:ext cx="23121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650" dirty="0"/>
          </a:p>
        </p:txBody>
      </p:sp>
      <p:sp>
        <p:nvSpPr>
          <p:cNvPr id="20" name="Text 18"/>
          <p:cNvSpPr/>
          <p:nvPr/>
        </p:nvSpPr>
        <p:spPr>
          <a:xfrm>
            <a:off x="8165783" y="6181487"/>
            <a:ext cx="32496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Operational Efficiency</a:t>
            </a:r>
            <a:endParaRPr lang="en-US" sz="2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BBAB40-21FF-FABB-2985-DA064C22F6B1}"/>
              </a:ext>
            </a:extLst>
          </p:cNvPr>
          <p:cNvSpPr/>
          <p:nvPr/>
        </p:nvSpPr>
        <p:spPr>
          <a:xfrm>
            <a:off x="12613064" y="7701699"/>
            <a:ext cx="1923068" cy="443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272201"/>
            <a:ext cx="83385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DATA MODEL CHALLANGES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57629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964049" y="5661303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Data Volume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606671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Managing and processing large datasets efficiently.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57629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9" name="Text 6"/>
          <p:cNvSpPr/>
          <p:nvPr/>
        </p:nvSpPr>
        <p:spPr>
          <a:xfrm>
            <a:off x="5360908" y="5661303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Data Quality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606671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Ensuring accuracy and reliability of the data.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557629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3" name="Text 10"/>
          <p:cNvSpPr/>
          <p:nvPr/>
        </p:nvSpPr>
        <p:spPr>
          <a:xfrm>
            <a:off x="9792533" y="5661303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5576292"/>
            <a:ext cx="33197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Complex Relationships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606671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Establishing connections between different data points.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5961DF-27A0-0B50-0F34-D8A5B8569602}"/>
              </a:ext>
            </a:extLst>
          </p:cNvPr>
          <p:cNvSpPr/>
          <p:nvPr/>
        </p:nvSpPr>
        <p:spPr>
          <a:xfrm>
            <a:off x="12613064" y="7701699"/>
            <a:ext cx="1923068" cy="443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1303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KEY FINDINGS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3059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4" name="Text 2"/>
          <p:cNvSpPr/>
          <p:nvPr/>
        </p:nvSpPr>
        <p:spPr>
          <a:xfrm>
            <a:off x="964049" y="2915603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2830592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Load Factor Benchmarking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675340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Key metric for benchmarking airline performance.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283059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8" name="Text 6"/>
          <p:cNvSpPr/>
          <p:nvPr/>
        </p:nvSpPr>
        <p:spPr>
          <a:xfrm>
            <a:off x="5360908" y="2915603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2830592"/>
            <a:ext cx="29016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Highest Load Factor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3321010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2013 (78.12%) has the highest load factor.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283059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2" name="Text 10"/>
          <p:cNvSpPr/>
          <p:nvPr/>
        </p:nvSpPr>
        <p:spPr>
          <a:xfrm>
            <a:off x="9792533" y="2915603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28305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Lowest Load Factor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3321010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2008 (75.30%) has the lowest load factor.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488311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6" name="Text 14"/>
          <p:cNvSpPr/>
          <p:nvPr/>
        </p:nvSpPr>
        <p:spPr>
          <a:xfrm>
            <a:off x="933331" y="4968121"/>
            <a:ext cx="23121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530906" y="4883110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Weekday vs. Weekend Demand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530906" y="5727859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Higher load capacity on weekdays than weekends.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5216962" y="488311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20" name="Text 18"/>
          <p:cNvSpPr/>
          <p:nvPr/>
        </p:nvSpPr>
        <p:spPr>
          <a:xfrm>
            <a:off x="5366504" y="4968121"/>
            <a:ext cx="2110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5954078" y="4883110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Highest Load Factor Airline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5954078" y="5727859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Globespan Airways has the highest load factor at 94.76%.</a:t>
            </a:r>
            <a:endParaRPr lang="en-US" sz="1750" dirty="0"/>
          </a:p>
        </p:txBody>
      </p:sp>
      <p:sp>
        <p:nvSpPr>
          <p:cNvPr id="23" name="Shape 21"/>
          <p:cNvSpPr/>
          <p:nvPr/>
        </p:nvSpPr>
        <p:spPr>
          <a:xfrm>
            <a:off x="9640133" y="488311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24" name="Text 22"/>
          <p:cNvSpPr/>
          <p:nvPr/>
        </p:nvSpPr>
        <p:spPr>
          <a:xfrm>
            <a:off x="9783127" y="4968121"/>
            <a:ext cx="22419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6</a:t>
            </a:r>
            <a:endParaRPr lang="en-US" sz="2650" dirty="0"/>
          </a:p>
        </p:txBody>
      </p:sp>
      <p:sp>
        <p:nvSpPr>
          <p:cNvPr id="25" name="Text 23"/>
          <p:cNvSpPr/>
          <p:nvPr/>
        </p:nvSpPr>
        <p:spPr>
          <a:xfrm>
            <a:off x="10377249" y="4883110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High Load Factor Perception</a:t>
            </a:r>
            <a:endParaRPr lang="en-US" sz="2200" dirty="0"/>
          </a:p>
        </p:txBody>
      </p:sp>
      <p:sp>
        <p:nvSpPr>
          <p:cNvPr id="26" name="Text 24"/>
          <p:cNvSpPr/>
          <p:nvPr/>
        </p:nvSpPr>
        <p:spPr>
          <a:xfrm>
            <a:off x="10377249" y="5727859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Airlines with consistently high load factors are perceived as operationally efficient.</a:t>
            </a:r>
            <a:endParaRPr lang="en-US" sz="17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E42D9A-3BC5-2AB2-96F3-DBC9DD0AA488}"/>
              </a:ext>
            </a:extLst>
          </p:cNvPr>
          <p:cNvSpPr/>
          <p:nvPr/>
        </p:nvSpPr>
        <p:spPr>
          <a:xfrm>
            <a:off x="12613064" y="7701699"/>
            <a:ext cx="1923068" cy="443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571</Words>
  <Application>Microsoft Office PowerPoint</Application>
  <PresentationFormat>Custom</PresentationFormat>
  <Paragraphs>151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Fraunces Extra Bold</vt:lpstr>
      <vt:lpstr>Arial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Alwin J</cp:lastModifiedBy>
  <cp:revision>3</cp:revision>
  <dcterms:created xsi:type="dcterms:W3CDTF">2025-01-24T14:04:01Z</dcterms:created>
  <dcterms:modified xsi:type="dcterms:W3CDTF">2025-01-24T14:08:12Z</dcterms:modified>
</cp:coreProperties>
</file>