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al Bold"/>
      <p:regular r:id="rId12"/>
      <p:bold r:id="rId13"/>
    </p:embeddedFont>
    <p:embeddedFont>
      <p:font typeface="ITC Franklin Gothic LT" panose="020B0604020202020204" charset="0"/>
      <p:regular r:id="rId14"/>
    </p:embeddedFont>
    <p:embeddedFont>
      <p:font typeface="ITC Franklin Gothic LT Semi-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win905?tab=repositori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 descr="Logo  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1" b="-14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669801" y="4628646"/>
            <a:ext cx="16948398" cy="5007224"/>
            <a:chOff x="0" y="0"/>
            <a:chExt cx="22597864" cy="66762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597872" cy="6676263"/>
            </a:xfrm>
            <a:custGeom>
              <a:avLst/>
              <a:gdLst/>
              <a:ahLst/>
              <a:cxnLst/>
              <a:rect l="l" t="t" r="r" b="b"/>
              <a:pathLst>
                <a:path w="22597872" h="6676263">
                  <a:moveTo>
                    <a:pt x="0" y="0"/>
                  </a:moveTo>
                  <a:lnTo>
                    <a:pt x="22597872" y="0"/>
                  </a:lnTo>
                  <a:lnTo>
                    <a:pt x="22597872" y="6676263"/>
                  </a:lnTo>
                  <a:lnTo>
                    <a:pt x="0" y="6676263"/>
                  </a:lnTo>
                  <a:close/>
                </a:path>
              </a:pathLst>
            </a:custGeom>
            <a:solidFill>
              <a:srgbClr val="1CADE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11504" y="2795312"/>
            <a:ext cx="13716000" cy="1466667"/>
            <a:chOff x="0" y="0"/>
            <a:chExt cx="18288000" cy="195555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288000" cy="1955556"/>
            </a:xfrm>
            <a:custGeom>
              <a:avLst/>
              <a:gdLst/>
              <a:ahLst/>
              <a:cxnLst/>
              <a:rect l="l" t="t" r="r" b="b"/>
              <a:pathLst>
                <a:path w="18288000" h="1955556">
                  <a:moveTo>
                    <a:pt x="0" y="0"/>
                  </a:moveTo>
                  <a:lnTo>
                    <a:pt x="18288000" y="0"/>
                  </a:lnTo>
                  <a:lnTo>
                    <a:pt x="18288000" y="1955556"/>
                  </a:lnTo>
                  <a:lnTo>
                    <a:pt x="0" y="19555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0"/>
              <a:ext cx="18288000" cy="2050806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5831"/>
                </a:lnSpc>
              </a:pPr>
              <a:r>
                <a:rPr lang="en-US" sz="4859" b="1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SECURE DATA HIDING IN IMAGE USING STEGANOGRAPHY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494673" y="1551482"/>
            <a:ext cx="19089972" cy="877162"/>
            <a:chOff x="0" y="0"/>
            <a:chExt cx="25453296" cy="11695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453296" cy="1169550"/>
            </a:xfrm>
            <a:custGeom>
              <a:avLst/>
              <a:gdLst/>
              <a:ahLst/>
              <a:cxnLst/>
              <a:rect l="l" t="t" r="r" b="b"/>
              <a:pathLst>
                <a:path w="25453296" h="1169550">
                  <a:moveTo>
                    <a:pt x="0" y="0"/>
                  </a:moveTo>
                  <a:lnTo>
                    <a:pt x="25453296" y="0"/>
                  </a:lnTo>
                  <a:lnTo>
                    <a:pt x="25453296" y="1169550"/>
                  </a:lnTo>
                  <a:lnTo>
                    <a:pt x="0" y="1169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25453296" cy="1264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5759"/>
                </a:lnSpc>
              </a:pPr>
              <a:r>
                <a:rPr lang="en-US" sz="4800" b="1">
                  <a:solidFill>
                    <a:srgbClr val="1482A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CAPSTONE PROJECT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897768" y="5704580"/>
            <a:ext cx="15361532" cy="2446824"/>
            <a:chOff x="0" y="0"/>
            <a:chExt cx="20482042" cy="326243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0482043" cy="3262432"/>
            </a:xfrm>
            <a:custGeom>
              <a:avLst/>
              <a:gdLst/>
              <a:ahLst/>
              <a:cxnLst/>
              <a:rect l="l" t="t" r="r" b="b"/>
              <a:pathLst>
                <a:path w="20482043" h="3262432">
                  <a:moveTo>
                    <a:pt x="0" y="0"/>
                  </a:moveTo>
                  <a:lnTo>
                    <a:pt x="20482043" y="0"/>
                  </a:lnTo>
                  <a:lnTo>
                    <a:pt x="20482043" y="3262432"/>
                  </a:lnTo>
                  <a:lnTo>
                    <a:pt x="0" y="32624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66675"/>
              <a:ext cx="20482042" cy="332910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Presented By :</a:t>
              </a:r>
            </a:p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	  ALWIN ROSHAN I</a:t>
              </a:r>
            </a:p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	  RAJALAKSHMI INSTITUTE OF TECHNOLOGY,</a:t>
              </a:r>
            </a:p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         B.E. Computer &amp; Communication Engineering</a:t>
              </a:r>
            </a:p>
            <a:p>
              <a:pPr algn="l">
                <a:lnSpc>
                  <a:spcPts val="3600"/>
                </a:lnSpc>
              </a:pPr>
              <a:endParaRPr lang="en-US" sz="3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 descr="Logo  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1" b="-14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2194562" y="4149327"/>
            <a:ext cx="13948116" cy="1988344"/>
            <a:chOff x="0" y="0"/>
            <a:chExt cx="18597488" cy="265112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597488" cy="2651126"/>
            </a:xfrm>
            <a:custGeom>
              <a:avLst/>
              <a:gdLst/>
              <a:ahLst/>
              <a:cxnLst/>
              <a:rect l="l" t="t" r="r" b="b"/>
              <a:pathLst>
                <a:path w="18597488" h="2651126">
                  <a:moveTo>
                    <a:pt x="0" y="0"/>
                  </a:moveTo>
                  <a:lnTo>
                    <a:pt x="18597488" y="0"/>
                  </a:lnTo>
                  <a:lnTo>
                    <a:pt x="18597488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18597488" cy="273685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5040"/>
                </a:lnSpc>
              </a:pPr>
              <a:r>
                <a:rPr lang="en-US" sz="4200" b="1">
                  <a:solidFill>
                    <a:srgbClr val="00206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 descr="Logo  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1" b="-14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257300" y="440063"/>
            <a:ext cx="15773400" cy="1988345"/>
            <a:chOff x="0" y="0"/>
            <a:chExt cx="21031200" cy="265112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031200" cy="2651126"/>
            </a:xfrm>
            <a:custGeom>
              <a:avLst/>
              <a:gdLst/>
              <a:ahLst/>
              <a:cxnLst/>
              <a:rect l="l" t="t" r="r" b="b"/>
              <a:pathLst>
                <a:path w="21031200" h="2651126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21031200" cy="273685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5040"/>
                </a:lnSpc>
              </a:pPr>
              <a:r>
                <a:rPr lang="en-US" sz="4200" b="1">
                  <a:solidFill>
                    <a:srgbClr val="00206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OUTLINE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28700" y="2345961"/>
            <a:ext cx="16528530" cy="7858593"/>
            <a:chOff x="0" y="0"/>
            <a:chExt cx="22038040" cy="1047812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038041" cy="10478124"/>
            </a:xfrm>
            <a:custGeom>
              <a:avLst/>
              <a:gdLst/>
              <a:ahLst/>
              <a:cxnLst/>
              <a:rect l="l" t="t" r="r" b="b"/>
              <a:pathLst>
                <a:path w="22038041" h="10478124">
                  <a:moveTo>
                    <a:pt x="0" y="0"/>
                  </a:moveTo>
                  <a:lnTo>
                    <a:pt x="22038041" y="0"/>
                  </a:lnTo>
                  <a:lnTo>
                    <a:pt x="22038041" y="10478124"/>
                  </a:lnTo>
                  <a:lnTo>
                    <a:pt x="0" y="10478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23825"/>
              <a:ext cx="22038040" cy="1060194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147"/>
                </a:lnSpc>
              </a:pPr>
              <a:r>
                <a:rPr lang="en-US" sz="3899" b="1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  </a:t>
              </a:r>
            </a:p>
            <a:p>
              <a:pPr marL="705798" lvl="1" indent="-352899" algn="l">
                <a:lnSpc>
                  <a:spcPts val="5147"/>
                </a:lnSpc>
                <a:buFont typeface="Arial"/>
                <a:buChar char="•"/>
              </a:pPr>
              <a:r>
                <a:rPr lang="en-US" sz="3899" b="1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 </a:t>
              </a:r>
            </a:p>
            <a:p>
              <a:pPr marL="705798" lvl="1" indent="-352899" algn="l">
                <a:lnSpc>
                  <a:spcPts val="5147"/>
                </a:lnSpc>
                <a:buFont typeface="Arial"/>
                <a:buChar char="•"/>
              </a:pPr>
              <a:r>
                <a:rPr lang="en-US" sz="3899" b="1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Technology used</a:t>
              </a:r>
            </a:p>
            <a:p>
              <a:pPr marL="705798" lvl="1" indent="-352899" algn="l">
                <a:lnSpc>
                  <a:spcPts val="5147"/>
                </a:lnSpc>
                <a:buFont typeface="Arial"/>
                <a:buChar char="•"/>
              </a:pPr>
              <a:r>
                <a:rPr lang="en-US" sz="3899" b="1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Wow factor </a:t>
              </a:r>
            </a:p>
            <a:p>
              <a:pPr marL="705798" lvl="1" indent="-352899" algn="l">
                <a:lnSpc>
                  <a:spcPts val="5147"/>
                </a:lnSpc>
                <a:buFont typeface="Arial"/>
                <a:buChar char="•"/>
              </a:pPr>
              <a:r>
                <a:rPr lang="en-US" sz="3899" b="1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End users</a:t>
              </a:r>
            </a:p>
            <a:p>
              <a:pPr marL="705798" lvl="1" indent="-352899" algn="l">
                <a:lnSpc>
                  <a:spcPts val="5147"/>
                </a:lnSpc>
                <a:buFont typeface="Arial"/>
                <a:buChar char="•"/>
              </a:pPr>
              <a:r>
                <a:rPr lang="en-US" sz="3899" b="1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  <a:p>
              <a:pPr marL="705798" lvl="1" indent="-352899" algn="l">
                <a:lnSpc>
                  <a:spcPts val="5147"/>
                </a:lnSpc>
                <a:buFont typeface="Arial"/>
                <a:buChar char="•"/>
              </a:pPr>
              <a:r>
                <a:rPr lang="en-US" sz="3899" b="1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Conclusion</a:t>
              </a:r>
            </a:p>
            <a:p>
              <a:pPr marL="705798" lvl="1" indent="-352899" algn="l">
                <a:lnSpc>
                  <a:spcPts val="5147"/>
                </a:lnSpc>
                <a:buFont typeface="Arial"/>
                <a:buChar char="•"/>
              </a:pPr>
              <a:r>
                <a:rPr lang="en-US" sz="3899" b="1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Git-hub Link</a:t>
              </a:r>
            </a:p>
            <a:p>
              <a:pPr marL="705798" lvl="1" indent="-352899" algn="l">
                <a:lnSpc>
                  <a:spcPts val="5147"/>
                </a:lnSpc>
                <a:buFont typeface="Arial"/>
                <a:buChar char="•"/>
              </a:pPr>
              <a:r>
                <a:rPr lang="en-US" sz="3899" b="1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Future scope</a:t>
              </a:r>
            </a:p>
            <a:p>
              <a:pPr marL="705798" lvl="1" indent="-352899" algn="l">
                <a:lnSpc>
                  <a:spcPts val="5147"/>
                </a:lnSpc>
              </a:pPr>
              <a:endParaRPr lang="en-US" sz="3899" b="1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marL="705798" lvl="1" indent="-352899" algn="l">
                <a:lnSpc>
                  <a:spcPts val="5147"/>
                </a:lnSpc>
              </a:pPr>
              <a:endParaRPr lang="en-US" sz="3899" b="1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marL="705798" lvl="1" indent="-352899" algn="l">
                <a:lnSpc>
                  <a:spcPts val="5147"/>
                </a:lnSpc>
              </a:pPr>
              <a:endParaRPr lang="en-US" sz="3899" b="1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4890" y="680464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 descr="Logo  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1" b="-14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028700" y="1028700"/>
            <a:ext cx="16544424" cy="1101014"/>
            <a:chOff x="0" y="0"/>
            <a:chExt cx="22059232" cy="146801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059232" cy="1468018"/>
            </a:xfrm>
            <a:custGeom>
              <a:avLst/>
              <a:gdLst/>
              <a:ahLst/>
              <a:cxnLst/>
              <a:rect l="l" t="t" r="r" b="b"/>
              <a:pathLst>
                <a:path w="22059232" h="1468018">
                  <a:moveTo>
                    <a:pt x="0" y="0"/>
                  </a:moveTo>
                  <a:lnTo>
                    <a:pt x="22059232" y="0"/>
                  </a:lnTo>
                  <a:lnTo>
                    <a:pt x="22059232" y="1468018"/>
                  </a:lnTo>
                  <a:lnTo>
                    <a:pt x="0" y="14680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14300"/>
              <a:ext cx="22059232" cy="1582318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7128"/>
                </a:lnSpc>
              </a:pPr>
              <a:r>
                <a:rPr lang="en-US" sz="5940" b="1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49615" y="1826400"/>
            <a:ext cx="14876244" cy="7156923"/>
            <a:chOff x="0" y="0"/>
            <a:chExt cx="19834992" cy="95425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834992" cy="9542564"/>
            </a:xfrm>
            <a:custGeom>
              <a:avLst/>
              <a:gdLst/>
              <a:ahLst/>
              <a:cxnLst/>
              <a:rect l="l" t="t" r="r" b="b"/>
              <a:pathLst>
                <a:path w="19834992" h="9542564">
                  <a:moveTo>
                    <a:pt x="0" y="0"/>
                  </a:moveTo>
                  <a:lnTo>
                    <a:pt x="19834992" y="0"/>
                  </a:lnTo>
                  <a:lnTo>
                    <a:pt x="19834992" y="9542564"/>
                  </a:lnTo>
                  <a:lnTo>
                    <a:pt x="0" y="95425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33350"/>
              <a:ext cx="19834992" cy="967591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5544"/>
                </a:lnSpc>
              </a:pPr>
              <a:r>
                <a:rPr lang="en-US" sz="42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In today's digital world, securely hiding sensitive information is a challenge. This project provides a Simple and effective steganography tool that allows users to hide a secret message inside an image. It ensures privacy and security while keeping the process user-friendly with a graphical interface.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 descr="Logo  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1" b="-14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073777" y="1765761"/>
            <a:ext cx="16544424" cy="1101014"/>
            <a:chOff x="0" y="0"/>
            <a:chExt cx="22059232" cy="146801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059232" cy="1468018"/>
            </a:xfrm>
            <a:custGeom>
              <a:avLst/>
              <a:gdLst/>
              <a:ahLst/>
              <a:cxnLst/>
              <a:rect l="l" t="t" r="r" b="b"/>
              <a:pathLst>
                <a:path w="22059232" h="1468018">
                  <a:moveTo>
                    <a:pt x="0" y="0"/>
                  </a:moveTo>
                  <a:lnTo>
                    <a:pt x="22059232" y="0"/>
                  </a:lnTo>
                  <a:lnTo>
                    <a:pt x="22059232" y="1468018"/>
                  </a:lnTo>
                  <a:lnTo>
                    <a:pt x="0" y="14680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14300"/>
              <a:ext cx="22059232" cy="1582318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7128"/>
                </a:lnSpc>
              </a:pPr>
              <a:r>
                <a:rPr lang="en-US" sz="5940" b="1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Technology  used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525246" y="3134053"/>
            <a:ext cx="16701135" cy="508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9"/>
              </a:lnSpc>
              <a:spcBef>
                <a:spcPct val="0"/>
              </a:spcBef>
            </a:pPr>
            <a:r>
              <a:rPr lang="en-US" sz="304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Programming Language - </a:t>
            </a: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algn="l">
              <a:lnSpc>
                <a:spcPts val="3659"/>
              </a:lnSpc>
              <a:spcBef>
                <a:spcPct val="0"/>
              </a:spcBef>
            </a:pPr>
            <a:r>
              <a:rPr lang="en-US" sz="304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Libraries and Frameworks -</a:t>
            </a:r>
          </a:p>
          <a:p>
            <a:pPr marL="658494" lvl="1" indent="-329247" algn="l">
              <a:lnSpc>
                <a:spcPts val="3659"/>
              </a:lnSpc>
              <a:spcBef>
                <a:spcPct val="0"/>
              </a:spcBef>
              <a:buFont typeface="Arial"/>
              <a:buChar char="•"/>
            </a:pP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Processing: OpenCV (cv2), NumPy (numpy)</a:t>
            </a:r>
          </a:p>
          <a:p>
            <a:pPr marL="658494" lvl="1" indent="-329247" algn="l">
              <a:lnSpc>
                <a:spcPts val="3659"/>
              </a:lnSpc>
              <a:spcBef>
                <a:spcPct val="0"/>
              </a:spcBef>
              <a:buFont typeface="Arial"/>
              <a:buChar char="•"/>
            </a:pP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 Development: PyQt5</a:t>
            </a:r>
          </a:p>
          <a:p>
            <a:pPr marL="658494" lvl="1" indent="-329247" algn="l">
              <a:lnSpc>
                <a:spcPts val="3659"/>
              </a:lnSpc>
              <a:spcBef>
                <a:spcPct val="0"/>
              </a:spcBef>
              <a:buFont typeface="Arial"/>
              <a:buChar char="•"/>
            </a:pP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Handling: OS Module</a:t>
            </a:r>
          </a:p>
          <a:p>
            <a:pPr marL="658494" lvl="1" indent="-329247" algn="l">
              <a:lnSpc>
                <a:spcPts val="3659"/>
              </a:lnSpc>
              <a:spcBef>
                <a:spcPct val="0"/>
              </a:spcBef>
              <a:buFont typeface="Arial"/>
              <a:buChar char="•"/>
            </a:pP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Processing: re Module (Regular Expressions)</a:t>
            </a:r>
          </a:p>
          <a:p>
            <a:pPr algn="l">
              <a:lnSpc>
                <a:spcPts val="3659"/>
              </a:lnSpc>
              <a:spcBef>
                <a:spcPct val="0"/>
              </a:spcBef>
            </a:pPr>
            <a:r>
              <a:rPr lang="en-US" sz="304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Build and Packaging Tools - </a:t>
            </a: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PyInstaller, Inno Setup, GitHub Actions</a:t>
            </a:r>
          </a:p>
          <a:p>
            <a:pPr algn="l">
              <a:lnSpc>
                <a:spcPts val="3659"/>
              </a:lnSpc>
              <a:spcBef>
                <a:spcPct val="0"/>
              </a:spcBef>
            </a:pPr>
            <a:r>
              <a:rPr lang="en-US" sz="304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Version Control - </a:t>
            </a: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Git, GitHub</a:t>
            </a:r>
          </a:p>
          <a:p>
            <a:pPr algn="l">
              <a:lnSpc>
                <a:spcPts val="3659"/>
              </a:lnSpc>
              <a:spcBef>
                <a:spcPct val="0"/>
              </a:spcBef>
            </a:pPr>
            <a:r>
              <a:rPr lang="en-US" sz="304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Documentation - </a:t>
            </a: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Markdown (README.md)</a:t>
            </a:r>
          </a:p>
          <a:p>
            <a:pPr algn="l">
              <a:lnSpc>
                <a:spcPts val="3659"/>
              </a:lnSpc>
              <a:spcBef>
                <a:spcPct val="0"/>
              </a:spcBef>
            </a:pPr>
            <a:r>
              <a:rPr lang="en-US" sz="304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Operating System Compatibility -</a:t>
            </a: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Windows (Primary), Cross-Platform Potential (macOS, Linux)</a:t>
            </a:r>
          </a:p>
          <a:p>
            <a:pPr algn="l">
              <a:lnSpc>
                <a:spcPts val="3659"/>
              </a:lnSpc>
              <a:spcBef>
                <a:spcPct val="0"/>
              </a:spcBef>
            </a:pPr>
            <a:r>
              <a:rPr lang="en-US" sz="304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Ethical and Legal Considerations - </a:t>
            </a:r>
            <a:r>
              <a:rPr lang="en-US" sz="30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Disclaimer for Ethical 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 descr="Logo  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1" b="-14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871786" y="1157595"/>
            <a:ext cx="16544424" cy="882396"/>
            <a:chOff x="0" y="0"/>
            <a:chExt cx="22059232" cy="11765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059232" cy="1176528"/>
            </a:xfrm>
            <a:custGeom>
              <a:avLst/>
              <a:gdLst/>
              <a:ahLst/>
              <a:cxnLst/>
              <a:rect l="l" t="t" r="r" b="b"/>
              <a:pathLst>
                <a:path w="22059232" h="1176528">
                  <a:moveTo>
                    <a:pt x="0" y="0"/>
                  </a:moveTo>
                  <a:lnTo>
                    <a:pt x="22059232" y="0"/>
                  </a:lnTo>
                  <a:lnTo>
                    <a:pt x="22059232" y="1176528"/>
                  </a:lnTo>
                  <a:lnTo>
                    <a:pt x="0" y="11765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0"/>
              <a:ext cx="22059232" cy="1271778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5759"/>
                </a:lnSpc>
              </a:pPr>
              <a:r>
                <a:rPr lang="en-US" sz="4800" b="1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Wow factors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28700" y="1826516"/>
            <a:ext cx="16544422" cy="7654367"/>
            <a:chOff x="0" y="0"/>
            <a:chExt cx="22059230" cy="1020582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059230" cy="10205823"/>
            </a:xfrm>
            <a:custGeom>
              <a:avLst/>
              <a:gdLst/>
              <a:ahLst/>
              <a:cxnLst/>
              <a:rect l="l" t="t" r="r" b="b"/>
              <a:pathLst>
                <a:path w="22059230" h="10205823">
                  <a:moveTo>
                    <a:pt x="0" y="0"/>
                  </a:moveTo>
                  <a:lnTo>
                    <a:pt x="22059230" y="0"/>
                  </a:lnTo>
                  <a:lnTo>
                    <a:pt x="22059230" y="10205823"/>
                  </a:lnTo>
                  <a:lnTo>
                    <a:pt x="0" y="102058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22059230" cy="1029154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3564"/>
                </a:lnSpc>
              </a:pPr>
              <a:r>
                <a:rPr lang="en-US" sz="27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WOW Factors of the Steganography Tool</a:t>
              </a:r>
            </a:p>
            <a:p>
              <a:pPr algn="l">
                <a:lnSpc>
                  <a:spcPts val="3564"/>
                </a:lnSpc>
              </a:pPr>
              <a:r>
                <a:rPr lang="en-US" sz="27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🚀 Multi-File Hiding Capability</a:t>
              </a:r>
            </a:p>
            <a:p>
              <a:pPr marL="582938" lvl="1" indent="-291469" algn="l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Can embed multiple files inside an image while keeping the image visually unchanged.</a:t>
              </a:r>
            </a:p>
            <a:p>
              <a:pPr algn="l">
                <a:lnSpc>
                  <a:spcPts val="3564"/>
                </a:lnSpc>
              </a:pPr>
              <a:r>
                <a:rPr lang="en-US" sz="27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🎨 User-Friendly GUI</a:t>
              </a:r>
            </a:p>
            <a:p>
              <a:pPr marL="582938" lvl="1" indent="-291469" algn="l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Built with PyQt5, making it easy for non-technical users to use steganography effortlessly.</a:t>
              </a:r>
            </a:p>
            <a:p>
              <a:pPr algn="l">
                <a:lnSpc>
                  <a:spcPts val="3564"/>
                </a:lnSpc>
              </a:pPr>
              <a:r>
                <a:rPr lang="en-US" sz="27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🖼️ Drag-and-Drop Support</a:t>
              </a:r>
            </a:p>
            <a:p>
              <a:pPr marL="582938" lvl="1" indent="-291469" algn="l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Allows users to simply drag and drop files for easy encryption and decryption.</a:t>
              </a:r>
            </a:p>
            <a:p>
              <a:pPr algn="l">
                <a:lnSpc>
                  <a:spcPts val="3564"/>
                </a:lnSpc>
              </a:pPr>
              <a:r>
                <a:rPr lang="en-US" sz="27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⚡ Standalone Executable</a:t>
              </a:r>
            </a:p>
            <a:p>
              <a:pPr marL="582938" lvl="1" indent="-291469" algn="l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Provides both a Portable Version (no installation needed) and a Setup Version (for easy installation).</a:t>
              </a:r>
            </a:p>
            <a:p>
              <a:pPr algn="l">
                <a:lnSpc>
                  <a:spcPts val="3564"/>
                </a:lnSpc>
              </a:pPr>
              <a:r>
                <a:rPr lang="en-US" sz="27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🛠️ Cross-Platform Compatibility</a:t>
              </a:r>
            </a:p>
            <a:p>
              <a:pPr marL="582938" lvl="1" indent="-291469" algn="l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Can be adapted to Linux and macOS, increasing usability across multiple operating systems.</a:t>
              </a:r>
            </a:p>
            <a:p>
              <a:pPr algn="l">
                <a:lnSpc>
                  <a:spcPts val="3564"/>
                </a:lnSpc>
              </a:pPr>
              <a:r>
                <a:rPr lang="en-US" sz="27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🔍 Fast and Efficient Processing</a:t>
              </a:r>
            </a:p>
            <a:p>
              <a:pPr marL="582938" lvl="1" indent="-291469" algn="l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Uses OpenCV and NumPy for optimized image handling and fast data embedding/extraction.</a:t>
              </a:r>
            </a:p>
            <a:p>
              <a:pPr algn="l">
                <a:lnSpc>
                  <a:spcPts val="3564"/>
                </a:lnSpc>
              </a:pPr>
              <a:r>
                <a:rPr lang="en-US" sz="27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🔐 Secure and Ethical Usage</a:t>
              </a:r>
            </a:p>
            <a:p>
              <a:pPr marL="582938" lvl="1" indent="-291469" algn="l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Encourages ethical use of steganography, making it a valuable tool for privacy-conscious users.</a:t>
              </a:r>
            </a:p>
            <a:p>
              <a:pPr algn="l">
                <a:lnSpc>
                  <a:spcPts val="3564"/>
                </a:lnSpc>
              </a:pPr>
              <a:endParaRPr lang="en-US" sz="2700">
                <a:solidFill>
                  <a:srgbClr val="404040"/>
                </a:solidFill>
                <a:latin typeface="ITC Franklin Gothic LT"/>
                <a:ea typeface="ITC Franklin Gothic LT"/>
                <a:cs typeface="ITC Franklin Gothic LT"/>
                <a:sym typeface="ITC Franklin Gothic LT"/>
              </a:endParaRPr>
            </a:p>
            <a:p>
              <a:pPr algn="l">
                <a:lnSpc>
                  <a:spcPts val="3564"/>
                </a:lnSpc>
              </a:pPr>
              <a:endParaRPr lang="en-US" sz="2700">
                <a:solidFill>
                  <a:srgbClr val="404040"/>
                </a:solidFill>
                <a:latin typeface="ITC Franklin Gothic LT"/>
                <a:ea typeface="ITC Franklin Gothic LT"/>
                <a:cs typeface="ITC Franklin Gothic LT"/>
                <a:sym typeface="ITC Franklin Gothic L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 descr="Logo  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1" b="-14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871788" y="1053234"/>
            <a:ext cx="16544424" cy="795444"/>
            <a:chOff x="0" y="0"/>
            <a:chExt cx="22059232" cy="10605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059232" cy="1060592"/>
            </a:xfrm>
            <a:custGeom>
              <a:avLst/>
              <a:gdLst/>
              <a:ahLst/>
              <a:cxnLst/>
              <a:rect l="l" t="t" r="r" b="b"/>
              <a:pathLst>
                <a:path w="22059232" h="106059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End users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69801" y="1848678"/>
            <a:ext cx="17137944" cy="7009986"/>
            <a:chOff x="0" y="0"/>
            <a:chExt cx="22850592" cy="93466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850593" cy="9346648"/>
            </a:xfrm>
            <a:custGeom>
              <a:avLst/>
              <a:gdLst/>
              <a:ahLst/>
              <a:cxnLst/>
              <a:rect l="l" t="t" r="r" b="b"/>
              <a:pathLst>
                <a:path w="22850593" h="9346648">
                  <a:moveTo>
                    <a:pt x="0" y="0"/>
                  </a:moveTo>
                  <a:lnTo>
                    <a:pt x="22850593" y="0"/>
                  </a:lnTo>
                  <a:lnTo>
                    <a:pt x="22850593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14300"/>
              <a:ext cx="22850592" cy="94609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651510" lvl="1" indent="-325755" algn="l">
                <a:lnSpc>
                  <a:spcPts val="4752"/>
                </a:lnSpc>
                <a:buFont typeface="Arial"/>
                <a:buChar char="•"/>
              </a:pP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This </a:t>
              </a:r>
              <a:r>
                <a:rPr lang="en-US" sz="36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Image Steganography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project can be useful for various types of users, including:</a:t>
              </a:r>
            </a:p>
            <a:p>
              <a:pPr marL="651510" lvl="1" indent="-325755" algn="l">
                <a:lnSpc>
                  <a:spcPts val="4752"/>
                </a:lnSpc>
              </a:pP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🔹 </a:t>
              </a:r>
              <a:r>
                <a:rPr lang="en-US" sz="36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Cybersecurity Enthusiasts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– To learn about data hiding techniques.</a:t>
              </a:r>
            </a:p>
            <a:p>
              <a:pPr marL="651510" lvl="1" indent="-325755" algn="l">
                <a:lnSpc>
                  <a:spcPts val="4752"/>
                </a:lnSpc>
              </a:pP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🔹 </a:t>
              </a:r>
              <a:r>
                <a:rPr lang="en-US" sz="36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Privacy-Conscious Users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– To securely store sensitive messages in images.</a:t>
              </a:r>
            </a:p>
            <a:p>
              <a:pPr marL="651510" lvl="1" indent="-325755" algn="l">
                <a:lnSpc>
                  <a:spcPts val="4752"/>
                </a:lnSpc>
              </a:pP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🔹 </a:t>
              </a:r>
              <a:r>
                <a:rPr lang="en-US" sz="36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Hackers &amp; Ethical Hackers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– To understand steganography techniques for forensic analysis.</a:t>
              </a:r>
            </a:p>
            <a:p>
              <a:pPr marL="651510" lvl="1" indent="-325755" algn="l">
                <a:lnSpc>
                  <a:spcPts val="4752"/>
                </a:lnSpc>
              </a:pP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🔹 </a:t>
              </a:r>
              <a:r>
                <a:rPr lang="en-US" sz="36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Students &amp; Researchers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– For academic projects and research in cryptography and steganography.</a:t>
              </a:r>
            </a:p>
            <a:p>
              <a:pPr marL="651510" lvl="1" indent="-325755" algn="l">
                <a:lnSpc>
                  <a:spcPts val="4752"/>
                </a:lnSpc>
              </a:pPr>
              <a:endParaRPr lang="en-US" sz="3600">
                <a:solidFill>
                  <a:srgbClr val="404040"/>
                </a:solidFill>
                <a:latin typeface="ITC Franklin Gothic LT"/>
                <a:ea typeface="ITC Franklin Gothic LT"/>
                <a:cs typeface="ITC Franklin Gothic LT"/>
                <a:sym typeface="ITC Franklin Gothic 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 descr="Logo  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1" b="-14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871788" y="1053234"/>
            <a:ext cx="16544424" cy="795444"/>
            <a:chOff x="0" y="0"/>
            <a:chExt cx="22059232" cy="10605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059232" cy="1060592"/>
            </a:xfrm>
            <a:custGeom>
              <a:avLst/>
              <a:gdLst/>
              <a:ahLst/>
              <a:cxnLst/>
              <a:rect l="l" t="t" r="r" b="b"/>
              <a:pathLst>
                <a:path w="22059232" h="106059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Results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871788" y="2060297"/>
            <a:ext cx="8458203" cy="7369209"/>
          </a:xfrm>
          <a:custGeom>
            <a:avLst/>
            <a:gdLst/>
            <a:ahLst/>
            <a:cxnLst/>
            <a:rect l="l" t="t" r="r" b="b"/>
            <a:pathLst>
              <a:path w="8458203" h="7369209">
                <a:moveTo>
                  <a:pt x="0" y="0"/>
                </a:moveTo>
                <a:lnTo>
                  <a:pt x="8458203" y="0"/>
                </a:lnTo>
                <a:lnTo>
                  <a:pt x="8458203" y="7369209"/>
                </a:lnTo>
                <a:lnTo>
                  <a:pt x="0" y="73692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9480260" y="2060297"/>
            <a:ext cx="8278598" cy="5708451"/>
          </a:xfrm>
          <a:custGeom>
            <a:avLst/>
            <a:gdLst/>
            <a:ahLst/>
            <a:cxnLst/>
            <a:rect l="l" t="t" r="r" b="b"/>
            <a:pathLst>
              <a:path w="8278598" h="5708451">
                <a:moveTo>
                  <a:pt x="0" y="0"/>
                </a:moveTo>
                <a:lnTo>
                  <a:pt x="8278597" y="0"/>
                </a:lnTo>
                <a:lnTo>
                  <a:pt x="8278597" y="5708451"/>
                </a:lnTo>
                <a:lnTo>
                  <a:pt x="0" y="57084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510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 descr="Logo  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1" b="-14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871788" y="1053234"/>
            <a:ext cx="16544424" cy="795444"/>
            <a:chOff x="0" y="0"/>
            <a:chExt cx="22059232" cy="10605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059232" cy="1060592"/>
            </a:xfrm>
            <a:custGeom>
              <a:avLst/>
              <a:gdLst/>
              <a:ahLst/>
              <a:cxnLst/>
              <a:rect l="l" t="t" r="r" b="b"/>
              <a:pathLst>
                <a:path w="22059232" h="106059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Conclusion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48602" y="1848678"/>
            <a:ext cx="16544422" cy="7009986"/>
            <a:chOff x="0" y="0"/>
            <a:chExt cx="22059230" cy="93466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059230" cy="9346648"/>
            </a:xfrm>
            <a:custGeom>
              <a:avLst/>
              <a:gdLst/>
              <a:ahLst/>
              <a:cxnLst/>
              <a:rect l="l" t="t" r="r" b="b"/>
              <a:pathLst>
                <a:path w="22059230" h="9346648">
                  <a:moveTo>
                    <a:pt x="0" y="0"/>
                  </a:moveTo>
                  <a:lnTo>
                    <a:pt x="22059230" y="0"/>
                  </a:lnTo>
                  <a:lnTo>
                    <a:pt x="22059230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14300"/>
              <a:ext cx="22059230" cy="94609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651510" lvl="1" indent="-325755" algn="l">
                <a:lnSpc>
                  <a:spcPts val="4752"/>
                </a:lnSpc>
                <a:buFont typeface="Arial"/>
                <a:buChar char="•"/>
              </a:pP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This </a:t>
              </a:r>
              <a:r>
                <a:rPr lang="en-US" sz="36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Image Steganography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project provides a simple yet powerful way to hide and retrieve secret messages within images. With features like </a:t>
              </a:r>
              <a:r>
                <a:rPr lang="en-US" sz="36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Drag &amp; Drop Image Selection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, </a:t>
              </a:r>
              <a:r>
                <a:rPr lang="en-US" sz="36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Password Protection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, and an easy-to-use </a:t>
              </a:r>
              <a:r>
                <a:rPr lang="en-US" sz="36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GUI built with PyQt5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, users can securely encrypt and decrypt messages.</a:t>
              </a:r>
            </a:p>
            <a:p>
              <a:pPr marL="651510" lvl="1" indent="-325755" algn="l">
                <a:lnSpc>
                  <a:spcPts val="4752"/>
                </a:lnSpc>
                <a:buFont typeface="Arial"/>
                <a:buChar char="•"/>
              </a:pP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This project is useful for </a:t>
              </a:r>
              <a:r>
                <a:rPr lang="en-US" sz="36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privacy-conscious users, cybersecurity enthusiasts, and developers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who want to explore </a:t>
              </a:r>
              <a:r>
                <a:rPr lang="en-US" sz="3600" b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steganography techniques</a:t>
              </a:r>
              <a:r>
                <a:rPr lang="en-US" sz="360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..</a:t>
              </a:r>
            </a:p>
            <a:p>
              <a:pPr marL="651510" lvl="1" indent="-325755" algn="l">
                <a:lnSpc>
                  <a:spcPts val="4752"/>
                </a:lnSpc>
              </a:pPr>
              <a:endParaRPr lang="en-US" sz="3600">
                <a:solidFill>
                  <a:srgbClr val="404040"/>
                </a:solidFill>
                <a:latin typeface="ITC Franklin Gothic LT"/>
                <a:ea typeface="ITC Franklin Gothic LT"/>
                <a:cs typeface="ITC Franklin Gothic LT"/>
                <a:sym typeface="ITC Franklin Gothic L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9801" y="685800"/>
            <a:ext cx="5554980" cy="142496"/>
            <a:chOff x="0" y="0"/>
            <a:chExt cx="7406640" cy="189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406640" cy="189992"/>
            </a:xfrm>
            <a:custGeom>
              <a:avLst/>
              <a:gdLst/>
              <a:ahLst/>
              <a:cxnLst/>
              <a:rect l="l" t="t" r="r" b="b"/>
              <a:pathLst>
                <a:path w="7406640" h="189992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063220" y="680464"/>
            <a:ext cx="5554980" cy="147831"/>
            <a:chOff x="0" y="0"/>
            <a:chExt cx="7406640" cy="197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406640" cy="197104"/>
            </a:xfrm>
            <a:custGeom>
              <a:avLst/>
              <a:gdLst/>
              <a:ahLst/>
              <a:cxnLst/>
              <a:rect l="l" t="t" r="r" b="b"/>
              <a:pathLst>
                <a:path w="7406640" h="197104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362745" y="685800"/>
            <a:ext cx="5554980" cy="137160"/>
            <a:chOff x="0" y="0"/>
            <a:chExt cx="7406640" cy="182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6640" cy="182880"/>
            </a:xfrm>
            <a:custGeom>
              <a:avLst/>
              <a:gdLst/>
              <a:ahLst/>
              <a:cxnLst/>
              <a:rect l="l" t="t" r="r" b="b"/>
              <a:pathLst>
                <a:path w="7406640" h="18288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 descr="Logo  Description automatically generated"/>
          <p:cNvSpPr/>
          <p:nvPr/>
        </p:nvSpPr>
        <p:spPr>
          <a:xfrm>
            <a:off x="15727505" y="9656865"/>
            <a:ext cx="1688707" cy="547689"/>
          </a:xfrm>
          <a:custGeom>
            <a:avLst/>
            <a:gdLst/>
            <a:ahLst/>
            <a:cxnLst/>
            <a:rect l="l" t="t" r="r" b="b"/>
            <a:pathLst>
              <a:path w="1688707" h="547689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1" b="-14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871788" y="1053234"/>
            <a:ext cx="16544424" cy="795444"/>
            <a:chOff x="0" y="0"/>
            <a:chExt cx="22059232" cy="10605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059232" cy="1060592"/>
            </a:xfrm>
            <a:custGeom>
              <a:avLst/>
              <a:gdLst/>
              <a:ahLst/>
              <a:cxnLst/>
              <a:rect l="l" t="t" r="r" b="b"/>
              <a:pathLst>
                <a:path w="22059232" h="106059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5040"/>
                </a:lnSpc>
              </a:pPr>
              <a:r>
                <a:rPr lang="en-US" sz="4200" b="1">
                  <a:solidFill>
                    <a:srgbClr val="1CADE4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GitHub Link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71788" y="1450956"/>
            <a:ext cx="17267904" cy="7009986"/>
            <a:chOff x="0" y="0"/>
            <a:chExt cx="23023872" cy="93466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023872" cy="9346648"/>
            </a:xfrm>
            <a:custGeom>
              <a:avLst/>
              <a:gdLst/>
              <a:ahLst/>
              <a:cxnLst/>
              <a:rect l="l" t="t" r="r" b="b"/>
              <a:pathLst>
                <a:path w="23023872" h="9346648">
                  <a:moveTo>
                    <a:pt x="0" y="0"/>
                  </a:moveTo>
                  <a:lnTo>
                    <a:pt x="23023872" y="0"/>
                  </a:lnTo>
                  <a:lnTo>
                    <a:pt x="23023872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52400"/>
              <a:ext cx="23023872" cy="94990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868680" lvl="1" indent="-434340" algn="l">
                <a:lnSpc>
                  <a:spcPts val="6336"/>
                </a:lnSpc>
                <a:buFont typeface="Arial"/>
                <a:buChar char="•"/>
              </a:pPr>
              <a:r>
                <a:rPr lang="en-US" sz="4800" b="1" dirty="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Project Repository</a:t>
              </a:r>
            </a:p>
            <a:p>
              <a:pPr marL="868680" lvl="1" indent="-434340" algn="l">
                <a:lnSpc>
                  <a:spcPts val="6336"/>
                </a:lnSpc>
                <a:buFont typeface="Arial"/>
                <a:buChar char="•"/>
              </a:pPr>
              <a:r>
                <a:rPr lang="en-US" sz="4800" b="1" dirty="0" err="1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GitHub:</a:t>
              </a:r>
              <a:r>
                <a:rPr lang="en-US" sz="4800" u="sng" dirty="0" err="1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  <a:hlinkClick r:id="rId3"/>
                </a:rPr>
                <a:t>https</a:t>
              </a:r>
              <a:r>
                <a:rPr lang="en-US" sz="4800" u="sng" dirty="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  <a:hlinkClick r:id="rId3"/>
                </a:rPr>
                <a:t>://github.com/alwin905/Steganography-Tool.git</a:t>
              </a:r>
              <a:endParaRPr lang="en-US" sz="4800" u="sng" dirty="0">
                <a:solidFill>
                  <a:srgbClr val="404040"/>
                </a:solidFill>
                <a:latin typeface="ITC Franklin Gothic LT"/>
                <a:ea typeface="ITC Franklin Gothic LT"/>
                <a:cs typeface="ITC Franklin Gothic LT"/>
                <a:sym typeface="ITC Franklin Gothic L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487</Words>
  <Application>Microsoft Office PowerPoint</Application>
  <PresentationFormat>Custom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ITC Franklin Gothic LT</vt:lpstr>
      <vt:lpstr>ITC Franklin Gothic LT Semi-Bold</vt:lpstr>
      <vt:lpstr>Arial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AICTE PPT Template (1).pptx</dc:title>
  <cp:lastModifiedBy>LOQ LEGION</cp:lastModifiedBy>
  <cp:revision>3</cp:revision>
  <dcterms:created xsi:type="dcterms:W3CDTF">2006-08-16T00:00:00Z</dcterms:created>
  <dcterms:modified xsi:type="dcterms:W3CDTF">2025-03-01T15:19:45Z</dcterms:modified>
  <dc:identifier>DAGf7ccqjBc</dc:identifier>
</cp:coreProperties>
</file>