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65" r:id="rId3"/>
    <p:sldId id="266" r:id="rId4"/>
    <p:sldId id="267" r:id="rId5"/>
    <p:sldId id="304" r:id="rId6"/>
    <p:sldId id="264" r:id="rId7"/>
    <p:sldId id="260" r:id="rId8"/>
    <p:sldId id="305" r:id="rId9"/>
    <p:sldId id="268" r:id="rId10"/>
    <p:sldId id="269" r:id="rId11"/>
    <p:sldId id="275" r:id="rId12"/>
    <p:sldId id="276" r:id="rId13"/>
    <p:sldId id="277" r:id="rId14"/>
    <p:sldId id="278" r:id="rId15"/>
    <p:sldId id="280" r:id="rId16"/>
    <p:sldId id="306" r:id="rId17"/>
    <p:sldId id="262" r:id="rId18"/>
    <p:sldId id="279" r:id="rId19"/>
    <p:sldId id="281" r:id="rId20"/>
    <p:sldId id="290" r:id="rId21"/>
    <p:sldId id="289" r:id="rId22"/>
    <p:sldId id="307" r:id="rId23"/>
    <p:sldId id="308" r:id="rId24"/>
    <p:sldId id="261" r:id="rId25"/>
    <p:sldId id="309" r:id="rId26"/>
    <p:sldId id="310" r:id="rId27"/>
    <p:sldId id="311" r:id="rId28"/>
    <p:sldId id="312" r:id="rId29"/>
    <p:sldId id="313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5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9AE7B-7C1A-4923-B7B4-F606ACC3714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E2A4-2445-4A73-B1AF-3FD99121CF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7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E2A4-2445-4A73-B1AF-3FD99121CF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4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E2A4-2445-4A73-B1AF-3FD99121CF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E2A4-2445-4A73-B1AF-3FD99121CF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E2A4-2445-4A73-B1AF-3FD99121CF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9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CF04-F445-4C0D-98D1-9C3E6C42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C3AB3-1017-46DC-ACBB-C4FD92AC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D64E-DF46-40B0-8D49-A54BF5E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A9E5-D263-4E41-B58A-8737D506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128E-5A1E-4948-80A2-D5D79A26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4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EBD-A606-4031-B26C-C900278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B5E4-AF8D-4497-9568-90172F33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0058-2F95-4121-B215-20BEA6D7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DDA3-F1CD-4086-837E-9466C55F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BEA4-3FA1-4494-8333-D8DD111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60B65-FE01-4353-B57B-8AEDA0424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A46BB-9C70-4C4E-BE40-4B5B8A68F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1EA0-F1A1-4BCB-AED6-F2E74168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DC0F8-3373-42FA-8599-54444ADC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EF27-A86A-4F45-AA23-E0D00BF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7FF-0E3A-428C-AD2C-556551D0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6B5-3BCE-47E6-AA44-DF557B50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D5DE-5028-4F98-8AAD-6794B24B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153A-8801-4DE3-ADCB-D9F9860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F91B-995A-4C8C-83F8-1C27C20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422B-8B40-47A1-A9C8-73534988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FC03-ED4C-4261-ACCC-F0AEF157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C208-A1B7-4C60-B930-5F7E6A47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1B55-3840-4701-A3B1-94A63A67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22DA-D53B-408A-B39B-17A616B1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8BFC-E6E3-47E3-A1D9-FE1B680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80F0-D585-4DDE-9E45-79DCFD95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8328C-EA10-4594-8233-2F3F75F0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BF85-6B7E-4221-8912-144CDFFA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B152-D62D-4BBB-9C3C-51AF24BC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E10D-9D75-4111-8088-D5677FF8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05-F002-416F-BBAE-7217E60D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6969-0AFD-4BEA-81F8-191A0926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BC73-308D-4AA8-8BA0-3C7F65F3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0354F-F123-49CF-A19F-D84271F5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FA3CF-9194-4D65-BE89-BB08F5494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D4EA2-8EAD-4376-95B4-39094B17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4B944-3418-4A2F-8DD4-65F098B4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56337-E8A3-44E5-9FCB-C0FAB61B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897-3C6D-44DF-AE22-0783DA59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D261E-1600-4F76-A391-254173FD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3363-9567-4F2A-B0C6-C95B7DB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EB647-BCCA-4B85-9D6B-4F16725A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7B290-0C80-4EEC-9015-624370DE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81036-8A8B-4AFF-BFBD-2AC52CC0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5A3BF-A434-4AB1-9C15-92296F1B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2BB7-1A81-49BC-861E-7331251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63A2-B69E-4C8F-89FB-DA625C6A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81AA-45EC-46F2-99A0-E1E45FEC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A399B-0415-4C9D-9CCB-66DFB748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06A21-ED76-4826-8163-0DF68F32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9901-CA51-4DDD-A330-A88BF096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B326-4340-438A-8E3A-E5D2B0FA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C75D-4C2C-4591-8B93-F466F9DD2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DF5A5-05F5-4674-B50C-A938C906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1C2A-8950-41DC-A808-750609F6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40DDD-0E06-4432-B530-798EEFF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6F83-DFF0-488B-B032-F492A4F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06EFF-3217-4BDD-8D4A-D27E774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FFC6-37EC-4F65-A5AC-D47C1C93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B3A8-AC69-41D0-BA3F-0E227B97D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10EE-D8B8-4096-B611-6D619BE6901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A6CC-06F0-43DB-9D62-6CA7C45F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456-A717-4A23-BCCC-E65FC57F8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436A-5EC1-498D-BC4F-BF38F1072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tmp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20.tmp"/><Relationship Id="rId4" Type="http://schemas.openxmlformats.org/officeDocument/2006/relationships/image" Target="../media/image19.tmp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3.tmp"/><Relationship Id="rId4" Type="http://schemas.openxmlformats.org/officeDocument/2006/relationships/image" Target="../media/image22.tmp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26.tmp"/><Relationship Id="rId4" Type="http://schemas.openxmlformats.org/officeDocument/2006/relationships/image" Target="../media/image25.tmp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29.tmp"/><Relationship Id="rId4" Type="http://schemas.openxmlformats.org/officeDocument/2006/relationships/image" Target="../media/image28.tmp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1.tmp"/><Relationship Id="rId9" Type="http://schemas.openxmlformats.org/officeDocument/2006/relationships/image" Target="../media/image3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4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1.tmp"/><Relationship Id="rId9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tm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6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tm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46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Kinetics/Rate_Laws/Reaction_Mechanisms/Reaction_Mechanisms/Reaction_Mechanisms_1" TargetMode="External"/><Relationship Id="rId2" Type="http://schemas.openxmlformats.org/officeDocument/2006/relationships/hyperlink" Target="http://flashman.chem.ox.ac.uk/docs/Flashman_Enzymology_2nd_Year_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m.libretexts.org/Bookshelves/Biological_Chemistry/Supplemental_Modules_(Biological_Chemistry)/Enzymes/Enzymatic_Kinetics/Michaelis-Menten_Kinetic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Kinetics/Rate_Laws/Reaction_Mechanisms/Pre-equilibrium_Approximation" TargetMode="External"/><Relationship Id="rId2" Type="http://schemas.openxmlformats.org/officeDocument/2006/relationships/hyperlink" Target="https://chem.libretexts.org/Bookshelves/Physical_and_Theoretical_Chemistry_Textbook_Maps/Supplemental_Modules_(Physical_and_Theoretical_Chemistry)/Kinetics/Rate_Laws/Reaction_Mechanisms/Steady_State_Approxi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tware.org/wiki/IGEM:IMPERIAL/2007/Projects/Modelling/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0037862/" TargetMode="External"/><Relationship Id="rId2" Type="http://schemas.openxmlformats.org/officeDocument/2006/relationships/hyperlink" Target="https://www.uscibooks.com/changte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bi.ac.uk/interpro/potm/2004_2/Page2.htm" TargetMode="External"/><Relationship Id="rId4" Type="http://schemas.openxmlformats.org/officeDocument/2006/relationships/hyperlink" Target="https://www.ncbi.nlm.nih.gov/pubmed/1515849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tm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882A-0906-43BE-94A7-6AF19E78D7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Homework of Enzyme Kinetics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3D54D-9E8A-4E30-8451-EE70B4EF2B11}"/>
              </a:ext>
            </a:extLst>
          </p:cNvPr>
          <p:cNvSpPr txBox="1"/>
          <p:nvPr/>
        </p:nvSpPr>
        <p:spPr>
          <a:xfrm>
            <a:off x="1488000" y="4563036"/>
            <a:ext cx="625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B05B02059 </a:t>
            </a:r>
            <a:r>
              <a:rPr lang="zh-TW" altLang="en-US" sz="2000" dirty="0">
                <a:solidFill>
                  <a:schemeClr val="bg1"/>
                </a:solidFill>
              </a:rPr>
              <a:t>陳昱宏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B05B02050 </a:t>
            </a:r>
            <a:r>
              <a:rPr lang="zh-TW" altLang="en-US" sz="2000" dirty="0">
                <a:solidFill>
                  <a:schemeClr val="bg1"/>
                </a:solidFill>
              </a:rPr>
              <a:t>趙伯宣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The result was equally contributed from two person.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1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47478-B564-40CE-9618-B187A247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8717" y="2175309"/>
            <a:ext cx="7901255" cy="4097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E3067-B461-4065-BA45-132B8E6F26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6959" y="3069703"/>
            <a:ext cx="7653602" cy="341326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8EE3263-1610-4725-8E0C-5F6B60E9DFEB}"/>
              </a:ext>
            </a:extLst>
          </p:cNvPr>
          <p:cNvSpPr/>
          <p:nvPr/>
        </p:nvSpPr>
        <p:spPr>
          <a:xfrm rot="10800000">
            <a:off x="10372166" y="2042681"/>
            <a:ext cx="396404" cy="542401"/>
          </a:xfrm>
          <a:prstGeom prst="downArrow">
            <a:avLst>
              <a:gd name="adj1" fmla="val 4547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048D1-FA13-4FA5-879F-0E49E0D1EE4A}"/>
              </a:ext>
            </a:extLst>
          </p:cNvPr>
          <p:cNvSpPr txBox="1"/>
          <p:nvPr/>
        </p:nvSpPr>
        <p:spPr>
          <a:xfrm>
            <a:off x="10638480" y="2313881"/>
            <a:ext cx="5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X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14CCD14-9EAB-46B9-8D8F-F6D4259F23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C4716-B245-4AF5-88D9-3043E82E94D8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16EA3-247D-4DD8-9B8B-12D12E9AD56F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8684F9-55F6-403C-956B-70F23517F2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FF90AA-EEF0-4BF1-AE21-ACD62310B84B}"/>
              </a:ext>
            </a:extLst>
          </p:cNvPr>
          <p:cNvSpPr txBox="1"/>
          <p:nvPr/>
        </p:nvSpPr>
        <p:spPr>
          <a:xfrm>
            <a:off x="838200" y="3167853"/>
            <a:ext cx="309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Double height of peak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Faster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CD6240-B7C3-43AD-8DF0-DB176D9524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5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21ECD-45CA-455A-885A-72E6DDAFE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4387" y="2214808"/>
            <a:ext cx="8412318" cy="402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A843A-4551-4015-8DF0-F54A71579A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935506" y="2886635"/>
            <a:ext cx="7485712" cy="343348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84857C6-A80B-4C80-8560-C4A452EA733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53F0E-6B76-42DF-B4A3-F44A94C88C26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B1233-ABFD-44C2-9484-4BF7323C5030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FFD73-8D01-4F69-AC12-A9069F0DEDB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0045A-2FA6-4AEC-9134-8CD0E62FB06F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Good example of PEA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ABDAD80-F756-4542-9A13-FB74E8EDAD93}"/>
              </a:ext>
            </a:extLst>
          </p:cNvPr>
          <p:cNvSpPr/>
          <p:nvPr/>
        </p:nvSpPr>
        <p:spPr>
          <a:xfrm rot="10800000">
            <a:off x="3816959" y="962632"/>
            <a:ext cx="396404" cy="542401"/>
          </a:xfrm>
          <a:prstGeom prst="downArrow">
            <a:avLst>
              <a:gd name="adj1" fmla="val 4547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14C7-0D5F-40D8-94D4-E2BA50E21DB5}"/>
              </a:ext>
            </a:extLst>
          </p:cNvPr>
          <p:cNvSpPr txBox="1"/>
          <p:nvPr/>
        </p:nvSpPr>
        <p:spPr>
          <a:xfrm>
            <a:off x="4083273" y="1233832"/>
            <a:ext cx="5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3A45C-E1FB-4564-981A-778072E24E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865" y="2645302"/>
            <a:ext cx="1202477" cy="1813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E8D78A-125B-4AD5-B10A-433020EDC3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358" y="2636984"/>
            <a:ext cx="1157133" cy="230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A8CA6-8D5F-4D83-8421-3AD4BBC07E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2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4FE07-B898-4DD3-9C94-7DCD9F93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547" y="2218718"/>
            <a:ext cx="7842665" cy="426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2015D-FAF6-418E-BFAA-88E74D9F9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506" y="3008414"/>
            <a:ext cx="7161768" cy="323788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418A2A8-EDD0-4F54-9FB5-61543AD139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76FF0-3D14-43E2-9A41-67AA631702D3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E3E5C-5621-48F6-BF98-AE0E53657E9E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B50D8-1D2F-44BE-89F1-AE4D0076D3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ABC53-488E-4197-A860-C0EBEB65F774}"/>
              </a:ext>
            </a:extLst>
          </p:cNvPr>
          <p:cNvSpPr txBox="1"/>
          <p:nvPr/>
        </p:nvSpPr>
        <p:spPr>
          <a:xfrm>
            <a:off x="838200" y="3167853"/>
            <a:ext cx="34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rise and decline of the peak of [ES] have alike slant.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F32E3A-5A17-4557-886B-5CC5A06D7B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865" y="2645302"/>
            <a:ext cx="1415765" cy="1813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7FA08-6A74-4911-81A4-C8A33DD91B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88B77-FF9C-4AC4-A7A3-E1457363E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483" y="2141019"/>
            <a:ext cx="7882332" cy="492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F1A00-2886-46E9-BC73-21F4E85EA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600" y="3083995"/>
            <a:ext cx="7554192" cy="356104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BA7DF89-3AE8-420C-BBC1-B6DE9397ED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1E82D-95EC-4932-9623-36AF015D87F3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71AEA-E987-48B1-BCF1-671F55F23AB0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46AED-BE83-4630-814A-EE6133098F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E25B1-059A-4696-AF6B-831B94111D4F}"/>
              </a:ext>
            </a:extLst>
          </p:cNvPr>
          <p:cNvSpPr txBox="1"/>
          <p:nvPr/>
        </p:nvSpPr>
        <p:spPr>
          <a:xfrm>
            <a:off x="858607" y="3167853"/>
            <a:ext cx="3596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supplement of ES is in a stable manner, resulting in smooth decline of 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6D84E-C02D-41EB-8536-20C994D637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0600" y="2641314"/>
            <a:ext cx="1415765" cy="17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EF4833-6D7C-4FB3-A3B1-099CFAEA94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4B1BAD-91BC-4C5A-8AB4-F1B3AEA0741D}"/>
              </a:ext>
            </a:extLst>
          </p:cNvPr>
          <p:cNvSpPr/>
          <p:nvPr/>
        </p:nvSpPr>
        <p:spPr>
          <a:xfrm>
            <a:off x="6795249" y="172217"/>
            <a:ext cx="2779058" cy="109982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25457-A7F3-42C4-AC28-D44AA6BA2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8664" y="2162315"/>
            <a:ext cx="8122550" cy="446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E20F5-27B2-4262-B3D2-FF8A4479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506" y="3009640"/>
            <a:ext cx="7073153" cy="322815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F7CC849-6530-4A4A-BC8E-447BD23E70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30833-2DE4-490F-B30E-7ACE82F42C72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21B74-B727-43DD-B1C5-32F67A40D07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3873E-FD55-454B-937C-B7FFC3EF62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958AB-CD2A-4586-A8ED-1CBEB0AF4B0A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SSA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40D3A8-5BDE-40A1-BC26-E286EBD738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FCB82-F86E-4D25-8716-AA1BE6E839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195" y="3429000"/>
            <a:ext cx="1650887" cy="10479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C75E28-2613-4350-AA28-21DEC18FC989}"/>
              </a:ext>
            </a:extLst>
          </p:cNvPr>
          <p:cNvSpPr/>
          <p:nvPr/>
        </p:nvSpPr>
        <p:spPr>
          <a:xfrm>
            <a:off x="5002307" y="3080355"/>
            <a:ext cx="700341" cy="292599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F4C20-C1D4-4E04-9500-DF188F52A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4799" y="2194809"/>
            <a:ext cx="8074359" cy="427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7F6C-FECB-447E-A0E6-F5A16D824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634" y="2935623"/>
            <a:ext cx="7041720" cy="3429318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BF4A65-2F3E-4177-910F-DE2A538FC3A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58AED-AF10-482C-B690-F18F6D17F52A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5A397-6EDF-4C78-A36C-0E164BB6047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SSA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09606-20EB-4B2F-BA4F-C1962D6910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74" y="3047427"/>
            <a:ext cx="1880970" cy="1054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2FC66B-5959-4CA1-992F-FD82F2649005}"/>
              </a:ext>
            </a:extLst>
          </p:cNvPr>
          <p:cNvSpPr/>
          <p:nvPr/>
        </p:nvSpPr>
        <p:spPr>
          <a:xfrm>
            <a:off x="5179486" y="3167853"/>
            <a:ext cx="4986490" cy="292599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7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86BB22-D076-4BB4-B0FB-55A21163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4047" y="3008343"/>
            <a:ext cx="6172517" cy="3245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Pre-#5+6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BF4A65-2F3E-4177-910F-DE2A538FC3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58AED-AF10-482C-B690-F18F6D17F52A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5A397-6EDF-4C78-A36C-0E164BB604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Good SSA 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8E1E0F-B6C3-4AE6-B85F-C987AFE786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80" y="2734123"/>
            <a:ext cx="1949826" cy="1667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88A00-D004-402F-974F-AE7EA0AA5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13" y="2143714"/>
            <a:ext cx="7726051" cy="4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8DA-E585-4DF2-AE7B-0684830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Steady State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6B7-807C-4134-84BC-6B84D6C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rate constant of the first step must be slower than the rate constant of the second step.</a:t>
            </a:r>
          </a:p>
          <a:p>
            <a:r>
              <a:rPr lang="en-US" dirty="0">
                <a:solidFill>
                  <a:schemeClr val="bg1"/>
                </a:solidFill>
              </a:rPr>
              <a:t>Enzyme concentration must be significantly lower than the substrate concentration to keep the first step slower than the second step.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379FC0A-7541-4E6A-8241-8D580BA57D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099" y="5170176"/>
            <a:ext cx="4665126" cy="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02F35-1E6C-4D84-9FD5-5E2EE4EB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3078" y="2154670"/>
            <a:ext cx="8372705" cy="473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05BBA-B68B-4357-AAE0-48CFFD9A3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4619" y="2824079"/>
            <a:ext cx="7616028" cy="359464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72519C3-0C93-44CA-BBAA-ACE382581A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F5D2B-6E41-4300-8501-BA1A2E2B8900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BA37E-A17C-4614-8193-7E83D060933C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08C8F4-DD57-42D9-AB09-2DEB10EE58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3EC9C-B369-4C3F-A1EF-E615FB18656E}"/>
              </a:ext>
            </a:extLst>
          </p:cNvPr>
          <p:cNvSpPr txBox="1"/>
          <p:nvPr/>
        </p:nvSpPr>
        <p:spPr>
          <a:xfrm>
            <a:off x="838200" y="3167853"/>
            <a:ext cx="3097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Faster reaction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Compression and increased peak of [ES]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95E1E-7751-49B5-9210-5AA93812C2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22F703-AD94-4913-B9B7-FA56496287CE}"/>
              </a:ext>
            </a:extLst>
          </p:cNvPr>
          <p:cNvSpPr txBox="1"/>
          <p:nvPr/>
        </p:nvSpPr>
        <p:spPr>
          <a:xfrm>
            <a:off x="8797703" y="2497911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Too much enzyme</a:t>
            </a:r>
          </a:p>
        </p:txBody>
      </p:sp>
    </p:spTree>
    <p:extLst>
      <p:ext uri="{BB962C8B-B14F-4D97-AF65-F5344CB8AC3E}">
        <p14:creationId xmlns:p14="http://schemas.microsoft.com/office/powerpoint/2010/main" val="327930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C5FF0-A973-4DFD-A76A-3B0B595A9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994" y="2105886"/>
            <a:ext cx="8039980" cy="415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6913F-38BD-45EC-A06C-5D06953B8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506" y="2936434"/>
            <a:ext cx="7064188" cy="346229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2FE513F-FC58-4BA6-9A88-55DFB48B85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2DD6B-E1C6-4641-ADDB-5577082700E5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F08B-8B2B-4E31-B42E-A4D0117BB421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DF92B-C6CD-405D-B497-F4E6D0F0FF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2E91F-1E7E-494E-AB78-35ADB347EB87}"/>
              </a:ext>
            </a:extLst>
          </p:cNvPr>
          <p:cNvSpPr txBox="1"/>
          <p:nvPr/>
        </p:nvSpPr>
        <p:spPr>
          <a:xfrm>
            <a:off x="838200" y="3167853"/>
            <a:ext cx="3097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zh-TW" sz="2000" dirty="0">
                <a:solidFill>
                  <a:schemeClr val="bg1"/>
                </a:solidFill>
              </a:rPr>
              <a:t>Slower reaction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Extension and decline of peak of [ES]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066137-4E27-4DAD-82DD-7C806604DA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1D89C-C2D4-40B4-BF5D-B0AEA7D803DF}"/>
              </a:ext>
            </a:extLst>
          </p:cNvPr>
          <p:cNvSpPr txBox="1"/>
          <p:nvPr/>
        </p:nvSpPr>
        <p:spPr>
          <a:xfrm>
            <a:off x="8797703" y="2497911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Lack of enzyme</a:t>
            </a:r>
          </a:p>
        </p:txBody>
      </p:sp>
    </p:spTree>
    <p:extLst>
      <p:ext uri="{BB962C8B-B14F-4D97-AF65-F5344CB8AC3E}">
        <p14:creationId xmlns:p14="http://schemas.microsoft.com/office/powerpoint/2010/main" val="5512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EAD03-27C0-47B7-A273-F7418C1C5E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0876" y="2043951"/>
            <a:ext cx="7190248" cy="348727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F0159C0-04E0-41A5-A68D-641B1A095F54}"/>
              </a:ext>
            </a:extLst>
          </p:cNvPr>
          <p:cNvSpPr/>
          <p:nvPr/>
        </p:nvSpPr>
        <p:spPr>
          <a:xfrm>
            <a:off x="6230332" y="3056964"/>
            <a:ext cx="268665" cy="54239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67FCC46-9601-421F-ACE7-D2029031D59E}"/>
              </a:ext>
            </a:extLst>
          </p:cNvPr>
          <p:cNvSpPr/>
          <p:nvPr/>
        </p:nvSpPr>
        <p:spPr>
          <a:xfrm>
            <a:off x="6230331" y="4410634"/>
            <a:ext cx="268665" cy="54239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EF96A1-0AD3-4E04-8004-F9B028700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Debug of teacher’s code?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D657-BA13-406C-A0E7-CFFAFA9AFDAD}"/>
              </a:ext>
            </a:extLst>
          </p:cNvPr>
          <p:cNvSpPr txBox="1"/>
          <p:nvPr/>
        </p:nvSpPr>
        <p:spPr>
          <a:xfrm>
            <a:off x="1774872" y="5692589"/>
            <a:ext cx="8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independent reaction and isolated system, the participant should not be added or removed, e.g., E + ES = E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. However, how come the E and ES having the decreasing trend simultaneously?</a:t>
            </a:r>
          </a:p>
        </p:txBody>
      </p:sp>
    </p:spTree>
    <p:extLst>
      <p:ext uri="{BB962C8B-B14F-4D97-AF65-F5344CB8AC3E}">
        <p14:creationId xmlns:p14="http://schemas.microsoft.com/office/powerpoint/2010/main" val="322511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9BD0F-7547-4A5C-AEF1-4B8CE5F95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0875" y="2147007"/>
            <a:ext cx="8271463" cy="396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3FD60-332E-4A00-8B55-53A8BCBF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506" y="2928761"/>
            <a:ext cx="7156625" cy="356411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F57A3E-57DA-4D77-839C-CCB0BCFF60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895E0-2BDB-44C5-AAF0-83B6119DA066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8E529-CFE0-430F-BE44-C89D0448DAF5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0CAA2-0111-4E46-912D-5925799ECC4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B5AC41-F643-45DC-8FFF-80CD722CC16F}"/>
              </a:ext>
            </a:extLst>
          </p:cNvPr>
          <p:cNvSpPr txBox="1"/>
          <p:nvPr/>
        </p:nvSpPr>
        <p:spPr>
          <a:xfrm>
            <a:off x="838200" y="3167853"/>
            <a:ext cx="3097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Pre 9 and 10 see the effect of secondary reaction on rate.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7F3B9-9D08-42AE-BDBA-EDF50E5C05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ACA4C0-A552-4B36-95C7-0F089E8A9190}"/>
              </a:ext>
            </a:extLst>
          </p:cNvPr>
          <p:cNvSpPr/>
          <p:nvPr/>
        </p:nvSpPr>
        <p:spPr>
          <a:xfrm>
            <a:off x="7474480" y="2141354"/>
            <a:ext cx="2198441" cy="3962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0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C2D5B-951F-4B9B-85B2-85DD52499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1033" y="2157506"/>
            <a:ext cx="8498144" cy="452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5C8CC-5421-48D6-9947-F3C4C2A8B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194" y="2971800"/>
            <a:ext cx="7277841" cy="352107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D4E3D2E-C69B-4460-AD2F-DD389B1332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6B99A-4AAD-4B82-8D0D-AE15D1234CE0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08B59-24D6-446E-8F87-531AA57F1ADF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0053E-9663-4F92-A561-E002A1400F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7E5296-D38A-4077-9C32-6B4331291C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05797-C302-4E45-BDCE-26C31FABD250}"/>
              </a:ext>
            </a:extLst>
          </p:cNvPr>
          <p:cNvSpPr txBox="1"/>
          <p:nvPr/>
        </p:nvSpPr>
        <p:spPr>
          <a:xfrm>
            <a:off x="838200" y="3167853"/>
            <a:ext cx="3097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Pre 9 and 10 see the effect of secondary reaction on rate.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39D58-09AE-44BF-B628-CEA9A3871D02}"/>
              </a:ext>
            </a:extLst>
          </p:cNvPr>
          <p:cNvSpPr/>
          <p:nvPr/>
        </p:nvSpPr>
        <p:spPr>
          <a:xfrm>
            <a:off x="7474480" y="2141354"/>
            <a:ext cx="2592885" cy="3962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0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8DA-E585-4DF2-AE7B-0684830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Steady State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6B7-807C-4134-84BC-6B84D6C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rate constant of the first step must be slower than the rate constant of the second step.</a:t>
            </a:r>
          </a:p>
          <a:p>
            <a:r>
              <a:rPr lang="en-US" dirty="0">
                <a:solidFill>
                  <a:schemeClr val="bg1"/>
                </a:solidFill>
              </a:rPr>
              <a:t>Enzyme concentration must be significantly lower than the substrate concentration to keep the first step slower than the second step.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379FC0A-7541-4E6A-8241-8D580BA57D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099" y="5170176"/>
            <a:ext cx="4665126" cy="916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4BE13-FDA3-4BEB-ADAF-07E3B8E9F8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5" y="3946786"/>
            <a:ext cx="2976851" cy="25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6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86BB22-D076-4BB4-B0FB-55A21163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4047" y="3008343"/>
            <a:ext cx="6172517" cy="3245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Pre-#5+6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BF4A65-2F3E-4177-910F-DE2A538FC3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58AED-AF10-482C-B690-F18F6D17F52A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5A397-6EDF-4C78-A36C-0E164BB604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Good SSA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522D1-3C49-4223-876F-BF1A871F81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80" y="2734123"/>
            <a:ext cx="1949826" cy="1667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88A00-D004-402F-974F-AE7EA0AA5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13" y="2143714"/>
            <a:ext cx="7726051" cy="4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4EAE8-5C42-4BAB-8A7A-0305756691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646" y="788894"/>
            <a:ext cx="7871013" cy="37562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FF74FB-8671-4E29-A821-55A3719EEABB}"/>
              </a:ext>
            </a:extLst>
          </p:cNvPr>
          <p:cNvCxnSpPr/>
          <p:nvPr/>
        </p:nvCxnSpPr>
        <p:spPr>
          <a:xfrm>
            <a:off x="6998298" y="3792070"/>
            <a:ext cx="16468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DAF50CB-6FB6-46F5-B5AF-CB95C6BEEE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18" y="4742329"/>
            <a:ext cx="10811436" cy="1497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BD0A2A-3239-4462-BC0B-521B9C042341}"/>
              </a:ext>
            </a:extLst>
          </p:cNvPr>
          <p:cNvSpPr/>
          <p:nvPr/>
        </p:nvSpPr>
        <p:spPr>
          <a:xfrm>
            <a:off x="528918" y="4742329"/>
            <a:ext cx="3523129" cy="31376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FDB0-3BBB-40BC-8C03-E0C5AE2D3AE1}"/>
              </a:ext>
            </a:extLst>
          </p:cNvPr>
          <p:cNvSpPr txBox="1"/>
          <p:nvPr/>
        </p:nvSpPr>
        <p:spPr>
          <a:xfrm>
            <a:off x="9475693" y="4545105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BUG???</a:t>
            </a:r>
          </a:p>
        </p:txBody>
      </p:sp>
    </p:spTree>
    <p:extLst>
      <p:ext uri="{BB962C8B-B14F-4D97-AF65-F5344CB8AC3E}">
        <p14:creationId xmlns:p14="http://schemas.microsoft.com/office/powerpoint/2010/main" val="1047100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satisfy 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BF4A65-2F3E-4177-910F-DE2A538FC3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58AED-AF10-482C-B690-F18F6D17F52A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5A397-6EDF-4C78-A36C-0E164BB604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Good SSA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2869B-30C9-4FE7-9740-C70FC26F61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2" y="912121"/>
            <a:ext cx="2606486" cy="240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30DA9B-7C32-4FF5-83BB-78F76BC62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90" y="2130539"/>
            <a:ext cx="8325870" cy="473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271620-70FF-4831-8B6C-154B8DEFA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42" y="3044220"/>
            <a:ext cx="6121715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9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FEE4-C654-40A5-88E0-75EF21C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satisfy 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BF4A65-2F3E-4177-910F-DE2A538FC3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3" y="1722370"/>
            <a:ext cx="8225118" cy="320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58AED-AF10-482C-B690-F18F6D17F52A}"/>
              </a:ext>
            </a:extLst>
          </p:cNvPr>
          <p:cNvSpPr txBox="1"/>
          <p:nvPr/>
        </p:nvSpPr>
        <p:spPr>
          <a:xfrm>
            <a:off x="887508" y="169418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00882" y="2173974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5A397-6EDF-4C78-A36C-0E164BB604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00" y="4402136"/>
            <a:ext cx="3687559" cy="181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3167853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Bad SSA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A0361-BB80-455B-8AC1-DD99F8387A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3" y="912121"/>
            <a:ext cx="2606487" cy="24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F618-A84F-475B-B007-CD247C677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66" y="2999326"/>
            <a:ext cx="6178868" cy="321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70A7E-FC9E-4ECC-A252-70C6EAF692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86" y="2186752"/>
            <a:ext cx="8094988" cy="4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357BC8-F1FA-4D3D-8D49-ECBE8401B443}"/>
              </a:ext>
            </a:extLst>
          </p:cNvPr>
          <p:cNvSpPr txBox="1"/>
          <p:nvPr/>
        </p:nvSpPr>
        <p:spPr>
          <a:xfrm>
            <a:off x="1554671" y="1553342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F8BA8C-4253-4AF6-A618-C494C1B8D7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4BDE7-77F4-40BE-869E-FB4881C7B5F7}"/>
              </a:ext>
            </a:extLst>
          </p:cNvPr>
          <p:cNvSpPr txBox="1"/>
          <p:nvPr/>
        </p:nvSpPr>
        <p:spPr>
          <a:xfrm>
            <a:off x="838200" y="2279294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PEA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70A7E-FC9E-4ECC-A252-70C6EAF69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75" y="1566120"/>
            <a:ext cx="8094988" cy="433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557CB-4063-468D-AC84-556F82DD3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9" y="2774777"/>
            <a:ext cx="6191568" cy="340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FA7B-DBC3-4175-A87D-757C43C09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2" y="2763752"/>
            <a:ext cx="6121715" cy="3276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E2B375-A4E2-4FDA-A30C-A2059F030C8C}"/>
              </a:ext>
            </a:extLst>
          </p:cNvPr>
          <p:cNvSpPr txBox="1"/>
          <p:nvPr/>
        </p:nvSpPr>
        <p:spPr>
          <a:xfrm>
            <a:off x="5777753" y="2279294"/>
            <a:ext cx="309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SSA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DC785-952E-4124-946F-EEEFDDC4E55A}"/>
              </a:ext>
            </a:extLst>
          </p:cNvPr>
          <p:cNvCxnSpPr/>
          <p:nvPr/>
        </p:nvCxnSpPr>
        <p:spPr>
          <a:xfrm>
            <a:off x="609600" y="4715435"/>
            <a:ext cx="101570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4C5F2-7FDF-436D-BB08-0FF376FF2ED2}"/>
              </a:ext>
            </a:extLst>
          </p:cNvPr>
          <p:cNvCxnSpPr>
            <a:cxnSpLocks/>
          </p:cNvCxnSpPr>
          <p:nvPr/>
        </p:nvCxnSpPr>
        <p:spPr>
          <a:xfrm>
            <a:off x="3335017" y="4724542"/>
            <a:ext cx="0" cy="1074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266377-5969-47E2-A749-D8966F79A97A}"/>
              </a:ext>
            </a:extLst>
          </p:cNvPr>
          <p:cNvCxnSpPr>
            <a:cxnSpLocks/>
          </p:cNvCxnSpPr>
          <p:nvPr/>
        </p:nvCxnSpPr>
        <p:spPr>
          <a:xfrm>
            <a:off x="8346288" y="4715435"/>
            <a:ext cx="0" cy="1074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F813D7-23F0-4C75-AC05-66286276F38C}"/>
              </a:ext>
            </a:extLst>
          </p:cNvPr>
          <p:cNvSpPr txBox="1"/>
          <p:nvPr/>
        </p:nvSpPr>
        <p:spPr>
          <a:xfrm>
            <a:off x="4077289" y="6302952"/>
            <a:ext cx="487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simulation still occur slightly different!</a:t>
            </a:r>
          </a:p>
        </p:txBody>
      </p:sp>
    </p:spTree>
    <p:extLst>
      <p:ext uri="{BB962C8B-B14F-4D97-AF65-F5344CB8AC3E}">
        <p14:creationId xmlns:p14="http://schemas.microsoft.com/office/powerpoint/2010/main" val="20931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E2D-EFCB-44F2-9100-ACBE40B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AFB5-9B80-4E9E-8354-46D93DF2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http://flashman.chem.ox.ac.uk/docs/Flashman_Enzymology_2nd_Year_L1.pdf</a:t>
            </a:r>
            <a:endParaRPr lang="en-US" dirty="0"/>
          </a:p>
          <a:p>
            <a:r>
              <a:rPr lang="en-US" dirty="0">
                <a:hlinkClick r:id="rId3"/>
              </a:rPr>
              <a:t>https://chem.libretexts.org/Bookshelves/Physical_and_Theoretical_Chemistry_Textbook_Maps/Supplemental_Modules_(Physical_and_Theoretical_Chemistry)/Kinetics/Rate_Laws/Reaction_Mechanisms/Reaction_Mechanisms/Reaction_Mechanisms_1</a:t>
            </a:r>
            <a:endParaRPr lang="en-US" dirty="0"/>
          </a:p>
          <a:p>
            <a:r>
              <a:rPr lang="en-US" dirty="0">
                <a:hlinkClick r:id="rId4"/>
              </a:rPr>
              <a:t>https://chem.libretexts.org/Bookshelves/Biological_Chemistry/Supplemental_Modules_(Biological_Chemistry)/Enzymes/Enzymatic_Kinetics/Michaelis-Menten_Kinetics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E2D-EFCB-44F2-9100-ACBE40B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AFB5-9B80-4E9E-8354-46D93DF2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https://chem.libretexts.org/Bookshelves/Physical_and_Theoretical_Chemistry_Textbook_Maps/Supplemental_Modules_(Physical_and_Theoretical_Chemistry)/Kinetics/Rate_Laws/Reaction_Mechanisms/Steady_State_Approximation</a:t>
            </a:r>
            <a:endParaRPr lang="en-US" dirty="0"/>
          </a:p>
          <a:p>
            <a:r>
              <a:rPr lang="en-US" dirty="0">
                <a:hlinkClick r:id="rId3"/>
              </a:rPr>
              <a:t>https://chem.libretexts.org/Bookshelves/Physical_and_Theoretical_Chemistry_Textbook_Maps/Supplemental_Modules_(Physical_and_Theoretical_Chemistry)/Kinetics/Rate_Laws/Reaction_Mechanisms/Pre-equilibrium_Approximation</a:t>
            </a:r>
            <a:endParaRPr lang="en-US" dirty="0"/>
          </a:p>
          <a:p>
            <a:r>
              <a:rPr lang="en-US" dirty="0">
                <a:hlinkClick r:id="rId4"/>
              </a:rPr>
              <a:t>https://openwetware.org/wiki/IGEM:IMPERIAL/2007/Projects/Modelling/Tutorial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EF96A1-0AD3-4E04-8004-F9B028700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Oops! Here is the BUG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DB988-7D2B-4E4D-987C-3BFE431763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8947" y="2246870"/>
            <a:ext cx="9574105" cy="1294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88786-C8AC-4271-8920-C12CBAD985A7}"/>
              </a:ext>
            </a:extLst>
          </p:cNvPr>
          <p:cNvSpPr/>
          <p:nvPr/>
        </p:nvSpPr>
        <p:spPr>
          <a:xfrm>
            <a:off x="5853953" y="2151530"/>
            <a:ext cx="1344705" cy="4751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14846-D78E-43F1-8EAB-F8556B548E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8947" y="4240743"/>
            <a:ext cx="10260106" cy="10399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C550EC-6562-42FB-92F1-27D978DA4821}"/>
              </a:ext>
            </a:extLst>
          </p:cNvPr>
          <p:cNvSpPr/>
          <p:nvPr/>
        </p:nvSpPr>
        <p:spPr>
          <a:xfrm>
            <a:off x="6015317" y="4174282"/>
            <a:ext cx="1783977" cy="36185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1D36C9-A607-4270-9519-877A3B6118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547" y="5578777"/>
            <a:ext cx="2633539" cy="5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E2D-EFCB-44F2-9100-ACBE40B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AFB5-9B80-4E9E-8354-46D93DF2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https://www.uscibooks.com/changten.pdf</a:t>
            </a:r>
            <a:endParaRPr lang="en-US" dirty="0"/>
          </a:p>
          <a:p>
            <a:r>
              <a:rPr lang="en-US" dirty="0">
                <a:hlinkClick r:id="rId3"/>
              </a:rPr>
              <a:t>https://slideplayer.com/slide/10037862/</a:t>
            </a:r>
            <a:endParaRPr lang="en-US" dirty="0"/>
          </a:p>
          <a:p>
            <a:r>
              <a:rPr lang="en-US" dirty="0">
                <a:hlinkClick r:id="rId4"/>
              </a:rPr>
              <a:t>https://www.ncbi.nlm.nih.gov/pubmed/15158492</a:t>
            </a:r>
            <a:endParaRPr lang="en-US" dirty="0"/>
          </a:p>
          <a:p>
            <a:r>
              <a:rPr lang="en-US" dirty="0">
                <a:hlinkClick r:id="rId5"/>
              </a:rPr>
              <a:t>https://www.ebi.ac.uk/interpro/potm/2004_2/Page2.htm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EF96A1-0AD3-4E04-8004-F9B028700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Let’s see the revision!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D657-BA13-406C-A0E7-CFFAFA9AFDAD}"/>
              </a:ext>
            </a:extLst>
          </p:cNvPr>
          <p:cNvSpPr txBox="1"/>
          <p:nvPr/>
        </p:nvSpPr>
        <p:spPr>
          <a:xfrm>
            <a:off x="3140674" y="5911380"/>
            <a:ext cx="61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Hmm…Much better! The curve of E has been corrected!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AD358-A774-4268-83BE-2D01FAC765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0876" y="2043950"/>
            <a:ext cx="7158856" cy="351416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F0159C0-04E0-41A5-A68D-641B1A095F54}"/>
              </a:ext>
            </a:extLst>
          </p:cNvPr>
          <p:cNvSpPr/>
          <p:nvPr/>
        </p:nvSpPr>
        <p:spPr>
          <a:xfrm>
            <a:off x="6080304" y="1876689"/>
            <a:ext cx="268665" cy="54239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67FCC46-9601-421F-ACE7-D2029031D59E}"/>
              </a:ext>
            </a:extLst>
          </p:cNvPr>
          <p:cNvSpPr/>
          <p:nvPr/>
        </p:nvSpPr>
        <p:spPr>
          <a:xfrm>
            <a:off x="6095998" y="4347882"/>
            <a:ext cx="268665" cy="54239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3D1D05-6234-41EF-B16D-0E5D7ED046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Homework starts from Here!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8DA-E585-4DF2-AE7B-0684830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Pre-equilibrium Approximation (PEA)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6B7-807C-4134-84BC-6B84D6C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this approximation, reactants and intermediate in a consecutive reaction are assumed to be equilibrium. Since the first step is relatively faster than the second (k1&gt;&gt;k3), the accumulation of intermediate can be observed initially.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379FC0A-7541-4E6A-8241-8D580BA57D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227" y="3572437"/>
            <a:ext cx="4665126" cy="916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E97E2-580E-4C9D-8CCF-006549AAD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90" y="5158790"/>
            <a:ext cx="9993619" cy="1153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814889-7962-41A9-BE0C-AF9198AC7157}"/>
              </a:ext>
            </a:extLst>
          </p:cNvPr>
          <p:cNvSpPr/>
          <p:nvPr/>
        </p:nvSpPr>
        <p:spPr>
          <a:xfrm>
            <a:off x="5889812" y="5549152"/>
            <a:ext cx="4563035" cy="33169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8DA-E585-4DF2-AE7B-0684830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Steady State Approximation (SSA)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6B7-807C-4134-84BC-6B84D6C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approximation is applies to a consecutive reaction with a slow first step and a fast second step (k1&lt;&lt;k3). If the first step is very slow in comparison to the second step, there is no accumulation of intermediate product.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379FC0A-7541-4E6A-8241-8D580BA57D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297" y="3542864"/>
            <a:ext cx="4665126" cy="91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A89ABE-3973-406D-A0DF-4C5DA88D4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297" y="4755557"/>
            <a:ext cx="6740389" cy="735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D7DD4-97F7-445F-BF83-1C80F5308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73" y="5737691"/>
            <a:ext cx="9482174" cy="7351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9739E-636D-4411-8165-FBAB3E7D864F}"/>
              </a:ext>
            </a:extLst>
          </p:cNvPr>
          <p:cNvSpPr/>
          <p:nvPr/>
        </p:nvSpPr>
        <p:spPr>
          <a:xfrm>
            <a:off x="1156448" y="5773549"/>
            <a:ext cx="3603811" cy="32245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3D1D05-6234-41EF-B16D-0E5D7ED046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Check out the Simulation!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068D-EFA2-491B-B17E-067E003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 Teacher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8C1221-53C8-4B79-822B-287C256F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997" y="1953928"/>
            <a:ext cx="9776143" cy="38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FB842-BE4D-4295-8503-2A8107537A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567" y="2803042"/>
            <a:ext cx="7005069" cy="345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F0595E-3B2F-4CB0-AABA-D648999C4FF0}"/>
              </a:ext>
            </a:extLst>
          </p:cNvPr>
          <p:cNvSpPr txBox="1"/>
          <p:nvPr/>
        </p:nvSpPr>
        <p:spPr>
          <a:xfrm>
            <a:off x="8537927" y="4061698"/>
            <a:ext cx="293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for our reference to observe the differences in the following cases.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887B1-E183-495A-9F98-136EA4EF1D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097" y="249084"/>
            <a:ext cx="4665126" cy="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7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8.6614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S\  \xrightarrow[]{k_{3}}\ E\ +\ P$.&#10;}&#10;&#10;%-------------------------結束--------------------------&#10;&#10;\end{minipage}&#10;\end{CJK*}&#10;&#10;\end{document}"/>
  <p:tag name="IGUANATEXSIZE" val="20"/>
  <p:tag name="IGUANATEXCURSOR" val="8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32.171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ee$\ k1\ =\ k3$.&#10;}&#10;&#10;%-------------------------結束--------------------------&#10;&#10;\end{minipage}&#10;\end{CJK*}&#10;&#10;\end{document}"/>
  <p:tag name="IGUANATEXSIZE" val="20"/>
  <p:tag name="IGUANATEXCURSOR" val="8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632.171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ee$\ k1\ =\ k2$.&#10;}&#10;&#10;%-------------------------結束--------------------------&#10;&#10;\end{minipage}&#10;\end{CJK*}&#10;&#10;\end{document}"/>
  <p:tag name="IGUANATEXSIZE" val="20"/>
  <p:tag name="IGUANATEXCURSOR" val="8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7.9415"/>
  <p:tag name="ORIGINALWIDTH" val="737.1579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ince$\ k_{1}\ &lt;&lt;\ k_{3}\\ \\$&#10;$\displaystyle{\frac{d[ES]}{dt}}\ =\ 0$.&#10;}&#10;&#10;%-------------------------結束--------------------------&#10;&#10;\end{minipage}&#10;\end{CJK*}&#10;&#10;\end{document}"/>
  <p:tag name="IGUANATEXSIZE" val="20"/>
  <p:tag name="IGUANATEXCURSOR" val="9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0.9411"/>
  <p:tag name="ORIGINALWIDTH" val="839.895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ince$\ [S]\ &gt;&gt;\ [E]\\ \\$&#10;$\displaystyle{\frac{d[ES]}{dt}}\ =\ 0$.&#10;}&#10;&#10;%-------------------------結束--------------------------&#10;&#10;\end{minipage}&#10;\end{CJK*}&#10;&#10;\end{document}"/>
  <p:tag name="IGUANATEXSIZE" val="20"/>
  <p:tag name="IGUANATEXCURSOR" val="8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4.6569"/>
  <p:tag name="ORIGINALWIDTH" val="870.6412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ince$\ [S]\ &gt;&gt;\ [E],\\ \\$&#10;$\ k_{1}\ &lt;&lt;\ k_{3}\\ \\$&#10;$\displaystyle{\frac{d[ES]}{dt}}\ =\ 0$.&#10;}&#10;&#10;%-------------------------結束--------------------------&#10;&#10;\end{minipage}&#10;\end{CJK*}&#10;&#10;\end{document}"/>
  <p:tag name="IGUANATEXSIZE" val="20"/>
  <p:tag name="IGUANATEXCURSOR" val="8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4.6569"/>
  <p:tag name="ORIGINALWIDTH" val="870.6412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ince$\ [S]\ &gt;&gt;\ [E],\\ \\$&#10;$\ k_{1}\ &lt;&lt;\ k_{3}\\ \\$&#10;$\displaystyle{\frac{d[ES]}{dt}}\ =\ 0$.&#10;}&#10;&#10;%-------------------------結束--------------------------&#10;&#10;\end{minipage}&#10;\end{CJK*}&#10;&#10;\end{document}"/>
  <p:tag name="IGUANATEXSIZE" val="20"/>
  <p:tag name="IGUANATEXCURSOR" val="8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4.6569"/>
  <p:tag name="ORIGINALWIDTH" val="870.6412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since$\ [S]\ &gt;&gt;\ [E],\\ \\$&#10;$\ k_{1}\ &lt;&lt;\ k_{3}\\ \\$&#10;$\displaystyle{\frac{d[ES]}{dt}}\ =\ 0$.&#10;}&#10;&#10;%-------------------------結束--------------------------&#10;&#10;\end{minipage}&#10;\end{CJK*}&#10;&#10;\end{document}"/>
  <p:tag name="IGUANATEXSIZE" val="20"/>
  <p:tag name="IGUANATEXCURSOR" val="8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163.854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\ [S]\ &gt;&gt;\ [E],\ &#10;k_{1}\ &lt;&lt;\ k_{3}$.&#10;}&#10;&#10;%-------------------------結束--------------------------&#10;&#10;\end{minipage}&#10;\end{CJK*}&#10;&#10;\end{document}"/>
  <p:tag name="IGUANATEXSIZE" val="20"/>
  <p:tag name="IGUANATEXCURSOR" val="9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163.854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\ [S]\ &lt;&lt;\ [E],\ &#10;k_{1}\ &gt;&gt;\ k_{3}$.&#10;}&#10;&#10;%-------------------------結束--------------------------&#10;&#10;\end{minipage}&#10;\end{CJK*}&#10;&#10;\end{document}"/>
  <p:tag name="IGUANATEXSIZE" val="20"/>
  <p:tag name="IGUANATEXCURSOR" val="9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2193.476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\displaystyle{\frac{d[ES]}{dt}}\ =\ k_{1}[E][S]\ -\ k_{2}[ES]\ -\ k_{3}[ES]\ =\ 0$.&#10;}&#10;&#10;%-------------------------結束--------------------------&#10;&#10;\end{minipage}&#10;\end{CJK*}&#10;&#10;\end{document}"/>
  <p:tag name="IGUANATEXSIZE" val="20"/>
  <p:tag name="IGUANATEXCURSOR" val="9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536.9329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\ k1\ &gt;&gt;\ k3$.&#10;}&#10;&#10;%-------------------------結束--------------------------&#10;&#10;\end{minipage}&#10;\end{CJK*}&#10;&#10;\end{document}"/>
  <p:tag name="IGUANATEXSIZE" val="20"/>
  <p:tag name="IGUANATEXCURSOR" val="8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516.6854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\ [S]\ &lt;\ [E]$.&#10;}&#10;&#10;%-------------------------結束--------------------------&#10;&#10;\end{minipage}&#10;\end{CJK*}&#10;&#10;\end{document}"/>
  <p:tag name="IGUANATEXSIZE" val="20"/>
  <p:tag name="IGUANATEXCURSOR" val="8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7191"/>
  <p:tag name="ORIGINALWIDTH" val="1255.343"/>
  <p:tag name="LATEXADDIN" val="\documentclass{article}&#10;\usepackage{CJK}&#10;\usepackage[bitstream-charter]{mathdesign}&#10;\usepackage[T1]{fontenc}&#10;\usepackage{amsmath}&#10;\usepackage{chemarr}&#10;\usepackage[usenames,dvipsnames]{color}&#10;\definecolor{lightgray}{gray}{0.9}&#10;\pagestyle{empty}&#10;\newcommand{\tightened}{\addtolength{\itemsep}{-0.5\baselineskip}}&#10;\DeclareMathAlphabet{\mathbbmsl}{U}{bbm}{m}{sl}&#10;\newcommand{\FF}{\mathbbmsl{F}}&#10;\usepackage{calrsfs}&#10;\DeclareMathAlphabet{\pazocal}{OMS}{zplm}{m}{n}&#10;\newcommand{\MMM}{\mathcal{M}}&#10;\newcommand{\FFF}{\mathcal{F}}&#10;\newcommand{\LLL}{\mathcal{L}}&#10;&#10;\makeatletter&#10;\renewcommand*\env@matrix[1][*\c@MaxMatrixCols c]{%&#10;  \hskip -\arraycolsep&#10;  \let\@ifnextchar\new@ifnextchar&#10;  \array{#1}}&#10;\makeatother&#10;\arraycolsep=3pt&#10;&#10;\begin{document}&#10;&#10;\small&#10;&#10;\begin{CJK*}{UTF8}{bkai}&#10;\begin{minipage}{10cm}&#10;&#10;%-----------------------請在以下編輯---------------------&#10;&#10;{\color{white}&#10;%以下是一些內容打法示範&#10;$E\ +\ S\ \xrightleftharpoons[k_{2}]{k_{1}}\ ES\  \xrightarrow[]{k_{3}}\ E\ +\ P$.&#10;}&#10;&#10;%-------------------------結束--------------------------&#10;&#10;\end{minipage}&#10;\end{CJK*}&#10;&#10;\end{document}"/>
  <p:tag name="IGUANATEXSIZE" val="20"/>
  <p:tag name="IGUANATEXCURSOR" val="9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772</Words>
  <Application>Microsoft Office PowerPoint</Application>
  <PresentationFormat>Widescreen</PresentationFormat>
  <Paragraphs>108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Pre-equilibrium Approximation (PEA)</vt:lpstr>
      <vt:lpstr>Steady State Approximation (SSA)</vt:lpstr>
      <vt:lpstr>PowerPoint Presentation</vt:lpstr>
      <vt:lpstr>Pre- Teacher</vt:lpstr>
      <vt:lpstr>Pre-#1</vt:lpstr>
      <vt:lpstr>Pre-#2</vt:lpstr>
      <vt:lpstr>Pre-#3</vt:lpstr>
      <vt:lpstr>Pre-#4</vt:lpstr>
      <vt:lpstr>Pre-#5</vt:lpstr>
      <vt:lpstr>Pre-#6</vt:lpstr>
      <vt:lpstr>Pre-#5+6</vt:lpstr>
      <vt:lpstr>Steady State Approximation</vt:lpstr>
      <vt:lpstr>Pre-#7</vt:lpstr>
      <vt:lpstr>Pre-#8</vt:lpstr>
      <vt:lpstr>Pre-#9</vt:lpstr>
      <vt:lpstr>Pre-#10</vt:lpstr>
      <vt:lpstr>Steady State Approximation</vt:lpstr>
      <vt:lpstr>Pre-#5+6</vt:lpstr>
      <vt:lpstr>PowerPoint Presentation</vt:lpstr>
      <vt:lpstr>If satisfy </vt:lpstr>
      <vt:lpstr>If satisfy </vt:lpstr>
      <vt:lpstr>PowerPoint Presentation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ChenAlwin</dc:creator>
  <cp:lastModifiedBy>ChenAlwin</cp:lastModifiedBy>
  <cp:revision>50</cp:revision>
  <dcterms:created xsi:type="dcterms:W3CDTF">2019-05-26T03:48:18Z</dcterms:created>
  <dcterms:modified xsi:type="dcterms:W3CDTF">2019-06-01T03:34:43Z</dcterms:modified>
</cp:coreProperties>
</file>