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77" r:id="rId14"/>
    <p:sldId id="267" r:id="rId15"/>
    <p:sldId id="268" r:id="rId16"/>
    <p:sldId id="269" r:id="rId17"/>
    <p:sldId id="270"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4A33B70-D2ED-4003-A188-BC9DF923778C}" type="datetimeFigureOut">
              <a:rPr lang="en-US" smtClean="0"/>
              <a:pPr/>
              <a:t>5/24/2020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41A9509-9C0B-4DD9-9856-0BE04F61353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A33B70-D2ED-4003-A188-BC9DF923778C}" type="datetimeFigureOut">
              <a:rPr lang="en-US" smtClean="0"/>
              <a:pPr/>
              <a:t>5/24/2020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A33B70-D2ED-4003-A188-BC9DF923778C}" type="datetimeFigureOut">
              <a:rPr lang="en-US" smtClean="0"/>
              <a:pPr/>
              <a:t>5/24/2020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A33B70-D2ED-4003-A188-BC9DF923778C}" type="datetimeFigureOut">
              <a:rPr lang="en-US" smtClean="0"/>
              <a:pPr/>
              <a:t>5/24/2020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A33B70-D2ED-4003-A188-BC9DF923778C}" type="datetimeFigureOut">
              <a:rPr lang="en-US" smtClean="0"/>
              <a:pPr/>
              <a:t>5/24/2020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9509-9C0B-4DD9-9856-0BE04F61353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A33B70-D2ED-4003-A188-BC9DF923778C}" type="datetimeFigureOut">
              <a:rPr lang="en-US" smtClean="0"/>
              <a:pPr/>
              <a:t>5/24/2020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4A33B70-D2ED-4003-A188-BC9DF923778C}" type="datetimeFigureOut">
              <a:rPr lang="en-US" smtClean="0"/>
              <a:pPr/>
              <a:t>5/24/2020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4A33B70-D2ED-4003-A188-BC9DF923778C}" type="datetimeFigureOut">
              <a:rPr lang="en-US" smtClean="0"/>
              <a:pPr/>
              <a:t>5/24/2020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33B70-D2ED-4003-A188-BC9DF923778C}" type="datetimeFigureOut">
              <a:rPr lang="en-US" smtClean="0"/>
              <a:pPr/>
              <a:t>5/24/2020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A33B70-D2ED-4003-A188-BC9DF923778C}" type="datetimeFigureOut">
              <a:rPr lang="en-US" smtClean="0"/>
              <a:pPr/>
              <a:t>5/24/2020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A9509-9C0B-4DD9-9856-0BE04F61353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A33B70-D2ED-4003-A188-BC9DF923778C}" type="datetimeFigureOut">
              <a:rPr lang="en-US" smtClean="0"/>
              <a:pPr/>
              <a:t>5/24/2020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41A9509-9C0B-4DD9-9856-0BE04F61353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4A33B70-D2ED-4003-A188-BC9DF923778C}" type="datetimeFigureOut">
              <a:rPr lang="en-US" smtClean="0"/>
              <a:pPr/>
              <a:t>5/24/2020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1A9509-9C0B-4DD9-9856-0BE04F61353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REMINDER-A CAMPUS BUDDY</a:t>
            </a:r>
            <a:endParaRPr lang="en-IN" b="1" dirty="0"/>
          </a:p>
        </p:txBody>
      </p:sp>
      <p:sp>
        <p:nvSpPr>
          <p:cNvPr id="3" name="Subtitle 2"/>
          <p:cNvSpPr>
            <a:spLocks noGrp="1"/>
          </p:cNvSpPr>
          <p:nvPr>
            <p:ph type="subTitle" idx="1"/>
          </p:nvPr>
        </p:nvSpPr>
        <p:spPr/>
        <p:txBody>
          <a:bodyPr>
            <a:normAutofit fontScale="85000" lnSpcReduction="20000"/>
          </a:bodyPr>
          <a:lstStyle/>
          <a:p>
            <a:endParaRPr lang="en-IN" dirty="0" smtClean="0"/>
          </a:p>
          <a:p>
            <a:endParaRPr lang="en-IN" dirty="0"/>
          </a:p>
          <a:p>
            <a:r>
              <a:rPr lang="en-IN" dirty="0" smtClean="0"/>
              <a:t>                                                              BY</a:t>
            </a:r>
          </a:p>
          <a:p>
            <a:r>
              <a:rPr lang="en-IN" dirty="0" smtClean="0"/>
              <a:t>                                                           ALWIN EMMANUEL </a:t>
            </a:r>
          </a:p>
          <a:p>
            <a:r>
              <a:rPr lang="en-IN" dirty="0"/>
              <a:t> </a:t>
            </a:r>
            <a:r>
              <a:rPr lang="en-IN" dirty="0" smtClean="0"/>
              <a:t>                                                       SJC17MCA003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214422"/>
            <a:ext cx="8043890" cy="5429288"/>
          </a:xfrm>
        </p:spPr>
        <p:txBody>
          <a:bodyPr/>
          <a:lstStyle/>
          <a:p>
            <a:r>
              <a:rPr lang="en-IN" b="1" u="sng" dirty="0"/>
              <a:t>Context Level DFD</a:t>
            </a:r>
            <a:endParaRPr lang="en-IN" u="sng" dirty="0"/>
          </a:p>
          <a:p>
            <a:endParaRPr lang="en-IN" dirty="0"/>
          </a:p>
        </p:txBody>
      </p:sp>
      <p:pic>
        <p:nvPicPr>
          <p:cNvPr id="4" name="Picture 3" descr="C:\dfd\Screenshot from 2020-05-14 14-34-46.png"/>
          <p:cNvPicPr/>
          <p:nvPr/>
        </p:nvPicPr>
        <p:blipFill>
          <a:blip r:embed="rId2"/>
          <a:srcRect/>
          <a:stretch>
            <a:fillRect/>
          </a:stretch>
        </p:blipFill>
        <p:spPr bwMode="auto">
          <a:xfrm>
            <a:off x="1785918" y="2571744"/>
            <a:ext cx="5257800" cy="342902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857232"/>
            <a:ext cx="8043890" cy="5715040"/>
          </a:xfrm>
        </p:spPr>
        <p:txBody>
          <a:bodyPr/>
          <a:lstStyle/>
          <a:p>
            <a:pPr>
              <a:buNone/>
            </a:pPr>
            <a:r>
              <a:rPr lang="en-IN" b="1" u="sng" dirty="0"/>
              <a:t> Level 1 DFD- Faculty</a:t>
            </a:r>
            <a:endParaRPr lang="en-IN" u="sng" dirty="0"/>
          </a:p>
          <a:p>
            <a:endParaRPr lang="en-IN" dirty="0"/>
          </a:p>
        </p:txBody>
      </p:sp>
      <p:pic>
        <p:nvPicPr>
          <p:cNvPr id="4" name="Picture 3" descr="D:\screenshot2.png"/>
          <p:cNvPicPr/>
          <p:nvPr/>
        </p:nvPicPr>
        <p:blipFill>
          <a:blip r:embed="rId2"/>
          <a:srcRect/>
          <a:stretch>
            <a:fillRect/>
          </a:stretch>
        </p:blipFill>
        <p:spPr bwMode="auto">
          <a:xfrm>
            <a:off x="928662" y="1428736"/>
            <a:ext cx="7358114" cy="478634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857232"/>
            <a:ext cx="8258204" cy="5786478"/>
          </a:xfrm>
        </p:spPr>
        <p:txBody>
          <a:bodyPr/>
          <a:lstStyle/>
          <a:p>
            <a:r>
              <a:rPr lang="en-IN" b="1" u="sng" dirty="0"/>
              <a:t>Level 1 DFD- Student</a:t>
            </a:r>
            <a:endParaRPr lang="en-IN" u="sng" dirty="0"/>
          </a:p>
          <a:p>
            <a:endParaRPr lang="en-IN" dirty="0"/>
          </a:p>
        </p:txBody>
      </p:sp>
      <p:pic>
        <p:nvPicPr>
          <p:cNvPr id="4" name="Picture 3" descr="D:\screenshot1.png"/>
          <p:cNvPicPr/>
          <p:nvPr/>
        </p:nvPicPr>
        <p:blipFill>
          <a:blip r:embed="rId2"/>
          <a:srcRect/>
          <a:stretch>
            <a:fillRect/>
          </a:stretch>
        </p:blipFill>
        <p:spPr bwMode="auto">
          <a:xfrm>
            <a:off x="714348" y="1285860"/>
            <a:ext cx="7929618" cy="521497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214554"/>
            <a:ext cx="8286808" cy="1428760"/>
          </a:xfrm>
        </p:spPr>
        <p:txBody>
          <a:bodyPr>
            <a:normAutofit/>
          </a:bodyPr>
          <a:lstStyle/>
          <a:p>
            <a:r>
              <a:rPr lang="en-IN" sz="4400" b="1" dirty="0" smtClean="0"/>
              <a:t>   </a:t>
            </a:r>
            <a:r>
              <a:rPr lang="en-IN" sz="4400" b="1" u="sng" dirty="0" smtClean="0"/>
              <a:t>USER INTERFACE/SCREEN SHOT</a:t>
            </a:r>
            <a:endParaRPr lang="en-IN" sz="4400" b="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IN" dirty="0" smtClean="0"/>
              <a:t>                 LOGIN FORM</a:t>
            </a:r>
            <a:endParaRPr lang="en-IN" u="sng" dirty="0"/>
          </a:p>
        </p:txBody>
      </p:sp>
      <p:pic>
        <p:nvPicPr>
          <p:cNvPr id="11" name="Content Placeholder 10" descr="C:\userinterface\Screenshot_20200513_205557_com.example.campusbuddy.jpg"/>
          <p:cNvPicPr>
            <a:picLocks noGrp="1"/>
          </p:cNvPicPr>
          <p:nvPr>
            <p:ph sz="half" idx="1"/>
          </p:nvPr>
        </p:nvPicPr>
        <p:blipFill>
          <a:blip r:embed="rId2" cstate="print"/>
          <a:stretch>
            <a:fillRect/>
          </a:stretch>
        </p:blipFill>
        <p:spPr bwMode="auto">
          <a:xfrm>
            <a:off x="1304405" y="2286159"/>
            <a:ext cx="2344189" cy="3703320"/>
          </a:xfrm>
          <a:prstGeom prst="rect">
            <a:avLst/>
          </a:prstGeom>
          <a:noFill/>
          <a:ln w="9525">
            <a:noFill/>
            <a:miter lim="800000"/>
            <a:headEnd/>
            <a:tailEnd/>
          </a:ln>
        </p:spPr>
      </p:pic>
      <p:pic>
        <p:nvPicPr>
          <p:cNvPr id="12" name="Content Placeholder 11" descr="C:\userinterface\Screenshot_20200513_211847_com.example.campusbuddy.jpg"/>
          <p:cNvPicPr>
            <a:picLocks noGrp="1"/>
          </p:cNvPicPr>
          <p:nvPr>
            <p:ph sz="half" idx="2"/>
          </p:nvPr>
        </p:nvPicPr>
        <p:blipFill>
          <a:blip r:embed="rId3" cstate="print"/>
          <a:stretch>
            <a:fillRect/>
          </a:stretch>
        </p:blipFill>
        <p:spPr bwMode="auto">
          <a:xfrm>
            <a:off x="5672051" y="2286159"/>
            <a:ext cx="1990898" cy="370332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143000"/>
          </a:xfrm>
        </p:spPr>
        <p:txBody>
          <a:bodyPr>
            <a:normAutofit/>
          </a:bodyPr>
          <a:lstStyle/>
          <a:p>
            <a:r>
              <a:rPr lang="en-IN" sz="3200" dirty="0" smtClean="0"/>
              <a:t>              Login </a:t>
            </a:r>
            <a:r>
              <a:rPr lang="en-IN" sz="3200" dirty="0"/>
              <a:t>page  for faculty and student</a:t>
            </a:r>
          </a:p>
        </p:txBody>
      </p:sp>
      <p:pic>
        <p:nvPicPr>
          <p:cNvPr id="5" name="Content Placeholder 4" descr="C:\userinterface\Screenshot_20200513_205805_com.example.campusbuddy.jpg"/>
          <p:cNvPicPr>
            <a:picLocks noGrp="1"/>
          </p:cNvPicPr>
          <p:nvPr>
            <p:ph sz="half" idx="1"/>
          </p:nvPr>
        </p:nvPicPr>
        <p:blipFill>
          <a:blip r:embed="rId2" cstate="print"/>
          <a:stretch>
            <a:fillRect/>
          </a:stretch>
        </p:blipFill>
        <p:spPr bwMode="auto">
          <a:xfrm>
            <a:off x="1357290" y="2357430"/>
            <a:ext cx="2477193" cy="4289367"/>
          </a:xfrm>
          <a:prstGeom prst="rect">
            <a:avLst/>
          </a:prstGeom>
          <a:noFill/>
          <a:ln w="9525">
            <a:noFill/>
            <a:miter lim="800000"/>
            <a:headEnd/>
            <a:tailEnd/>
          </a:ln>
        </p:spPr>
      </p:pic>
      <p:pic>
        <p:nvPicPr>
          <p:cNvPr id="6" name="Content Placeholder 5" descr="C:\userinterface\Screenshot_20200513_212043_com.example.campusbuddy.jpg"/>
          <p:cNvPicPr>
            <a:picLocks noGrp="1"/>
          </p:cNvPicPr>
          <p:nvPr>
            <p:ph sz="half" idx="2"/>
          </p:nvPr>
        </p:nvPicPr>
        <p:blipFill>
          <a:blip r:embed="rId3" cstate="print"/>
          <a:stretch>
            <a:fillRect/>
          </a:stretch>
        </p:blipFill>
        <p:spPr bwMode="auto">
          <a:xfrm>
            <a:off x="5786446" y="2429937"/>
            <a:ext cx="2227811" cy="428521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15370" cy="1214446"/>
          </a:xfrm>
        </p:spPr>
        <p:txBody>
          <a:bodyPr>
            <a:normAutofit fontScale="90000"/>
          </a:bodyPr>
          <a:lstStyle/>
          <a:p>
            <a:r>
              <a:rPr lang="en-IN" dirty="0" smtClean="0"/>
              <a:t/>
            </a:r>
            <a:br>
              <a:rPr lang="en-IN" dirty="0" smtClean="0"/>
            </a:br>
            <a:r>
              <a:rPr lang="en-IN" dirty="0" smtClean="0"/>
              <a:t>          </a:t>
            </a:r>
            <a:r>
              <a:rPr lang="en-IN" sz="3600" dirty="0" smtClean="0"/>
              <a:t>Faculty/Student </a:t>
            </a:r>
            <a:r>
              <a:rPr lang="en-IN" sz="3600" dirty="0"/>
              <a:t>Registration Wizard</a:t>
            </a:r>
          </a:p>
        </p:txBody>
      </p:sp>
      <p:pic>
        <p:nvPicPr>
          <p:cNvPr id="5" name="Content Placeholder 4" descr="C:\userinterface\Screenshot_20200513_205741_com.example.campusbuddy.jpg"/>
          <p:cNvPicPr>
            <a:picLocks noGrp="1"/>
          </p:cNvPicPr>
          <p:nvPr>
            <p:ph sz="half" idx="1"/>
          </p:nvPr>
        </p:nvPicPr>
        <p:blipFill>
          <a:blip r:embed="rId2" cstate="print"/>
          <a:stretch>
            <a:fillRect/>
          </a:stretch>
        </p:blipFill>
        <p:spPr bwMode="auto">
          <a:xfrm>
            <a:off x="1357290" y="2424112"/>
            <a:ext cx="2288195" cy="4433888"/>
          </a:xfrm>
          <a:prstGeom prst="rect">
            <a:avLst/>
          </a:prstGeom>
          <a:noFill/>
          <a:ln w="9525">
            <a:noFill/>
            <a:miter lim="800000"/>
            <a:headEnd/>
            <a:tailEnd/>
          </a:ln>
        </p:spPr>
      </p:pic>
      <p:pic>
        <p:nvPicPr>
          <p:cNvPr id="6" name="Content Placeholder 5" descr="C:\userinterface\Screenshot_20200513_212024_com.example.campusbuddy.jpg"/>
          <p:cNvPicPr>
            <a:picLocks noGrp="1"/>
          </p:cNvPicPr>
          <p:nvPr>
            <p:ph sz="half" idx="2"/>
          </p:nvPr>
        </p:nvPicPr>
        <p:blipFill>
          <a:blip r:embed="rId3" cstate="print"/>
          <a:stretch>
            <a:fillRect/>
          </a:stretch>
        </p:blipFill>
        <p:spPr bwMode="auto">
          <a:xfrm>
            <a:off x="5072066" y="2424112"/>
            <a:ext cx="3310148" cy="44338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285860"/>
            <a:ext cx="4040188" cy="714380"/>
          </a:xfrm>
        </p:spPr>
        <p:txBody>
          <a:bodyPr/>
          <a:lstStyle/>
          <a:p>
            <a:r>
              <a:rPr lang="en-IN" dirty="0" smtClean="0"/>
              <a:t> Faculty Menu </a:t>
            </a:r>
            <a:endParaRPr lang="en-IN" dirty="0"/>
          </a:p>
        </p:txBody>
      </p:sp>
      <p:sp>
        <p:nvSpPr>
          <p:cNvPr id="6" name="Text Placeholder 5"/>
          <p:cNvSpPr>
            <a:spLocks noGrp="1"/>
          </p:cNvSpPr>
          <p:nvPr>
            <p:ph type="body" sz="half" idx="3"/>
          </p:nvPr>
        </p:nvSpPr>
        <p:spPr>
          <a:xfrm>
            <a:off x="4429123" y="1142985"/>
            <a:ext cx="4257677" cy="857255"/>
          </a:xfrm>
        </p:spPr>
        <p:txBody>
          <a:bodyPr>
            <a:normAutofit/>
          </a:bodyPr>
          <a:lstStyle/>
          <a:p>
            <a:r>
              <a:rPr lang="en-IN" sz="3200" dirty="0" smtClean="0"/>
              <a:t> </a:t>
            </a:r>
            <a:r>
              <a:rPr lang="en-IN" dirty="0" smtClean="0"/>
              <a:t>Faculty Profile</a:t>
            </a:r>
            <a:endParaRPr lang="en-IN" dirty="0"/>
          </a:p>
        </p:txBody>
      </p:sp>
      <p:pic>
        <p:nvPicPr>
          <p:cNvPr id="5" name="Content Placeholder 4" descr="C:\userinterface\Screenshot_20200513_205811_com.example.campusbuddy.jpg"/>
          <p:cNvPicPr>
            <a:picLocks noGrp="1"/>
          </p:cNvPicPr>
          <p:nvPr>
            <p:ph sz="quarter" idx="2"/>
          </p:nvPr>
        </p:nvPicPr>
        <p:blipFill>
          <a:blip r:embed="rId2" cstate="print"/>
          <a:stretch>
            <a:fillRect/>
          </a:stretch>
        </p:blipFill>
        <p:spPr bwMode="auto">
          <a:xfrm>
            <a:off x="285720" y="2143116"/>
            <a:ext cx="3012925" cy="3846513"/>
          </a:xfrm>
          <a:prstGeom prst="rect">
            <a:avLst/>
          </a:prstGeom>
          <a:noFill/>
          <a:ln w="9525">
            <a:noFill/>
            <a:miter lim="800000"/>
            <a:headEnd/>
            <a:tailEnd/>
          </a:ln>
        </p:spPr>
      </p:pic>
      <p:pic>
        <p:nvPicPr>
          <p:cNvPr id="8" name="Content Placeholder 4" descr="C:\userinterface\Screenshot_20200513_210117_com.example.campusbuddy.jpg"/>
          <p:cNvPicPr>
            <a:picLocks noGrp="1"/>
          </p:cNvPicPr>
          <p:nvPr>
            <p:ph sz="quarter" idx="4"/>
          </p:nvPr>
        </p:nvPicPr>
        <p:blipFill>
          <a:blip r:embed="rId3" cstate="print"/>
          <a:srcRect/>
          <a:stretch>
            <a:fillRect/>
          </a:stretch>
        </p:blipFill>
        <p:spPr bwMode="auto">
          <a:xfrm>
            <a:off x="4500562" y="2071678"/>
            <a:ext cx="2485505" cy="357031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                            View Faculty Session</a:t>
            </a:r>
            <a:endParaRPr lang="en-IN" sz="2800" dirty="0"/>
          </a:p>
        </p:txBody>
      </p:sp>
      <p:pic>
        <p:nvPicPr>
          <p:cNvPr id="5" name="Content Placeholder 4" descr="C:\userinterface\Screenshot_20200513_210352_com.example.campusbuddy.jpg"/>
          <p:cNvPicPr>
            <a:picLocks noGrp="1"/>
          </p:cNvPicPr>
          <p:nvPr>
            <p:ph sz="half" idx="1"/>
          </p:nvPr>
        </p:nvPicPr>
        <p:blipFill>
          <a:blip r:embed="rId2" cstate="print"/>
          <a:srcRect/>
          <a:stretch>
            <a:fillRect/>
          </a:stretch>
        </p:blipFill>
        <p:spPr bwMode="auto">
          <a:xfrm>
            <a:off x="1142976" y="2500306"/>
            <a:ext cx="2786082" cy="3938329"/>
          </a:xfrm>
          <a:prstGeom prst="rect">
            <a:avLst/>
          </a:prstGeom>
          <a:noFill/>
          <a:ln w="9525">
            <a:noFill/>
            <a:miter lim="800000"/>
            <a:headEnd/>
            <a:tailEnd/>
          </a:ln>
        </p:spPr>
      </p:pic>
      <p:pic>
        <p:nvPicPr>
          <p:cNvPr id="6" name="Content Placeholder 5" descr="C:\userinterface\Screenshot_20200513_210203_com.example.campusbuddy.jpg"/>
          <p:cNvPicPr>
            <a:picLocks noGrp="1"/>
          </p:cNvPicPr>
          <p:nvPr>
            <p:ph sz="half" idx="2"/>
          </p:nvPr>
        </p:nvPicPr>
        <p:blipFill>
          <a:blip r:embed="rId3" cstate="print"/>
          <a:srcRect/>
          <a:stretch>
            <a:fillRect/>
          </a:stretch>
        </p:blipFill>
        <p:spPr bwMode="auto">
          <a:xfrm>
            <a:off x="5072066" y="2571744"/>
            <a:ext cx="2908529" cy="379545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14290"/>
            <a:ext cx="7543824" cy="1632798"/>
          </a:xfrm>
        </p:spPr>
        <p:txBody>
          <a:bodyPr>
            <a:normAutofit fontScale="90000"/>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t>
            </a:r>
            <a:r>
              <a:rPr lang="en-IN" sz="3600" dirty="0" smtClean="0"/>
              <a:t>Adding Internals</a:t>
            </a:r>
            <a:br>
              <a:rPr lang="en-IN" sz="3600" dirty="0" smtClean="0"/>
            </a:br>
            <a:endParaRPr lang="en-IN" sz="3600" dirty="0"/>
          </a:p>
        </p:txBody>
      </p:sp>
      <p:pic>
        <p:nvPicPr>
          <p:cNvPr id="5" name="Content Placeholder 4" descr="C:\userinterface\Screenshot_20200514_091844_com.example.campusbuddy.jpg"/>
          <p:cNvPicPr>
            <a:picLocks noGrp="1"/>
          </p:cNvPicPr>
          <p:nvPr>
            <p:ph sz="half" idx="1"/>
          </p:nvPr>
        </p:nvPicPr>
        <p:blipFill>
          <a:blip r:embed="rId2" cstate="print"/>
          <a:srcRect/>
          <a:stretch>
            <a:fillRect/>
          </a:stretch>
        </p:blipFill>
        <p:spPr bwMode="auto">
          <a:xfrm>
            <a:off x="3143240" y="1785926"/>
            <a:ext cx="3739207" cy="45259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26" y="785794"/>
            <a:ext cx="4357718" cy="785818"/>
          </a:xfrm>
        </p:spPr>
        <p:txBody>
          <a:bodyPr>
            <a:normAutofit fontScale="90000"/>
          </a:bodyPr>
          <a:lstStyle/>
          <a:p>
            <a:r>
              <a:rPr lang="en-IN" b="1" u="sng" dirty="0" smtClean="0"/>
              <a:t>ABSTRACT</a:t>
            </a:r>
            <a:endParaRPr lang="en-IN" b="1" u="sng" dirty="0"/>
          </a:p>
        </p:txBody>
      </p:sp>
      <p:sp>
        <p:nvSpPr>
          <p:cNvPr id="3" name="Content Placeholder 2"/>
          <p:cNvSpPr>
            <a:spLocks noGrp="1"/>
          </p:cNvSpPr>
          <p:nvPr>
            <p:ph idx="1"/>
          </p:nvPr>
        </p:nvSpPr>
        <p:spPr/>
        <p:txBody>
          <a:bodyPr>
            <a:normAutofit fontScale="85000" lnSpcReduction="20000"/>
          </a:bodyPr>
          <a:lstStyle/>
          <a:p>
            <a:pPr algn="just">
              <a:buNone/>
            </a:pPr>
            <a:r>
              <a:rPr lang="en-IN" dirty="0" smtClean="0"/>
              <a:t>     Now </a:t>
            </a:r>
            <a:r>
              <a:rPr lang="en-IN" dirty="0"/>
              <a:t>a day’s usage of android applications has become a part of our life. By using these applications our work becomes simple and easier in our day to day activities. This paper suggests an android application which is generally useful for the students and Faculties. It contains various features like notifying the student about the subject to be studied as per day, alerting students about their examination, helps students to calculate total number of days  for examination   and reminds them about the subject which is lowest percentage in marks which helps to focus on that specified subject.... This application also alerts the students and faculties about various events like examinations, workshops to be held, student activities to be conducted etc. This application is user friendly and can be installed in any android smart phone..An Android App which helps students and teachers to remind and schedule various education activities...so that it helps to optimize the time.......</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r>
              <a:rPr lang="en-IN" dirty="0" smtClean="0"/>
              <a:t>                    </a:t>
            </a:r>
            <a:r>
              <a:rPr lang="en-IN" sz="3200" dirty="0" smtClean="0"/>
              <a:t>Student </a:t>
            </a:r>
            <a:r>
              <a:rPr lang="en-IN" sz="3200" dirty="0"/>
              <a:t>Menu</a:t>
            </a:r>
          </a:p>
        </p:txBody>
      </p:sp>
      <p:pic>
        <p:nvPicPr>
          <p:cNvPr id="5" name="Content Placeholder 4" descr="C:\userinterface\Screenshot_20200514_093630_com.example.campusbuddy.jpg"/>
          <p:cNvPicPr>
            <a:picLocks noGrp="1"/>
          </p:cNvPicPr>
          <p:nvPr>
            <p:ph sz="half" idx="1"/>
          </p:nvPr>
        </p:nvPicPr>
        <p:blipFill>
          <a:blip r:embed="rId2" cstate="print"/>
          <a:stretch>
            <a:fillRect/>
          </a:stretch>
        </p:blipFill>
        <p:spPr bwMode="auto">
          <a:xfrm>
            <a:off x="2928926" y="2071678"/>
            <a:ext cx="3240931" cy="44338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7400948" cy="775542"/>
          </a:xfrm>
        </p:spPr>
        <p:txBody>
          <a:bodyPr>
            <a:normAutofit fontScale="90000"/>
          </a:bodyPr>
          <a:lstStyle/>
          <a:p>
            <a:r>
              <a:rPr lang="en-IN" dirty="0" smtClean="0"/>
              <a:t>            </a:t>
            </a:r>
            <a:r>
              <a:rPr lang="en-IN" sz="3600" dirty="0" smtClean="0"/>
              <a:t>View  Timetable For Student</a:t>
            </a:r>
            <a:endParaRPr lang="en-IN" sz="3600" dirty="0"/>
          </a:p>
        </p:txBody>
      </p:sp>
      <p:pic>
        <p:nvPicPr>
          <p:cNvPr id="5" name="Content Placeholder 4" descr="C:\userinterface\Screenshot_20200513_212101_com.example.campusbuddy.jpg"/>
          <p:cNvPicPr>
            <a:picLocks noGrp="1"/>
          </p:cNvPicPr>
          <p:nvPr>
            <p:ph sz="half" idx="1"/>
          </p:nvPr>
        </p:nvPicPr>
        <p:blipFill>
          <a:blip r:embed="rId2" cstate="print"/>
          <a:stretch>
            <a:fillRect/>
          </a:stretch>
        </p:blipFill>
        <p:spPr bwMode="auto">
          <a:xfrm>
            <a:off x="3143240" y="2214554"/>
            <a:ext cx="2611850" cy="44338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1071546"/>
            <a:ext cx="7329510" cy="775542"/>
          </a:xfrm>
        </p:spPr>
        <p:txBody>
          <a:bodyPr>
            <a:normAutofit fontScale="90000"/>
          </a:bodyPr>
          <a:lstStyle/>
          <a:p>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t>
            </a:r>
            <a:r>
              <a:rPr lang="en-IN" sz="3600" dirty="0" smtClean="0"/>
              <a:t>View Internal Mark  For Student</a:t>
            </a:r>
            <a:r>
              <a:rPr lang="en-IN" sz="3600" dirty="0"/>
              <a:t/>
            </a:r>
            <a:br>
              <a:rPr lang="en-IN" sz="3600" dirty="0"/>
            </a:br>
            <a:endParaRPr lang="en-IN" sz="3600" dirty="0"/>
          </a:p>
        </p:txBody>
      </p:sp>
      <p:pic>
        <p:nvPicPr>
          <p:cNvPr id="5" name="Content Placeholder 4" descr="C:\userinterface\Screenshot_20200514_092558_com.example.campusbuddy.jpg"/>
          <p:cNvPicPr>
            <a:picLocks noGrp="1"/>
          </p:cNvPicPr>
          <p:nvPr>
            <p:ph sz="half" idx="1"/>
          </p:nvPr>
        </p:nvPicPr>
        <p:blipFill>
          <a:blip r:embed="rId2" cstate="print"/>
          <a:stretch>
            <a:fillRect/>
          </a:stretch>
        </p:blipFill>
        <p:spPr bwMode="auto">
          <a:xfrm>
            <a:off x="3286116" y="1714488"/>
            <a:ext cx="3174883" cy="44338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smtClean="0"/>
              <a:t>USER STORY</a:t>
            </a:r>
            <a:endParaRPr lang="en-IN" b="1" u="sng" dirty="0"/>
          </a:p>
        </p:txBody>
      </p:sp>
      <p:pic>
        <p:nvPicPr>
          <p:cNvPr id="1026" name="Picture 2" descr="C:\Users\Admin\Downloads\remainder.png"/>
          <p:cNvPicPr>
            <a:picLocks noGrp="1" noChangeAspect="1" noChangeArrowheads="1"/>
          </p:cNvPicPr>
          <p:nvPr>
            <p:ph idx="1"/>
          </p:nvPr>
        </p:nvPicPr>
        <p:blipFill>
          <a:blip r:embed="rId2"/>
          <a:srcRect/>
          <a:stretch>
            <a:fillRect/>
          </a:stretch>
        </p:blipFill>
        <p:spPr bwMode="auto">
          <a:xfrm>
            <a:off x="357158" y="2104306"/>
            <a:ext cx="8643998" cy="432509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25536"/>
          </a:xfrm>
        </p:spPr>
        <p:txBody>
          <a:bodyPr>
            <a:normAutofit/>
          </a:bodyPr>
          <a:lstStyle/>
          <a:p>
            <a:r>
              <a:rPr lang="en-IN" b="1" dirty="0" smtClean="0"/>
              <a:t>             </a:t>
            </a:r>
            <a:r>
              <a:rPr lang="en-IN" b="1" u="sng" dirty="0" smtClean="0"/>
              <a:t>TABLE DESIGN                    </a:t>
            </a:r>
            <a:endParaRPr lang="en-IN" b="1" u="sng" dirty="0"/>
          </a:p>
        </p:txBody>
      </p:sp>
      <p:sp>
        <p:nvSpPr>
          <p:cNvPr id="7" name="Content Placeholder 6"/>
          <p:cNvSpPr>
            <a:spLocks noGrp="1"/>
          </p:cNvSpPr>
          <p:nvPr>
            <p:ph idx="1"/>
          </p:nvPr>
        </p:nvSpPr>
        <p:spPr/>
        <p:txBody>
          <a:bodyPr/>
          <a:lstStyle/>
          <a:p>
            <a:r>
              <a:rPr lang="en-IN" b="1" u="sng" dirty="0"/>
              <a:t>Faculty </a:t>
            </a:r>
            <a:r>
              <a:rPr lang="en-IN" b="1" u="sng" dirty="0" smtClean="0"/>
              <a:t>Registration</a:t>
            </a:r>
            <a:endParaRPr lang="en-IN" u="sng" dirty="0"/>
          </a:p>
        </p:txBody>
      </p:sp>
      <p:graphicFrame>
        <p:nvGraphicFramePr>
          <p:cNvPr id="9" name="Table 8"/>
          <p:cNvGraphicFramePr>
            <a:graphicFrameLocks noGrp="1"/>
          </p:cNvGraphicFramePr>
          <p:nvPr/>
        </p:nvGraphicFramePr>
        <p:xfrm>
          <a:off x="928661" y="2571743"/>
          <a:ext cx="7215240" cy="3649900"/>
        </p:xfrm>
        <a:graphic>
          <a:graphicData uri="http://schemas.openxmlformats.org/drawingml/2006/table">
            <a:tbl>
              <a:tblPr firstRow="1" bandRow="1">
                <a:tableStyleId>{5C22544A-7EE6-4342-B048-85BDC9FD1C3A}</a:tableStyleId>
              </a:tblPr>
              <a:tblGrid>
                <a:gridCol w="1803810"/>
                <a:gridCol w="1803810"/>
                <a:gridCol w="1803810"/>
                <a:gridCol w="1803810"/>
              </a:tblGrid>
              <a:tr h="398012">
                <a:tc>
                  <a:txBody>
                    <a:bodyPr/>
                    <a:lstStyle/>
                    <a:p>
                      <a:pPr algn="just">
                        <a:lnSpc>
                          <a:spcPct val="150000"/>
                        </a:lnSpc>
                        <a:spcAft>
                          <a:spcPts val="0"/>
                        </a:spcAft>
                      </a:pPr>
                      <a:r>
                        <a:rPr lang="en-IN" sz="1400" b="1" dirty="0">
                          <a:latin typeface="Times New Roman"/>
                          <a:ea typeface="Times New Roman"/>
                          <a:cs typeface="Times New Roman"/>
                        </a:rPr>
                        <a:t>Field Name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dirty="0">
                          <a:latin typeface="Times New Roman"/>
                          <a:ea typeface="Times New Roman"/>
                          <a:cs typeface="Times New Roman"/>
                        </a:rPr>
                        <a:t>Data Type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dirty="0">
                          <a:latin typeface="Times New Roman"/>
                          <a:ea typeface="Times New Roman"/>
                          <a:cs typeface="Times New Roman"/>
                        </a:rPr>
                        <a:t>Description</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Constraint</a:t>
                      </a:r>
                      <a:endParaRPr lang="en-IN" sz="1400" dirty="0">
                        <a:latin typeface="Times New Roman" pitchFamily="18" charset="0"/>
                        <a:ea typeface="Times New Roman"/>
                        <a:cs typeface="Times New Roman" pitchFamily="18" charset="0"/>
                      </a:endParaRPr>
                    </a:p>
                  </a:txBody>
                  <a:tcPr marL="68580" marR="68580" marT="0" marB="0"/>
                </a:tc>
              </a:tr>
              <a:tr h="398012">
                <a:tc>
                  <a:txBody>
                    <a:bodyPr/>
                    <a:lstStyle/>
                    <a:p>
                      <a:pPr algn="just">
                        <a:lnSpc>
                          <a:spcPct val="150000"/>
                        </a:lnSpc>
                        <a:spcAft>
                          <a:spcPts val="0"/>
                        </a:spcAft>
                      </a:pPr>
                      <a:r>
                        <a:rPr lang="en-IN" sz="1400">
                          <a:latin typeface="Times New Roman"/>
                          <a:ea typeface="Times New Roman"/>
                          <a:cs typeface="Times New Roman"/>
                        </a:rPr>
                        <a:t>Username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Name  of  Faculty</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endParaRPr lang="en-IN" sz="1400" dirty="0">
                        <a:latin typeface="Times New Roman" pitchFamily="18" charset="0"/>
                        <a:ea typeface="Times New Roman"/>
                        <a:cs typeface="Times New Roman" pitchFamily="18" charset="0"/>
                      </a:endParaRPr>
                    </a:p>
                  </a:txBody>
                  <a:tcPr marL="68580" marR="68580" marT="0" marB="0"/>
                </a:tc>
              </a:tr>
              <a:tr h="398012">
                <a:tc>
                  <a:txBody>
                    <a:bodyPr/>
                    <a:lstStyle/>
                    <a:p>
                      <a:pPr algn="just">
                        <a:lnSpc>
                          <a:spcPct val="150000"/>
                        </a:lnSpc>
                        <a:spcAft>
                          <a:spcPts val="0"/>
                        </a:spcAft>
                      </a:pPr>
                      <a:r>
                        <a:rPr lang="en-IN" sz="1400">
                          <a:latin typeface="Times New Roman"/>
                          <a:ea typeface="Times New Roman"/>
                          <a:cs typeface="Times New Roman"/>
                        </a:rPr>
                        <a:t>ID</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Integer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Faculty ID</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UNIQUE</a:t>
                      </a:r>
                      <a:endParaRPr lang="en-IN" sz="1400" dirty="0">
                        <a:latin typeface="Times New Roman" pitchFamily="18" charset="0"/>
                        <a:ea typeface="Times New Roman"/>
                        <a:cs typeface="Times New Roman" pitchFamily="18" charset="0"/>
                      </a:endParaRPr>
                    </a:p>
                  </a:txBody>
                  <a:tcPr marL="68580" marR="68580" marT="0" marB="0"/>
                </a:tc>
              </a:tr>
              <a:tr h="398012">
                <a:tc>
                  <a:txBody>
                    <a:bodyPr/>
                    <a:lstStyle/>
                    <a:p>
                      <a:pPr algn="just">
                        <a:lnSpc>
                          <a:spcPct val="150000"/>
                        </a:lnSpc>
                        <a:spcAft>
                          <a:spcPts val="0"/>
                        </a:spcAft>
                      </a:pPr>
                      <a:r>
                        <a:rPr lang="en-IN" sz="1400" dirty="0">
                          <a:latin typeface="Times New Roman"/>
                          <a:ea typeface="Times New Roman"/>
                          <a:cs typeface="Times New Roman"/>
                        </a:rPr>
                        <a:t>Mobile Number</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Integer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Contact Number of Faculty</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p>
                      <a:pPr algn="just">
                        <a:lnSpc>
                          <a:spcPct val="150000"/>
                        </a:lnSpc>
                        <a:spcAft>
                          <a:spcPts val="0"/>
                        </a:spcAft>
                      </a:pPr>
                      <a:endParaRPr lang="en-IN" sz="1100" dirty="0">
                        <a:latin typeface="Calibri"/>
                        <a:ea typeface="Times New Roman"/>
                        <a:cs typeface="Times New Roman"/>
                      </a:endParaRPr>
                    </a:p>
                  </a:txBody>
                  <a:tcPr marL="68580" marR="68580" marT="0" marB="0"/>
                </a:tc>
              </a:tr>
              <a:tr h="398012">
                <a:tc>
                  <a:txBody>
                    <a:bodyPr/>
                    <a:lstStyle/>
                    <a:p>
                      <a:pPr algn="just">
                        <a:lnSpc>
                          <a:spcPct val="150000"/>
                        </a:lnSpc>
                        <a:spcAft>
                          <a:spcPts val="0"/>
                        </a:spcAft>
                      </a:pPr>
                      <a:r>
                        <a:rPr lang="en-IN" sz="1400">
                          <a:latin typeface="Times New Roman"/>
                          <a:ea typeface="Times New Roman"/>
                          <a:cs typeface="Times New Roman"/>
                        </a:rPr>
                        <a:t>Department</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Department</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p>
                      <a:pPr algn="just">
                        <a:lnSpc>
                          <a:spcPct val="150000"/>
                        </a:lnSpc>
                        <a:spcAft>
                          <a:spcPts val="0"/>
                        </a:spcAft>
                      </a:pPr>
                      <a:endParaRPr lang="en-IN" sz="1400" dirty="0">
                        <a:latin typeface="Calibri"/>
                        <a:ea typeface="Times New Roman"/>
                        <a:cs typeface="Times New Roman"/>
                      </a:endParaRPr>
                    </a:p>
                  </a:txBody>
                  <a:tcPr marL="68580" marR="68580" marT="0" marB="0"/>
                </a:tc>
              </a:tr>
              <a:tr h="398012">
                <a:tc>
                  <a:txBody>
                    <a:bodyPr/>
                    <a:lstStyle/>
                    <a:p>
                      <a:pPr algn="just">
                        <a:lnSpc>
                          <a:spcPct val="150000"/>
                        </a:lnSpc>
                        <a:spcAft>
                          <a:spcPts val="0"/>
                        </a:spcAft>
                      </a:pPr>
                      <a:r>
                        <a:rPr lang="en-IN" sz="1400">
                          <a:latin typeface="Times New Roman"/>
                          <a:ea typeface="Times New Roman"/>
                          <a:cs typeface="Times New Roman"/>
                        </a:rPr>
                        <a:t>Email</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E - mail Id</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p>
                      <a:pPr algn="just">
                        <a:lnSpc>
                          <a:spcPct val="150000"/>
                        </a:lnSpc>
                        <a:spcAft>
                          <a:spcPts val="0"/>
                        </a:spcAft>
                      </a:pPr>
                      <a:endParaRPr lang="en-IN" sz="1400" dirty="0">
                        <a:latin typeface="Calibri"/>
                        <a:ea typeface="Times New Roman"/>
                        <a:cs typeface="Times New Roman"/>
                      </a:endParaRPr>
                    </a:p>
                  </a:txBody>
                  <a:tcPr marL="68580" marR="68580" marT="0" marB="0"/>
                </a:tc>
              </a:tr>
              <a:tr h="398012">
                <a:tc>
                  <a:txBody>
                    <a:bodyPr/>
                    <a:lstStyle/>
                    <a:p>
                      <a:pPr algn="just">
                        <a:lnSpc>
                          <a:spcPct val="150000"/>
                        </a:lnSpc>
                        <a:spcAft>
                          <a:spcPts val="0"/>
                        </a:spcAft>
                      </a:pPr>
                      <a:r>
                        <a:rPr lang="en-IN" sz="1400" dirty="0">
                          <a:latin typeface="Times New Roman"/>
                          <a:ea typeface="Times New Roman"/>
                          <a:cs typeface="Times New Roman"/>
                        </a:rPr>
                        <a:t>Password</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Password</a:t>
                      </a:r>
                      <a:endParaRPr lang="en-IN" sz="1100" dirty="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p>
                      <a:pPr algn="just">
                        <a:lnSpc>
                          <a:spcPct val="150000"/>
                        </a:lnSpc>
                        <a:spcAft>
                          <a:spcPts val="0"/>
                        </a:spcAft>
                      </a:pPr>
                      <a:endParaRPr lang="en-IN" sz="1400" dirty="0">
                        <a:latin typeface="Times New Roman" pitchFamily="18" charset="0"/>
                        <a:ea typeface="Times New Roman"/>
                        <a:cs typeface="Times New Roman" pitchFamily="18" charset="0"/>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7158" y="1142984"/>
            <a:ext cx="7872442" cy="4097354"/>
          </a:xfrm>
        </p:spPr>
        <p:txBody>
          <a:bodyPr/>
          <a:lstStyle/>
          <a:p>
            <a:r>
              <a:rPr lang="en-IN" b="1" u="sng" dirty="0" smtClean="0"/>
              <a:t> Student </a:t>
            </a:r>
            <a:r>
              <a:rPr lang="en-IN" b="1" u="sng" dirty="0" smtClean="0">
                <a:latin typeface="Times New Roman" pitchFamily="18" charset="0"/>
                <a:cs typeface="Times New Roman" pitchFamily="18" charset="0"/>
              </a:rPr>
              <a:t>Registration</a:t>
            </a:r>
          </a:p>
          <a:p>
            <a:endParaRPr lang="en-IN" sz="1100" b="1" u="sng" dirty="0">
              <a:latin typeface="Times New Roman" pitchFamily="18" charset="0"/>
              <a:cs typeface="Times New Roman" pitchFamily="18" charset="0"/>
            </a:endParaRPr>
          </a:p>
          <a:p>
            <a:pPr>
              <a:buNone/>
            </a:pPr>
            <a:endParaRPr lang="en-IN" sz="1200" u="sng"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85787" y="2071679"/>
          <a:ext cx="6786609" cy="3824172"/>
        </p:xfrm>
        <a:graphic>
          <a:graphicData uri="http://schemas.openxmlformats.org/drawingml/2006/table">
            <a:tbl>
              <a:tblPr firstRow="1" bandRow="1">
                <a:tableStyleId>{5C22544A-7EE6-4342-B048-85BDC9FD1C3A}</a:tableStyleId>
              </a:tblPr>
              <a:tblGrid>
                <a:gridCol w="1750230"/>
                <a:gridCol w="1678793"/>
                <a:gridCol w="1678793"/>
                <a:gridCol w="1678793"/>
              </a:tblGrid>
              <a:tr h="530682">
                <a:tc>
                  <a:txBody>
                    <a:bodyPr/>
                    <a:lstStyle/>
                    <a:p>
                      <a:pPr algn="just">
                        <a:lnSpc>
                          <a:spcPct val="150000"/>
                        </a:lnSpc>
                        <a:spcAft>
                          <a:spcPts val="0"/>
                        </a:spcAft>
                      </a:pPr>
                      <a:r>
                        <a:rPr lang="en-IN" sz="1400" b="1" dirty="0">
                          <a:latin typeface="Times New Roman"/>
                          <a:ea typeface="Times New Roman"/>
                          <a:cs typeface="Times New Roman"/>
                        </a:rPr>
                        <a:t>Field Name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a:latin typeface="Times New Roman"/>
                          <a:ea typeface="Times New Roman"/>
                          <a:cs typeface="Times New Roman"/>
                        </a:rPr>
                        <a:t>Data Type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dirty="0">
                          <a:latin typeface="Times New Roman"/>
                          <a:ea typeface="Times New Roman"/>
                          <a:cs typeface="Times New Roman"/>
                        </a:rPr>
                        <a:t>Description</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Constraint</a:t>
                      </a:r>
                      <a:endParaRPr lang="en-IN" sz="1400" dirty="0">
                        <a:latin typeface="Times New Roman" pitchFamily="18" charset="0"/>
                        <a:ea typeface="Times New Roman"/>
                        <a:cs typeface="Times New Roman" pitchFamily="18" charset="0"/>
                      </a:endParaRPr>
                    </a:p>
                  </a:txBody>
                  <a:tcPr marL="68580" marR="68580" marT="0" marB="0"/>
                </a:tc>
              </a:tr>
              <a:tr h="530682">
                <a:tc>
                  <a:txBody>
                    <a:bodyPr/>
                    <a:lstStyle/>
                    <a:p>
                      <a:pPr algn="just">
                        <a:lnSpc>
                          <a:spcPct val="150000"/>
                        </a:lnSpc>
                        <a:spcAft>
                          <a:spcPts val="0"/>
                        </a:spcAft>
                      </a:pPr>
                      <a:r>
                        <a:rPr lang="en-IN" sz="1400">
                          <a:latin typeface="Times New Roman"/>
                          <a:ea typeface="Times New Roman"/>
                          <a:cs typeface="Times New Roman"/>
                        </a:rPr>
                        <a:t>Username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Name of  Student</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endParaRPr lang="en-IN" sz="1400" dirty="0">
                        <a:latin typeface="Times New Roman" pitchFamily="18" charset="0"/>
                        <a:ea typeface="Times New Roman"/>
                        <a:cs typeface="Times New Roman" pitchFamily="18" charset="0"/>
                      </a:endParaRPr>
                    </a:p>
                  </a:txBody>
                  <a:tcPr marL="68580" marR="68580" marT="0" marB="0"/>
                </a:tc>
              </a:tr>
              <a:tr h="530682">
                <a:tc>
                  <a:txBody>
                    <a:bodyPr/>
                    <a:lstStyle/>
                    <a:p>
                      <a:pPr algn="just">
                        <a:lnSpc>
                          <a:spcPct val="150000"/>
                        </a:lnSpc>
                        <a:spcAft>
                          <a:spcPts val="0"/>
                        </a:spcAft>
                      </a:pPr>
                      <a:r>
                        <a:rPr lang="en-IN" sz="1400" dirty="0">
                          <a:latin typeface="Times New Roman"/>
                          <a:ea typeface="Times New Roman"/>
                          <a:cs typeface="Times New Roman"/>
                        </a:rPr>
                        <a:t>ID</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Integer</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Student ID</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UNIQUE</a:t>
                      </a:r>
                      <a:endParaRPr lang="en-IN" sz="1400" dirty="0">
                        <a:latin typeface="Times New Roman" pitchFamily="18" charset="0"/>
                        <a:ea typeface="Times New Roman"/>
                        <a:cs typeface="Times New Roman" pitchFamily="18" charset="0"/>
                      </a:endParaRPr>
                    </a:p>
                  </a:txBody>
                  <a:tcPr marL="68580" marR="68580" marT="0" marB="0"/>
                </a:tc>
              </a:tr>
              <a:tr h="530682">
                <a:tc>
                  <a:txBody>
                    <a:bodyPr/>
                    <a:lstStyle/>
                    <a:p>
                      <a:pPr algn="just">
                        <a:lnSpc>
                          <a:spcPct val="150000"/>
                        </a:lnSpc>
                        <a:spcAft>
                          <a:spcPts val="0"/>
                        </a:spcAft>
                      </a:pPr>
                      <a:r>
                        <a:rPr lang="en-IN" sz="1400">
                          <a:latin typeface="Times New Roman"/>
                          <a:ea typeface="Times New Roman"/>
                          <a:cs typeface="Times New Roman"/>
                        </a:rPr>
                        <a:t>Mobile Number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Integer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Contact Number of Student</a:t>
                      </a:r>
                      <a:endParaRPr lang="en-IN" sz="1100" dirty="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txBody>
                  <a:tcPr marL="68580" marR="68580" marT="0" marB="0"/>
                </a:tc>
              </a:tr>
              <a:tr h="530682">
                <a:tc>
                  <a:txBody>
                    <a:bodyPr/>
                    <a:lstStyle/>
                    <a:p>
                      <a:pPr algn="just">
                        <a:lnSpc>
                          <a:spcPct val="150000"/>
                        </a:lnSpc>
                        <a:spcAft>
                          <a:spcPts val="0"/>
                        </a:spcAft>
                      </a:pPr>
                      <a:r>
                        <a:rPr lang="en-IN" sz="1400">
                          <a:latin typeface="Times New Roman"/>
                          <a:ea typeface="Times New Roman"/>
                          <a:cs typeface="Times New Roman"/>
                        </a:rPr>
                        <a:t>Department</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Department</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txBody>
                  <a:tcPr marL="68580" marR="68580" marT="0" marB="0"/>
                </a:tc>
              </a:tr>
              <a:tr h="530682">
                <a:tc>
                  <a:txBody>
                    <a:bodyPr/>
                    <a:lstStyle/>
                    <a:p>
                      <a:pPr algn="just">
                        <a:lnSpc>
                          <a:spcPct val="150000"/>
                        </a:lnSpc>
                        <a:spcAft>
                          <a:spcPts val="0"/>
                        </a:spcAft>
                      </a:pPr>
                      <a:r>
                        <a:rPr lang="en-IN" sz="1400">
                          <a:latin typeface="Times New Roman"/>
                          <a:ea typeface="Times New Roman"/>
                          <a:cs typeface="Times New Roman"/>
                        </a:rPr>
                        <a:t>Email</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E - mail Id</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txBody>
                  <a:tcPr marL="68580" marR="68580" marT="0" marB="0"/>
                </a:tc>
              </a:tr>
              <a:tr h="530682">
                <a:tc>
                  <a:txBody>
                    <a:bodyPr/>
                    <a:lstStyle/>
                    <a:p>
                      <a:pPr algn="just">
                        <a:lnSpc>
                          <a:spcPct val="150000"/>
                        </a:lnSpc>
                        <a:spcAft>
                          <a:spcPts val="0"/>
                        </a:spcAft>
                      </a:pPr>
                      <a:r>
                        <a:rPr lang="en-IN" sz="1400">
                          <a:latin typeface="Times New Roman"/>
                          <a:ea typeface="Times New Roman"/>
                          <a:cs typeface="Times New Roman"/>
                        </a:rPr>
                        <a:t>Password</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Password</a:t>
                      </a:r>
                      <a:endParaRPr lang="en-IN" sz="1100" dirty="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Times New Roman" pitchFamily="18" charset="0"/>
                          <a:ea typeface="Times New Roman"/>
                          <a:cs typeface="Times New Roman" pitchFamily="18" charset="0"/>
                        </a:rPr>
                        <a:t>NOT </a:t>
                      </a:r>
                      <a:r>
                        <a:rPr lang="en-IN" sz="1400" baseline="0" dirty="0" smtClean="0">
                          <a:latin typeface="Times New Roman" pitchFamily="18" charset="0"/>
                          <a:ea typeface="Times New Roman"/>
                          <a:cs typeface="Times New Roman" pitchFamily="18" charset="0"/>
                        </a:rPr>
                        <a:t> </a:t>
                      </a:r>
                      <a:r>
                        <a:rPr lang="en-IN" sz="1400" dirty="0" smtClean="0">
                          <a:latin typeface="Times New Roman" pitchFamily="18" charset="0"/>
                          <a:ea typeface="Times New Roman"/>
                          <a:cs typeface="Times New Roman" pitchFamily="18" charset="0"/>
                        </a:rPr>
                        <a:t>NULL</a:t>
                      </a: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28596" y="857232"/>
            <a:ext cx="8258204" cy="5268931"/>
          </a:xfrm>
        </p:spPr>
        <p:txBody>
          <a:bodyPr/>
          <a:lstStyle/>
          <a:p>
            <a:r>
              <a:rPr lang="en-IN" b="1" u="sng" dirty="0" smtClean="0"/>
              <a:t>Time Table</a:t>
            </a:r>
            <a:endParaRPr lang="en-IN" u="sng" dirty="0"/>
          </a:p>
        </p:txBody>
      </p:sp>
      <p:graphicFrame>
        <p:nvGraphicFramePr>
          <p:cNvPr id="15" name="Table 14"/>
          <p:cNvGraphicFramePr>
            <a:graphicFrameLocks noGrp="1"/>
          </p:cNvGraphicFramePr>
          <p:nvPr/>
        </p:nvGraphicFramePr>
        <p:xfrm>
          <a:off x="857225" y="2000240"/>
          <a:ext cx="6500856" cy="4072699"/>
        </p:xfrm>
        <a:graphic>
          <a:graphicData uri="http://schemas.openxmlformats.org/drawingml/2006/table">
            <a:tbl>
              <a:tblPr firstRow="1" bandRow="1">
                <a:tableStyleId>{5C22544A-7EE6-4342-B048-85BDC9FD1C3A}</a:tableStyleId>
              </a:tblPr>
              <a:tblGrid>
                <a:gridCol w="1625214"/>
                <a:gridCol w="1625214"/>
                <a:gridCol w="1625214"/>
                <a:gridCol w="1625214"/>
              </a:tblGrid>
              <a:tr h="489276">
                <a:tc>
                  <a:txBody>
                    <a:bodyPr/>
                    <a:lstStyle/>
                    <a:p>
                      <a:pPr algn="just">
                        <a:lnSpc>
                          <a:spcPct val="150000"/>
                        </a:lnSpc>
                        <a:spcAft>
                          <a:spcPts val="0"/>
                        </a:spcAft>
                      </a:pPr>
                      <a:r>
                        <a:rPr lang="en-IN" sz="1400" dirty="0"/>
                        <a:t>Field Name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Data Type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t>Description</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Constraints</a:t>
                      </a: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Username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err="1"/>
                        <a:t>Varchar</a:t>
                      </a:r>
                      <a:r>
                        <a:rPr lang="en-IN" sz="1400" dirty="0"/>
                        <a:t>(50)</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Name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NOT  NULL</a:t>
                      </a: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Semester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t>Semester</a:t>
                      </a:r>
                      <a:endParaRPr lang="en-IN" sz="1100" dirty="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Calibri"/>
                          <a:ea typeface="Times New Roman"/>
                          <a:cs typeface="Times New Roman"/>
                        </a:rPr>
                        <a:t>NOT  NULL</a:t>
                      </a:r>
                    </a:p>
                    <a:p>
                      <a:pPr algn="just">
                        <a:lnSpc>
                          <a:spcPct val="150000"/>
                        </a:lnSpc>
                        <a:spcAft>
                          <a:spcPts val="0"/>
                        </a:spcAft>
                      </a:pP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Subject</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Subject</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NOT  NULL</a:t>
                      </a: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Module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Module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NOT  NULL</a:t>
                      </a: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Topic </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Topic </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NOT  NULL</a:t>
                      </a: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Day</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t>Day</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NOT  NULL</a:t>
                      </a:r>
                      <a:endParaRPr lang="en-IN" sz="1400" dirty="0">
                        <a:latin typeface="Calibri"/>
                        <a:ea typeface="Times New Roman"/>
                        <a:cs typeface="Times New Roman"/>
                      </a:endParaRPr>
                    </a:p>
                  </a:txBody>
                  <a:tcPr marL="68580" marR="68580" marT="0" marB="0"/>
                </a:tc>
              </a:tr>
              <a:tr h="496071">
                <a:tc>
                  <a:txBody>
                    <a:bodyPr/>
                    <a:lstStyle/>
                    <a:p>
                      <a:pPr algn="just">
                        <a:lnSpc>
                          <a:spcPct val="150000"/>
                        </a:lnSpc>
                        <a:spcAft>
                          <a:spcPts val="0"/>
                        </a:spcAft>
                      </a:pPr>
                      <a:r>
                        <a:rPr lang="en-IN" sz="1400"/>
                        <a:t>Time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t>Integer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t>Time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UNIQUE</a:t>
                      </a:r>
                      <a:endParaRPr lang="en-IN" sz="14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142984"/>
            <a:ext cx="7972452" cy="4983179"/>
          </a:xfrm>
        </p:spPr>
        <p:txBody>
          <a:bodyPr/>
          <a:lstStyle/>
          <a:p>
            <a:r>
              <a:rPr lang="en-IN" b="1" u="sng" dirty="0"/>
              <a:t> Notification</a:t>
            </a:r>
            <a:endParaRPr lang="en-IN" u="sng" dirty="0"/>
          </a:p>
        </p:txBody>
      </p:sp>
      <p:graphicFrame>
        <p:nvGraphicFramePr>
          <p:cNvPr id="4" name="Table 3"/>
          <p:cNvGraphicFramePr>
            <a:graphicFrameLocks noGrp="1"/>
          </p:cNvGraphicFramePr>
          <p:nvPr/>
        </p:nvGraphicFramePr>
        <p:xfrm>
          <a:off x="1142976" y="2285991"/>
          <a:ext cx="6572295" cy="3278408"/>
        </p:xfrm>
        <a:graphic>
          <a:graphicData uri="http://schemas.openxmlformats.org/drawingml/2006/table">
            <a:tbl>
              <a:tblPr firstRow="1" bandRow="1">
                <a:tableStyleId>{5C22544A-7EE6-4342-B048-85BDC9FD1C3A}</a:tableStyleId>
              </a:tblPr>
              <a:tblGrid>
                <a:gridCol w="2214578"/>
                <a:gridCol w="2166952"/>
                <a:gridCol w="2190765"/>
              </a:tblGrid>
              <a:tr h="965850">
                <a:tc>
                  <a:txBody>
                    <a:bodyPr/>
                    <a:lstStyle/>
                    <a:p>
                      <a:pPr algn="just">
                        <a:lnSpc>
                          <a:spcPct val="150000"/>
                        </a:lnSpc>
                        <a:spcAft>
                          <a:spcPts val="0"/>
                        </a:spcAft>
                      </a:pPr>
                      <a:r>
                        <a:rPr lang="en-IN" sz="1400" b="1" dirty="0">
                          <a:latin typeface="Times New Roman"/>
                          <a:ea typeface="Times New Roman"/>
                          <a:cs typeface="Times New Roman"/>
                        </a:rPr>
                        <a:t>Field Name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a:latin typeface="Times New Roman"/>
                          <a:ea typeface="Times New Roman"/>
                          <a:cs typeface="Times New Roman"/>
                        </a:rPr>
                        <a:t>Data Type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a:latin typeface="Times New Roman"/>
                          <a:ea typeface="Times New Roman"/>
                          <a:cs typeface="Times New Roman"/>
                        </a:rPr>
                        <a:t>Description</a:t>
                      </a:r>
                      <a:endParaRPr lang="en-IN" sz="1100">
                        <a:latin typeface="Calibri"/>
                        <a:ea typeface="Times New Roman"/>
                        <a:cs typeface="Times New Roman"/>
                      </a:endParaRPr>
                    </a:p>
                  </a:txBody>
                  <a:tcPr marL="68580" marR="68580" marT="0" marB="0"/>
                </a:tc>
              </a:tr>
              <a:tr h="392318">
                <a:tc>
                  <a:txBody>
                    <a:bodyPr/>
                    <a:lstStyle/>
                    <a:p>
                      <a:pPr algn="just">
                        <a:lnSpc>
                          <a:spcPct val="150000"/>
                        </a:lnSpc>
                        <a:spcAft>
                          <a:spcPts val="0"/>
                        </a:spcAft>
                      </a:pPr>
                      <a:r>
                        <a:rPr lang="en-IN" sz="1400">
                          <a:latin typeface="Times New Roman"/>
                          <a:ea typeface="Times New Roman"/>
                          <a:cs typeface="Times New Roman"/>
                        </a:rPr>
                        <a:t>Date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Date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Date</a:t>
                      </a:r>
                      <a:endParaRPr lang="en-IN" sz="1100">
                        <a:latin typeface="Calibri"/>
                        <a:ea typeface="Times New Roman"/>
                        <a:cs typeface="Times New Roman"/>
                      </a:endParaRPr>
                    </a:p>
                  </a:txBody>
                  <a:tcPr marL="68580" marR="68580" marT="0" marB="0"/>
                </a:tc>
              </a:tr>
              <a:tr h="1460027">
                <a:tc>
                  <a:txBody>
                    <a:bodyPr/>
                    <a:lstStyle/>
                    <a:p>
                      <a:pPr algn="just">
                        <a:lnSpc>
                          <a:spcPct val="150000"/>
                        </a:lnSpc>
                        <a:spcAft>
                          <a:spcPts val="0"/>
                        </a:spcAft>
                      </a:pPr>
                      <a:r>
                        <a:rPr lang="en-IN" sz="1400">
                          <a:latin typeface="Times New Roman"/>
                          <a:ea typeface="Times New Roman"/>
                          <a:cs typeface="Times New Roman"/>
                        </a:rPr>
                        <a:t>Message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err="1" smtClean="0">
                          <a:latin typeface="Times New Roman"/>
                          <a:ea typeface="Times New Roman"/>
                          <a:cs typeface="Times New Roman"/>
                        </a:rPr>
                        <a:t>Faculty:Syllabus</a:t>
                      </a:r>
                      <a:r>
                        <a:rPr lang="en-IN" sz="1400" dirty="0" smtClean="0">
                          <a:latin typeface="Times New Roman"/>
                          <a:ea typeface="Times New Roman"/>
                          <a:cs typeface="Times New Roman"/>
                        </a:rPr>
                        <a:t>  </a:t>
                      </a:r>
                      <a:r>
                        <a:rPr lang="en-IN" sz="1400" dirty="0" err="1" smtClean="0">
                          <a:latin typeface="Times New Roman"/>
                          <a:ea typeface="Times New Roman"/>
                          <a:cs typeface="Times New Roman"/>
                        </a:rPr>
                        <a:t>updation,Time</a:t>
                      </a:r>
                      <a:r>
                        <a:rPr lang="en-IN" sz="1400" dirty="0" smtClean="0">
                          <a:latin typeface="Times New Roman"/>
                          <a:ea typeface="Times New Roman"/>
                          <a:cs typeface="Times New Roman"/>
                        </a:rPr>
                        <a:t> </a:t>
                      </a:r>
                      <a:r>
                        <a:rPr lang="en-IN" sz="1400" dirty="0" err="1">
                          <a:latin typeface="Times New Roman"/>
                          <a:ea typeface="Times New Roman"/>
                          <a:cs typeface="Times New Roman"/>
                        </a:rPr>
                        <a:t>schedule,postponed</a:t>
                      </a:r>
                      <a:r>
                        <a:rPr lang="en-IN" sz="1400" dirty="0">
                          <a:latin typeface="Times New Roman"/>
                          <a:ea typeface="Times New Roman"/>
                          <a:cs typeface="Times New Roman"/>
                        </a:rPr>
                        <a:t> date....</a:t>
                      </a:r>
                      <a:endParaRPr lang="en-IN" sz="1100" dirty="0">
                        <a:latin typeface="Calibri"/>
                        <a:ea typeface="Times New Roman"/>
                        <a:cs typeface="Times New Roman"/>
                      </a:endParaRPr>
                    </a:p>
                    <a:p>
                      <a:pPr algn="just">
                        <a:lnSpc>
                          <a:spcPct val="150000"/>
                        </a:lnSpc>
                        <a:spcAft>
                          <a:spcPts val="0"/>
                        </a:spcAft>
                      </a:pPr>
                      <a:r>
                        <a:rPr lang="en-IN" sz="1400" dirty="0" err="1">
                          <a:latin typeface="Times New Roman"/>
                          <a:ea typeface="Times New Roman"/>
                          <a:cs typeface="Times New Roman"/>
                        </a:rPr>
                        <a:t>Student:Exam</a:t>
                      </a:r>
                      <a:r>
                        <a:rPr lang="en-IN" sz="1400" dirty="0">
                          <a:latin typeface="Times New Roman"/>
                          <a:ea typeface="Times New Roman"/>
                          <a:cs typeface="Times New Roman"/>
                        </a:rPr>
                        <a:t> Information, Daily Time </a:t>
                      </a:r>
                      <a:r>
                        <a:rPr lang="en-IN" sz="1400" dirty="0" err="1" smtClean="0">
                          <a:latin typeface="Times New Roman"/>
                          <a:ea typeface="Times New Roman"/>
                          <a:cs typeface="Times New Roman"/>
                        </a:rPr>
                        <a:t>table,postponed</a:t>
                      </a:r>
                      <a:r>
                        <a:rPr lang="en-IN" sz="1400" dirty="0" smtClean="0">
                          <a:latin typeface="Times New Roman"/>
                          <a:ea typeface="Times New Roman"/>
                          <a:cs typeface="Times New Roman"/>
                        </a:rPr>
                        <a:t> </a:t>
                      </a:r>
                      <a:r>
                        <a:rPr lang="en-IN" sz="1400" dirty="0">
                          <a:latin typeface="Times New Roman"/>
                          <a:ea typeface="Times New Roman"/>
                          <a:cs typeface="Times New Roman"/>
                        </a:rPr>
                        <a:t>subject...</a:t>
                      </a:r>
                      <a:endParaRPr lang="en-IN" sz="11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u="sng" dirty="0" smtClean="0"/>
              <a:t> </a:t>
            </a:r>
            <a:r>
              <a:rPr lang="en-IN" b="1" u="sng" dirty="0"/>
              <a:t>Exam</a:t>
            </a:r>
            <a:endParaRPr lang="en-IN" u="sng" dirty="0"/>
          </a:p>
        </p:txBody>
      </p:sp>
      <p:graphicFrame>
        <p:nvGraphicFramePr>
          <p:cNvPr id="4" name="Table 3"/>
          <p:cNvGraphicFramePr>
            <a:graphicFrameLocks noGrp="1"/>
          </p:cNvGraphicFramePr>
          <p:nvPr/>
        </p:nvGraphicFramePr>
        <p:xfrm>
          <a:off x="928662" y="2500304"/>
          <a:ext cx="7000924" cy="2836475"/>
        </p:xfrm>
        <a:graphic>
          <a:graphicData uri="http://schemas.openxmlformats.org/drawingml/2006/table">
            <a:tbl>
              <a:tblPr firstRow="1" bandRow="1">
                <a:tableStyleId>{5C22544A-7EE6-4342-B048-85BDC9FD1C3A}</a:tableStyleId>
              </a:tblPr>
              <a:tblGrid>
                <a:gridCol w="1750231"/>
                <a:gridCol w="1750231"/>
                <a:gridCol w="1750231"/>
                <a:gridCol w="1750231"/>
              </a:tblGrid>
              <a:tr h="567295">
                <a:tc>
                  <a:txBody>
                    <a:bodyPr/>
                    <a:lstStyle/>
                    <a:p>
                      <a:pPr algn="just">
                        <a:lnSpc>
                          <a:spcPct val="150000"/>
                        </a:lnSpc>
                        <a:spcAft>
                          <a:spcPts val="0"/>
                        </a:spcAft>
                      </a:pPr>
                      <a:r>
                        <a:rPr lang="en-IN" sz="1400" b="1" dirty="0">
                          <a:latin typeface="Times New Roman"/>
                          <a:ea typeface="Times New Roman"/>
                          <a:cs typeface="Times New Roman"/>
                        </a:rPr>
                        <a:t>Field Name</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a:latin typeface="Times New Roman"/>
                          <a:ea typeface="Times New Roman"/>
                          <a:cs typeface="Times New Roman"/>
                        </a:rPr>
                        <a:t>Data Type</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b="1" dirty="0">
                          <a:latin typeface="Times New Roman"/>
                          <a:ea typeface="Times New Roman"/>
                          <a:cs typeface="Times New Roman"/>
                        </a:rPr>
                        <a:t>Description</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Calibri"/>
                          <a:ea typeface="Times New Roman"/>
                          <a:cs typeface="Times New Roman"/>
                        </a:rPr>
                        <a:t>Constraint</a:t>
                      </a:r>
                      <a:endParaRPr lang="en-IN" sz="1400" dirty="0">
                        <a:latin typeface="Calibri"/>
                        <a:ea typeface="Times New Roman"/>
                        <a:cs typeface="Times New Roman"/>
                      </a:endParaRPr>
                    </a:p>
                  </a:txBody>
                  <a:tcPr marL="68580" marR="68580" marT="0" marB="0"/>
                </a:tc>
              </a:tr>
              <a:tr h="567295">
                <a:tc>
                  <a:txBody>
                    <a:bodyPr/>
                    <a:lstStyle/>
                    <a:p>
                      <a:pPr algn="just">
                        <a:lnSpc>
                          <a:spcPct val="150000"/>
                        </a:lnSpc>
                        <a:spcAft>
                          <a:spcPts val="0"/>
                        </a:spcAft>
                      </a:pPr>
                      <a:r>
                        <a:rPr lang="en-IN" sz="1400" dirty="0">
                          <a:latin typeface="Times New Roman"/>
                          <a:ea typeface="Times New Roman"/>
                          <a:cs typeface="Times New Roman"/>
                        </a:rPr>
                        <a:t>Username</a:t>
                      </a:r>
                      <a:endParaRPr lang="en-IN" sz="1100" dirty="0">
                        <a:latin typeface="Calibri"/>
                        <a:ea typeface="Times New Roman"/>
                        <a:cs typeface="Times New Roman"/>
                      </a:endParaRPr>
                    </a:p>
                  </a:txBody>
                  <a:tcPr marL="68580" marR="68580" marT="0" marB="0"/>
                </a:tc>
                <a:tc>
                  <a:txBody>
                    <a:bodyPr/>
                    <a:lstStyle/>
                    <a:p>
                      <a:pPr>
                        <a:lnSpc>
                          <a:spcPct val="115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Name of Student</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Calibri"/>
                          <a:ea typeface="Times New Roman"/>
                          <a:cs typeface="Times New Roman"/>
                        </a:rPr>
                        <a:t>NOT  NULL</a:t>
                      </a:r>
                    </a:p>
                    <a:p>
                      <a:pPr algn="just">
                        <a:lnSpc>
                          <a:spcPct val="150000"/>
                        </a:lnSpc>
                        <a:spcAft>
                          <a:spcPts val="0"/>
                        </a:spcAft>
                      </a:pPr>
                      <a:endParaRPr lang="en-IN" sz="1100" dirty="0">
                        <a:latin typeface="Calibri"/>
                        <a:ea typeface="Times New Roman"/>
                        <a:cs typeface="Times New Roman"/>
                      </a:endParaRPr>
                    </a:p>
                  </a:txBody>
                  <a:tcPr marL="68580" marR="68580" marT="0" marB="0"/>
                </a:tc>
              </a:tr>
              <a:tr h="567295">
                <a:tc>
                  <a:txBody>
                    <a:bodyPr/>
                    <a:lstStyle/>
                    <a:p>
                      <a:pPr algn="just">
                        <a:lnSpc>
                          <a:spcPct val="150000"/>
                        </a:lnSpc>
                        <a:spcAft>
                          <a:spcPts val="0"/>
                        </a:spcAft>
                      </a:pPr>
                      <a:r>
                        <a:rPr lang="en-IN" sz="1400" dirty="0">
                          <a:latin typeface="Times New Roman"/>
                          <a:ea typeface="Times New Roman"/>
                          <a:cs typeface="Times New Roman"/>
                        </a:rPr>
                        <a:t>ID</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Integer</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Student ID</a:t>
                      </a:r>
                      <a:endParaRPr lang="en-IN"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smtClean="0">
                          <a:latin typeface="Times New Roman" pitchFamily="18" charset="0"/>
                          <a:ea typeface="Times New Roman"/>
                          <a:cs typeface="Times New Roman" pitchFamily="18" charset="0"/>
                        </a:rPr>
                        <a:t>UNIQUE</a:t>
                      </a:r>
                      <a:endParaRPr lang="en-IN" sz="1400" dirty="0">
                        <a:latin typeface="Times New Roman" pitchFamily="18" charset="0"/>
                        <a:ea typeface="Times New Roman"/>
                        <a:cs typeface="Times New Roman" pitchFamily="18" charset="0"/>
                      </a:endParaRPr>
                    </a:p>
                  </a:txBody>
                  <a:tcPr marL="68580" marR="68580" marT="0" marB="0"/>
                </a:tc>
              </a:tr>
              <a:tr h="567295">
                <a:tc>
                  <a:txBody>
                    <a:bodyPr/>
                    <a:lstStyle/>
                    <a:p>
                      <a:pPr algn="just">
                        <a:lnSpc>
                          <a:spcPct val="150000"/>
                        </a:lnSpc>
                        <a:spcAft>
                          <a:spcPts val="0"/>
                        </a:spcAft>
                      </a:pPr>
                      <a:r>
                        <a:rPr lang="en-IN" sz="1400" dirty="0">
                          <a:latin typeface="Times New Roman"/>
                          <a:ea typeface="Times New Roman"/>
                          <a:cs typeface="Times New Roman"/>
                        </a:rPr>
                        <a:t>Subject</a:t>
                      </a:r>
                      <a:endParaRPr lang="en-IN" sz="1100" dirty="0">
                        <a:latin typeface="Calibri"/>
                        <a:ea typeface="Times New Roman"/>
                        <a:cs typeface="Times New Roman"/>
                      </a:endParaRPr>
                    </a:p>
                  </a:txBody>
                  <a:tcPr marL="68580" marR="68580" marT="0" marB="0"/>
                </a:tc>
                <a:tc>
                  <a:txBody>
                    <a:bodyPr/>
                    <a:lstStyle/>
                    <a:p>
                      <a:pPr>
                        <a:lnSpc>
                          <a:spcPct val="115000"/>
                        </a:lnSpc>
                        <a:spcAft>
                          <a:spcPts val="0"/>
                        </a:spcAft>
                      </a:pPr>
                      <a:r>
                        <a:rPr lang="en-IN" sz="1400">
                          <a:latin typeface="Times New Roman"/>
                          <a:ea typeface="Times New Roman"/>
                          <a:cs typeface="Times New Roman"/>
                        </a:rPr>
                        <a:t>Varchar(50)</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Subject Name</a:t>
                      </a:r>
                      <a:endParaRPr lang="en-IN" sz="110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Calibri"/>
                          <a:ea typeface="Times New Roman"/>
                          <a:cs typeface="Times New Roman"/>
                        </a:rPr>
                        <a:t>NOT  NULL</a:t>
                      </a:r>
                    </a:p>
                    <a:p>
                      <a:pPr algn="just">
                        <a:lnSpc>
                          <a:spcPct val="150000"/>
                        </a:lnSpc>
                        <a:spcAft>
                          <a:spcPts val="0"/>
                        </a:spcAft>
                      </a:pPr>
                      <a:endParaRPr lang="en-IN" sz="1100" dirty="0">
                        <a:latin typeface="Calibri"/>
                        <a:ea typeface="Times New Roman"/>
                        <a:cs typeface="Times New Roman"/>
                      </a:endParaRPr>
                    </a:p>
                  </a:txBody>
                  <a:tcPr marL="68580" marR="68580" marT="0" marB="0"/>
                </a:tc>
              </a:tr>
              <a:tr h="567295">
                <a:tc>
                  <a:txBody>
                    <a:bodyPr/>
                    <a:lstStyle/>
                    <a:p>
                      <a:pPr algn="just">
                        <a:lnSpc>
                          <a:spcPct val="150000"/>
                        </a:lnSpc>
                        <a:spcAft>
                          <a:spcPts val="0"/>
                        </a:spcAft>
                      </a:pPr>
                      <a:r>
                        <a:rPr lang="en-IN" sz="1400">
                          <a:latin typeface="Times New Roman"/>
                          <a:ea typeface="Times New Roman"/>
                          <a:cs typeface="Times New Roman"/>
                        </a:rPr>
                        <a:t>Mark</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a:latin typeface="Times New Roman"/>
                          <a:ea typeface="Times New Roman"/>
                          <a:cs typeface="Times New Roman"/>
                        </a:rPr>
                        <a:t>Integer</a:t>
                      </a:r>
                      <a:endParaRPr lang="en-IN" sz="1100">
                        <a:latin typeface="Calibri"/>
                        <a:ea typeface="Times New Roman"/>
                        <a:cs typeface="Times New Roman"/>
                      </a:endParaRPr>
                    </a:p>
                  </a:txBody>
                  <a:tcPr marL="68580" marR="68580" marT="0" marB="0"/>
                </a:tc>
                <a:tc>
                  <a:txBody>
                    <a:bodyPr/>
                    <a:lstStyle/>
                    <a:p>
                      <a:pPr algn="just">
                        <a:lnSpc>
                          <a:spcPct val="150000"/>
                        </a:lnSpc>
                        <a:spcAft>
                          <a:spcPts val="0"/>
                        </a:spcAft>
                      </a:pPr>
                      <a:r>
                        <a:rPr lang="en-IN" sz="1400" dirty="0">
                          <a:latin typeface="Times New Roman"/>
                          <a:ea typeface="Times New Roman"/>
                          <a:cs typeface="Times New Roman"/>
                        </a:rPr>
                        <a:t>Mark</a:t>
                      </a:r>
                      <a:endParaRPr lang="en-IN" sz="1100" dirty="0">
                        <a:latin typeface="Calibri"/>
                        <a:ea typeface="Times New Roman"/>
                        <a:cs typeface="Times New Roman"/>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smtClean="0">
                          <a:latin typeface="Calibri"/>
                          <a:ea typeface="Times New Roman"/>
                          <a:cs typeface="Times New Roman"/>
                        </a:rPr>
                        <a:t>NOT  NULL</a:t>
                      </a:r>
                    </a:p>
                    <a:p>
                      <a:pPr algn="just">
                        <a:lnSpc>
                          <a:spcPct val="150000"/>
                        </a:lnSpc>
                        <a:spcAft>
                          <a:spcPts val="0"/>
                        </a:spcAft>
                      </a:pPr>
                      <a:endParaRPr lang="en-IN" sz="11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57158" y="2928934"/>
            <a:ext cx="8401080" cy="1071570"/>
          </a:xfrm>
        </p:spPr>
        <p:txBody>
          <a:bodyPr>
            <a:normAutofit/>
          </a:bodyPr>
          <a:lstStyle/>
          <a:p>
            <a:pPr>
              <a:buNone/>
            </a:pPr>
            <a:r>
              <a:rPr lang="en-IN" sz="4800" b="1" dirty="0" smtClean="0"/>
              <a:t>    </a:t>
            </a:r>
            <a:r>
              <a:rPr lang="en-IN" sz="5400" b="1" u="sng" dirty="0" smtClean="0"/>
              <a:t>DATA FLOW DIAGRAM</a:t>
            </a:r>
            <a:endParaRPr lang="en-IN" sz="5400" b="1" u="sng"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171</TotalTime>
  <Words>445</Words>
  <Application>Microsoft Office PowerPoint</Application>
  <PresentationFormat>On-screen Show (4:3)</PresentationFormat>
  <Paragraphs>148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REMINDER-A CAMPUS BUDDY</vt:lpstr>
      <vt:lpstr>ABSTRACT</vt:lpstr>
      <vt:lpstr>USER STORY</vt:lpstr>
      <vt:lpstr>             TABLE DESIGN                    </vt:lpstr>
      <vt:lpstr>Slide 5</vt:lpstr>
      <vt:lpstr>Slide 6</vt:lpstr>
      <vt:lpstr>Slide 7</vt:lpstr>
      <vt:lpstr>Slide 8</vt:lpstr>
      <vt:lpstr>Slide 9</vt:lpstr>
      <vt:lpstr>Slide 10</vt:lpstr>
      <vt:lpstr>Slide 11</vt:lpstr>
      <vt:lpstr>Slide 12</vt:lpstr>
      <vt:lpstr>   USER INTERFACE/SCREEN SHOT</vt:lpstr>
      <vt:lpstr>                 LOGIN FORM</vt:lpstr>
      <vt:lpstr>              Login page  for faculty and student</vt:lpstr>
      <vt:lpstr>           Faculty/Student Registration Wizard</vt:lpstr>
      <vt:lpstr>Slide 17</vt:lpstr>
      <vt:lpstr>                            View Faculty Session</vt:lpstr>
      <vt:lpstr>                                               Adding Internals </vt:lpstr>
      <vt:lpstr>                    Student Menu</vt:lpstr>
      <vt:lpstr>            View  Timetable For Student</vt:lpstr>
      <vt:lpstr>                  View Internal Mark  For Student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REMINDER-A CAMPUS BUDDY</dc:title>
  <dc:creator>Admin</dc:creator>
  <cp:lastModifiedBy>Admin</cp:lastModifiedBy>
  <cp:revision>32</cp:revision>
  <dcterms:created xsi:type="dcterms:W3CDTF">2020-05-23T04:57:44Z</dcterms:created>
  <dcterms:modified xsi:type="dcterms:W3CDTF">2020-05-24T04:56:38Z</dcterms:modified>
</cp:coreProperties>
</file>