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" name="Google Shape;23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" name="Google Shape;24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9" name="Google Shape;25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59504" y="4740900"/>
            <a:ext cx="2789097" cy="185939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/>
          <p:nvPr/>
        </p:nvSpPr>
        <p:spPr>
          <a:xfrm>
            <a:off x="1" y="220104"/>
            <a:ext cx="9144000" cy="324000"/>
          </a:xfrm>
          <a:prstGeom prst="rect">
            <a:avLst/>
          </a:prstGeom>
          <a:solidFill>
            <a:srgbClr val="8668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1697036" y="1710392"/>
            <a:ext cx="5749925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880"/>
              </a:spcBef>
              <a:spcAft>
                <a:spcPts val="0"/>
              </a:spcAft>
              <a:buClr>
                <a:srgbClr val="4C2922"/>
              </a:buClr>
              <a:buSzPts val="4400"/>
              <a:buNone/>
              <a:defRPr b="1" sz="4400">
                <a:solidFill>
                  <a:srgbClr val="4C292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2" type="body"/>
          </p:nvPr>
        </p:nvSpPr>
        <p:spPr>
          <a:xfrm>
            <a:off x="1409699" y="4001185"/>
            <a:ext cx="63246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3600"/>
              <a:buNone/>
              <a:defRPr sz="3600">
                <a:solidFill>
                  <a:srgbClr val="7F7F7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199" y="2861"/>
            <a:ext cx="1466801" cy="9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/>
          <p:nvPr/>
        </p:nvSpPr>
        <p:spPr>
          <a:xfrm>
            <a:off x="0" y="220104"/>
            <a:ext cx="7697064" cy="324000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47496" y="778811"/>
            <a:ext cx="78628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  <a:defRPr b="1" sz="2400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647496" y="2185703"/>
            <a:ext cx="71072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ólo el título">
  <p:cSld name="1_Sólo el títul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0" y="220104"/>
            <a:ext cx="7697064" cy="324000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199" y="2861"/>
            <a:ext cx="1466801" cy="977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0" y="220104"/>
            <a:ext cx="7697064" cy="324000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199" y="2861"/>
            <a:ext cx="1466801" cy="9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 txBox="1"/>
          <p:nvPr>
            <p:ph idx="1" type="body"/>
          </p:nvPr>
        </p:nvSpPr>
        <p:spPr>
          <a:xfrm>
            <a:off x="647496" y="778811"/>
            <a:ext cx="78628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  <a:defRPr b="1" sz="2400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1731713" y="1859951"/>
            <a:ext cx="71072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1579562" y="5879134"/>
            <a:ext cx="71072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199" y="2861"/>
            <a:ext cx="1466801" cy="9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/>
        </p:nvSpPr>
        <p:spPr>
          <a:xfrm>
            <a:off x="0" y="220104"/>
            <a:ext cx="7697064" cy="6637896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647496" y="692957"/>
            <a:ext cx="70495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4C2922"/>
                </a:solidFill>
                <a:latin typeface="Trebuchet MS"/>
                <a:ea typeface="Trebuchet MS"/>
                <a:cs typeface="Trebuchet MS"/>
                <a:sym typeface="Trebuchet MS"/>
              </a:rPr>
              <a:t>DIAPOSITIVA CON FONDO UNIFORME</a:t>
            </a:r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220104"/>
            <a:ext cx="7697064" cy="324000"/>
          </a:xfrm>
          <a:prstGeom prst="rect">
            <a:avLst/>
          </a:prstGeom>
          <a:solidFill>
            <a:srgbClr val="8668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630907" y="1506796"/>
            <a:ext cx="6110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199" y="2861"/>
            <a:ext cx="1466801" cy="9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/>
          <p:nvPr/>
        </p:nvSpPr>
        <p:spPr>
          <a:xfrm>
            <a:off x="0" y="220104"/>
            <a:ext cx="7697064" cy="324000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0" y="3144049"/>
            <a:ext cx="7697064" cy="1311215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690576" y="1230908"/>
            <a:ext cx="6719887" cy="286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1630907" y="3374802"/>
            <a:ext cx="61102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1690575" y="4625194"/>
            <a:ext cx="6719887" cy="17311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647496" y="778811"/>
            <a:ext cx="78628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  <a:defRPr b="1" sz="2400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8"/>
          <p:cNvSpPr txBox="1"/>
          <p:nvPr/>
        </p:nvSpPr>
        <p:spPr>
          <a:xfrm>
            <a:off x="1681890" y="5693697"/>
            <a:ext cx="578021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4C2922"/>
                </a:solidFill>
                <a:latin typeface="Calibri"/>
                <a:ea typeface="Calibri"/>
                <a:cs typeface="Calibri"/>
                <a:sym typeface="Calibri"/>
              </a:rPr>
              <a:t>El cierre puede incluir una frase de agradecimiento si es una presentación en vivo o los datos de contacto</a:t>
            </a:r>
            <a:endParaRPr/>
          </a:p>
        </p:txBody>
      </p:sp>
      <p:pic>
        <p:nvPicPr>
          <p:cNvPr id="56" name="Google Shape;5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28875" y="2000250"/>
            <a:ext cx="4286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199" y="2861"/>
            <a:ext cx="1466801" cy="9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/>
          <p:nvPr/>
        </p:nvSpPr>
        <p:spPr>
          <a:xfrm>
            <a:off x="5103673" y="544104"/>
            <a:ext cx="2593392" cy="436624"/>
          </a:xfrm>
          <a:prstGeom prst="rect">
            <a:avLst/>
          </a:prstGeom>
          <a:solidFill>
            <a:srgbClr val="A1B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9"/>
          <p:cNvSpPr/>
          <p:nvPr/>
        </p:nvSpPr>
        <p:spPr>
          <a:xfrm>
            <a:off x="5103673" y="220104"/>
            <a:ext cx="2593392" cy="324000"/>
          </a:xfrm>
          <a:prstGeom prst="rect">
            <a:avLst/>
          </a:prstGeom>
          <a:solidFill>
            <a:srgbClr val="3467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9"/>
          <p:cNvSpPr/>
          <p:nvPr/>
        </p:nvSpPr>
        <p:spPr>
          <a:xfrm>
            <a:off x="2510281" y="544104"/>
            <a:ext cx="2593392" cy="436624"/>
          </a:xfrm>
          <a:prstGeom prst="rect">
            <a:avLst/>
          </a:prstGeom>
          <a:solidFill>
            <a:srgbClr val="B4B8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2510281" y="220104"/>
            <a:ext cx="2593392" cy="324000"/>
          </a:xfrm>
          <a:prstGeom prst="rect">
            <a:avLst/>
          </a:prstGeom>
          <a:solidFill>
            <a:srgbClr val="757E4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-1" y="544104"/>
            <a:ext cx="2510281" cy="436624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9"/>
          <p:cNvSpPr/>
          <p:nvPr/>
        </p:nvSpPr>
        <p:spPr>
          <a:xfrm>
            <a:off x="-1" y="220104"/>
            <a:ext cx="2510281" cy="324000"/>
          </a:xfrm>
          <a:prstGeom prst="rect">
            <a:avLst/>
          </a:prstGeom>
          <a:solidFill>
            <a:srgbClr val="8668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199" y="2005861"/>
            <a:ext cx="1466801" cy="9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9"/>
          <p:cNvSpPr/>
          <p:nvPr/>
        </p:nvSpPr>
        <p:spPr>
          <a:xfrm>
            <a:off x="0" y="2223104"/>
            <a:ext cx="7697064" cy="324000"/>
          </a:xfrm>
          <a:prstGeom prst="rect">
            <a:avLst/>
          </a:prstGeom>
          <a:solidFill>
            <a:srgbClr val="A1BB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9"/>
          <p:cNvSpPr txBox="1"/>
          <p:nvPr/>
        </p:nvSpPr>
        <p:spPr>
          <a:xfrm>
            <a:off x="647496" y="2695957"/>
            <a:ext cx="70495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34675D"/>
                </a:solidFill>
                <a:latin typeface="Trebuchet MS"/>
                <a:ea typeface="Trebuchet MS"/>
                <a:cs typeface="Trebuchet MS"/>
                <a:sym typeface="Trebuchet MS"/>
              </a:rPr>
              <a:t>TÍTULO DIAPOSITIVA</a:t>
            </a:r>
            <a:endParaRPr/>
          </a:p>
        </p:txBody>
      </p:sp>
      <p:sp>
        <p:nvSpPr>
          <p:cNvPr id="69" name="Google Shape;69;p9"/>
          <p:cNvSpPr txBox="1"/>
          <p:nvPr/>
        </p:nvSpPr>
        <p:spPr>
          <a:xfrm>
            <a:off x="1630907" y="3344142"/>
            <a:ext cx="604629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se quieren separar secciones por colores es pueden usar estas dos gamas alternativas.</a:t>
            </a:r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77199" y="4296984"/>
            <a:ext cx="1466801" cy="977867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/>
          <p:nvPr/>
        </p:nvSpPr>
        <p:spPr>
          <a:xfrm>
            <a:off x="0" y="4514227"/>
            <a:ext cx="7697064" cy="324000"/>
          </a:xfrm>
          <a:prstGeom prst="rect">
            <a:avLst/>
          </a:prstGeom>
          <a:solidFill>
            <a:srgbClr val="B4B88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9"/>
          <p:cNvSpPr txBox="1"/>
          <p:nvPr/>
        </p:nvSpPr>
        <p:spPr>
          <a:xfrm>
            <a:off x="647496" y="4987080"/>
            <a:ext cx="70495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757E4A"/>
                </a:solidFill>
                <a:latin typeface="Trebuchet MS"/>
                <a:ea typeface="Trebuchet MS"/>
                <a:cs typeface="Trebuchet MS"/>
                <a:sym typeface="Trebuchet MS"/>
              </a:rPr>
              <a:t>TÍTULO DIAPOSITIVA</a:t>
            </a:r>
            <a:endParaRPr/>
          </a:p>
        </p:txBody>
      </p:sp>
      <p:sp>
        <p:nvSpPr>
          <p:cNvPr id="73" name="Google Shape;73;p9"/>
          <p:cNvSpPr txBox="1"/>
          <p:nvPr/>
        </p:nvSpPr>
        <p:spPr>
          <a:xfrm>
            <a:off x="1630907" y="5635265"/>
            <a:ext cx="604629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Lorem ipsum dolor sit amet, consectetur adipiscing elit, sed do eiusmod tempor incididunt ut labore.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jpg"/><Relationship Id="rId4" Type="http://schemas.openxmlformats.org/officeDocument/2006/relationships/image" Target="../media/image30.jpg"/><Relationship Id="rId5" Type="http://schemas.openxmlformats.org/officeDocument/2006/relationships/image" Target="../media/image2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jpg"/><Relationship Id="rId4" Type="http://schemas.openxmlformats.org/officeDocument/2006/relationships/image" Target="../media/image2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9.jpg"/><Relationship Id="rId5" Type="http://schemas.openxmlformats.org/officeDocument/2006/relationships/image" Target="../media/image11.jpg"/><Relationship Id="rId6" Type="http://schemas.openxmlformats.org/officeDocument/2006/relationships/image" Target="../media/image7.jpg"/><Relationship Id="rId7" Type="http://schemas.openxmlformats.org/officeDocument/2006/relationships/image" Target="../media/image1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2.jpg"/><Relationship Id="rId4" Type="http://schemas.openxmlformats.org/officeDocument/2006/relationships/image" Target="../media/image2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jpg"/><Relationship Id="rId4" Type="http://schemas.openxmlformats.org/officeDocument/2006/relationships/image" Target="../media/image16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Relationship Id="rId7" Type="http://schemas.openxmlformats.org/officeDocument/2006/relationships/image" Target="../media/image19.jpg"/><Relationship Id="rId8" Type="http://schemas.openxmlformats.org/officeDocument/2006/relationships/image" Target="../media/image2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155016" y="1332942"/>
            <a:ext cx="6833968" cy="3510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4800"/>
              <a:buNone/>
            </a:pPr>
            <a:r>
              <a:rPr lang="en-US" sz="4800"/>
              <a:t>EL CARTÓN ONDULADO</a:t>
            </a:r>
            <a:endParaRPr/>
          </a:p>
          <a:p>
            <a:pPr indent="0" lvl="0" marL="0" rtl="0" algn="ctr">
              <a:spcBef>
                <a:spcPts val="960"/>
              </a:spcBef>
              <a:spcAft>
                <a:spcPts val="0"/>
              </a:spcAft>
              <a:buClr>
                <a:srgbClr val="4C2922"/>
              </a:buClr>
              <a:buSzPts val="4800"/>
              <a:buNone/>
            </a:pPr>
            <a:r>
              <a:rPr lang="en-US" sz="4800"/>
              <a:t>DEFINICIÓN Y CARACTERÍSTICAS GENERALES</a:t>
            </a:r>
            <a:endParaRPr/>
          </a:p>
          <a:p>
            <a:pPr indent="0" lvl="0" marL="0" rtl="0" algn="ctr">
              <a:spcBef>
                <a:spcPts val="960"/>
              </a:spcBef>
              <a:spcAft>
                <a:spcPts val="0"/>
              </a:spcAft>
              <a:buClr>
                <a:srgbClr val="4C2922"/>
              </a:buClr>
              <a:buSzPts val="4800"/>
              <a:buNone/>
            </a:pPr>
            <a:r>
              <a:t/>
            </a:r>
            <a:endParaRPr sz="4800"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rgbClr val="4C2922"/>
              </a:buClr>
              <a:buSzPts val="4800"/>
              <a:buNone/>
            </a:pPr>
            <a:r>
              <a:t/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4875" y="1433660"/>
            <a:ext cx="6908129" cy="415821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9"/>
          <p:cNvSpPr/>
          <p:nvPr/>
        </p:nvSpPr>
        <p:spPr>
          <a:xfrm>
            <a:off x="1622810" y="6034634"/>
            <a:ext cx="62326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Diferentes tipos  de cartón ondulado onda E, C, BC, triple A 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3" name="Google Shape;163;p19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TIPOS DE CARTÓN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/>
          <p:nvPr/>
        </p:nvSpPr>
        <p:spPr>
          <a:xfrm>
            <a:off x="1678858" y="1547399"/>
            <a:ext cx="607587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Los elementos fundamentales que intervienen en la fabricación del cartón ondulado:</a:t>
            </a:r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1572727" y="2358675"/>
            <a:ext cx="3048000" cy="3662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COLA DE ALMIDÓN</a:t>
            </a:r>
            <a:endParaRPr/>
          </a:p>
          <a:p>
            <a:pPr indent="-457200" lvl="0" marL="4572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PAPEL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866847"/>
              </a:buClr>
              <a:buSzPts val="1600"/>
              <a:buFont typeface="Trebuchet MS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Caras - liners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866847"/>
              </a:buClr>
              <a:buSzPts val="1600"/>
              <a:buFont typeface="Trebuchet MS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Medium-flutings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ONDULADORA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866847"/>
              </a:buClr>
              <a:buSzPts val="1600"/>
              <a:buFont typeface="Trebuchet MS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Maquinaria 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866847"/>
              </a:buClr>
              <a:buSzPts val="1600"/>
              <a:buFont typeface="Trebuchet MS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Humedad</a:t>
            </a:r>
            <a:endParaRPr/>
          </a:p>
          <a:p>
            <a:pPr indent="-457200" lvl="1" marL="914400" marR="0" rtl="0" algn="l">
              <a:spcBef>
                <a:spcPts val="800"/>
              </a:spcBef>
              <a:spcAft>
                <a:spcPts val="0"/>
              </a:spcAft>
              <a:buClr>
                <a:srgbClr val="866847"/>
              </a:buClr>
              <a:buSzPts val="1600"/>
              <a:buFont typeface="Trebuchet MS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Calor</a:t>
            </a:r>
            <a:endParaRPr/>
          </a:p>
        </p:txBody>
      </p:sp>
      <p:pic>
        <p:nvPicPr>
          <p:cNvPr descr="5" id="171" name="Google Shape;1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2338" y="4708335"/>
            <a:ext cx="2092218" cy="1576433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descr="5" id="172" name="Google Shape;17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83739" y="3172006"/>
            <a:ext cx="2125679" cy="1613654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354931" y="864761"/>
            <a:ext cx="8434137" cy="553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CARTÓN: ELEMENTOS NECESARIOS PARA SU FABRICACIÓN </a:t>
            </a:r>
            <a:endParaRPr/>
          </a:p>
        </p:txBody>
      </p:sp>
      <p:pic>
        <p:nvPicPr>
          <p:cNvPr id="174" name="Google Shape;17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999" y="2265216"/>
            <a:ext cx="1624281" cy="162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1114984" y="1721030"/>
            <a:ext cx="646410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Adhesivo fabricado 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con almidones, agua y aditivos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 instalaciones mas o menos automatizadas</a:t>
            </a:r>
            <a:endParaRPr b="0" i="1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746125" y="2349500"/>
            <a:ext cx="8397875" cy="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DSC00237" id="182" name="Google Shape;18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3008" y="4114801"/>
            <a:ext cx="3307376" cy="248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4937" y="3209168"/>
            <a:ext cx="4441825" cy="257968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COLA DE ALMIDÓN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/>
          <p:nvPr/>
        </p:nvSpPr>
        <p:spPr>
          <a:xfrm>
            <a:off x="0" y="5023917"/>
            <a:ext cx="7862888" cy="1551194"/>
          </a:xfrm>
          <a:prstGeom prst="rect">
            <a:avLst/>
          </a:prstGeom>
          <a:solidFill>
            <a:srgbClr val="BFAE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8075613" y="15875"/>
            <a:ext cx="166712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1661652" y="1405654"/>
            <a:ext cx="67301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Son los papeles lisos exteriores y sus funciones son: </a:t>
            </a:r>
            <a:endParaRPr/>
          </a:p>
        </p:txBody>
      </p:sp>
      <p:sp>
        <p:nvSpPr>
          <p:cNvPr id="193" name="Google Shape;193;p22"/>
          <p:cNvSpPr txBox="1"/>
          <p:nvPr/>
        </p:nvSpPr>
        <p:spPr>
          <a:xfrm>
            <a:off x="1661652" y="5156654"/>
            <a:ext cx="4703211" cy="1272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Gracias a su facilidad para ser impresos:</a:t>
            </a:r>
            <a:endParaRPr/>
          </a:p>
          <a:p>
            <a:pPr indent="-354013" lvl="0" marL="354013" marR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Facilitan información </a:t>
            </a: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sobre el embalaje</a:t>
            </a:r>
            <a:endParaRPr/>
          </a:p>
          <a:p>
            <a:pPr indent="-354013" lvl="0" marL="35401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Facilitan información </a:t>
            </a: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sobre el producto</a:t>
            </a:r>
            <a:endParaRPr/>
          </a:p>
          <a:p>
            <a:pPr indent="-354013" lvl="0" marL="35401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rebuchet MS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Personalizan el embalaje </a:t>
            </a:r>
            <a:r>
              <a:rPr b="0" i="0" lang="en-US" sz="1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 gusto del cliente</a:t>
            </a:r>
            <a:endParaRPr/>
          </a:p>
        </p:txBody>
      </p:sp>
      <p:sp>
        <p:nvSpPr>
          <p:cNvPr id="194" name="Google Shape;194;p22"/>
          <p:cNvSpPr txBox="1"/>
          <p:nvPr/>
        </p:nvSpPr>
        <p:spPr>
          <a:xfrm>
            <a:off x="5026741" y="2351227"/>
            <a:ext cx="2577919" cy="21175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Aportar resistencia al embalaje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Rigidez a la flexión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Estallido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Desgarro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Resistencia al apilado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PALET_PAPER.jpg" id="195" name="Google Shape;19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9339" y="1834083"/>
            <a:ext cx="3112863" cy="308131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TIPOS DE  PAPEL: LINERS O CARAS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/>
          <p:nvPr/>
        </p:nvSpPr>
        <p:spPr>
          <a:xfrm>
            <a:off x="7950200" y="60325"/>
            <a:ext cx="158698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1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1701134" y="4383160"/>
            <a:ext cx="598277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Son los papeles ondulados interiores y sus funciones son:</a:t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1693326" y="4885677"/>
            <a:ext cx="5990583" cy="1680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Aportar características mecánicas al embalaje:</a:t>
            </a:r>
            <a:endParaRPr/>
          </a:p>
          <a:p>
            <a:pPr indent="-45720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1600"/>
              <a:buFont typeface="Trebuchet MS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Rigidez a la flexión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fundamentalmente</a:t>
            </a:r>
            <a:endParaRPr/>
          </a:p>
          <a:p>
            <a:pPr indent="-4572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1600"/>
              <a:buFont typeface="Trebuchet MS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Resistencia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 apilamiento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7200" lvl="0" marL="457200" marR="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Aporta la </a:t>
            </a: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capacidad de amortiguamiento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al embalaje gracias a la elasticidad que le confiere su forma de onda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1600"/>
              <a:buFont typeface="Trebuchet MS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Da un grosor </a:t>
            </a: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inicial o calibre al cartón</a:t>
            </a:r>
            <a:endParaRPr/>
          </a:p>
        </p:txBody>
      </p:sp>
      <p:pic>
        <p:nvPicPr>
          <p:cNvPr descr="4" id="205" name="Google Shape;20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688" y="1328020"/>
            <a:ext cx="3798843" cy="2829622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TIPOS DE  PAPEL: MEDIUM ó FLUTING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1522437" y="4586504"/>
            <a:ext cx="611300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La onduladora es una línea de fabricación, compuesta de una serie de máquinas e instalaciones complementarias, en donde 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se fabrica el cartón ondulado a partir de bobinas de papel y un adhesivo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fabricado con distintos tipos de almidón</a:t>
            </a:r>
            <a:endParaRPr/>
          </a:p>
        </p:txBody>
      </p:sp>
      <p:pic>
        <p:nvPicPr>
          <p:cNvPr descr="Explorar0002" id="213" name="Google Shape;213;p24"/>
          <p:cNvPicPr preferRelativeResize="0"/>
          <p:nvPr/>
        </p:nvPicPr>
        <p:blipFill rotWithShape="1">
          <a:blip r:embed="rId3">
            <a:alphaModFix/>
          </a:blip>
          <a:srcRect b="3117" l="2" r="778" t="5327"/>
          <a:stretch/>
        </p:blipFill>
        <p:spPr>
          <a:xfrm>
            <a:off x="896727" y="1431435"/>
            <a:ext cx="6939683" cy="2537848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14" name="Google Shape;214;p24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ONDULADORA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104" y="1878965"/>
            <a:ext cx="6894769" cy="230473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/>
          <p:nvPr/>
        </p:nvSpPr>
        <p:spPr>
          <a:xfrm>
            <a:off x="1729757" y="5069882"/>
            <a:ext cx="5995116" cy="727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Parte delantera de la onduladora, en la que se usa  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cola de  almidón, vapor y agua</a:t>
            </a:r>
            <a:endParaRPr/>
          </a:p>
        </p:txBody>
      </p:sp>
      <p:sp>
        <p:nvSpPr>
          <p:cNvPr id="222" name="Google Shape;222;p25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ONDULADORA WET - 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758" y="1429270"/>
            <a:ext cx="6292364" cy="384767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6"/>
          <p:cNvSpPr/>
          <p:nvPr/>
        </p:nvSpPr>
        <p:spPr>
          <a:xfrm>
            <a:off x="1811018" y="5686802"/>
            <a:ext cx="5914104" cy="727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Parte final de la onduladora, en la que 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no hay aplicación de almidón, vapor y agua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ONDULADORA DRY - 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8029575" y="376238"/>
            <a:ext cx="15388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16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1720850" y="1524596"/>
            <a:ext cx="57023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Máquinas con prensa lisa</a:t>
            </a:r>
            <a:endParaRPr/>
          </a:p>
        </p:txBody>
      </p:sp>
      <p:pic>
        <p:nvPicPr>
          <p:cNvPr id="238" name="Google Shape;23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051" y="1956451"/>
            <a:ext cx="6629400" cy="4122738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647496" y="778811"/>
            <a:ext cx="69036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GRUPO DE ONDULAR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354" y="1508392"/>
            <a:ext cx="5488859" cy="4189516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8"/>
          <p:cNvSpPr/>
          <p:nvPr/>
        </p:nvSpPr>
        <p:spPr>
          <a:xfrm>
            <a:off x="1708354" y="5943803"/>
            <a:ext cx="6108291" cy="8302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Grupo con cilindro prensa lisa trabajando, 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la presión es del orden de 20 N/ cm,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</p:txBody>
      </p:sp>
      <p:sp>
        <p:nvSpPr>
          <p:cNvPr id="247" name="Google Shape;247;p28"/>
          <p:cNvSpPr txBox="1"/>
          <p:nvPr>
            <p:ph idx="1" type="body"/>
          </p:nvPr>
        </p:nvSpPr>
        <p:spPr>
          <a:xfrm>
            <a:off x="647496" y="778811"/>
            <a:ext cx="69036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GRUPO DE ONDULAR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8364538" y="-12700"/>
            <a:ext cx="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11"/>
          <p:cNvSpPr txBox="1"/>
          <p:nvPr/>
        </p:nvSpPr>
        <p:spPr>
          <a:xfrm>
            <a:off x="1681316" y="1688056"/>
            <a:ext cx="5987846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Estructura ligera, pero de alta resistencia obtenida, de la unión de varias hojas de papel mediante una cola de almidón. </a:t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228600" y="885825"/>
            <a:ext cx="8135938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87" name="Google Shape;87;p11"/>
          <p:cNvSpPr txBox="1"/>
          <p:nvPr/>
        </p:nvSpPr>
        <p:spPr>
          <a:xfrm>
            <a:off x="3978692" y="2745201"/>
            <a:ext cx="5059429" cy="336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RESULTADO ES UN MATERIAL:</a:t>
            </a:r>
            <a:endParaRPr/>
          </a:p>
          <a:p>
            <a:pPr indent="0" lvl="1" marL="45720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ECONÓMICO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DE ALTA RESISTENCIA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 BUENAS PRESTACIONES MECÁNICAS</a:t>
            </a:r>
            <a:endParaRPr/>
          </a:p>
          <a:p>
            <a:pPr indent="-171450" lvl="1" marL="74295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 UNA MATERIA PRIMA IDEAL, PARA ELABORAR:</a:t>
            </a:r>
            <a:endParaRPr b="1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EMBALAJES LIGEROS </a:t>
            </a:r>
            <a:endParaRPr/>
          </a:p>
          <a:p>
            <a:pPr indent="0" lvl="1" marL="4572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ECONÓMICOS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1" marL="457200" marR="0" rtl="0" algn="l">
              <a:lnSpc>
                <a:spcPct val="7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MUY RESISTENTES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ddd.jpg" id="88" name="Google Shape;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5326" y="4511590"/>
            <a:ext cx="2505989" cy="191374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CARTÓN ONDULADO:  DEFINICIÓN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1846" y="2788095"/>
            <a:ext cx="2128988" cy="1271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8029575" y="376238"/>
            <a:ext cx="14128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1656735" y="1390969"/>
            <a:ext cx="60566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Máquinas sin prensa lisa</a:t>
            </a:r>
            <a:endParaRPr/>
          </a:p>
        </p:txBody>
      </p:sp>
      <p:pic>
        <p:nvPicPr>
          <p:cNvPr id="255" name="Google Shape;2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5548" y="1818461"/>
            <a:ext cx="6505626" cy="4820077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647496" y="778811"/>
            <a:ext cx="69036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GRUPO DE ONDULAR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0"/>
          <p:cNvPicPr preferRelativeResize="0"/>
          <p:nvPr/>
        </p:nvPicPr>
        <p:blipFill rotWithShape="1">
          <a:blip r:embed="rId3">
            <a:alphaModFix/>
          </a:blip>
          <a:srcRect b="25420" l="10542" r="70300" t="25731"/>
          <a:stretch/>
        </p:blipFill>
        <p:spPr>
          <a:xfrm>
            <a:off x="1635919" y="1525250"/>
            <a:ext cx="1509215" cy="2932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 rotWithShape="1">
          <a:blip r:embed="rId3">
            <a:alphaModFix/>
          </a:blip>
          <a:srcRect b="24701" l="40147" r="40421" t="25890"/>
          <a:stretch/>
        </p:blipFill>
        <p:spPr>
          <a:xfrm>
            <a:off x="5292725" y="1545093"/>
            <a:ext cx="1517619" cy="2912266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0"/>
          <p:cNvSpPr/>
          <p:nvPr/>
        </p:nvSpPr>
        <p:spPr>
          <a:xfrm>
            <a:off x="1530085" y="4675802"/>
            <a:ext cx="193482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Máquina sin prensa lisa</a:t>
            </a:r>
            <a:endParaRPr b="1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5142410" y="4684908"/>
            <a:ext cx="1997342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Máquina con prensa lisa</a:t>
            </a:r>
            <a:endParaRPr b="1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1256044" y="5127901"/>
            <a:ext cx="6494962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Existen </a:t>
            </a:r>
            <a:r>
              <a:rPr b="1" i="0" lang="en-US" sz="14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pérdidas de características mecánicas del cartón</a:t>
            </a: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al trabajar con un tipo de máquina u otra.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Pueden oscilar  </a:t>
            </a:r>
            <a:r>
              <a:rPr b="1" i="0" lang="en-US" sz="14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entre el 5 y 10% del valor del ECT,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dependiendo del diseño y estado mecánico de la prensa y cilindros acanalados-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En perfectas condiciones de diseño y conservación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del grupo de ondular, estas diferencias pueden ser menores o prácticamente inexistentes</a:t>
            </a:r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647496" y="778811"/>
            <a:ext cx="690367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GRUPO DE ONDULAR: MARCAS DE PRENSA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rst page" id="272" name="Google Shape;27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187" y="2986196"/>
            <a:ext cx="6907506" cy="323885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1"/>
          <p:cNvSpPr/>
          <p:nvPr/>
        </p:nvSpPr>
        <p:spPr>
          <a:xfrm>
            <a:off x="1351776" y="1651671"/>
            <a:ext cx="62521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Los cilindros onduladores son el elemento clave de la onduladora ya que 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definen las características del cartón</a:t>
            </a: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basadas en el empleo de la onda senoidal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31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RODILLOS ONDULADORES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2"/>
          <p:cNvSpPr/>
          <p:nvPr/>
        </p:nvSpPr>
        <p:spPr>
          <a:xfrm>
            <a:off x="5791200" y="6330950"/>
            <a:ext cx="1828800" cy="5159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1594203" y="1470024"/>
            <a:ext cx="6161264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  comportamiento  del cartón ondulado y de la caja, una vez fabricada, están directamente relacionadas con los siguientes parámetros, que deben de ser tenidos muy en cuenta.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Gramaje y características de los papeles utilizados</a:t>
            </a:r>
            <a:endParaRPr b="1" i="0" sz="1600" u="none" cap="none" strike="noStrike">
              <a:solidFill>
                <a:srgbClr val="8668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8668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Clase y formación de la onda</a:t>
            </a:r>
            <a:endParaRPr/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866847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Características de los grupos de ondular  </a:t>
            </a:r>
            <a:endParaRPr/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Calibre</a:t>
            </a:r>
            <a:endParaRPr/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Pegado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Humedad final</a:t>
            </a:r>
            <a:endParaRPr/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Planitud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4C2922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Aspecto superficial</a:t>
            </a:r>
            <a:endParaRPr b="1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1" name="Google Shape;28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58229" y="3998372"/>
            <a:ext cx="3297238" cy="247173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2"/>
          <p:cNvSpPr txBox="1"/>
          <p:nvPr/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CARACTERÍSTICAS ESTRUCTURALES</a:t>
            </a:r>
            <a:endParaRPr b="1" i="0" sz="2400" u="none" cap="none" strike="noStrike">
              <a:solidFill>
                <a:srgbClr val="8668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/>
        </p:nvSpPr>
        <p:spPr>
          <a:xfrm>
            <a:off x="1402803" y="1464140"/>
            <a:ext cx="595834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 esta estructura, podemos fabricar diferentes clases de cajas 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para todo tipo de clientes, con o sin impresión</a:t>
            </a:r>
            <a:endParaRPr/>
          </a:p>
        </p:txBody>
      </p:sp>
      <p:pic>
        <p:nvPicPr>
          <p:cNvPr id="96" name="Google Shape;9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131" y="3062893"/>
            <a:ext cx="1645162" cy="1645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 rotWithShape="1">
          <a:blip r:embed="rId4">
            <a:alphaModFix/>
          </a:blip>
          <a:srcRect b="20175" l="0" r="0" t="18677"/>
          <a:stretch/>
        </p:blipFill>
        <p:spPr>
          <a:xfrm>
            <a:off x="3080253" y="3169796"/>
            <a:ext cx="2164612" cy="1339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5931" y="2911495"/>
            <a:ext cx="2349621" cy="1855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933" y="4708055"/>
            <a:ext cx="1921253" cy="1921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76255" y="4708055"/>
            <a:ext cx="2594403" cy="1921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70658" y="5028703"/>
            <a:ext cx="2496206" cy="133918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CARTÓN ONDULADO:  APLICACIONES-EMBALAJES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/>
        </p:nvSpPr>
        <p:spPr>
          <a:xfrm>
            <a:off x="1320773" y="1660461"/>
            <a:ext cx="621950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Además tiene la ventaja sobre otros materiales de que </a:t>
            </a:r>
            <a:r>
              <a:rPr b="0" i="0" lang="en-US" sz="1800" u="none" cap="none" strike="noStrike">
                <a:solidFill>
                  <a:srgbClr val="1D1B10"/>
                </a:solidFill>
                <a:latin typeface="Trebuchet MS"/>
                <a:ea typeface="Trebuchet MS"/>
                <a:cs typeface="Trebuchet MS"/>
                <a:sym typeface="Trebuchet MS"/>
              </a:rPr>
              <a:t>es 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reciclable y en consecuencia poco contaminante</a:t>
            </a:r>
            <a:endParaRPr/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854" y="2987612"/>
            <a:ext cx="3917401" cy="26074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3"/>
          <p:cNvPicPr preferRelativeResize="0"/>
          <p:nvPr/>
        </p:nvPicPr>
        <p:blipFill rotWithShape="1">
          <a:blip r:embed="rId4">
            <a:alphaModFix/>
          </a:blip>
          <a:srcRect b="0" l="0" r="46808" t="0"/>
          <a:stretch/>
        </p:blipFill>
        <p:spPr>
          <a:xfrm>
            <a:off x="4571999" y="3967090"/>
            <a:ext cx="4336051" cy="236851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 txBox="1"/>
          <p:nvPr/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CARTÓN ONDULADO:  RECICLABILIDAD</a:t>
            </a:r>
            <a:endParaRPr b="1" i="0" sz="2400" u="none" cap="none" strike="noStrike">
              <a:solidFill>
                <a:srgbClr val="866847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/>
        </p:nvSpPr>
        <p:spPr>
          <a:xfrm>
            <a:off x="1137060" y="1461146"/>
            <a:ext cx="71007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 reciclabilidad lo hace atractivo,  incluso frente 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al retráctil, mas económico y ligero que el cartón</a:t>
            </a:r>
            <a:endParaRPr/>
          </a:p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241" y="2328148"/>
            <a:ext cx="3178821" cy="4237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8940" y="2328148"/>
            <a:ext cx="3178821" cy="42351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4"/>
          <p:cNvSpPr txBox="1"/>
          <p:nvPr>
            <p:ph idx="1" type="body"/>
          </p:nvPr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CARTÓN ONDULADO:  RECICLABILIDAD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/>
        </p:nvSpPr>
        <p:spPr>
          <a:xfrm>
            <a:off x="953899" y="1534736"/>
            <a:ext cx="67251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Estas cualidades lo hacen muy competitivo  frente a otros materiales, especialmente 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 la madera y el plástico</a:t>
            </a:r>
            <a:endParaRPr/>
          </a:p>
        </p:txBody>
      </p:sp>
      <p:pic>
        <p:nvPicPr>
          <p:cNvPr id="125" name="Google Shape;1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383" y="2488866"/>
            <a:ext cx="1880267" cy="1880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4829" y="4630862"/>
            <a:ext cx="1681327" cy="16813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KEA SOCKERBIT Caja con tapa" id="127" name="Google Shape;12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496" y="4554645"/>
            <a:ext cx="1912043" cy="191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5"/>
          <p:cNvPicPr preferRelativeResize="0"/>
          <p:nvPr/>
        </p:nvPicPr>
        <p:blipFill rotWithShape="1">
          <a:blip r:embed="rId6">
            <a:alphaModFix/>
          </a:blip>
          <a:srcRect b="10402" l="0" r="0" t="0"/>
          <a:stretch/>
        </p:blipFill>
        <p:spPr>
          <a:xfrm>
            <a:off x="6226940" y="2228046"/>
            <a:ext cx="1869216" cy="1713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/>
          <p:cNvPicPr preferRelativeResize="0"/>
          <p:nvPr/>
        </p:nvPicPr>
        <p:blipFill rotWithShape="1">
          <a:blip r:embed="rId7">
            <a:alphaModFix/>
          </a:blip>
          <a:srcRect b="11795" l="7940" r="-51" t="22942"/>
          <a:stretch/>
        </p:blipFill>
        <p:spPr>
          <a:xfrm>
            <a:off x="3227083" y="2475327"/>
            <a:ext cx="2185587" cy="1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 rotWithShape="1">
          <a:blip r:embed="rId8">
            <a:alphaModFix/>
          </a:blip>
          <a:srcRect b="18896" l="0" r="0" t="15245"/>
          <a:stretch/>
        </p:blipFill>
        <p:spPr>
          <a:xfrm>
            <a:off x="3227083" y="4676934"/>
            <a:ext cx="2352752" cy="15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 txBox="1"/>
          <p:nvPr/>
        </p:nvSpPr>
        <p:spPr>
          <a:xfrm>
            <a:off x="647496" y="778811"/>
            <a:ext cx="78628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CARTÓN ONDULADO: COMPETITIVIDAD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/>
          <p:nvPr/>
        </p:nvSpPr>
        <p:spPr>
          <a:xfrm>
            <a:off x="1010988" y="1579121"/>
            <a:ext cx="74277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También se suele  usar  combinado con  otros materiales, 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en embalajes especiales y resistentes por ejemplo plástico, o madera</a:t>
            </a:r>
            <a:endParaRPr/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859" y="2653364"/>
            <a:ext cx="3019425" cy="302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/>
          <p:cNvPicPr preferRelativeResize="0"/>
          <p:nvPr/>
        </p:nvPicPr>
        <p:blipFill rotWithShape="1">
          <a:blip r:embed="rId4">
            <a:alphaModFix/>
          </a:blip>
          <a:srcRect b="0" l="19521" r="20241" t="0"/>
          <a:stretch/>
        </p:blipFill>
        <p:spPr>
          <a:xfrm>
            <a:off x="647496" y="2653364"/>
            <a:ext cx="3425825" cy="3425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 txBox="1"/>
          <p:nvPr>
            <p:ph idx="1" type="body"/>
          </p:nvPr>
        </p:nvSpPr>
        <p:spPr>
          <a:xfrm>
            <a:off x="647496" y="778811"/>
            <a:ext cx="7862888" cy="9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CARTÓN ONDULADO:  VERSATILIDAD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8029575" y="376238"/>
            <a:ext cx="15388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1730071" y="1913792"/>
            <a:ext cx="3052762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CARA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SIMPLE ONDA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DOBLE ONDA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TRIPLE ONDA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CUÁDRUPLE ONDA</a:t>
            </a:r>
            <a:endParaRPr b="1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647496" y="778811"/>
            <a:ext cx="7862888" cy="9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CARTÓN: TIPOS DE CARTÓN ONDULADO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>
            <a:off x="8029575" y="376238"/>
            <a:ext cx="153888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b="0" i="0" sz="2400" u="none" cap="none" strike="noStrike">
              <a:solidFill>
                <a:schemeClr val="l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54" name="Google Shape;15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5850" y="2235826"/>
            <a:ext cx="5812298" cy="4428198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8"/>
          <p:cNvSpPr/>
          <p:nvPr/>
        </p:nvSpPr>
        <p:spPr>
          <a:xfrm>
            <a:off x="1372204" y="1405752"/>
            <a:ext cx="639958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Unión de un papel ondulado con uno liso, se suele vender </a:t>
            </a:r>
            <a:r>
              <a:rPr b="1" i="0" lang="en-US" sz="1800" u="none" cap="none" strike="noStrike">
                <a:solidFill>
                  <a:srgbClr val="866847"/>
                </a:solidFill>
                <a:latin typeface="Trebuchet MS"/>
                <a:ea typeface="Trebuchet MS"/>
                <a:cs typeface="Trebuchet MS"/>
                <a:sym typeface="Trebuchet MS"/>
              </a:rPr>
              <a:t>en rollos o en resmas (formatos ya cortados)</a:t>
            </a:r>
            <a:endParaRPr/>
          </a:p>
        </p:txBody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647496" y="778811"/>
            <a:ext cx="7862888" cy="9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rPr lang="en-US"/>
              <a:t>CARTÓN: SIMPLE CARA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866847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icin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