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viewProps" Target="view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59504" y="4740900"/>
            <a:ext cx="2789097" cy="1859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" y="220104"/>
            <a:ext cx="9144000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697036" y="1710392"/>
            <a:ext cx="574992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rgbClr val="4C2922"/>
              </a:buClr>
              <a:buSzPts val="4400"/>
              <a:buNone/>
              <a:defRPr b="1" sz="4400">
                <a:solidFill>
                  <a:srgbClr val="4C292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1409699" y="4001185"/>
            <a:ext cx="6324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  <a:defRPr sz="36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47496" y="778811"/>
            <a:ext cx="786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  <a:defRPr b="1" sz="2400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647496" y="2185703"/>
            <a:ext cx="71072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47496" y="778811"/>
            <a:ext cx="786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  <a:defRPr b="1" sz="2400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731713" y="1859951"/>
            <a:ext cx="71072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1579562" y="5879134"/>
            <a:ext cx="71072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0" y="220104"/>
            <a:ext cx="7697064" cy="6637896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47496" y="692957"/>
            <a:ext cx="70495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C2922"/>
                </a:solidFill>
                <a:latin typeface="Trebuchet MS"/>
                <a:ea typeface="Trebuchet MS"/>
                <a:cs typeface="Trebuchet MS"/>
                <a:sym typeface="Trebuchet MS"/>
              </a:rPr>
              <a:t>DIAPOSITIVA CON FONDO UNIFORME</a:t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630907" y="1506796"/>
            <a:ext cx="6110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0" y="3144049"/>
            <a:ext cx="7697064" cy="1311215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690576" y="1230908"/>
            <a:ext cx="6719887" cy="286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630907" y="3374802"/>
            <a:ext cx="6110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1690575" y="4625194"/>
            <a:ext cx="6719887" cy="17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47496" y="778811"/>
            <a:ext cx="786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  <a:defRPr b="1" sz="2400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1681890" y="5693697"/>
            <a:ext cx="57802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C2922"/>
                </a:solidFill>
                <a:latin typeface="Calibri"/>
                <a:ea typeface="Calibri"/>
                <a:cs typeface="Calibri"/>
                <a:sym typeface="Calibri"/>
              </a:rPr>
              <a:t>El cierre puede incluir una frase de agradecimiento si es una presentación en vivo o los datos de contacto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8875" y="200025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5103673" y="544104"/>
            <a:ext cx="2593392" cy="436624"/>
          </a:xfrm>
          <a:prstGeom prst="rect">
            <a:avLst/>
          </a:prstGeom>
          <a:solidFill>
            <a:srgbClr val="A1B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5103673" y="220104"/>
            <a:ext cx="2593392" cy="324000"/>
          </a:xfrm>
          <a:prstGeom prst="rect">
            <a:avLst/>
          </a:prstGeom>
          <a:solidFill>
            <a:srgbClr val="3467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2510281" y="544104"/>
            <a:ext cx="2593392" cy="436624"/>
          </a:xfrm>
          <a:prstGeom prst="rect">
            <a:avLst/>
          </a:prstGeom>
          <a:solidFill>
            <a:srgbClr val="B4B8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2510281" y="220104"/>
            <a:ext cx="2593392" cy="324000"/>
          </a:xfrm>
          <a:prstGeom prst="rect">
            <a:avLst/>
          </a:prstGeom>
          <a:solidFill>
            <a:srgbClr val="757E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-1" y="544104"/>
            <a:ext cx="2510281" cy="436624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-1" y="220104"/>
            <a:ext cx="2510281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005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0" y="2223104"/>
            <a:ext cx="7697064" cy="324000"/>
          </a:xfrm>
          <a:prstGeom prst="rect">
            <a:avLst/>
          </a:prstGeom>
          <a:solidFill>
            <a:srgbClr val="A1B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47496" y="2695957"/>
            <a:ext cx="70495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4675D"/>
                </a:solidFill>
                <a:latin typeface="Trebuchet MS"/>
                <a:ea typeface="Trebuchet MS"/>
                <a:cs typeface="Trebuchet MS"/>
                <a:sym typeface="Trebuchet MS"/>
              </a:rPr>
              <a:t>TÍTULO DIAPOSITIVA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1630907" y="3344142"/>
            <a:ext cx="60462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quieren separar secciones por colores es pueden usar estas dos gamas alternativas.</a:t>
            </a: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4296984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>
            <a:off x="0" y="4514227"/>
            <a:ext cx="7697064" cy="324000"/>
          </a:xfrm>
          <a:prstGeom prst="rect">
            <a:avLst/>
          </a:prstGeom>
          <a:solidFill>
            <a:srgbClr val="B4B8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647496" y="4987080"/>
            <a:ext cx="70495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57E4A"/>
                </a:solidFill>
                <a:latin typeface="Trebuchet MS"/>
                <a:ea typeface="Trebuchet MS"/>
                <a:cs typeface="Trebuchet MS"/>
                <a:sym typeface="Trebuchet MS"/>
              </a:rPr>
              <a:t>TÍTULO DIAPOSITIVA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630907" y="5635265"/>
            <a:ext cx="60462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 dolor sit amet, consectetur adipiscing elit, sed do eiusmod tempor incididunt ut labore.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30.jpg"/><Relationship Id="rId5" Type="http://schemas.openxmlformats.org/officeDocument/2006/relationships/image" Target="../media/image2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Relationship Id="rId4" Type="http://schemas.openxmlformats.org/officeDocument/2006/relationships/image" Target="../media/image26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7.jp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jpg"/><Relationship Id="rId4" Type="http://schemas.openxmlformats.org/officeDocument/2006/relationships/image" Target="../media/image2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55016" y="1332942"/>
            <a:ext cx="6833968" cy="35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rPr lang="en-US" sz="4800"/>
              <a:t>CORRUGATED CARDBOARD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rPr lang="en-US" sz="4800"/>
              <a:t>DEFINITION AND GENERAL CHARACTERISTICS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875" y="1433660"/>
            <a:ext cx="6908129" cy="415821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1622810" y="6034634"/>
            <a:ext cx="6232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types of corrugated cardboard: E wave, C wave, BC, triple A.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TYPES OF CARDBOARD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678858" y="1547399"/>
            <a:ext cx="607587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fundamental elements involved in the manufacture of corrugated cardboard: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1572727" y="2358675"/>
            <a:ext cx="3048000" cy="366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STARCH TAIL</a:t>
            </a:r>
            <a:endParaRPr/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PAPER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Faces - liners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Medio estriado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WAVE IRON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Machinery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Moisture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Heat</a:t>
            </a:r>
            <a:endParaRPr/>
          </a:p>
        </p:txBody>
      </p:sp>
      <p:pic>
        <p:nvPicPr>
          <p:cNvPr descr="5"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338" y="4708335"/>
            <a:ext cx="2092218" cy="157643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5"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3739" y="3172006"/>
            <a:ext cx="2125679" cy="161365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54931" y="864761"/>
            <a:ext cx="8434137" cy="5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CARDBOARD: NECESSARY ELEMENTS FOR ITS MANUFACTURE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9" y="2265216"/>
            <a:ext cx="1624281" cy="16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1114984" y="1721030"/>
            <a:ext cx="646410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Adhesive made with starch, water, and additives in more or less automated facilities.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46125" y="2349500"/>
            <a:ext cx="83978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SC00237"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008" y="4114801"/>
            <a:ext cx="3307376" cy="248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937" y="3209168"/>
            <a:ext cx="4441825" cy="257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STARCH TAIL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5023917"/>
            <a:ext cx="7862888" cy="1551194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8075613" y="15875"/>
            <a:ext cx="166712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661652" y="1405654"/>
            <a:ext cx="67301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the smooth outer papers and their functions are: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661652" y="5156654"/>
            <a:ext cx="4703211" cy="127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to their ease of printing:</a:t>
            </a:r>
            <a:endParaRPr/>
          </a:p>
          <a:p>
            <a:pPr indent="-354013" lvl="0" marL="354013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They provide information about packaging.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  <a:p>
            <a:pPr indent="-354013" lvl="0" marL="3540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They provide information about the product.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  <a:p>
            <a:pPr indent="-354013" lvl="0" marL="3540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They customize the packaging according to the customer's preferences.</a:t>
            </a: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5026741" y="2351227"/>
            <a:ext cx="2577919" cy="2117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resistance to the packaging.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Flexural stiffness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Outburst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Stacking resistance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PALET_PAPER.jpg"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339" y="1834083"/>
            <a:ext cx="3112863" cy="308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TYPES OF PAPER: LINERS OR FACES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7950200" y="60325"/>
            <a:ext cx="15869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1701134" y="4383160"/>
            <a:ext cx="5982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are the interior corrugated papers and their functions are: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693326" y="4885677"/>
            <a:ext cx="5990583" cy="168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mechanical characteristics to the packaging:</a:t>
            </a:r>
            <a:endParaRPr/>
          </a:p>
          <a:p>
            <a:pPr indent="-4572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Bending stiffness mainly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  <a:p>
            <a:pPr indent="-4572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Stacking resistance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provides cushioning capability to the packaging thanks to the elasticity provided by its waveform shape.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Give the cardboard an initial thickness or gauge.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pic>
        <p:nvPicPr>
          <p:cNvPr descr="4"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688" y="1328020"/>
            <a:ext cx="3798843" cy="282962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TYPES OF PAPER: MEDIUM OR FLUTING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1522437" y="4586504"/>
            <a:ext cx="61130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corrugator is a production line, consisting of a series of machines and complementary facilities, where corrugated cardboard is manufactured from paper reels and an adhesive made with different types of starch.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pic>
        <p:nvPicPr>
          <p:cNvPr descr="Explorar0002" id="213" name="Google Shape;213;p24"/>
          <p:cNvPicPr preferRelativeResize="0"/>
          <p:nvPr/>
        </p:nvPicPr>
        <p:blipFill rotWithShape="1">
          <a:blip r:embed="rId3">
            <a:alphaModFix/>
          </a:blip>
          <a:srcRect b="3117" l="2" r="778" t="5327"/>
          <a:stretch/>
        </p:blipFill>
        <p:spPr>
          <a:xfrm>
            <a:off x="896727" y="1431435"/>
            <a:ext cx="6939683" cy="253784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WAVE MACHINE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04" y="1878965"/>
            <a:ext cx="6894769" cy="230473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1729757" y="5069882"/>
            <a:ext cx="5995116" cy="72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part of the corrugator, where starch glue, steam, and water are used.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WET-END CORRUGATOR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58" y="1429270"/>
            <a:ext cx="6292364" cy="384767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1811018" y="5686802"/>
            <a:ext cx="5914104" cy="72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part of the corrugator, where no starch, steam, and water are applied.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DRY WAVES - 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8029575" y="376238"/>
            <a:ext cx="1538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6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1720850" y="1524596"/>
            <a:ext cx="5702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Machines with flat press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051" y="1956451"/>
            <a:ext cx="6629400" cy="41227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WAVE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354" y="1508392"/>
            <a:ext cx="5488859" cy="418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>
            <a:off x="1708354" y="5943803"/>
            <a:ext cx="6108291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with smooth press cylinder working, the pressure is around 20 N/cm.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WAVE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8364538" y="-12700"/>
            <a:ext cx="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681316" y="1688056"/>
            <a:ext cx="59878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Lightweight structure, but with high strength obtained from the union of several sheets of paper by a starch-based glue.</a:t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228600" y="885825"/>
            <a:ext cx="81359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7" name="Google Shape;87;p11"/>
          <p:cNvSpPr txBox="1"/>
          <p:nvPr/>
        </p:nvSpPr>
        <p:spPr>
          <a:xfrm>
            <a:off x="3978692" y="2745201"/>
            <a:ext cx="5059429" cy="336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RESULT IS A MATERIAL: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ECONOMIC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HIGH STRENGTH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GOOD MECHANICAL PERFORMANCE</a:t>
            </a:r>
            <a:endParaRPr/>
          </a:p>
          <a:p>
            <a:pPr indent="-171450" lvl="1" marL="74295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AN IDEAL RAW MATERIAL, TO ELABORATE: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LIGHT PACKAGING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ECONOMICAL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VERY RESISTANT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dd.jpg"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326" y="4511590"/>
            <a:ext cx="2505989" cy="19137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CORRUGATED CARDBOARD: DEFINITION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846" y="2788095"/>
            <a:ext cx="2128988" cy="127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8029575" y="376238"/>
            <a:ext cx="1412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1656735" y="1390969"/>
            <a:ext cx="6056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Machines without flat press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48" y="1818461"/>
            <a:ext cx="6505626" cy="482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WAVE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25420" l="10542" r="70300" t="25731"/>
          <a:stretch/>
        </p:blipFill>
        <p:spPr>
          <a:xfrm>
            <a:off x="1635919" y="1525250"/>
            <a:ext cx="1509215" cy="293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24701" l="40147" r="40421" t="25890"/>
          <a:stretch/>
        </p:blipFill>
        <p:spPr>
          <a:xfrm>
            <a:off x="5292725" y="1545093"/>
            <a:ext cx="1517619" cy="2912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1530085" y="4675802"/>
            <a:ext cx="193482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without flat press</a:t>
            </a:r>
            <a:endParaRPr b="1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5142410" y="4684908"/>
            <a:ext cx="19973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with flat press</a:t>
            </a:r>
            <a:endParaRPr b="1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1256044" y="5127901"/>
            <a:ext cx="649496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losses in the mechanical characteristics of the cardboard when working with one type of machine or another.</a:t>
            </a:r>
            <a:r>
              <a:rPr b="1" i="0" lang="en-US" sz="1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can range from 5 to 10% of the value of the ECT, depending on the design and mechanical condition of the press and fluted rollers.</a:t>
            </a:r>
            <a:r>
              <a:rPr b="1" i="0" lang="en-US" sz="1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In perfect design and preservation conditions of the wavy group, these differences may be minor or practically nonexistent.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WAVE GROUP: PRESS MARKS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page" id="272" name="Google Shape;2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187" y="2986196"/>
            <a:ext cx="6907506" cy="323885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/>
          <p:nvPr/>
        </p:nvSpPr>
        <p:spPr>
          <a:xfrm>
            <a:off x="1351776" y="1651671"/>
            <a:ext cx="62521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corrugating rolls are the key element of the corrugator as they define the characteristics of the cardboard, based on the use of the sine wave.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WAVE ROLLERS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/>
          <p:nvPr/>
        </p:nvSpPr>
        <p:spPr>
          <a:xfrm>
            <a:off x="5791200" y="6330950"/>
            <a:ext cx="1828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1594203" y="1470024"/>
            <a:ext cx="6161264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behavior of corrugated cardboard and the box, once manufactured, are directly related to the following parameters, which must be taken into account.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Weight and characteristics of the papers used</a:t>
            </a:r>
            <a:endParaRPr b="1" i="0" sz="16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Wave class and formation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Characteristics of wavy hair types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Gauge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Stuck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humidity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Flatness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Superficial aspect</a:t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8229" y="3998372"/>
            <a:ext cx="3297238" cy="24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STRUCTURAL CHARACTERISTICS</a:t>
            </a:r>
            <a:endParaRPr b="1" i="0" sz="24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/>
        </p:nvSpPr>
        <p:spPr>
          <a:xfrm>
            <a:off x="1402803" y="1464140"/>
            <a:ext cx="59583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this structure, we can manufacture different types of boxes for all kinds of clients, with or without printing.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131" y="3062893"/>
            <a:ext cx="1645162" cy="164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4">
            <a:alphaModFix/>
          </a:blip>
          <a:srcRect b="20175" l="0" r="0" t="18677"/>
          <a:stretch/>
        </p:blipFill>
        <p:spPr>
          <a:xfrm>
            <a:off x="3080253" y="3169796"/>
            <a:ext cx="2164612" cy="13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5931" y="2911495"/>
            <a:ext cx="2349621" cy="185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933" y="4708055"/>
            <a:ext cx="1921253" cy="192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6255" y="4708055"/>
            <a:ext cx="2594403" cy="192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0658" y="5028703"/>
            <a:ext cx="2496206" cy="1339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CORRUGATED CARDBOARD: APPLICATIONS-PACKAGING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/>
        </p:nvSpPr>
        <p:spPr>
          <a:xfrm>
            <a:off x="1320773" y="1660461"/>
            <a:ext cx="62195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also has the advantage over other materials that it is recyclable and consequently less polluting.</a:t>
            </a:r>
            <a:r>
              <a:rPr b="0" i="0" lang="en-US" sz="1800" u="none" cap="none" strike="noStrike">
                <a:solidFill>
                  <a:srgbClr val="1D1B1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54" y="2987612"/>
            <a:ext cx="3917401" cy="260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 b="0" l="0" r="46808" t="0"/>
          <a:stretch/>
        </p:blipFill>
        <p:spPr>
          <a:xfrm>
            <a:off x="4571999" y="3967090"/>
            <a:ext cx="4336051" cy="23685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CORRUGATED CARDBOARD: RECYCLABILITY</a:t>
            </a:r>
            <a:endParaRPr b="1" i="0" sz="24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1137060" y="1461146"/>
            <a:ext cx="7100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Its recyclability makes it attractive, even compared to shrink wrap, which is cheaper and lighter than cardboard.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41" y="2328148"/>
            <a:ext cx="3178821" cy="423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940" y="2328148"/>
            <a:ext cx="3178821" cy="423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CORRUGATED CARDBOARD: RECYCLABILITY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953899" y="1534736"/>
            <a:ext cx="67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qualities make it very competitive compared to other materials, especially wood and plastic.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383" y="2488866"/>
            <a:ext cx="1880267" cy="188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829" y="4630862"/>
            <a:ext cx="1681327" cy="1681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KEA SOCKERBIT Caja con tapa" id="127" name="Google Shape;12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496" y="4554645"/>
            <a:ext cx="1912043" cy="191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6">
            <a:alphaModFix/>
          </a:blip>
          <a:srcRect b="10402" l="0" r="0" t="0"/>
          <a:stretch/>
        </p:blipFill>
        <p:spPr>
          <a:xfrm>
            <a:off x="6226940" y="2228046"/>
            <a:ext cx="1869216" cy="171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7">
            <a:alphaModFix/>
          </a:blip>
          <a:srcRect b="11795" l="7940" r="-51" t="22942"/>
          <a:stretch/>
        </p:blipFill>
        <p:spPr>
          <a:xfrm>
            <a:off x="3227083" y="2475327"/>
            <a:ext cx="2185587" cy="1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8">
            <a:alphaModFix/>
          </a:blip>
          <a:srcRect b="18896" l="0" r="0" t="15245"/>
          <a:stretch/>
        </p:blipFill>
        <p:spPr>
          <a:xfrm>
            <a:off x="3227083" y="4676934"/>
            <a:ext cx="2352752" cy="1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CORRUGATED CARDBOARD: COMPETITIVENESS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1010988" y="1579121"/>
            <a:ext cx="7427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also commonly used combined with other materials, in special and resistant packaging such as plastic or wood.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859" y="2653364"/>
            <a:ext cx="3019425" cy="302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4">
            <a:alphaModFix/>
          </a:blip>
          <a:srcRect b="0" l="19521" r="20241" t="0"/>
          <a:stretch/>
        </p:blipFill>
        <p:spPr>
          <a:xfrm>
            <a:off x="647496" y="2653364"/>
            <a:ext cx="3425825" cy="34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647496" y="778811"/>
            <a:ext cx="7862888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CORRUGATED CARDBOARD: VERSATILITY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8029575" y="376238"/>
            <a:ext cx="1538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730071" y="1913792"/>
            <a:ext cx="305276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 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WAVE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 WAVE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TRIPLE WAVE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QUADRUPLE WAVE</a:t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647496" y="778811"/>
            <a:ext cx="7862888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CARDBOARD: TYPES OF CORRUGATED CARDBOARD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8029575" y="376238"/>
            <a:ext cx="1538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850" y="2235826"/>
            <a:ext cx="5812298" cy="442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1372204" y="1405752"/>
            <a:ext cx="639958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Union of corrugated paper with smooth paper, usually sold in rolls or reams (pre-cut formats)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47496" y="778811"/>
            <a:ext cx="7862888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CARDBOARD: SINGLE FACE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