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1" r:id="rId3"/>
    <p:sldId id="257" r:id="rId4"/>
    <p:sldId id="258" r:id="rId5"/>
    <p:sldId id="260" r:id="rId6"/>
    <p:sldId id="276" r:id="rId7"/>
    <p:sldId id="277" r:id="rId8"/>
    <p:sldId id="261" r:id="rId9"/>
    <p:sldId id="278" r:id="rId10"/>
    <p:sldId id="280" r:id="rId11"/>
    <p:sldId id="262" r:id="rId12"/>
    <p:sldId id="264" r:id="rId13"/>
    <p:sldId id="279" r:id="rId14"/>
    <p:sldId id="265" r:id="rId15"/>
    <p:sldId id="268" r:id="rId16"/>
    <p:sldId id="269" r:id="rId17"/>
    <p:sldId id="270" r:id="rId18"/>
    <p:sldId id="282" r:id="rId19"/>
    <p:sldId id="272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90F490-BE4C-45B1-BC2C-98D937B12521}" v="3" dt="2024-08-13T01:50:45.3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3" d="100"/>
          <a:sy n="103" d="100"/>
        </p:scale>
        <p:origin x="130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na Alex" userId="c49b78af8f3ab098" providerId="LiveId" clId="{9B90F490-BE4C-45B1-BC2C-98D937B12521}"/>
    <pc:docChg chg="undo redo custSel addSld modSld">
      <pc:chgData name="Ashna Alex" userId="c49b78af8f3ab098" providerId="LiveId" clId="{9B90F490-BE4C-45B1-BC2C-98D937B12521}" dt="2024-08-13T01:59:03.881" v="250" actId="20577"/>
      <pc:docMkLst>
        <pc:docMk/>
      </pc:docMkLst>
      <pc:sldChg chg="modSp mod">
        <pc:chgData name="Ashna Alex" userId="c49b78af8f3ab098" providerId="LiveId" clId="{9B90F490-BE4C-45B1-BC2C-98D937B12521}" dt="2024-08-13T01:56:18.370" v="187" actId="20577"/>
        <pc:sldMkLst>
          <pc:docMk/>
          <pc:sldMk cId="0" sldId="256"/>
        </pc:sldMkLst>
        <pc:spChg chg="mod">
          <ac:chgData name="Ashna Alex" userId="c49b78af8f3ab098" providerId="LiveId" clId="{9B90F490-BE4C-45B1-BC2C-98D937B12521}" dt="2024-08-13T01:56:18.370" v="187" actId="20577"/>
          <ac:spMkLst>
            <pc:docMk/>
            <pc:sldMk cId="0" sldId="256"/>
            <ac:spMk id="3" creationId="{00000000-0000-0000-0000-000000000000}"/>
          </ac:spMkLst>
        </pc:spChg>
      </pc:sldChg>
      <pc:sldChg chg="addSp delSp modSp mod">
        <pc:chgData name="Ashna Alex" userId="c49b78af8f3ab098" providerId="LiveId" clId="{9B90F490-BE4C-45B1-BC2C-98D937B12521}" dt="2024-08-13T01:46:36.357" v="104" actId="113"/>
        <pc:sldMkLst>
          <pc:docMk/>
          <pc:sldMk cId="0" sldId="261"/>
        </pc:sldMkLst>
        <pc:spChg chg="mod">
          <ac:chgData name="Ashna Alex" userId="c49b78af8f3ab098" providerId="LiveId" clId="{9B90F490-BE4C-45B1-BC2C-98D937B12521}" dt="2024-08-13T01:46:08.240" v="97" actId="26606"/>
          <ac:spMkLst>
            <pc:docMk/>
            <pc:sldMk cId="0" sldId="261"/>
            <ac:spMk id="2" creationId="{00000000-0000-0000-0000-000000000000}"/>
          </ac:spMkLst>
        </pc:spChg>
        <pc:spChg chg="mod">
          <ac:chgData name="Ashna Alex" userId="c49b78af8f3ab098" providerId="LiveId" clId="{9B90F490-BE4C-45B1-BC2C-98D937B12521}" dt="2024-08-13T01:46:36.357" v="104" actId="113"/>
          <ac:spMkLst>
            <pc:docMk/>
            <pc:sldMk cId="0" sldId="261"/>
            <ac:spMk id="26" creationId="{00000000-0000-0000-0000-000000000000}"/>
          </ac:spMkLst>
        </pc:spChg>
        <pc:spChg chg="del">
          <ac:chgData name="Ashna Alex" userId="c49b78af8f3ab098" providerId="LiveId" clId="{9B90F490-BE4C-45B1-BC2C-98D937B12521}" dt="2024-08-13T01:46:08.240" v="97" actId="26606"/>
          <ac:spMkLst>
            <pc:docMk/>
            <pc:sldMk cId="0" sldId="261"/>
            <ac:spMk id="55" creationId="{E92FEB64-6EEA-4759-B4A4-BD2C1E660BA8}"/>
          </ac:spMkLst>
        </pc:spChg>
        <pc:spChg chg="del">
          <ac:chgData name="Ashna Alex" userId="c49b78af8f3ab098" providerId="LiveId" clId="{9B90F490-BE4C-45B1-BC2C-98D937B12521}" dt="2024-08-13T01:46:08.240" v="97" actId="26606"/>
          <ac:spMkLst>
            <pc:docMk/>
            <pc:sldMk cId="0" sldId="261"/>
            <ac:spMk id="57" creationId="{B10BB131-AC8E-4A8E-A5D1-36260F720C3B}"/>
          </ac:spMkLst>
        </pc:spChg>
        <pc:spChg chg="del">
          <ac:chgData name="Ashna Alex" userId="c49b78af8f3ab098" providerId="LiveId" clId="{9B90F490-BE4C-45B1-BC2C-98D937B12521}" dt="2024-08-13T01:46:08.240" v="97" actId="26606"/>
          <ac:spMkLst>
            <pc:docMk/>
            <pc:sldMk cId="0" sldId="261"/>
            <ac:spMk id="59" creationId="{14847E93-7DC1-4D4B-8829-B19AA7137C50}"/>
          </ac:spMkLst>
        </pc:spChg>
        <pc:spChg chg="del">
          <ac:chgData name="Ashna Alex" userId="c49b78af8f3ab098" providerId="LiveId" clId="{9B90F490-BE4C-45B1-BC2C-98D937B12521}" dt="2024-08-13T01:46:08.240" v="97" actId="26606"/>
          <ac:spMkLst>
            <pc:docMk/>
            <pc:sldMk cId="0" sldId="261"/>
            <ac:spMk id="61" creationId="{5566D6E1-03A1-4D73-A4E0-35D74D568A04}"/>
          </ac:spMkLst>
        </pc:spChg>
        <pc:spChg chg="del">
          <ac:chgData name="Ashna Alex" userId="c49b78af8f3ab098" providerId="LiveId" clId="{9B90F490-BE4C-45B1-BC2C-98D937B12521}" dt="2024-08-13T01:46:08.240" v="97" actId="26606"/>
          <ac:spMkLst>
            <pc:docMk/>
            <pc:sldMk cId="0" sldId="261"/>
            <ac:spMk id="63" creationId="{9F835A99-04AC-494A-A572-AFE8413CC938}"/>
          </ac:spMkLst>
        </pc:spChg>
        <pc:spChg chg="del">
          <ac:chgData name="Ashna Alex" userId="c49b78af8f3ab098" providerId="LiveId" clId="{9B90F490-BE4C-45B1-BC2C-98D937B12521}" dt="2024-08-13T01:46:08.240" v="97" actId="26606"/>
          <ac:spMkLst>
            <pc:docMk/>
            <pc:sldMk cId="0" sldId="261"/>
            <ac:spMk id="65" creationId="{7B786209-1B0B-4CA9-9BDD-F7327066A84D}"/>
          </ac:spMkLst>
        </pc:spChg>
        <pc:spChg chg="del">
          <ac:chgData name="Ashna Alex" userId="c49b78af8f3ab098" providerId="LiveId" clId="{9B90F490-BE4C-45B1-BC2C-98D937B12521}" dt="2024-08-13T01:46:08.240" v="97" actId="26606"/>
          <ac:spMkLst>
            <pc:docMk/>
            <pc:sldMk cId="0" sldId="261"/>
            <ac:spMk id="67" creationId="{2D2964BB-484D-45AE-AD66-D407D0629652}"/>
          </ac:spMkLst>
        </pc:spChg>
        <pc:spChg chg="del">
          <ac:chgData name="Ashna Alex" userId="c49b78af8f3ab098" providerId="LiveId" clId="{9B90F490-BE4C-45B1-BC2C-98D937B12521}" dt="2024-08-13T01:46:08.240" v="97" actId="26606"/>
          <ac:spMkLst>
            <pc:docMk/>
            <pc:sldMk cId="0" sldId="261"/>
            <ac:spMk id="69" creationId="{6691AC69-A76E-4DAB-B565-468B6B87ACF3}"/>
          </ac:spMkLst>
        </pc:spChg>
        <pc:spChg chg="add">
          <ac:chgData name="Ashna Alex" userId="c49b78af8f3ab098" providerId="LiveId" clId="{9B90F490-BE4C-45B1-BC2C-98D937B12521}" dt="2024-08-13T01:46:08.240" v="97" actId="26606"/>
          <ac:spMkLst>
            <pc:docMk/>
            <pc:sldMk cId="0" sldId="261"/>
            <ac:spMk id="74" creationId="{1BB867FF-FC45-48F7-8104-F89BE54909F1}"/>
          </ac:spMkLst>
        </pc:spChg>
        <pc:spChg chg="add">
          <ac:chgData name="Ashna Alex" userId="c49b78af8f3ab098" providerId="LiveId" clId="{9B90F490-BE4C-45B1-BC2C-98D937B12521}" dt="2024-08-13T01:46:08.240" v="97" actId="26606"/>
          <ac:spMkLst>
            <pc:docMk/>
            <pc:sldMk cId="0" sldId="261"/>
            <ac:spMk id="76" creationId="{8BB56887-D0D5-4F0C-9E19-7247EB83C8B7}"/>
          </ac:spMkLst>
        </pc:spChg>
        <pc:spChg chg="add">
          <ac:chgData name="Ashna Alex" userId="c49b78af8f3ab098" providerId="LiveId" clId="{9B90F490-BE4C-45B1-BC2C-98D937B12521}" dt="2024-08-13T01:46:08.240" v="97" actId="26606"/>
          <ac:spMkLst>
            <pc:docMk/>
            <pc:sldMk cId="0" sldId="261"/>
            <ac:spMk id="78" creationId="{081E4A58-353D-44AE-B2FC-2A74E2E400F7}"/>
          </ac:spMkLst>
        </pc:spChg>
      </pc:sldChg>
      <pc:sldChg chg="modSp mod">
        <pc:chgData name="Ashna Alex" userId="c49b78af8f3ab098" providerId="LiveId" clId="{9B90F490-BE4C-45B1-BC2C-98D937B12521}" dt="2024-08-13T01:47:14.763" v="109" actId="20577"/>
        <pc:sldMkLst>
          <pc:docMk/>
          <pc:sldMk cId="0" sldId="265"/>
        </pc:sldMkLst>
        <pc:spChg chg="mod">
          <ac:chgData name="Ashna Alex" userId="c49b78af8f3ab098" providerId="LiveId" clId="{9B90F490-BE4C-45B1-BC2C-98D937B12521}" dt="2024-08-13T01:47:14.763" v="109" actId="20577"/>
          <ac:spMkLst>
            <pc:docMk/>
            <pc:sldMk cId="0" sldId="265"/>
            <ac:spMk id="4" creationId="{D9E29A65-817D-CB46-FE4D-7C5CB9BDF1AB}"/>
          </ac:spMkLst>
        </pc:spChg>
      </pc:sldChg>
      <pc:sldChg chg="addSp modSp mod">
        <pc:chgData name="Ashna Alex" userId="c49b78af8f3ab098" providerId="LiveId" clId="{9B90F490-BE4C-45B1-BC2C-98D937B12521}" dt="2024-08-13T01:59:03.881" v="250" actId="20577"/>
        <pc:sldMkLst>
          <pc:docMk/>
          <pc:sldMk cId="0" sldId="270"/>
        </pc:sldMkLst>
        <pc:spChg chg="mod">
          <ac:chgData name="Ashna Alex" userId="c49b78af8f3ab098" providerId="LiveId" clId="{9B90F490-BE4C-45B1-BC2C-98D937B12521}" dt="2024-08-13T01:59:03.881" v="250" actId="20577"/>
          <ac:spMkLst>
            <pc:docMk/>
            <pc:sldMk cId="0" sldId="270"/>
            <ac:spMk id="3" creationId="{00000000-0000-0000-0000-000000000000}"/>
          </ac:spMkLst>
        </pc:spChg>
        <pc:spChg chg="add">
          <ac:chgData name="Ashna Alex" userId="c49b78af8f3ab098" providerId="LiveId" clId="{9B90F490-BE4C-45B1-BC2C-98D937B12521}" dt="2024-08-13T01:50:36.709" v="110"/>
          <ac:spMkLst>
            <pc:docMk/>
            <pc:sldMk cId="0" sldId="270"/>
            <ac:spMk id="4" creationId="{C2E2FEB8-453A-7883-59F3-07F136FC13C5}"/>
          </ac:spMkLst>
        </pc:spChg>
      </pc:sldChg>
      <pc:sldChg chg="addSp delSp modSp new mod setBg">
        <pc:chgData name="Ashna Alex" userId="c49b78af8f3ab098" providerId="LiveId" clId="{9B90F490-BE4C-45B1-BC2C-98D937B12521}" dt="2024-08-13T01:45:31.513" v="94" actId="404"/>
        <pc:sldMkLst>
          <pc:docMk/>
          <pc:sldMk cId="2651109800" sldId="281"/>
        </pc:sldMkLst>
        <pc:spChg chg="mod">
          <ac:chgData name="Ashna Alex" userId="c49b78af8f3ab098" providerId="LiveId" clId="{9B90F490-BE4C-45B1-BC2C-98D937B12521}" dt="2024-08-13T01:45:24.417" v="93" actId="26606"/>
          <ac:spMkLst>
            <pc:docMk/>
            <pc:sldMk cId="2651109800" sldId="281"/>
            <ac:spMk id="2" creationId="{C1C31865-507D-3727-F3FA-649A641E9C3D}"/>
          </ac:spMkLst>
        </pc:spChg>
        <pc:spChg chg="del">
          <ac:chgData name="Ashna Alex" userId="c49b78af8f3ab098" providerId="LiveId" clId="{9B90F490-BE4C-45B1-BC2C-98D937B12521}" dt="2024-08-13T01:43:05.234" v="13"/>
          <ac:spMkLst>
            <pc:docMk/>
            <pc:sldMk cId="2651109800" sldId="281"/>
            <ac:spMk id="3" creationId="{1D46F491-5062-6DBD-7ECF-4263B67A9B7E}"/>
          </ac:spMkLst>
        </pc:spChg>
        <pc:spChg chg="add mod">
          <ac:chgData name="Ashna Alex" userId="c49b78af8f3ab098" providerId="LiveId" clId="{9B90F490-BE4C-45B1-BC2C-98D937B12521}" dt="2024-08-13T01:45:31.513" v="94" actId="404"/>
          <ac:spMkLst>
            <pc:docMk/>
            <pc:sldMk cId="2651109800" sldId="281"/>
            <ac:spMk id="4" creationId="{90C1C585-4E0D-B768-A3EE-1959991A0802}"/>
          </ac:spMkLst>
        </pc:spChg>
        <pc:spChg chg="add del">
          <ac:chgData name="Ashna Alex" userId="c49b78af8f3ab098" providerId="LiveId" clId="{9B90F490-BE4C-45B1-BC2C-98D937B12521}" dt="2024-08-13T01:45:24.417" v="93" actId="26606"/>
          <ac:spMkLst>
            <pc:docMk/>
            <pc:sldMk cId="2651109800" sldId="281"/>
            <ac:spMk id="9" creationId="{1BB867FF-FC45-48F7-8104-F89BE54909F1}"/>
          </ac:spMkLst>
        </pc:spChg>
        <pc:spChg chg="add del">
          <ac:chgData name="Ashna Alex" userId="c49b78af8f3ab098" providerId="LiveId" clId="{9B90F490-BE4C-45B1-BC2C-98D937B12521}" dt="2024-08-13T01:45:24.417" v="93" actId="26606"/>
          <ac:spMkLst>
            <pc:docMk/>
            <pc:sldMk cId="2651109800" sldId="281"/>
            <ac:spMk id="11" creationId="{8BB56887-D0D5-4F0C-9E19-7247EB83C8B7}"/>
          </ac:spMkLst>
        </pc:spChg>
        <pc:spChg chg="add del">
          <ac:chgData name="Ashna Alex" userId="c49b78af8f3ab098" providerId="LiveId" clId="{9B90F490-BE4C-45B1-BC2C-98D937B12521}" dt="2024-08-13T01:45:24.417" v="93" actId="26606"/>
          <ac:spMkLst>
            <pc:docMk/>
            <pc:sldMk cId="2651109800" sldId="281"/>
            <ac:spMk id="13" creationId="{081E4A58-353D-44AE-B2FC-2A74E2E400F7}"/>
          </ac:spMkLst>
        </pc:spChg>
        <pc:spChg chg="add del">
          <ac:chgData name="Ashna Alex" userId="c49b78af8f3ab098" providerId="LiveId" clId="{9B90F490-BE4C-45B1-BC2C-98D937B12521}" dt="2024-08-13T01:45:24.417" v="93" actId="26606"/>
          <ac:spMkLst>
            <pc:docMk/>
            <pc:sldMk cId="2651109800" sldId="281"/>
            <ac:spMk id="18" creationId="{F837543A-6020-4505-A233-C9DB4BF74011}"/>
          </ac:spMkLst>
        </pc:spChg>
        <pc:spChg chg="add del">
          <ac:chgData name="Ashna Alex" userId="c49b78af8f3ab098" providerId="LiveId" clId="{9B90F490-BE4C-45B1-BC2C-98D937B12521}" dt="2024-08-13T01:45:24.417" v="93" actId="26606"/>
          <ac:spMkLst>
            <pc:docMk/>
            <pc:sldMk cId="2651109800" sldId="281"/>
            <ac:spMk id="20" creationId="{35B16301-FB18-48BA-A6DD-C37CAF6F9A18}"/>
          </ac:spMkLst>
        </pc:spChg>
        <pc:spChg chg="add del">
          <ac:chgData name="Ashna Alex" userId="c49b78af8f3ab098" providerId="LiveId" clId="{9B90F490-BE4C-45B1-BC2C-98D937B12521}" dt="2024-08-13T01:45:24.417" v="93" actId="26606"/>
          <ac:spMkLst>
            <pc:docMk/>
            <pc:sldMk cId="2651109800" sldId="281"/>
            <ac:spMk id="22" creationId="{C3C0D90E-074A-4F52-9B11-B52BEF4BCBE5}"/>
          </ac:spMkLst>
        </pc:spChg>
        <pc:spChg chg="add del">
          <ac:chgData name="Ashna Alex" userId="c49b78af8f3ab098" providerId="LiveId" clId="{9B90F490-BE4C-45B1-BC2C-98D937B12521}" dt="2024-08-13T01:45:24.417" v="93" actId="26606"/>
          <ac:spMkLst>
            <pc:docMk/>
            <pc:sldMk cId="2651109800" sldId="281"/>
            <ac:spMk id="24" creationId="{CABBD4C1-E6F8-46F6-8152-A8A97490BF4D}"/>
          </ac:spMkLst>
        </pc:spChg>
        <pc:spChg chg="add del">
          <ac:chgData name="Ashna Alex" userId="c49b78af8f3ab098" providerId="LiveId" clId="{9B90F490-BE4C-45B1-BC2C-98D937B12521}" dt="2024-08-13T01:45:24.417" v="93" actId="26606"/>
          <ac:spMkLst>
            <pc:docMk/>
            <pc:sldMk cId="2651109800" sldId="281"/>
            <ac:spMk id="26" creationId="{83BA5EF5-1FE9-4BF9-83BB-269BCDDF6156}"/>
          </ac:spMkLst>
        </pc:spChg>
        <pc:spChg chg="add del">
          <ac:chgData name="Ashna Alex" userId="c49b78af8f3ab098" providerId="LiveId" clId="{9B90F490-BE4C-45B1-BC2C-98D937B12521}" dt="2024-08-13T01:45:24.417" v="93" actId="26606"/>
          <ac:spMkLst>
            <pc:docMk/>
            <pc:sldMk cId="2651109800" sldId="281"/>
            <ac:spMk id="30" creationId="{88853921-7BC9-4BDE-ACAB-133C683C82D6}"/>
          </ac:spMkLst>
        </pc:spChg>
        <pc:spChg chg="add del">
          <ac:chgData name="Ashna Alex" userId="c49b78af8f3ab098" providerId="LiveId" clId="{9B90F490-BE4C-45B1-BC2C-98D937B12521}" dt="2024-08-13T01:45:24.417" v="93" actId="26606"/>
          <ac:spMkLst>
            <pc:docMk/>
            <pc:sldMk cId="2651109800" sldId="281"/>
            <ac:spMk id="32" creationId="{09192968-3AE7-4470-A61C-97294BB92731}"/>
          </ac:spMkLst>
        </pc:spChg>
        <pc:spChg chg="add del">
          <ac:chgData name="Ashna Alex" userId="c49b78af8f3ab098" providerId="LiveId" clId="{9B90F490-BE4C-45B1-BC2C-98D937B12521}" dt="2024-08-13T01:45:24.417" v="93" actId="26606"/>
          <ac:spMkLst>
            <pc:docMk/>
            <pc:sldMk cId="2651109800" sldId="281"/>
            <ac:spMk id="34" creationId="{3AB72E55-43E4-4356-BFE8-E2102CB0B505}"/>
          </ac:spMkLst>
        </pc:spChg>
        <pc:cxnChg chg="add del">
          <ac:chgData name="Ashna Alex" userId="c49b78af8f3ab098" providerId="LiveId" clId="{9B90F490-BE4C-45B1-BC2C-98D937B12521}" dt="2024-08-13T01:45:24.417" v="93" actId="26606"/>
          <ac:cxnSpMkLst>
            <pc:docMk/>
            <pc:sldMk cId="2651109800" sldId="281"/>
            <ac:cxnSpMk id="28" creationId="{4B3BCACB-5880-460B-9606-8C433A9AF99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detectsms.online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0375" y="1087403"/>
            <a:ext cx="6143625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0140" y="2744662"/>
            <a:ext cx="494228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</a:pPr>
            <a:r>
              <a:rPr lang="en-US" sz="6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SMS SPAM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0140" y="5224337"/>
            <a:ext cx="4942280" cy="1329443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 algn="r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GROUP – F</a:t>
            </a:r>
          </a:p>
          <a:p>
            <a:pPr marL="0" indent="0" algn="r" defTabSz="914400">
              <a:lnSpc>
                <a:spcPct val="90000"/>
              </a:lnSpc>
              <a:spcBef>
                <a:spcPts val="1000"/>
              </a:spcBef>
              <a:buNone/>
            </a:pPr>
            <a:endParaRPr lang="en-US" sz="2400" b="1" dirty="0">
              <a:solidFill>
                <a:srgbClr val="FFFFFF"/>
              </a:solidFill>
            </a:endParaRPr>
          </a:p>
          <a:p>
            <a:pPr marL="0" indent="0" algn="r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Guided by: </a:t>
            </a:r>
            <a:r>
              <a:rPr lang="en-US" sz="2400" b="1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Meysam</a:t>
            </a:r>
            <a:r>
              <a:rPr lang="en-US" sz="24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1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Effati</a:t>
            </a:r>
            <a:endParaRPr lang="en-US" sz="2400" b="1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4680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69261" y="1"/>
            <a:ext cx="1709806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6521" y="1"/>
            <a:ext cx="851299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783" y="514898"/>
            <a:ext cx="1795013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889838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4333" y="4713856"/>
            <a:ext cx="4083433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525337-C0D3-6689-F18F-1A74A9888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190625"/>
            <a:ext cx="670560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92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4487332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MODEL TRAINING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6521" y="1"/>
            <a:ext cx="851299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4168866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500"/>
              <a:t>Classification models:</a:t>
            </a:r>
          </a:p>
          <a:p>
            <a:pPr marL="0" indent="0">
              <a:lnSpc>
                <a:spcPct val="90000"/>
              </a:lnSpc>
              <a:buNone/>
            </a:pPr>
            <a:endParaRPr lang="en-US" sz="250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500"/>
              <a:t>Logistic Regression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500"/>
              <a:t>Naive Bayes Classifier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500"/>
              <a:t>Random Forest Classifier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500"/>
              <a:t>Gradient Boosting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500"/>
              <a:t>SVM (Support Vector Machine)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500"/>
              <a:t>Stochastic Gradient Descent.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2624479"/>
            <a:ext cx="609320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85863" y="1516981"/>
            <a:ext cx="2387600" cy="17907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0"/>
            <a:ext cx="1736438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9347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54162" y="4112081"/>
            <a:ext cx="889838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4565205" y="4145122"/>
            <a:ext cx="3062574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4962670"/>
            <a:ext cx="1982514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6891" y="1119031"/>
            <a:ext cx="3464954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8304" y="1396686"/>
            <a:ext cx="2779295" cy="4064628"/>
          </a:xfrm>
        </p:spPr>
        <p:txBody>
          <a:bodyPr>
            <a:normAutofit/>
          </a:bodyPr>
          <a:lstStyle/>
          <a:p>
            <a:r>
              <a:rPr lang="en-US" sz="4100" b="1" dirty="0">
                <a:solidFill>
                  <a:srgbClr val="FFFFFF"/>
                </a:solidFill>
              </a:rPr>
              <a:t>Model Evaluation Metrics</a:t>
            </a: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6512790" y="941148"/>
            <a:ext cx="2240924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536" y="4780992"/>
            <a:ext cx="409575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7614" y="1526033"/>
            <a:ext cx="4152298" cy="39352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Models were evaluated using accuracy, precision, recall, and F1-score.</a:t>
            </a:r>
          </a:p>
          <a:p>
            <a:pPr marL="0" indent="0">
              <a:buNone/>
            </a:pPr>
            <a:r>
              <a:rPr lang="en-US" sz="3000" dirty="0"/>
              <a:t> Confusion matrices were used to understand the performance in detail.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4CD4B-BB24-79C9-C5DC-1EE5D0EDD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Comparative Analysis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3412AF-4139-A123-F2E7-89A9B74AD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60" y="1518248"/>
            <a:ext cx="8407880" cy="497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917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81" y="1198418"/>
            <a:ext cx="2716168" cy="44611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Model Performance</a:t>
            </a:r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9E29A65-817D-CB46-FE4D-7C5CB9BDF1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335481" y="591344"/>
            <a:ext cx="5179868" cy="55856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Best Model: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Support Vector Classifier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Key Metrics:</a:t>
            </a:r>
            <a:endParaRPr kumimoji="0" lang="en-US" altLang="en-US" sz="2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00050" lvl="1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Accuracy: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98.91%</a:t>
            </a:r>
          </a:p>
          <a:p>
            <a:pPr marL="400050" lvl="1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Precision: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98.82%</a:t>
            </a:r>
          </a:p>
          <a:p>
            <a:pPr marL="400050" lvl="1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Recall: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3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98.99%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(Best Performance)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2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The Support Vector Classifier is the most reliable model for SMS spam detection based on its highest recall and strong overall performance.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548640"/>
            <a:ext cx="2964120" cy="5431536"/>
          </a:xfrm>
        </p:spPr>
        <p:txBody>
          <a:bodyPr>
            <a:normAutofit/>
          </a:bodyPr>
          <a:lstStyle/>
          <a:p>
            <a:r>
              <a:rPr lang="en-US" sz="4300" b="1" dirty="0"/>
              <a:t>Limitations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7917" y="3261001"/>
            <a:ext cx="4480560" cy="13716"/>
          </a:xfrm>
          <a:custGeom>
            <a:avLst/>
            <a:gdLst>
              <a:gd name="connsiteX0" fmla="*/ 0 w 4480560"/>
              <a:gd name="connsiteY0" fmla="*/ 0 h 13716"/>
              <a:gd name="connsiteX1" fmla="*/ 595274 w 4480560"/>
              <a:gd name="connsiteY1" fmla="*/ 0 h 13716"/>
              <a:gd name="connsiteX2" fmla="*/ 1100938 w 4480560"/>
              <a:gd name="connsiteY2" fmla="*/ 0 h 13716"/>
              <a:gd name="connsiteX3" fmla="*/ 1651406 w 4480560"/>
              <a:gd name="connsiteY3" fmla="*/ 0 h 13716"/>
              <a:gd name="connsiteX4" fmla="*/ 2336292 w 4480560"/>
              <a:gd name="connsiteY4" fmla="*/ 0 h 13716"/>
              <a:gd name="connsiteX5" fmla="*/ 2931566 w 4480560"/>
              <a:gd name="connsiteY5" fmla="*/ 0 h 13716"/>
              <a:gd name="connsiteX6" fmla="*/ 3482035 w 4480560"/>
              <a:gd name="connsiteY6" fmla="*/ 0 h 13716"/>
              <a:gd name="connsiteX7" fmla="*/ 4480560 w 4480560"/>
              <a:gd name="connsiteY7" fmla="*/ 0 h 13716"/>
              <a:gd name="connsiteX8" fmla="*/ 4480560 w 4480560"/>
              <a:gd name="connsiteY8" fmla="*/ 13716 h 13716"/>
              <a:gd name="connsiteX9" fmla="*/ 3840480 w 4480560"/>
              <a:gd name="connsiteY9" fmla="*/ 13716 h 13716"/>
              <a:gd name="connsiteX10" fmla="*/ 3290011 w 4480560"/>
              <a:gd name="connsiteY10" fmla="*/ 13716 h 13716"/>
              <a:gd name="connsiteX11" fmla="*/ 2560320 w 4480560"/>
              <a:gd name="connsiteY11" fmla="*/ 13716 h 13716"/>
              <a:gd name="connsiteX12" fmla="*/ 1965046 w 4480560"/>
              <a:gd name="connsiteY12" fmla="*/ 13716 h 13716"/>
              <a:gd name="connsiteX13" fmla="*/ 1459382 w 4480560"/>
              <a:gd name="connsiteY13" fmla="*/ 13716 h 13716"/>
              <a:gd name="connsiteX14" fmla="*/ 774497 w 4480560"/>
              <a:gd name="connsiteY14" fmla="*/ 13716 h 13716"/>
              <a:gd name="connsiteX15" fmla="*/ 0 w 4480560"/>
              <a:gd name="connsiteY15" fmla="*/ 13716 h 13716"/>
              <a:gd name="connsiteX16" fmla="*/ 0 w 4480560"/>
              <a:gd name="connsiteY1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3716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273" y="3379"/>
                  <a:pt x="4480768" y="9289"/>
                  <a:pt x="4480560" y="13716"/>
                </a:cubicBezTo>
                <a:cubicBezTo>
                  <a:pt x="4314132" y="10352"/>
                  <a:pt x="4028383" y="32060"/>
                  <a:pt x="3840480" y="13716"/>
                </a:cubicBezTo>
                <a:cubicBezTo>
                  <a:pt x="3652577" y="-4628"/>
                  <a:pt x="3547615" y="-1724"/>
                  <a:pt x="3290011" y="13716"/>
                </a:cubicBezTo>
                <a:cubicBezTo>
                  <a:pt x="3032407" y="29156"/>
                  <a:pt x="2830268" y="4147"/>
                  <a:pt x="2560320" y="13716"/>
                </a:cubicBezTo>
                <a:cubicBezTo>
                  <a:pt x="2290372" y="23285"/>
                  <a:pt x="2147422" y="2156"/>
                  <a:pt x="1965046" y="13716"/>
                </a:cubicBezTo>
                <a:cubicBezTo>
                  <a:pt x="1782670" y="25276"/>
                  <a:pt x="1689791" y="36108"/>
                  <a:pt x="1459382" y="13716"/>
                </a:cubicBezTo>
                <a:cubicBezTo>
                  <a:pt x="1228973" y="-8676"/>
                  <a:pt x="915486" y="31929"/>
                  <a:pt x="774497" y="13716"/>
                </a:cubicBezTo>
                <a:cubicBezTo>
                  <a:pt x="633508" y="-4497"/>
                  <a:pt x="361442" y="-15679"/>
                  <a:pt x="0" y="13716"/>
                </a:cubicBezTo>
                <a:cubicBezTo>
                  <a:pt x="-362" y="8190"/>
                  <a:pt x="-434" y="6098"/>
                  <a:pt x="0" y="0"/>
                </a:cubicBezTo>
                <a:close/>
              </a:path>
              <a:path w="4480560" h="13716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0360" y="3832"/>
                  <a:pt x="4481152" y="9314"/>
                  <a:pt x="4480560" y="13716"/>
                </a:cubicBezTo>
                <a:cubicBezTo>
                  <a:pt x="4279652" y="-11422"/>
                  <a:pt x="4200762" y="36994"/>
                  <a:pt x="3930091" y="13716"/>
                </a:cubicBezTo>
                <a:cubicBezTo>
                  <a:pt x="3659420" y="-9562"/>
                  <a:pt x="3456052" y="17722"/>
                  <a:pt x="3290011" y="13716"/>
                </a:cubicBezTo>
                <a:cubicBezTo>
                  <a:pt x="3123970" y="9710"/>
                  <a:pt x="2882392" y="28246"/>
                  <a:pt x="2649931" y="13716"/>
                </a:cubicBezTo>
                <a:cubicBezTo>
                  <a:pt x="2417470" y="-814"/>
                  <a:pt x="2238426" y="2765"/>
                  <a:pt x="2054657" y="13716"/>
                </a:cubicBezTo>
                <a:cubicBezTo>
                  <a:pt x="1870888" y="24667"/>
                  <a:pt x="1566368" y="40468"/>
                  <a:pt x="1324966" y="13716"/>
                </a:cubicBezTo>
                <a:cubicBezTo>
                  <a:pt x="1083564" y="-13036"/>
                  <a:pt x="787410" y="6374"/>
                  <a:pt x="595274" y="13716"/>
                </a:cubicBezTo>
                <a:cubicBezTo>
                  <a:pt x="403138" y="21058"/>
                  <a:pt x="169622" y="5927"/>
                  <a:pt x="0" y="13716"/>
                </a:cubicBezTo>
                <a:cubicBezTo>
                  <a:pt x="-475" y="8699"/>
                  <a:pt x="-565" y="440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4813" y="552091"/>
            <a:ext cx="4668251" cy="5431536"/>
          </a:xfrm>
        </p:spPr>
        <p:txBody>
          <a:bodyPr anchor="ctr">
            <a:normAutofit/>
          </a:bodyPr>
          <a:lstStyle/>
          <a:p>
            <a:r>
              <a:rPr lang="en-US" sz="1900" dirty="0"/>
              <a:t>The code struggles to accurately detect ambiguous messages that could be classified as either spam or ham.</a:t>
            </a:r>
          </a:p>
          <a:p>
            <a:r>
              <a:rPr lang="en-US" sz="1900" dirty="0"/>
              <a:t>Example: Messages like "Click here for iPhone" might be challenging for the model to categorize correctly due to the subtlety of the language and context.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4168866" cy="1325563"/>
          </a:xfrm>
        </p:spPr>
        <p:txBody>
          <a:bodyPr>
            <a:normAutofit/>
          </a:bodyPr>
          <a:lstStyle/>
          <a:p>
            <a:r>
              <a:rPr b="1" dirty="0"/>
              <a:t>Future Work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6521" y="1"/>
            <a:ext cx="851299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4168866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Advanced models like BERT, deeper NLP techniques, and further optimizing the real-time processing capabilities of the system can be implemented.</a:t>
            </a:r>
            <a:endParaRPr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2624479"/>
            <a:ext cx="609320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85863" y="1516981"/>
            <a:ext cx="2387600" cy="17907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0"/>
            <a:ext cx="1736438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9347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54162" y="4112081"/>
            <a:ext cx="889838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4565205" y="4145122"/>
            <a:ext cx="3062574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4962670"/>
            <a:ext cx="1982514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548640"/>
            <a:ext cx="2700645" cy="5431536"/>
          </a:xfrm>
        </p:spPr>
        <p:txBody>
          <a:bodyPr>
            <a:normAutofit/>
          </a:bodyPr>
          <a:lstStyle/>
          <a:p>
            <a:r>
              <a:rPr lang="en-US" sz="4300" b="1" dirty="0"/>
              <a:t>Conclusion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7917" y="3261001"/>
            <a:ext cx="4480560" cy="13716"/>
          </a:xfrm>
          <a:custGeom>
            <a:avLst/>
            <a:gdLst>
              <a:gd name="connsiteX0" fmla="*/ 0 w 4480560"/>
              <a:gd name="connsiteY0" fmla="*/ 0 h 13716"/>
              <a:gd name="connsiteX1" fmla="*/ 595274 w 4480560"/>
              <a:gd name="connsiteY1" fmla="*/ 0 h 13716"/>
              <a:gd name="connsiteX2" fmla="*/ 1100938 w 4480560"/>
              <a:gd name="connsiteY2" fmla="*/ 0 h 13716"/>
              <a:gd name="connsiteX3" fmla="*/ 1651406 w 4480560"/>
              <a:gd name="connsiteY3" fmla="*/ 0 h 13716"/>
              <a:gd name="connsiteX4" fmla="*/ 2336292 w 4480560"/>
              <a:gd name="connsiteY4" fmla="*/ 0 h 13716"/>
              <a:gd name="connsiteX5" fmla="*/ 2931566 w 4480560"/>
              <a:gd name="connsiteY5" fmla="*/ 0 h 13716"/>
              <a:gd name="connsiteX6" fmla="*/ 3482035 w 4480560"/>
              <a:gd name="connsiteY6" fmla="*/ 0 h 13716"/>
              <a:gd name="connsiteX7" fmla="*/ 4480560 w 4480560"/>
              <a:gd name="connsiteY7" fmla="*/ 0 h 13716"/>
              <a:gd name="connsiteX8" fmla="*/ 4480560 w 4480560"/>
              <a:gd name="connsiteY8" fmla="*/ 13716 h 13716"/>
              <a:gd name="connsiteX9" fmla="*/ 3840480 w 4480560"/>
              <a:gd name="connsiteY9" fmla="*/ 13716 h 13716"/>
              <a:gd name="connsiteX10" fmla="*/ 3290011 w 4480560"/>
              <a:gd name="connsiteY10" fmla="*/ 13716 h 13716"/>
              <a:gd name="connsiteX11" fmla="*/ 2560320 w 4480560"/>
              <a:gd name="connsiteY11" fmla="*/ 13716 h 13716"/>
              <a:gd name="connsiteX12" fmla="*/ 1965046 w 4480560"/>
              <a:gd name="connsiteY12" fmla="*/ 13716 h 13716"/>
              <a:gd name="connsiteX13" fmla="*/ 1459382 w 4480560"/>
              <a:gd name="connsiteY13" fmla="*/ 13716 h 13716"/>
              <a:gd name="connsiteX14" fmla="*/ 774497 w 4480560"/>
              <a:gd name="connsiteY14" fmla="*/ 13716 h 13716"/>
              <a:gd name="connsiteX15" fmla="*/ 0 w 4480560"/>
              <a:gd name="connsiteY15" fmla="*/ 13716 h 13716"/>
              <a:gd name="connsiteX16" fmla="*/ 0 w 4480560"/>
              <a:gd name="connsiteY1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3716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273" y="3379"/>
                  <a:pt x="4480768" y="9289"/>
                  <a:pt x="4480560" y="13716"/>
                </a:cubicBezTo>
                <a:cubicBezTo>
                  <a:pt x="4314132" y="10352"/>
                  <a:pt x="4028383" y="32060"/>
                  <a:pt x="3840480" y="13716"/>
                </a:cubicBezTo>
                <a:cubicBezTo>
                  <a:pt x="3652577" y="-4628"/>
                  <a:pt x="3547615" y="-1724"/>
                  <a:pt x="3290011" y="13716"/>
                </a:cubicBezTo>
                <a:cubicBezTo>
                  <a:pt x="3032407" y="29156"/>
                  <a:pt x="2830268" y="4147"/>
                  <a:pt x="2560320" y="13716"/>
                </a:cubicBezTo>
                <a:cubicBezTo>
                  <a:pt x="2290372" y="23285"/>
                  <a:pt x="2147422" y="2156"/>
                  <a:pt x="1965046" y="13716"/>
                </a:cubicBezTo>
                <a:cubicBezTo>
                  <a:pt x="1782670" y="25276"/>
                  <a:pt x="1689791" y="36108"/>
                  <a:pt x="1459382" y="13716"/>
                </a:cubicBezTo>
                <a:cubicBezTo>
                  <a:pt x="1228973" y="-8676"/>
                  <a:pt x="915486" y="31929"/>
                  <a:pt x="774497" y="13716"/>
                </a:cubicBezTo>
                <a:cubicBezTo>
                  <a:pt x="633508" y="-4497"/>
                  <a:pt x="361442" y="-15679"/>
                  <a:pt x="0" y="13716"/>
                </a:cubicBezTo>
                <a:cubicBezTo>
                  <a:pt x="-362" y="8190"/>
                  <a:pt x="-434" y="6098"/>
                  <a:pt x="0" y="0"/>
                </a:cubicBezTo>
                <a:close/>
              </a:path>
              <a:path w="4480560" h="13716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0360" y="3832"/>
                  <a:pt x="4481152" y="9314"/>
                  <a:pt x="4480560" y="13716"/>
                </a:cubicBezTo>
                <a:cubicBezTo>
                  <a:pt x="4279652" y="-11422"/>
                  <a:pt x="4200762" y="36994"/>
                  <a:pt x="3930091" y="13716"/>
                </a:cubicBezTo>
                <a:cubicBezTo>
                  <a:pt x="3659420" y="-9562"/>
                  <a:pt x="3456052" y="17722"/>
                  <a:pt x="3290011" y="13716"/>
                </a:cubicBezTo>
                <a:cubicBezTo>
                  <a:pt x="3123970" y="9710"/>
                  <a:pt x="2882392" y="28246"/>
                  <a:pt x="2649931" y="13716"/>
                </a:cubicBezTo>
                <a:cubicBezTo>
                  <a:pt x="2417470" y="-814"/>
                  <a:pt x="2238426" y="2765"/>
                  <a:pt x="2054657" y="13716"/>
                </a:cubicBezTo>
                <a:cubicBezTo>
                  <a:pt x="1870888" y="24667"/>
                  <a:pt x="1566368" y="40468"/>
                  <a:pt x="1324966" y="13716"/>
                </a:cubicBezTo>
                <a:cubicBezTo>
                  <a:pt x="1083564" y="-13036"/>
                  <a:pt x="787410" y="6374"/>
                  <a:pt x="595274" y="13716"/>
                </a:cubicBezTo>
                <a:cubicBezTo>
                  <a:pt x="403138" y="21058"/>
                  <a:pt x="169622" y="5927"/>
                  <a:pt x="0" y="13716"/>
                </a:cubicBezTo>
                <a:cubicBezTo>
                  <a:pt x="-475" y="8699"/>
                  <a:pt x="-565" y="440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4813" y="552091"/>
            <a:ext cx="4668251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A machine-learning SMS spam detection model was developed and deployed using the flask application.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 Support Vector Classifier emerged as the most effective model, achieving the highest recall.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Addressed key challenges like class imbalance using SMOTE and improved model performance through feature engineering.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Future plans include implementing advanced models like BERT.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81" y="1198418"/>
            <a:ext cx="2716168" cy="44611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DEMO</a:t>
            </a:r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7" descr="A screenshot of a spam&#10;&#10;Description automatically generated">
            <a:extLst>
              <a:ext uri="{FF2B5EF4-FFF2-40B4-BE49-F238E27FC236}">
                <a16:creationId xmlns:a16="http://schemas.microsoft.com/office/drawing/2014/main" id="{675DF17F-71D5-0BD0-B12A-B2915F61B5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5760" y="1291503"/>
            <a:ext cx="5818810" cy="397772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4B27D9F-CB29-E32B-001E-E84164C93930}"/>
              </a:ext>
            </a:extLst>
          </p:cNvPr>
          <p:cNvSpPr txBox="1"/>
          <p:nvPr/>
        </p:nvSpPr>
        <p:spPr>
          <a:xfrm>
            <a:off x="5900333" y="5290249"/>
            <a:ext cx="2485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http://detectsms.online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3227734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 sz="3700" b="1" dirty="0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r>
              <a:rPr lang="en-US" sz="2800" dirty="0"/>
              <a:t>Chawla, N. V., Bowyer, K. W., Hall, L. O., &amp; </a:t>
            </a:r>
            <a:r>
              <a:rPr lang="en-US" sz="2800" dirty="0" err="1"/>
              <a:t>Kegelmeyer</a:t>
            </a:r>
            <a:r>
              <a:rPr lang="en-US" sz="2800" dirty="0"/>
              <a:t>, W. P. (2002). SMOTE: Synthetic Minority Over-sampling Technique.</a:t>
            </a:r>
          </a:p>
          <a:p>
            <a:r>
              <a:rPr lang="en-US" sz="2800" dirty="0" err="1"/>
              <a:t>Pedregosa</a:t>
            </a:r>
            <a:r>
              <a:rPr lang="en-US" sz="2800" dirty="0"/>
              <a:t>, F., </a:t>
            </a:r>
            <a:r>
              <a:rPr lang="en-US" sz="2800" dirty="0" err="1"/>
              <a:t>Varoquaux</a:t>
            </a:r>
            <a:r>
              <a:rPr lang="en-US" sz="2800" dirty="0"/>
              <a:t>, G., </a:t>
            </a:r>
            <a:r>
              <a:rPr lang="en-US" sz="2800" dirty="0" err="1"/>
              <a:t>Gramfort</a:t>
            </a:r>
            <a:r>
              <a:rPr lang="en-US" sz="2800" dirty="0"/>
              <a:t>, A., et al. (2011). Scikit-learn: Machine Learning in Python.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6521" y="1"/>
            <a:ext cx="851299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C31865-507D-3727-F3FA-649A641E9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b="1" dirty="0"/>
              <a:t>GROUP MEMBERS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-93647" y="2693652"/>
            <a:ext cx="4083433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90C1C585-4E0D-B768-A3EE-1959991A0802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800" b="1" dirty="0"/>
              <a:t>Alwin </a:t>
            </a:r>
            <a:r>
              <a:rPr lang="en-US" sz="2800" b="1" dirty="0" err="1"/>
              <a:t>Kannyakonil</a:t>
            </a:r>
            <a:r>
              <a:rPr lang="en-US" sz="2800" b="1" dirty="0"/>
              <a:t> </a:t>
            </a:r>
            <a:r>
              <a:rPr lang="en-US" sz="2800" b="1" dirty="0" err="1"/>
              <a:t>Scaria</a:t>
            </a:r>
            <a:r>
              <a:rPr lang="en-US" sz="2800" b="1" dirty="0"/>
              <a:t> [c0894287]</a:t>
            </a:r>
          </a:p>
          <a:p>
            <a:r>
              <a:rPr lang="en-US" sz="2800" b="1" dirty="0"/>
              <a:t>Anisha Susan Mathew [c0907393]</a:t>
            </a:r>
          </a:p>
          <a:p>
            <a:r>
              <a:rPr lang="en-US" sz="2800" b="1" dirty="0"/>
              <a:t>Ashna Viji Alex [c0901082]</a:t>
            </a:r>
          </a:p>
          <a:p>
            <a:r>
              <a:rPr lang="en-US" sz="2800" b="1" dirty="0"/>
              <a:t>Jobin Philip [c0895950]</a:t>
            </a:r>
          </a:p>
          <a:p>
            <a:r>
              <a:rPr lang="en-US" sz="2800" b="1" dirty="0"/>
              <a:t>Mohamed </a:t>
            </a:r>
            <a:r>
              <a:rPr lang="en-US" sz="2800" b="1" dirty="0" err="1"/>
              <a:t>Afthab</a:t>
            </a:r>
            <a:r>
              <a:rPr lang="en-US" sz="2800" b="1" dirty="0"/>
              <a:t> [c0891945]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109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60" y="790923"/>
            <a:ext cx="3400862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57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4409267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fferent coloured question marks">
            <a:extLst>
              <a:ext uri="{FF2B5EF4-FFF2-40B4-BE49-F238E27FC236}">
                <a16:creationId xmlns:a16="http://schemas.microsoft.com/office/drawing/2014/main" id="{4EE242B6-1E40-9995-4A96-2EC6DFAFE4C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807" r="14193"/>
          <a:stretch/>
        </p:blipFill>
        <p:spPr>
          <a:xfrm>
            <a:off x="3490722" y="1386173"/>
            <a:ext cx="5410962" cy="405822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782" y="482636"/>
            <a:ext cx="4168866" cy="1325563"/>
          </a:xfrm>
        </p:spPr>
        <p:txBody>
          <a:bodyPr>
            <a:normAutofit/>
          </a:bodyPr>
          <a:lstStyle/>
          <a:p>
            <a:r>
              <a:rPr lang="en-US" b="1" dirty="0"/>
              <a:t>Introduction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6521" y="1"/>
            <a:ext cx="851299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988" y="1941325"/>
            <a:ext cx="5764159" cy="43513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 dirty="0"/>
              <a:t>The problem of spam detection is significant in SMS communication. </a:t>
            </a:r>
          </a:p>
          <a:p>
            <a:pPr marL="0" indent="0">
              <a:lnSpc>
                <a:spcPct val="90000"/>
              </a:lnSpc>
              <a:buNone/>
            </a:pPr>
            <a:br>
              <a:rPr lang="en-US" sz="2700" dirty="0"/>
            </a:br>
            <a:endParaRPr lang="en-US" sz="2700" dirty="0"/>
          </a:p>
          <a:p>
            <a:pPr>
              <a:lnSpc>
                <a:spcPct val="90000"/>
              </a:lnSpc>
            </a:pPr>
            <a:r>
              <a:rPr lang="en-US" sz="2700" dirty="0"/>
              <a:t>This project aims to build a predictive model to classify SMS messages as spam or not using natural language processing (NLP) and machine learning.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2624479"/>
            <a:ext cx="609320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Block Arc 22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85863" y="1516981"/>
            <a:ext cx="2387600" cy="17907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0"/>
            <a:ext cx="1736438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9347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54162" y="4112081"/>
            <a:ext cx="889838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4565205" y="4145122"/>
            <a:ext cx="3062574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4962670"/>
            <a:ext cx="1982514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4" y="1153572"/>
            <a:ext cx="2688343" cy="44611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Dataset Overview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0" y="591344"/>
            <a:ext cx="5389895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dirty="0"/>
              <a:t>The dataset is sourced from the SMS Spam Collection. It contains SMS messages labeled as either 'ham' (legitimate) or 'spam'.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6521" y="1"/>
            <a:ext cx="851299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b="1" dirty="0"/>
              <a:t>Data Preprocessing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-93647" y="2693652"/>
            <a:ext cx="4083433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Cleaning</a:t>
            </a:r>
          </a:p>
          <a:p>
            <a:r>
              <a:rPr lang="en-US" dirty="0"/>
              <a:t>Dropped unnecessary columns</a:t>
            </a:r>
          </a:p>
          <a:p>
            <a:r>
              <a:rPr lang="en-US" dirty="0"/>
              <a:t>Renamed column:</a:t>
            </a:r>
          </a:p>
          <a:p>
            <a:pPr lvl="1"/>
            <a:r>
              <a:rPr lang="en-US" dirty="0"/>
              <a:t>As class and text: where spam = 1 and ham = 0.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4168866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Text Preprocessing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6521" y="1"/>
            <a:ext cx="851299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416886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Text Cleaning</a:t>
            </a:r>
          </a:p>
          <a:p>
            <a:r>
              <a:rPr lang="en-US" dirty="0"/>
              <a:t>Stop words removal</a:t>
            </a:r>
          </a:p>
          <a:p>
            <a:r>
              <a:rPr lang="en-US" dirty="0"/>
              <a:t>Stemming</a:t>
            </a:r>
          </a:p>
          <a:p>
            <a:pPr lvl="1"/>
            <a:r>
              <a:rPr lang="en-US" dirty="0" err="1"/>
              <a:t>PorterStemmer</a:t>
            </a:r>
            <a:r>
              <a:rPr lang="en-US" dirty="0"/>
              <a:t>()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2624479"/>
            <a:ext cx="609320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Block Arc 31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85863" y="1516981"/>
            <a:ext cx="2387600" cy="17907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0"/>
            <a:ext cx="1736438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9347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54162" y="4112081"/>
            <a:ext cx="889838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4565205" y="4145122"/>
            <a:ext cx="3062574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4962670"/>
            <a:ext cx="1982514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11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0513" y="1153572"/>
            <a:ext cx="3205967" cy="4461163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TRANSFORMATION</a:t>
            </a:r>
            <a:endParaRPr lang="en-US" sz="2100" b="1" dirty="0">
              <a:solidFill>
                <a:srgbClr val="FFFFFF"/>
              </a:solidFill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endParaRPr lang="en-US" b="1" dirty="0"/>
          </a:p>
          <a:p>
            <a:r>
              <a:rPr lang="en-US" b="1" dirty="0"/>
              <a:t>Vectorization</a:t>
            </a:r>
          </a:p>
          <a:p>
            <a:pPr marL="457200" lvl="1" indent="0">
              <a:buNone/>
            </a:pPr>
            <a:r>
              <a:rPr lang="en-US" dirty="0"/>
              <a:t>Text to Numerical Feature Vectors.</a:t>
            </a:r>
            <a:endParaRPr lang="en-US" b="1" dirty="0"/>
          </a:p>
          <a:p>
            <a:r>
              <a:rPr lang="en-US" b="1" dirty="0"/>
              <a:t>Data Splitting: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	Splitting Data into X and y: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X represents the input features (i.e., the text of SMS messages).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y represents the target labels (i.e., spam or ham).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363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6521" y="1"/>
            <a:ext cx="851299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b="1" dirty="0"/>
              <a:t>FEATURE ENGINEERING</a:t>
            </a:r>
          </a:p>
        </p:txBody>
      </p:sp>
      <p:sp>
        <p:nvSpPr>
          <p:cNvPr id="78" name="Arc 77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-93647" y="2693652"/>
            <a:ext cx="4083433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789676" y="1515074"/>
            <a:ext cx="78867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20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000" b="1" dirty="0"/>
              <a:t>Balancing Our Dataset with SMOTE: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Our SMS dataset has many more "ham" messages than "spam.“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This imbalance can cause the model to be biased toward "ham.“</a:t>
            </a:r>
          </a:p>
          <a:p>
            <a:pPr marL="0" indent="0">
              <a:lnSpc>
                <a:spcPct val="90000"/>
              </a:lnSpc>
              <a:buNone/>
            </a:pPr>
            <a:endParaRPr lang="en-US" sz="20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000" b="1" dirty="0"/>
              <a:t>Why Balance the Data?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To improve spam detection, we need a balanced dataset.</a:t>
            </a:r>
          </a:p>
          <a:p>
            <a:pPr marL="0" indent="0">
              <a:lnSpc>
                <a:spcPct val="90000"/>
              </a:lnSpc>
              <a:buNone/>
            </a:pPr>
            <a:endParaRPr lang="en-US" sz="20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000" b="1" dirty="0"/>
              <a:t>SMOTE Technique:</a:t>
            </a:r>
          </a:p>
          <a:p>
            <a:pPr marL="0" indent="0">
              <a:lnSpc>
                <a:spcPct val="90000"/>
              </a:lnSpc>
              <a:buNone/>
            </a:pPr>
            <a:endParaRPr lang="en-US" sz="20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000" b="1" dirty="0"/>
              <a:t>Purpose</a:t>
            </a:r>
            <a:r>
              <a:rPr lang="en-US" sz="2000" dirty="0"/>
              <a:t>: SMOTE (Synthetic Minority Over-sampling Technique)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It generates synthetic "spam" messages by combining existing ones and balancing the dataset.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D902794-A959-CCE7-A193-874B63EF6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1262062"/>
            <a:ext cx="552450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168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577</Words>
  <Application>Microsoft Office PowerPoint</Application>
  <PresentationFormat>On-screen Show (4:3)</PresentationFormat>
  <Paragraphs>88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SMS SPAM DETECTION</vt:lpstr>
      <vt:lpstr>GROUP MEMBERS</vt:lpstr>
      <vt:lpstr>Introduction</vt:lpstr>
      <vt:lpstr>Dataset Overview</vt:lpstr>
      <vt:lpstr>Data Preprocessing</vt:lpstr>
      <vt:lpstr>Text Preprocessing</vt:lpstr>
      <vt:lpstr>TRANSFORMATION</vt:lpstr>
      <vt:lpstr>FEATURE ENGINEERING</vt:lpstr>
      <vt:lpstr>PowerPoint Presentation</vt:lpstr>
      <vt:lpstr>PowerPoint Presentation</vt:lpstr>
      <vt:lpstr>MODEL TRAINING</vt:lpstr>
      <vt:lpstr>Model Evaluation Metrics</vt:lpstr>
      <vt:lpstr>Comparative Analysis </vt:lpstr>
      <vt:lpstr>Model Performance</vt:lpstr>
      <vt:lpstr>Limitations</vt:lpstr>
      <vt:lpstr>Future Work</vt:lpstr>
      <vt:lpstr>Conclusion</vt:lpstr>
      <vt:lpstr>DEMO</vt:lpstr>
      <vt:lpstr>References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Anisha Susan</cp:lastModifiedBy>
  <cp:revision>7</cp:revision>
  <dcterms:created xsi:type="dcterms:W3CDTF">2013-01-27T09:14:16Z</dcterms:created>
  <dcterms:modified xsi:type="dcterms:W3CDTF">2024-08-13T19:01:33Z</dcterms:modified>
  <cp:category/>
</cp:coreProperties>
</file>