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
  </p:notesMasterIdLst>
  <p:sldIdLst>
    <p:sldId id="256" r:id="rId2"/>
    <p:sldId id="270" r:id="rId3"/>
    <p:sldId id="271"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9T07:16:13.773"/>
    </inkml:context>
    <inkml:brush xml:id="br0">
      <inkml:brushProperty name="width" value="0.35" units="cm"/>
      <inkml:brushProperty name="height" value="0.35" units="cm"/>
      <inkml:brushProperty name="color" value="#FFFFFF"/>
    </inkml:brush>
  </inkml:definitions>
  <inkml:trace contextRef="#ctx0" brushRef="#br0">2258 26 24575,'-4'2'0,"1"1"0,-1-1 0,0 0 0,0 0 0,1 0 0,-1-1 0,0 1 0,-1-1 0,1 0 0,0 0 0,-5 0 0,-54 3 0,48-3 0,-128 12 0,-208 46 0,338-57 0,-31 7 0,1-2 0,-1-2 0,-75-1 0,-378-59 0,284 25 0,144 21-112,-523-47-1141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9T07:16:32.323"/>
    </inkml:context>
    <inkml:brush xml:id="br0">
      <inkml:brushProperty name="width" value="0.35" units="cm"/>
      <inkml:brushProperty name="height" value="0.35" units="cm"/>
      <inkml:brushProperty name="color" value="#FFFFFF"/>
    </inkml:brush>
  </inkml:definitions>
  <inkml:trace contextRef="#ctx0" brushRef="#br0">0 0 24532,'4253'0'0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9T07:16:38.488"/>
    </inkml:context>
    <inkml:brush xml:id="br0">
      <inkml:brushProperty name="width" value="0.35" units="cm"/>
      <inkml:brushProperty name="height" value="0.35" units="cm"/>
      <inkml:brushProperty name="color" value="#FFFFFF"/>
    </inkml:brush>
  </inkml:definitions>
  <inkml:trace contextRef="#ctx0" brushRef="#br0">427 1140 24575,'-3'-1'0,"0"1"0,0-1 0,0 0 0,0 0 0,0 0 0,1 0 0,-1 0 0,0-1 0,1 1 0,-1-1 0,1 0 0,-1 1 0,1-1 0,-3-3 0,-33-38 0,22 24 0,10 13 0,0-1 0,0 0 0,0 0 0,1-1 0,0 1 0,1-1 0,-1 0 0,2-1 0,-1 1 0,1-1 0,0 1 0,1-1 0,-2-14 0,1 11 0,0 0 0,-1 0 0,0 0 0,0 0 0,-1 1 0,-1 0 0,0 0 0,-1 0 0,0 1 0,-13-16 0,19 26 0,-22-29 0,-1 1 0,-1 1 0,-2 1 0,-52-39 0,77 64 0,1 1 0,0-1 0,0 0 0,0 1 0,0-1 0,-1 0 0,1 0 0,0 0 0,0 1 0,0-1 0,0 0 0,1 0 0,-1 0 0,0-1 0,0 1 0,1 0 0,-1 0 0,0 0 0,0-3 0,26-2 0,-8 4 0,160-18 0,-96 13 0,121-25 0,191-56 0,-263 65 0,140-5 0,633-40 0,-813 59 0,0-4 0,138-37 0,-152 31 0,-54 15 0,1-1 0,-1-2 0,33-13 0,38-24 0,-3-1 0,155-53 0,-216 91-1365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9T07:16:41.589"/>
    </inkml:context>
    <inkml:brush xml:id="br0">
      <inkml:brushProperty name="width" value="0.35" units="cm"/>
      <inkml:brushProperty name="height" value="0.35" units="cm"/>
      <inkml:brushProperty name="color" value="#FFFFFF"/>
    </inkml:brush>
  </inkml:definitions>
  <inkml:trace contextRef="#ctx0" brushRef="#br0">1 277 24575,'33'-3'0,"-1"-1"0,1-1 0,-1-2 0,46-16 0,26-5 0,-96 27 0,38-10 0,1 2 0,0 2 0,64-1 0,-55 6 0,0-3 0,65-14 0,7-1 0,478-11 0,-473 34 0,167-6 0,-57-33 0,7 15 0,-97 10 0,-62 4-24,101-12-1317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9T07:16:58.148"/>
    </inkml:context>
    <inkml:brush xml:id="br0">
      <inkml:brushProperty name="width" value="0.35" units="cm"/>
      <inkml:brushProperty name="height" value="0.35" units="cm"/>
      <inkml:brushProperty name="color" value="#FFFFFF"/>
    </inkml:brush>
  </inkml:definitions>
  <inkml:trace contextRef="#ctx0" brushRef="#br0">0 0 24540,'10963'311'0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9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5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526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048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974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14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90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75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93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652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7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593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9/19/2025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4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NAME:ALWIN.T</a:t>
            </a:r>
            <a:br>
              <a:rPr lang="en-US" sz="2400" dirty="0"/>
            </a:br>
            <a:r>
              <a:rPr lang="en-US" sz="2400" dirty="0"/>
              <a:t>REGISTER NO AND NMID: asunm1301222404305</a:t>
            </a:r>
            <a:endParaRPr lang="en-US" sz="2400" dirty="0">
              <a:cs typeface="Calibri"/>
            </a:endParaRPr>
          </a:p>
          <a:p>
            <a:r>
              <a:rPr lang="en-US" sz="2400" dirty="0"/>
              <a:t>DEPARTMENT: BSC COMPUTER SCIENCE</a:t>
            </a:r>
          </a:p>
          <a:p>
            <a:r>
              <a:rPr lang="en-US" sz="2400" dirty="0"/>
              <a:t>COLLEGE:AGURCHAND MANMULL JAIN COLLEGE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457201" y="654938"/>
            <a:ext cx="8763000"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2ADB50-663B-60DC-9630-351C579C0B96}"/>
              </a:ext>
            </a:extLst>
          </p:cNvPr>
          <p:cNvSpPr txBox="1"/>
          <p:nvPr/>
        </p:nvSpPr>
        <p:spPr>
          <a:xfrm>
            <a:off x="2895600" y="25071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E456E9-442D-B900-7D8C-8DBA904A61CA}"/>
              </a:ext>
            </a:extLst>
          </p:cNvPr>
          <p:cNvSpPr txBox="1"/>
          <p:nvPr/>
        </p:nvSpPr>
        <p:spPr>
          <a:xfrm>
            <a:off x="3048000" y="26595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177E743-EB60-E9D0-0FDB-58626E4273E9}"/>
              </a:ext>
            </a:extLst>
          </p:cNvPr>
          <p:cNvSpPr txBox="1"/>
          <p:nvPr/>
        </p:nvSpPr>
        <p:spPr>
          <a:xfrm>
            <a:off x="3200400" y="28119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D002CAC-5E6E-7BB3-E87A-D7F53F59B449}"/>
              </a:ext>
            </a:extLst>
          </p:cNvPr>
          <p:cNvSpPr txBox="1"/>
          <p:nvPr/>
        </p:nvSpPr>
        <p:spPr>
          <a:xfrm>
            <a:off x="3352800" y="29643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31EA2C7-9B13-9476-335F-8D4E4F9A5E61}"/>
              </a:ext>
            </a:extLst>
          </p:cNvPr>
          <p:cNvSpPr txBox="1"/>
          <p:nvPr/>
        </p:nvSpPr>
        <p:spPr>
          <a:xfrm>
            <a:off x="3505200" y="3116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A802C7-3B70-CEC7-01F8-9FBED35A37C8}"/>
              </a:ext>
            </a:extLst>
          </p:cNvPr>
          <p:cNvSpPr txBox="1"/>
          <p:nvPr/>
        </p:nvSpPr>
        <p:spPr>
          <a:xfrm>
            <a:off x="3657600" y="32691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36CD91F-BA84-5FAA-85DD-D082083D1E1E}"/>
              </a:ext>
            </a:extLst>
          </p:cNvPr>
          <p:cNvSpPr txBox="1"/>
          <p:nvPr/>
        </p:nvSpPr>
        <p:spPr>
          <a:xfrm>
            <a:off x="3810000" y="34215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C8CCB3E-094F-43CB-340A-4EFF42B87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589" y="1569425"/>
            <a:ext cx="4648200" cy="4619641"/>
          </a:xfrm>
          <a:prstGeom prst="rect">
            <a:avLst/>
          </a:prstGeom>
        </p:spPr>
      </p:pic>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E1DBFA93-F0BE-AECA-A2A9-22052C428723}"/>
                  </a:ext>
                </a:extLst>
              </p14:cNvPr>
              <p14:cNvContentPartPr/>
              <p14:nvPr/>
            </p14:nvContentPartPr>
            <p14:xfrm>
              <a:off x="428371" y="1875438"/>
              <a:ext cx="812880" cy="54360"/>
            </p14:xfrm>
          </p:contentPart>
        </mc:Choice>
        <mc:Fallback>
          <p:pic>
            <p:nvPicPr>
              <p:cNvPr id="22" name="Ink 21">
                <a:extLst>
                  <a:ext uri="{FF2B5EF4-FFF2-40B4-BE49-F238E27FC236}">
                    <a16:creationId xmlns:a16="http://schemas.microsoft.com/office/drawing/2014/main" id="{E1DBFA93-F0BE-AECA-A2A9-22052C428723}"/>
                  </a:ext>
                </a:extLst>
              </p:cNvPr>
              <p:cNvPicPr/>
              <p:nvPr/>
            </p:nvPicPr>
            <p:blipFill>
              <a:blip r:embed="rId4"/>
              <a:stretch>
                <a:fillRect/>
              </a:stretch>
            </p:blipFill>
            <p:spPr>
              <a:xfrm>
                <a:off x="365371" y="1812438"/>
                <a:ext cx="9385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5" name="Ink 24">
                <a:extLst>
                  <a:ext uri="{FF2B5EF4-FFF2-40B4-BE49-F238E27FC236}">
                    <a16:creationId xmlns:a16="http://schemas.microsoft.com/office/drawing/2014/main" id="{F9B67E70-9108-78C0-57A6-049E7D895A8B}"/>
                  </a:ext>
                </a:extLst>
              </p14:cNvPr>
              <p14:cNvContentPartPr/>
              <p14:nvPr/>
            </p14:nvContentPartPr>
            <p14:xfrm>
              <a:off x="1865851" y="1809918"/>
              <a:ext cx="1531440" cy="720"/>
            </p14:xfrm>
          </p:contentPart>
        </mc:Choice>
        <mc:Fallback>
          <p:pic>
            <p:nvPicPr>
              <p:cNvPr id="25" name="Ink 24">
                <a:extLst>
                  <a:ext uri="{FF2B5EF4-FFF2-40B4-BE49-F238E27FC236}">
                    <a16:creationId xmlns:a16="http://schemas.microsoft.com/office/drawing/2014/main" id="{F9B67E70-9108-78C0-57A6-049E7D895A8B}"/>
                  </a:ext>
                </a:extLst>
              </p:cNvPr>
              <p:cNvPicPr/>
              <p:nvPr/>
            </p:nvPicPr>
            <p:blipFill>
              <a:blip r:embed="rId6"/>
              <a:stretch>
                <a:fillRect/>
              </a:stretch>
            </p:blipFill>
            <p:spPr>
              <a:xfrm>
                <a:off x="1802851" y="1683918"/>
                <a:ext cx="16570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6" name="Ink 25">
                <a:extLst>
                  <a:ext uri="{FF2B5EF4-FFF2-40B4-BE49-F238E27FC236}">
                    <a16:creationId xmlns:a16="http://schemas.microsoft.com/office/drawing/2014/main" id="{640F4907-6328-A0A6-E511-89A953FD0F8D}"/>
                  </a:ext>
                </a:extLst>
              </p14:cNvPr>
              <p14:cNvContentPartPr/>
              <p14:nvPr/>
            </p14:nvContentPartPr>
            <p14:xfrm>
              <a:off x="928771" y="1390518"/>
              <a:ext cx="1173960" cy="410400"/>
            </p14:xfrm>
          </p:contentPart>
        </mc:Choice>
        <mc:Fallback>
          <p:pic>
            <p:nvPicPr>
              <p:cNvPr id="26" name="Ink 25">
                <a:extLst>
                  <a:ext uri="{FF2B5EF4-FFF2-40B4-BE49-F238E27FC236}">
                    <a16:creationId xmlns:a16="http://schemas.microsoft.com/office/drawing/2014/main" id="{640F4907-6328-A0A6-E511-89A953FD0F8D}"/>
                  </a:ext>
                </a:extLst>
              </p:cNvPr>
              <p:cNvPicPr/>
              <p:nvPr/>
            </p:nvPicPr>
            <p:blipFill>
              <a:blip r:embed="rId8"/>
              <a:stretch>
                <a:fillRect/>
              </a:stretch>
            </p:blipFill>
            <p:spPr>
              <a:xfrm>
                <a:off x="865771" y="1327878"/>
                <a:ext cx="129960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Ink 26">
                <a:extLst>
                  <a:ext uri="{FF2B5EF4-FFF2-40B4-BE49-F238E27FC236}">
                    <a16:creationId xmlns:a16="http://schemas.microsoft.com/office/drawing/2014/main" id="{7B386A26-3F3D-D6F0-65E7-902B6307FA26}"/>
                  </a:ext>
                </a:extLst>
              </p14:cNvPr>
              <p14:cNvContentPartPr/>
              <p14:nvPr/>
            </p14:nvContentPartPr>
            <p14:xfrm>
              <a:off x="1203451" y="1654758"/>
              <a:ext cx="1044720" cy="99720"/>
            </p14:xfrm>
          </p:contentPart>
        </mc:Choice>
        <mc:Fallback>
          <p:pic>
            <p:nvPicPr>
              <p:cNvPr id="27" name="Ink 26">
                <a:extLst>
                  <a:ext uri="{FF2B5EF4-FFF2-40B4-BE49-F238E27FC236}">
                    <a16:creationId xmlns:a16="http://schemas.microsoft.com/office/drawing/2014/main" id="{7B386A26-3F3D-D6F0-65E7-902B6307FA26}"/>
                  </a:ext>
                </a:extLst>
              </p:cNvPr>
              <p:cNvPicPr/>
              <p:nvPr/>
            </p:nvPicPr>
            <p:blipFill>
              <a:blip r:embed="rId10"/>
              <a:stretch>
                <a:fillRect/>
              </a:stretch>
            </p:blipFill>
            <p:spPr>
              <a:xfrm>
                <a:off x="1140811" y="1591758"/>
                <a:ext cx="11703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Ink 28">
                <a:extLst>
                  <a:ext uri="{FF2B5EF4-FFF2-40B4-BE49-F238E27FC236}">
                    <a16:creationId xmlns:a16="http://schemas.microsoft.com/office/drawing/2014/main" id="{04ED3810-5F1B-BCAB-9AAD-16E3905CD84B}"/>
                  </a:ext>
                </a:extLst>
              </p14:cNvPr>
              <p14:cNvContentPartPr/>
              <p14:nvPr/>
            </p14:nvContentPartPr>
            <p14:xfrm>
              <a:off x="8089531" y="1716678"/>
              <a:ext cx="3947040" cy="112320"/>
            </p14:xfrm>
          </p:contentPart>
        </mc:Choice>
        <mc:Fallback>
          <p:pic>
            <p:nvPicPr>
              <p:cNvPr id="29" name="Ink 28">
                <a:extLst>
                  <a:ext uri="{FF2B5EF4-FFF2-40B4-BE49-F238E27FC236}">
                    <a16:creationId xmlns:a16="http://schemas.microsoft.com/office/drawing/2014/main" id="{04ED3810-5F1B-BCAB-9AAD-16E3905CD84B}"/>
                  </a:ext>
                </a:extLst>
              </p:cNvPr>
              <p:cNvPicPr/>
              <p:nvPr/>
            </p:nvPicPr>
            <p:blipFill>
              <a:blip r:embed="rId12"/>
              <a:stretch>
                <a:fillRect/>
              </a:stretch>
            </p:blipFill>
            <p:spPr>
              <a:xfrm>
                <a:off x="8026531" y="1653678"/>
                <a:ext cx="4072680" cy="2379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8382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51B7300-12A2-2284-282D-7803C7213348}"/>
              </a:ext>
            </a:extLst>
          </p:cNvPr>
          <p:cNvSpPr txBox="1"/>
          <p:nvPr/>
        </p:nvSpPr>
        <p:spPr>
          <a:xfrm>
            <a:off x="990600" y="2232863"/>
            <a:ext cx="6860332"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IMPACT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personal portfolio helps in standing out from the crowd in technical interviews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Reflects professionalism, consistency, and strong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a:t>
            </a:r>
            <a:r>
              <a:rPr lang="en-US" altLang="en-US" sz="1800" b="1" dirty="0">
                <a:latin typeface="Arial" panose="020B0604020202020204" pitchFamily="34" charset="0"/>
              </a:rPr>
              <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blog section to document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contact form or links to LinkedIn/GitHub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 more projects with live demos and GitHub links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FFD25-CB26-7A59-EF3A-91A4B24DEEBF}"/>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4920FA95-F845-3DFD-8A97-769353DF622B}"/>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3" name="Title 12">
            <a:extLst>
              <a:ext uri="{FF2B5EF4-FFF2-40B4-BE49-F238E27FC236}">
                <a16:creationId xmlns:a16="http://schemas.microsoft.com/office/drawing/2014/main" id="{5D0969E4-D93A-1B02-9659-784EBD19AB6E}"/>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18" name="TextBox 17">
            <a:extLst>
              <a:ext uri="{FF2B5EF4-FFF2-40B4-BE49-F238E27FC236}">
                <a16:creationId xmlns:a16="http://schemas.microsoft.com/office/drawing/2014/main" id="{566B32B6-0163-977B-6D13-D1B541E70E4A}"/>
              </a:ext>
            </a:extLst>
          </p:cNvPr>
          <p:cNvSpPr txBox="1"/>
          <p:nvPr/>
        </p:nvSpPr>
        <p:spPr>
          <a:xfrm>
            <a:off x="1097280" y="1997839"/>
            <a:ext cx="6097554" cy="2862322"/>
          </a:xfrm>
          <a:prstGeom prst="rect">
            <a:avLst/>
          </a:prstGeom>
          <a:noFill/>
        </p:spPr>
        <p:txBody>
          <a:bodyPr wrap="square">
            <a:spAutoFit/>
          </a:bodyPr>
          <a:lstStyle/>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Tools and Technologies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Features and Functionality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Results and </a:t>
            </a:r>
            <a:r>
              <a:rPr lang="en-US" sz="1800" dirty="0">
                <a:solidFill>
                  <a:srgbClr val="0D0D0D"/>
                </a:solidFill>
                <a:latin typeface="Times New Roman" panose="02020603050405020304" pitchFamily="18" charset="0"/>
                <a:cs typeface="Times New Roman" panose="02020603050405020304" pitchFamily="18" charset="0"/>
              </a:rPr>
              <a:t>Screenshots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800" dirty="0" err="1">
                <a:solidFill>
                  <a:srgbClr val="0D0D0D"/>
                </a:solidFill>
                <a:latin typeface="Times New Roman" panose="02020603050405020304" pitchFamily="18" charset="0"/>
                <a:cs typeface="Times New Roman" panose="02020603050405020304" pitchFamily="18" charset="0"/>
              </a:rPr>
              <a:t>Github</a:t>
            </a:r>
            <a:r>
              <a:rPr lang="en-US" sz="1800" dirty="0">
                <a:solidFill>
                  <a:srgbClr val="0D0D0D"/>
                </a:solidFill>
                <a:latin typeface="Times New Roman" panose="02020603050405020304" pitchFamily="18" charset="0"/>
                <a:cs typeface="Times New Roman" panose="02020603050405020304" pitchFamily="18" charset="0"/>
              </a:rPr>
              <a:t> Link</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9" name="object 20">
            <a:extLst>
              <a:ext uri="{FF2B5EF4-FFF2-40B4-BE49-F238E27FC236}">
                <a16:creationId xmlns:a16="http://schemas.microsoft.com/office/drawing/2014/main" id="{9E285BF3-CE60-8068-81B3-7EFEF1C17D94}"/>
              </a:ext>
            </a:extLst>
          </p:cNvPr>
          <p:cNvPicPr/>
          <p:nvPr/>
        </p:nvPicPr>
        <p:blipFill>
          <a:blip r:embed="rId2" cstate="print"/>
          <a:stretch>
            <a:fillRect/>
          </a:stretch>
        </p:blipFill>
        <p:spPr>
          <a:xfrm>
            <a:off x="9422130" y="1924051"/>
            <a:ext cx="1733550" cy="3009898"/>
          </a:xfrm>
          <a:prstGeom prst="rect">
            <a:avLst/>
          </a:prstGeom>
        </p:spPr>
      </p:pic>
    </p:spTree>
    <p:extLst>
      <p:ext uri="{BB962C8B-B14F-4D97-AF65-F5344CB8AC3E}">
        <p14:creationId xmlns:p14="http://schemas.microsoft.com/office/powerpoint/2010/main" val="47309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E3AD7-BD15-6085-BACC-0A50BD6A61E3}"/>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807B07AA-EAF9-C31F-6D9C-84B8F2A9E89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3" name="Title 12">
            <a:extLst>
              <a:ext uri="{FF2B5EF4-FFF2-40B4-BE49-F238E27FC236}">
                <a16:creationId xmlns:a16="http://schemas.microsoft.com/office/drawing/2014/main" id="{04BB8701-AD76-0BCA-E7CD-FC8AF7C132A9}"/>
              </a:ext>
            </a:extLst>
          </p:cNvPr>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16" name="TextBox 15">
            <a:extLst>
              <a:ext uri="{FF2B5EF4-FFF2-40B4-BE49-F238E27FC236}">
                <a16:creationId xmlns:a16="http://schemas.microsoft.com/office/drawing/2014/main" id="{E9F0340D-8B9D-8E76-EDF2-B67B1CDFA072}"/>
              </a:ext>
            </a:extLst>
          </p:cNvPr>
          <p:cNvSpPr txBox="1"/>
          <p:nvPr/>
        </p:nvSpPr>
        <p:spPr>
          <a:xfrm>
            <a:off x="1800224" y="2209800"/>
            <a:ext cx="4743451" cy="707886"/>
          </a:xfrm>
          <a:prstGeom prst="rect">
            <a:avLst/>
          </a:prstGeom>
          <a:noFill/>
        </p:spPr>
        <p:txBody>
          <a:bodyPr wrap="square" rtlCol="0">
            <a:spAutoFit/>
          </a:bodyPr>
          <a:lstStyle/>
          <a:p>
            <a:r>
              <a:rPr lang="en-GB" sz="4000" dirty="0">
                <a:latin typeface="Aptos Narrow" panose="020B0004020202020204" pitchFamily="34" charset="0"/>
              </a:rPr>
              <a:t>STUDENT PORTFOLIO</a:t>
            </a:r>
            <a:endParaRPr lang="en-IN" sz="4000" dirty="0">
              <a:latin typeface="Aptos Narrow" panose="020B0004020202020204" pitchFamily="34" charset="0"/>
            </a:endParaRPr>
          </a:p>
        </p:txBody>
      </p:sp>
    </p:spTree>
    <p:extLst>
      <p:ext uri="{BB962C8B-B14F-4D97-AF65-F5344CB8AC3E}">
        <p14:creationId xmlns:p14="http://schemas.microsoft.com/office/powerpoint/2010/main" val="9794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8288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GB"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E18C674-D90B-63CD-8283-F25751C533AF}"/>
              </a:ext>
            </a:extLst>
          </p:cNvPr>
          <p:cNvSpPr txBox="1"/>
          <p:nvPr/>
        </p:nvSpPr>
        <p:spPr>
          <a:xfrm>
            <a:off x="834072" y="2056537"/>
            <a:ext cx="7248525" cy="1754326"/>
          </a:xfrm>
          <a:prstGeom prst="rect">
            <a:avLst/>
          </a:prstGeom>
          <a:noFill/>
        </p:spPr>
        <p:txBody>
          <a:bodyPr wrap="square" rtlCol="0">
            <a:spAutoFit/>
          </a:bodyPr>
          <a:lstStyle/>
          <a:p>
            <a:r>
              <a:rPr lang="en-GB" dirty="0"/>
              <a:t>Students often lack a centralized and professional platform to showcase their academic achievements, skills, and projects. Traditional resumes fail to capture the full scope of their capabilities, and institutions struggle to track student progress effectively. A digital Student Portfolio System is needed to help students organize and present their accomplishments in a structured, accessible, and impactful way.</a:t>
            </a:r>
            <a:endParaRPr lang="en-IN" dirty="0"/>
          </a:p>
        </p:txBody>
      </p:sp>
      <p:sp>
        <p:nvSpPr>
          <p:cNvPr id="11" name="TextBox 10">
            <a:extLst>
              <a:ext uri="{FF2B5EF4-FFF2-40B4-BE49-F238E27FC236}">
                <a16:creationId xmlns:a16="http://schemas.microsoft.com/office/drawing/2014/main" id="{7E92CB65-EF06-B550-1B75-42C4724E0E9B}"/>
              </a:ext>
            </a:extLst>
          </p:cNvPr>
          <p:cNvSpPr txBox="1"/>
          <p:nvPr/>
        </p:nvSpPr>
        <p:spPr>
          <a:xfrm>
            <a:off x="834072" y="3965218"/>
            <a:ext cx="6858000" cy="2031325"/>
          </a:xfrm>
          <a:prstGeom prst="rect">
            <a:avLst/>
          </a:prstGeom>
          <a:noFill/>
        </p:spPr>
        <p:txBody>
          <a:bodyPr wrap="square" rtlCol="0">
            <a:spAutoFit/>
          </a:bodyPr>
          <a:lstStyle/>
          <a:p>
            <a:r>
              <a:rPr lang="en-GB" dirty="0"/>
              <a:t>A portfolio provides a broader view of a student’s capabilities by showcasing:</a:t>
            </a:r>
          </a:p>
          <a:p>
            <a:pPr marL="285750" indent="-285750">
              <a:buFont typeface="Arial" panose="020B0604020202020204" pitchFamily="34" charset="0"/>
              <a:buChar char="•"/>
            </a:pPr>
            <a:r>
              <a:rPr lang="en-GB" b="1" dirty="0"/>
              <a:t>Academic achievements</a:t>
            </a:r>
          </a:p>
          <a:p>
            <a:pPr marL="285750" indent="-285750">
              <a:buFont typeface="Arial" panose="020B0604020202020204" pitchFamily="34" charset="0"/>
              <a:buChar char="•"/>
            </a:pPr>
            <a:r>
              <a:rPr lang="en-GB" b="1" dirty="0"/>
              <a:t>Projects and research work</a:t>
            </a:r>
          </a:p>
          <a:p>
            <a:pPr marL="285750" indent="-285750">
              <a:buFont typeface="Arial" panose="020B0604020202020204" pitchFamily="34" charset="0"/>
              <a:buChar char="•"/>
            </a:pPr>
            <a:r>
              <a:rPr lang="en-GB" b="1" dirty="0"/>
              <a:t>Certifications and skills</a:t>
            </a:r>
          </a:p>
          <a:p>
            <a:pPr marL="285750" indent="-285750">
              <a:buFont typeface="Arial" panose="020B0604020202020204" pitchFamily="34" charset="0"/>
              <a:buChar char="•"/>
            </a:pPr>
            <a:r>
              <a:rPr lang="en-GB" b="1" dirty="0"/>
              <a:t>Internships and extracurricular activities</a:t>
            </a:r>
          </a:p>
          <a:p>
            <a:pPr marL="285750" indent="-285750">
              <a:buFont typeface="Arial" panose="020B0604020202020204" pitchFamily="34" charset="0"/>
              <a:buChar char="•"/>
            </a:pPr>
            <a:r>
              <a:rPr lang="en-GB" b="1" dirty="0"/>
              <a:t>Reflections and learning outcomes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GB"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6138BAC-F083-0473-0F6C-65AA18B18B96}"/>
              </a:ext>
            </a:extLst>
          </p:cNvPr>
          <p:cNvSpPr txBox="1"/>
          <p:nvPr/>
        </p:nvSpPr>
        <p:spPr>
          <a:xfrm>
            <a:off x="676275" y="1919626"/>
            <a:ext cx="8304147" cy="1754326"/>
          </a:xfrm>
          <a:prstGeom prst="rect">
            <a:avLst/>
          </a:prstGeom>
          <a:noFill/>
        </p:spPr>
        <p:txBody>
          <a:bodyPr wrap="square" rtlCol="0">
            <a:spAutoFit/>
          </a:bodyPr>
          <a:lstStyle/>
          <a:p>
            <a:r>
              <a:rPr lang="en-GB" b="1" dirty="0"/>
              <a:t>Purpose</a:t>
            </a:r>
          </a:p>
          <a:p>
            <a:r>
              <a:rPr lang="en-GB" dirty="0"/>
              <a:t>The purpose of this project is to develop a centralized, user-friendly system that enables students to create personalized digital portfolios. It aims to enhance self-presentation, support academic tracking, and improve opportunities for higher education and employment.</a:t>
            </a:r>
          </a:p>
          <a:p>
            <a:endParaRPr lang="en-IN" dirty="0"/>
          </a:p>
        </p:txBody>
      </p:sp>
      <p:sp>
        <p:nvSpPr>
          <p:cNvPr id="11" name="TextBox 10">
            <a:extLst>
              <a:ext uri="{FF2B5EF4-FFF2-40B4-BE49-F238E27FC236}">
                <a16:creationId xmlns:a16="http://schemas.microsoft.com/office/drawing/2014/main" id="{8012C804-73C4-AF2F-9792-9DBF8382794C}"/>
              </a:ext>
            </a:extLst>
          </p:cNvPr>
          <p:cNvSpPr txBox="1"/>
          <p:nvPr/>
        </p:nvSpPr>
        <p:spPr>
          <a:xfrm>
            <a:off x="676275" y="3650540"/>
            <a:ext cx="9623426" cy="1754326"/>
          </a:xfrm>
          <a:prstGeom prst="rect">
            <a:avLst/>
          </a:prstGeom>
          <a:noFill/>
        </p:spPr>
        <p:txBody>
          <a:bodyPr wrap="square" rtlCol="0">
            <a:spAutoFit/>
          </a:bodyPr>
          <a:lstStyle/>
          <a:p>
            <a:r>
              <a:rPr lang="en-GB" b="1" dirty="0"/>
              <a:t>Key Objectives</a:t>
            </a:r>
          </a:p>
          <a:p>
            <a:r>
              <a:rPr lang="en-GB" dirty="0"/>
              <a:t>To allow students to document and display academic and personal achievements.</a:t>
            </a:r>
          </a:p>
          <a:p>
            <a:r>
              <a:rPr lang="en-GB" dirty="0"/>
              <a:t>To support multimedia uploads (documents, images, videos, etc.) for project and skill showcase.</a:t>
            </a:r>
          </a:p>
          <a:p>
            <a:r>
              <a:rPr lang="en-GB" dirty="0"/>
              <a:t>To provide institutions with tools to monitor student progress and development.</a:t>
            </a:r>
          </a:p>
          <a:p>
            <a:r>
              <a:rPr lang="en-GB" dirty="0"/>
              <a:t>To improve students' digital presence and career readiness.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E193FDE7-F673-5420-F19C-CC39CF34EEFE}"/>
              </a:ext>
            </a:extLst>
          </p:cNvPr>
          <p:cNvSpPr txBox="1"/>
          <p:nvPr/>
        </p:nvSpPr>
        <p:spPr>
          <a:xfrm>
            <a:off x="699452" y="1971237"/>
            <a:ext cx="7010400" cy="4524315"/>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Arial Black" panose="020B0A04020102020204" pitchFamily="34" charset="0"/>
              </a:rPr>
              <a:t>1</a:t>
            </a:r>
            <a:r>
              <a:rPr lang="en-US" altLang="en-US" dirty="0">
                <a:latin typeface="Arial Black" panose="020B0A04020102020204" pitchFamily="34" charset="0"/>
              </a:rPr>
              <a:t>. RECRUITERS/EMPLOYES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Review skills and project work during hiring process</a:t>
            </a:r>
          </a:p>
          <a:p>
            <a:pPr lvl="0" eaLnBrk="0" fontAlgn="base" hangingPunct="0">
              <a:spcBef>
                <a:spcPct val="0"/>
              </a:spcBef>
              <a:spcAft>
                <a:spcPct val="0"/>
              </a:spcAft>
              <a:buFontTx/>
              <a:buChar char="•"/>
            </a:pPr>
            <a:r>
              <a:rPr lang="en-US" altLang="en-US" dirty="0">
                <a:latin typeface="Arial" panose="020B0604020202020204" pitchFamily="34" charset="0"/>
              </a:rPr>
              <a:t>    Evaluate both technical and design knowledge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2. PEERS AND MENTORS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Provide feedback</a:t>
            </a:r>
          </a:p>
          <a:p>
            <a:pPr lvl="0" eaLnBrk="0" fontAlgn="base" hangingPunct="0">
              <a:spcBef>
                <a:spcPct val="0"/>
              </a:spcBef>
              <a:spcAft>
                <a:spcPct val="0"/>
              </a:spcAft>
              <a:buFontTx/>
              <a:buChar char="•"/>
            </a:pPr>
            <a:r>
              <a:rPr lang="en-US" altLang="en-US" dirty="0">
                <a:latin typeface="Arial" panose="020B0604020202020204" pitchFamily="34" charset="0"/>
              </a:rPr>
              <a:t>    Collaborate on open-source or academic projects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3.ACADAMIC INSTRUCTORS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Assess practical implementation of skills</a:t>
            </a:r>
          </a:p>
          <a:p>
            <a:pPr lvl="0" eaLnBrk="0" fontAlgn="base" hangingPunct="0">
              <a:spcBef>
                <a:spcPct val="0"/>
              </a:spcBef>
              <a:spcAft>
                <a:spcPct val="0"/>
              </a:spcAft>
              <a:buFontTx/>
              <a:buChar char="•"/>
            </a:pPr>
            <a:r>
              <a:rPr lang="en-US" altLang="en-US" dirty="0">
                <a:latin typeface="Arial" panose="020B0604020202020204" pitchFamily="34" charset="0"/>
              </a:rPr>
              <a:t>    Validate course outcomes</a:t>
            </a:r>
          </a:p>
          <a:p>
            <a:pPr lvl="0" eaLnBrk="0" fontAlgn="base" hangingPunct="0">
              <a:spcBef>
                <a:spcPct val="0"/>
              </a:spcBef>
              <a:spcAft>
                <a:spcPct val="0"/>
              </a:spcAft>
              <a:buFontTx/>
              <a:buChar char="•"/>
            </a:pPr>
            <a:endParaRPr lang="en-US" altLang="en-US" dirty="0">
              <a:latin typeface="Arial Black" panose="020B0A04020102020204" pitchFamily="34" charset="0"/>
            </a:endParaRPr>
          </a:p>
          <a:p>
            <a:pPr lvl="0" eaLnBrk="0" fontAlgn="base" hangingPunct="0">
              <a:spcBef>
                <a:spcPct val="0"/>
              </a:spcBef>
              <a:spcAft>
                <a:spcPct val="0"/>
              </a:spcAft>
            </a:pPr>
            <a:r>
              <a:rPr lang="en-US" altLang="en-US" dirty="0">
                <a:latin typeface="Arial Black" panose="020B0A04020102020204" pitchFamily="34" charset="0"/>
              </a:rPr>
              <a:t>4. PERSONAL USE: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Track career progress</a:t>
            </a:r>
          </a:p>
          <a:p>
            <a:pPr lvl="0" eaLnBrk="0" fontAlgn="base" hangingPunct="0">
              <a:spcBef>
                <a:spcPct val="0"/>
              </a:spcBef>
              <a:spcAft>
                <a:spcPct val="0"/>
              </a:spcAft>
              <a:buFontTx/>
              <a:buChar char="•"/>
            </a:pPr>
            <a:r>
              <a:rPr lang="en-US" altLang="en-US" dirty="0">
                <a:latin typeface="Arial" panose="020B0604020202020204" pitchFamily="34" charset="0"/>
              </a:rPr>
              <a:t>    Keep all achievements and work in one place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12F33902-9F2C-8298-EEC4-91E1CEF5BD7D}"/>
              </a:ext>
            </a:extLst>
          </p:cNvPr>
          <p:cNvSpPr txBox="1"/>
          <p:nvPr/>
        </p:nvSpPr>
        <p:spPr>
          <a:xfrm>
            <a:off x="558165" y="2362200"/>
            <a:ext cx="7272512"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Black" panose="020B0A04020102020204" pitchFamily="34" charset="0"/>
              </a:rPr>
              <a:t>TECHNOLOGIES :</a:t>
            </a:r>
            <a:endParaRPr kumimoji="0" lang="en-US" altLang="en-US" sz="18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Frontend Languages: HTML5, CSS3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Programming Languages: Java, Python (used in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Design: CSS Flexbox &amp; Grid for layout, Google Fonts for typography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Black" panose="020B0A04020102020204" pitchFamily="34" charset="0"/>
              </a:rPr>
              <a:t>DEVELOPMENT TOOLS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VS Code: Main code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 &amp; GitHub: Version control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GitHub Pages: For free and reliable website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838200" y="914400"/>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spc="15" dirty="0">
                <a:latin typeface="+mj-lt"/>
                <a:cs typeface="Trebuchet MS"/>
              </a:rPr>
              <a:t>POTFOLIO DESIGN AND LAYOUT</a:t>
            </a:r>
            <a:endParaRPr sz="4000" dirty="0">
              <a:latin typeface="+mj-lt"/>
              <a:cs typeface="Trebuchet MS"/>
            </a:endParaRPr>
          </a:p>
        </p:txBody>
      </p:sp>
      <p:sp>
        <p:nvSpPr>
          <p:cNvPr id="4" name="Rectangle 3">
            <a:extLst>
              <a:ext uri="{FF2B5EF4-FFF2-40B4-BE49-F238E27FC236}">
                <a16:creationId xmlns:a16="http://schemas.microsoft.com/office/drawing/2014/main" id="{4A02BBD7-CBC9-9564-8144-2E30B9A019BE}"/>
              </a:ext>
            </a:extLst>
          </p:cNvPr>
          <p:cNvSpPr>
            <a:spLocks noChangeArrowheads="1"/>
          </p:cNvSpPr>
          <p:nvPr/>
        </p:nvSpPr>
        <p:spPr bwMode="auto">
          <a:xfrm>
            <a:off x="686182" y="1755061"/>
            <a:ext cx="7620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Minimalistic UI:</a:t>
            </a:r>
            <a:r>
              <a:rPr kumimoji="0" lang="en-US" altLang="en-US" sz="1800" b="0" i="0" u="none" strike="noStrike" cap="none" normalizeH="0" baseline="0" dirty="0">
                <a:ln>
                  <a:noFill/>
                </a:ln>
                <a:solidFill>
                  <a:schemeClr val="tx1"/>
                </a:solidFill>
                <a:effectLst/>
                <a:latin typeface="Arial" panose="020B0604020202020204" pitchFamily="34" charset="0"/>
              </a:rPr>
              <a:t> Focus on readability and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Consistent Layout:</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Uniform margins, font sizes, and color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Sectional Division:</a:t>
            </a:r>
            <a:r>
              <a:rPr kumimoji="0" lang="en-US" altLang="en-US" sz="1800" b="0" i="0" u="none" strike="noStrike" cap="none" normalizeH="0" baseline="0" dirty="0">
                <a:ln>
                  <a:noFill/>
                </a:ln>
                <a:solidFill>
                  <a:schemeClr val="tx1"/>
                </a:solidFill>
                <a:effectLst/>
                <a:latin typeface="Arial" panose="020B0604020202020204" pitchFamily="34" charset="0"/>
              </a:rPr>
              <a:t> Each section is clearly marked (About, Skills,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COLOR SCHEME &amp; FONTS: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Primary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Light blue – indicates trust and calmness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Secondary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White – clean background for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Typography:</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Clean sans-serif fonts for modern appearance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RESPONSIVENESS: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to adapt to different screen sizes (mobile, tablet, desktop)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2720D300-D51F-50F0-F023-D4AD1CDDFF92}"/>
              </a:ext>
            </a:extLst>
          </p:cNvPr>
          <p:cNvSpPr>
            <a:spLocks noChangeArrowheads="1"/>
          </p:cNvSpPr>
          <p:nvPr/>
        </p:nvSpPr>
        <p:spPr bwMode="auto">
          <a:xfrm>
            <a:off x="1097280" y="1981200"/>
            <a:ext cx="12115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CORE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About Me Section:</a:t>
            </a:r>
            <a:r>
              <a:rPr kumimoji="0" lang="en-US" altLang="en-US" sz="2000" b="0" i="0" u="none" strike="noStrike" cap="none" normalizeH="0" baseline="0" dirty="0">
                <a:ln>
                  <a:noFill/>
                </a:ln>
                <a:solidFill>
                  <a:schemeClr val="tx1"/>
                </a:solidFill>
                <a:effectLst/>
                <a:latin typeface="Arial" panose="020B0604020202020204" pitchFamily="34" charset="0"/>
              </a:rPr>
              <a:t> Personal introduction and motivation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Skills Section:</a:t>
            </a:r>
            <a:r>
              <a:rPr kumimoji="0" lang="en-US" altLang="en-US" sz="2000" b="0" i="0" u="none" strike="noStrike" cap="none" normalizeH="0" baseline="0" dirty="0">
                <a:ln>
                  <a:noFill/>
                </a:ln>
                <a:solidFill>
                  <a:schemeClr val="tx1"/>
                </a:solidFill>
                <a:effectLst/>
                <a:latin typeface="Arial" panose="020B0604020202020204" pitchFamily="34" charset="0"/>
              </a:rPr>
              <a:t> Represented as interactive tags (Java, Python,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Projects Section:</a:t>
            </a:r>
            <a:r>
              <a:rPr kumimoji="0" lang="en-US" altLang="en-US" sz="2000" b="0" i="0" u="none" strike="noStrike" cap="none" normalizeH="0" baseline="0" dirty="0">
                <a:ln>
                  <a:noFill/>
                </a:ln>
                <a:solidFill>
                  <a:schemeClr val="tx1"/>
                </a:solidFill>
                <a:effectLst/>
                <a:latin typeface="Arial" panose="020B0604020202020204" pitchFamily="34" charset="0"/>
              </a:rPr>
              <a:t> Project titles and descriptions displayed neatly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Navigation:</a:t>
            </a:r>
            <a:r>
              <a:rPr kumimoji="0" lang="en-US" altLang="en-US" sz="2000" b="0" i="0" u="none" strike="noStrike" cap="none" normalizeH="0" baseline="0" dirty="0">
                <a:ln>
                  <a:noFill/>
                </a:ln>
                <a:solidFill>
                  <a:schemeClr val="tx1"/>
                </a:solidFill>
                <a:effectLst/>
                <a:latin typeface="Arial" panose="020B0604020202020204" pitchFamily="34" charset="0"/>
              </a:rPr>
              <a:t> Smooth scroll and clear flow of content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EXTRA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Friendly:</a:t>
            </a:r>
            <a:r>
              <a:rPr kumimoji="0" lang="en-US" altLang="en-US" sz="2000" b="0" i="0" u="none" strike="noStrike" cap="none" normalizeH="0" baseline="0" dirty="0">
                <a:ln>
                  <a:noFill/>
                </a:ln>
                <a:solidFill>
                  <a:schemeClr val="tx1"/>
                </a:solidFill>
                <a:effectLst/>
                <a:latin typeface="Arial" panose="020B0604020202020204" pitchFamily="34" charset="0"/>
              </a:rPr>
              <a:t> Works on smartphones and tablets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Fast Loading:</a:t>
            </a:r>
            <a:r>
              <a:rPr kumimoji="0" lang="en-US" altLang="en-US" sz="2000" b="0" i="0" u="none" strike="noStrike" cap="none" normalizeH="0" baseline="0" dirty="0">
                <a:ln>
                  <a:noFill/>
                </a:ln>
                <a:solidFill>
                  <a:schemeClr val="tx1"/>
                </a:solidFill>
                <a:effectLst/>
                <a:latin typeface="Arial" panose="020B0604020202020204" pitchFamily="34" charset="0"/>
              </a:rPr>
              <a:t> No backend or heavy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Version Controlled:</a:t>
            </a:r>
            <a:r>
              <a:rPr kumimoji="0" lang="en-US" altLang="en-US" sz="2000" b="0" i="0" u="none" strike="noStrike" cap="none" normalizeH="0" baseline="0" dirty="0">
                <a:ln>
                  <a:noFill/>
                </a:ln>
                <a:solidFill>
                  <a:schemeClr val="tx1"/>
                </a:solidFill>
                <a:effectLst/>
                <a:latin typeface="Arial" panose="020B0604020202020204" pitchFamily="34" charset="0"/>
              </a:rPr>
              <a:t> Easy to update and maintain via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418</TotalTime>
  <Words>617</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 Narrow</vt:lpstr>
      <vt:lpstr>Arial</vt:lpstr>
      <vt:lpstr>Arial Black</vt:lpstr>
      <vt:lpstr>Calibri</vt:lpstr>
      <vt:lpstr>Calibri Light</vt:lpstr>
      <vt:lpstr>Roboto</vt:lpstr>
      <vt:lpstr>Times New Roman</vt:lpstr>
      <vt:lpstr>Trebuchet MS</vt:lpstr>
      <vt:lpstr>Retrospect</vt:lpstr>
      <vt:lpstr>Digital Portfolio  </vt:lpstr>
      <vt:lpstr>AGENDA</vt:lpstr>
      <vt:lpstr>PROJECT TITLE</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2025-09-19T07:17:56Z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