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31"/>
  </p:notesMasterIdLst>
  <p:sldIdLst>
    <p:sldId id="256" r:id="rId2"/>
    <p:sldId id="262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</p:sldIdLst>
  <p:sldSz cx="9144000" cy="5143500" type="screen16x9"/>
  <p:notesSz cx="6858000" cy="9144000"/>
  <p:embeddedFontLst>
    <p:embeddedFont>
      <p:font typeface="Barlow Semi Condensed" panose="020B0604020202020204" charset="0"/>
      <p:regular r:id="rId32"/>
      <p:bold r:id="rId33"/>
      <p:italic r:id="rId34"/>
      <p:boldItalic r:id="rId35"/>
    </p:embeddedFont>
    <p:embeddedFont>
      <p:font typeface="Barlow Semi Condensed Medium" panose="020B0604020202020204" charset="0"/>
      <p:regular r:id="rId36"/>
      <p:bold r:id="rId37"/>
      <p:italic r:id="rId38"/>
      <p:boldItalic r:id="rId39"/>
    </p:embeddedFont>
    <p:embeddedFont>
      <p:font typeface="Cambria Math" panose="02040503050406030204" pitchFamily="18" charset="0"/>
      <p:regular r:id="rId40"/>
    </p:embeddedFont>
    <p:embeddedFont>
      <p:font typeface="Comic Sans MS" panose="030F0702030302020204" pitchFamily="66" charset="0"/>
      <p:regular r:id="rId41"/>
      <p:bold r:id="rId42"/>
      <p:italic r:id="rId43"/>
      <p:boldItalic r:id="rId44"/>
    </p:embeddedFont>
    <p:embeddedFont>
      <p:font typeface="Fjalla One" panose="020B0604020202020204" charset="0"/>
      <p:regular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E6DB75-C3BA-4B05-BF2D-301A42D04FE9}">
  <a:tblStyle styleId="{87E6DB75-C3BA-4B05-BF2D-301A42D04F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660"/>
  </p:normalViewPr>
  <p:slideViewPr>
    <p:cSldViewPr snapToGrid="0">
      <p:cViewPr varScale="1">
        <p:scale>
          <a:sx n="84" d="100"/>
          <a:sy n="84" d="100"/>
        </p:scale>
        <p:origin x="9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61" r:id="rId5"/>
    <p:sldLayoutId id="2147483669" r:id="rId6"/>
    <p:sldLayoutId id="2147483673" r:id="rId7"/>
    <p:sldLayoutId id="2147483674" r:id="rId8"/>
    <p:sldLayoutId id="2147483675" r:id="rId9"/>
    <p:sldLayoutId id="214748367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player.info/slide/3241315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8"/>
            <a:ext cx="5205980" cy="4183781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1621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Comic Sans MS" panose="030F0702030302020204" pitchFamily="66" charset="0"/>
              </a:rPr>
              <a:t>KELOMPOK 7</a:t>
            </a:r>
            <a:endParaRPr sz="2400" dirty="0">
              <a:solidFill>
                <a:schemeClr val="dk2"/>
              </a:solidFill>
              <a:latin typeface="Comic Sans MS" panose="030F0702030302020204" pitchFamily="66" charset="0"/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509189" y="3084373"/>
            <a:ext cx="3418569" cy="17359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dirty="0">
                <a:solidFill>
                  <a:srgbClr val="77C6FC"/>
                </a:solidFill>
                <a:effectLst/>
                <a:latin typeface="Comic Sans MS" panose="030F0702030302020204" pitchFamily="66" charset="0"/>
              </a:rPr>
              <a:t>1. Muhammad </a:t>
            </a:r>
            <a:r>
              <a:rPr lang="en-US" sz="1200" b="1" i="0" u="none" strike="noStrike" dirty="0" err="1">
                <a:solidFill>
                  <a:srgbClr val="77C6FC"/>
                </a:solidFill>
                <a:effectLst/>
                <a:latin typeface="Comic Sans MS" panose="030F0702030302020204" pitchFamily="66" charset="0"/>
              </a:rPr>
              <a:t>Alwiza</a:t>
            </a:r>
            <a:r>
              <a:rPr lang="en-US" sz="1200" b="1" i="0" u="none" strike="noStrike" dirty="0">
                <a:solidFill>
                  <a:srgbClr val="77C6FC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US" sz="1200" b="1" i="0" u="none" strike="noStrike" dirty="0" err="1">
                <a:solidFill>
                  <a:srgbClr val="77C6FC"/>
                </a:solidFill>
                <a:effectLst/>
                <a:latin typeface="Comic Sans MS" panose="030F0702030302020204" pitchFamily="66" charset="0"/>
              </a:rPr>
              <a:t>Ansyar</a:t>
            </a:r>
            <a:r>
              <a:rPr lang="en-US" sz="1200" b="1" i="0" u="none" strike="noStrike" dirty="0">
                <a:solidFill>
                  <a:srgbClr val="77C6FC"/>
                </a:solidFill>
                <a:effectLst/>
                <a:latin typeface="Comic Sans MS" panose="030F0702030302020204" pitchFamily="66" charset="0"/>
              </a:rPr>
              <a:t> (M0520051)</a:t>
            </a:r>
          </a:p>
          <a:p>
            <a:pPr algn="l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dirty="0">
                <a:solidFill>
                  <a:srgbClr val="77C6FC"/>
                </a:solidFill>
                <a:effectLst/>
                <a:latin typeface="Comic Sans MS" panose="030F0702030302020204" pitchFamily="66" charset="0"/>
              </a:rPr>
              <a:t>2. Muhammad Fahlevi R (M0520053)</a:t>
            </a:r>
          </a:p>
          <a:p>
            <a:pPr algn="l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dirty="0">
                <a:solidFill>
                  <a:srgbClr val="77C6FC"/>
                </a:solidFill>
                <a:effectLst/>
                <a:latin typeface="Comic Sans MS" panose="030F0702030302020204" pitchFamily="66" charset="0"/>
              </a:rPr>
              <a:t>3. Muhammad </a:t>
            </a:r>
            <a:r>
              <a:rPr lang="en-US" sz="1200" b="1" i="0" u="none" strike="noStrike" dirty="0" err="1">
                <a:solidFill>
                  <a:srgbClr val="77C6FC"/>
                </a:solidFill>
                <a:effectLst/>
                <a:latin typeface="Comic Sans MS" panose="030F0702030302020204" pitchFamily="66" charset="0"/>
              </a:rPr>
              <a:t>Rafdi</a:t>
            </a:r>
            <a:r>
              <a:rPr lang="en-US" sz="1200" b="1" i="0" u="none" strike="noStrike" dirty="0">
                <a:solidFill>
                  <a:srgbClr val="77C6FC"/>
                </a:solidFill>
                <a:effectLst/>
                <a:latin typeface="Comic Sans MS" panose="030F0702030302020204" pitchFamily="66" charset="0"/>
              </a:rPr>
              <a:t> (M0520057</a:t>
            </a:r>
          </a:p>
        </p:txBody>
      </p:sp>
      <p:sp>
        <p:nvSpPr>
          <p:cNvPr id="198" name="Google Shape;1884;p35">
            <a:extLst>
              <a:ext uri="{FF2B5EF4-FFF2-40B4-BE49-F238E27FC236}">
                <a16:creationId xmlns:a16="http://schemas.microsoft.com/office/drawing/2014/main" id="{F8C28668-E4B7-46E9-A5EE-49E4924DC5D6}"/>
              </a:ext>
            </a:extLst>
          </p:cNvPr>
          <p:cNvSpPr txBox="1">
            <a:spLocks/>
          </p:cNvSpPr>
          <p:nvPr/>
        </p:nvSpPr>
        <p:spPr>
          <a:xfrm>
            <a:off x="4127012" y="1098848"/>
            <a:ext cx="4800747" cy="1431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mic Sans MS" panose="030F0702030302020204" pitchFamily="66" charset="0"/>
              </a:rPr>
              <a:t>Penerapan</a:t>
            </a:r>
            <a:r>
              <a:rPr lang="en-US" sz="2400" b="1" dirty="0">
                <a:latin typeface="Comic Sans MS" panose="030F0702030302020204" pitchFamily="66" charset="0"/>
              </a:rPr>
              <a:t> </a:t>
            </a:r>
            <a:r>
              <a:rPr lang="en-US" sz="2400" b="1" dirty="0" err="1">
                <a:latin typeface="Comic Sans MS" panose="030F0702030302020204" pitchFamily="66" charset="0"/>
              </a:rPr>
              <a:t>Diagonalisasi</a:t>
            </a:r>
            <a:r>
              <a:rPr lang="en-US" sz="2400" b="1" dirty="0">
                <a:latin typeface="Comic Sans MS" panose="030F0702030302020204" pitchFamily="66" charset="0"/>
              </a:rPr>
              <a:t> </a:t>
            </a:r>
            <a:r>
              <a:rPr lang="en-US" sz="2400" b="1" dirty="0" err="1">
                <a:latin typeface="Comic Sans MS" panose="030F0702030302020204" pitchFamily="66" charset="0"/>
              </a:rPr>
              <a:t>Matriks</a:t>
            </a:r>
            <a:r>
              <a:rPr lang="en-US" sz="2400" b="1" dirty="0">
                <a:latin typeface="Comic Sans MS" panose="030F0702030302020204" pitchFamily="66" charset="0"/>
              </a:rPr>
              <a:t> </a:t>
            </a:r>
            <a:r>
              <a:rPr lang="en-US" sz="2400" b="1" dirty="0" err="1">
                <a:latin typeface="Comic Sans MS" panose="030F0702030302020204" pitchFamily="66" charset="0"/>
              </a:rPr>
              <a:t>dalam</a:t>
            </a:r>
            <a:r>
              <a:rPr lang="en-US" sz="2400" b="1" dirty="0">
                <a:latin typeface="Comic Sans MS" panose="030F0702030302020204" pitchFamily="66" charset="0"/>
              </a:rPr>
              <a:t> </a:t>
            </a:r>
            <a:r>
              <a:rPr lang="en-US" sz="2400" b="1" dirty="0" err="1">
                <a:latin typeface="Comic Sans MS" panose="030F0702030302020204" pitchFamily="66" charset="0"/>
              </a:rPr>
              <a:t>Sistem</a:t>
            </a:r>
            <a:r>
              <a:rPr lang="en-US" sz="2400" b="1" dirty="0">
                <a:latin typeface="Comic Sans MS" panose="030F0702030302020204" pitchFamily="66" charset="0"/>
              </a:rPr>
              <a:t> </a:t>
            </a:r>
            <a:r>
              <a:rPr lang="en-US" sz="2400" b="1" dirty="0" err="1">
                <a:latin typeface="Comic Sans MS" panose="030F0702030302020204" pitchFamily="66" charset="0"/>
              </a:rPr>
              <a:t>Persamaan</a:t>
            </a:r>
            <a:r>
              <a:rPr lang="en-US" sz="2400" b="1" dirty="0">
                <a:latin typeface="Comic Sans MS" panose="030F0702030302020204" pitchFamily="66" charset="0"/>
              </a:rPr>
              <a:t> </a:t>
            </a:r>
            <a:r>
              <a:rPr lang="en-US" sz="2400" b="1" dirty="0" err="1">
                <a:latin typeface="Comic Sans MS" panose="030F0702030302020204" pitchFamily="66" charset="0"/>
              </a:rPr>
              <a:t>Diferensial</a:t>
            </a:r>
            <a:endParaRPr lang="en-US" sz="7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E578-E8B3-4914-8C83-7A5462D5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mic Sans MS" panose="030F0702030302020204" pitchFamily="66" charset="0"/>
              </a:rPr>
              <a:t>Vektor</a:t>
            </a:r>
            <a:r>
              <a:rPr lang="en-US" dirty="0">
                <a:latin typeface="Comic Sans MS" panose="030F0702030302020204" pitchFamily="66" charset="0"/>
              </a:rPr>
              <a:t> eigen (eigenvector)</a:t>
            </a:r>
            <a:endParaRPr lang="en-ID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EFB9B-BCD9-4EBF-AC3B-79F2A27233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4650" y="1152150"/>
                <a:ext cx="7341330" cy="3570321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Vektor eigen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didapat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dari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bentuk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D" sz="1800" dirty="0">
                    <a:latin typeface="Comic Sans MS" panose="030F0702030302020204" pitchFamily="66" charset="0"/>
                  </a:rPr>
                  <a:t> yang mana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D" sz="1800" b="1" dirty="0">
                    <a:latin typeface="Comic Sans MS" panose="030F0702030302020204" pitchFamily="66" charset="0"/>
                  </a:rPr>
                  <a:t> </a:t>
                </a:r>
                <a:r>
                  <a:rPr lang="en-ID" sz="1800" dirty="0" err="1">
                    <a:latin typeface="Comic Sans MS" panose="030F0702030302020204" pitchFamily="66" charset="0"/>
                  </a:rPr>
                  <a:t>adalah</a:t>
                </a:r>
                <a:r>
                  <a:rPr lang="en-ID" sz="1800" dirty="0">
                    <a:latin typeface="Comic Sans MS" panose="030F0702030302020204" pitchFamily="66" charset="0"/>
                  </a:rPr>
                  <a:t> </a:t>
                </a:r>
                <a:r>
                  <a:rPr lang="en-ID" sz="1800" dirty="0" err="1">
                    <a:latin typeface="Comic Sans MS" panose="030F0702030302020204" pitchFamily="66" charset="0"/>
                  </a:rPr>
                  <a:t>vektor</a:t>
                </a:r>
                <a:r>
                  <a:rPr lang="en-ID" sz="1800" dirty="0">
                    <a:latin typeface="Comic Sans MS" panose="030F0702030302020204" pitchFamily="66" charset="0"/>
                  </a:rPr>
                  <a:t> eigen</a:t>
                </a:r>
              </a:p>
              <a:p>
                <a:pPr marL="0" indent="0">
                  <a:buNone/>
                </a:pPr>
                <a:r>
                  <a:rPr lang="en-ID" sz="1800" dirty="0" err="1">
                    <a:latin typeface="Comic Sans MS" panose="030F0702030302020204" pitchFamily="66" charset="0"/>
                  </a:rPr>
                  <a:t>Contoh</a:t>
                </a:r>
                <a:r>
                  <a:rPr lang="en-ID" sz="1800" dirty="0">
                    <a:latin typeface="Comic Sans MS" panose="030F0702030302020204" pitchFamily="66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=−2 </m:t>
                    </m:r>
                  </m:oMath>
                </a14:m>
                <a:r>
                  <a:rPr lang="en-ID" sz="1800" dirty="0">
                    <a:latin typeface="Comic Sans MS" panose="030F0702030302020204" pitchFamily="66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D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b="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sz="1800" dirty="0">
                    <a:latin typeface="Comic Sans MS" panose="030F0702030302020204" pitchFamily="66" charset="0"/>
                  </a:rPr>
                  <a:t>, </a:t>
                </a:r>
                <a:r>
                  <a:rPr lang="en-ID" sz="1800" dirty="0" err="1">
                    <a:latin typeface="Comic Sans MS" panose="030F0702030302020204" pitchFamily="66" charset="0"/>
                  </a:rPr>
                  <a:t>didapat</a:t>
                </a:r>
                <a:r>
                  <a:rPr lang="en-ID" sz="18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sz="1800" dirty="0">
                    <a:latin typeface="Comic Sans MS" panose="030F0702030302020204" pitchFamily="66" charset="0"/>
                  </a:rPr>
                  <a:t> </a:t>
                </a:r>
                <a:r>
                  <a:rPr lang="en-ID" sz="1800" dirty="0" err="1">
                    <a:latin typeface="Comic Sans MS" panose="030F0702030302020204" pitchFamily="66" charset="0"/>
                  </a:rPr>
                  <a:t>adalah</a:t>
                </a:r>
                <a:r>
                  <a:rPr lang="en-ID" sz="1800" dirty="0">
                    <a:latin typeface="Comic Sans MS" panose="030F0702030302020204" pitchFamily="66" charset="0"/>
                  </a:rPr>
                  <a:t> </a:t>
                </a:r>
                <a:r>
                  <a:rPr lang="en-ID" sz="1800" dirty="0" err="1">
                    <a:latin typeface="Comic Sans MS" panose="030F0702030302020204" pitchFamily="66" charset="0"/>
                  </a:rPr>
                  <a:t>variabel</a:t>
                </a:r>
                <a:r>
                  <a:rPr lang="en-ID" sz="1800" dirty="0">
                    <a:latin typeface="Comic Sans MS" panose="030F0702030302020204" pitchFamily="66" charset="0"/>
                  </a:rPr>
                  <a:t> </a:t>
                </a:r>
                <a:r>
                  <a:rPr lang="en-ID" sz="1800" dirty="0" err="1">
                    <a:latin typeface="Comic Sans MS" panose="030F0702030302020204" pitchFamily="66" charset="0"/>
                  </a:rPr>
                  <a:t>bebas</a:t>
                </a:r>
                <a:endParaRPr lang="en-ID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ID" sz="1800" dirty="0">
                    <a:latin typeface="Comic Sans MS" panose="030F0702030302020204" pitchFamily="66" charset="0"/>
                  </a:rPr>
                  <a:t>Jika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→−</m:t>
                    </m:r>
                    <m:sSub>
                      <m:sSubPr>
                        <m:ctrlPr>
                          <a:rPr lang="en-ID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D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=0→−</m:t>
                    </m:r>
                    <m:sSub>
                      <m:sSubPr>
                        <m:ctrlPr>
                          <a:rPr lang="en-ID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D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D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ID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ID" sz="1800" dirty="0" err="1">
                    <a:latin typeface="Comic Sans MS" panose="030F0702030302020204" pitchFamily="66" charset="0"/>
                  </a:rPr>
                  <a:t>Sehingga</a:t>
                </a:r>
                <a:r>
                  <a:rPr lang="en-ID" sz="1800" dirty="0"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sz="1800" dirty="0">
                    <a:latin typeface="Comic Sans MS" panose="030F0702030302020204" pitchFamily="66" charset="0"/>
                  </a:rPr>
                  <a:t> </a:t>
                </a:r>
                <a:r>
                  <a:rPr lang="en-ID" sz="18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 </a:t>
                </a:r>
                <a:r>
                  <a:rPr lang="en-ID" sz="1800" dirty="0" err="1">
                    <a:latin typeface="Comic Sans MS" panose="030F0702030302020204" pitchFamily="66" charset="0"/>
                    <a:sym typeface="Wingdings" panose="05000000000000000000" pitchFamily="2" charset="2"/>
                  </a:rPr>
                  <a:t>vektor</a:t>
                </a:r>
                <a:r>
                  <a:rPr lang="en-ID" sz="18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 eigen </a:t>
                </a:r>
                <a:r>
                  <a:rPr lang="en-ID" sz="1800" dirty="0" err="1">
                    <a:latin typeface="Comic Sans MS" panose="030F0702030302020204" pitchFamily="66" charset="0"/>
                    <a:sym typeface="Wingdings" panose="05000000000000000000" pitchFamily="2" charset="2"/>
                  </a:rPr>
                  <a:t>dari</a:t>
                </a:r>
                <a:r>
                  <a:rPr lang="en-ID" sz="18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=−2 </m:t>
                    </m:r>
                  </m:oMath>
                </a14:m>
                <a:r>
                  <a:rPr lang="en-ID" sz="1800" dirty="0">
                    <a:latin typeface="Comic Sans MS" panose="030F0702030302020204" pitchFamily="66" charset="0"/>
                  </a:rPr>
                  <a:t>ialah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sz="1800" dirty="0">
                    <a:latin typeface="Comic Sans MS" panose="030F0702030302020204" pitchFamily="66" charset="0"/>
                  </a:rPr>
                  <a:t> </a:t>
                </a:r>
              </a:p>
              <a:p>
                <a:pPr marL="0" indent="0">
                  <a:buNone/>
                </a:pPr>
                <a:endParaRPr lang="en-ID" sz="18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EFB9B-BCD9-4EBF-AC3B-79F2A2723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4650" y="1152150"/>
                <a:ext cx="7341330" cy="3570321"/>
              </a:xfrm>
              <a:prstGeom prst="rect">
                <a:avLst/>
              </a:prstGeom>
              <a:blipFill>
                <a:blip r:embed="rId2"/>
                <a:stretch>
                  <a:fillRect l="-664" t="-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0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F4B7C-B7EE-4006-A616-43D9A1ABF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mic Sans MS" panose="030F0702030302020204" pitchFamily="66" charset="0"/>
              </a:rPr>
              <a:t>Matriks</a:t>
            </a:r>
            <a:r>
              <a:rPr lang="en-US" dirty="0">
                <a:latin typeface="Comic Sans MS" panose="030F0702030302020204" pitchFamily="66" charset="0"/>
              </a:rPr>
              <a:t> diagonal</a:t>
            </a:r>
            <a:endParaRPr lang="en-ID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D831D9-EE07-4CCF-90BC-60E6EE91E55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4650" y="1152150"/>
                <a:ext cx="7619122" cy="1776245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Matriks diagonal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ialah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sebuah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matriks</a:t>
                </a:r>
                <a:r>
                  <a:rPr lang="en-US" sz="1800" dirty="0">
                    <a:latin typeface="Comic Sans MS" panose="030F0702030302020204" pitchFamily="66" charset="0"/>
                  </a:rPr>
                  <a:t> di mana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elemen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matriks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selain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dari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𝑘𝑘</m:t>
                        </m:r>
                      </m:sub>
                    </m:sSub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adalah</a:t>
                </a:r>
                <a:r>
                  <a:rPr lang="en-US" sz="1800" dirty="0">
                    <a:latin typeface="Comic Sans MS" panose="030F0702030302020204" pitchFamily="66" charset="0"/>
                  </a:rPr>
                  <a:t> 0</a:t>
                </a:r>
              </a:p>
              <a:p>
                <a:pPr marL="0" indent="0">
                  <a:buNone/>
                </a:pPr>
                <a:r>
                  <a:rPr lang="en-US" sz="1800" dirty="0" err="1">
                    <a:latin typeface="Comic Sans MS" panose="030F0702030302020204" pitchFamily="66" charset="0"/>
                  </a:rPr>
                  <a:t>Contoh</a:t>
                </a:r>
                <a:r>
                  <a:rPr lang="en-US" sz="1800" dirty="0">
                    <a:latin typeface="Comic Sans MS" panose="030F0702030302020204" pitchFamily="66" charset="0"/>
                  </a:rPr>
                  <a:t>: </a:t>
                </a:r>
                <a:endParaRPr lang="en-US" sz="1800" b="0" i="1" dirty="0">
                  <a:latin typeface="Comic Sans MS" panose="030F0702030302020204" pitchFamily="66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merupakan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matriks</a:t>
                </a:r>
                <a:r>
                  <a:rPr lang="en-US" sz="1800" dirty="0">
                    <a:latin typeface="Comic Sans MS" panose="030F0702030302020204" pitchFamily="66" charset="0"/>
                  </a:rPr>
                  <a:t> diagonal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karna</a:t>
                </a:r>
                <a:r>
                  <a:rPr lang="en-US" sz="1800" dirty="0">
                    <a:latin typeface="Comic Sans MS" panose="030F0702030302020204" pitchFamily="66" charset="0"/>
                  </a:rPr>
                  <a:t> selain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ID" sz="1800" dirty="0">
                    <a:latin typeface="Comic Sans MS" panose="030F0702030302020204" pitchFamily="66" charset="0"/>
                  </a:rPr>
                  <a:t> (5)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ID" sz="1800" dirty="0">
                    <a:latin typeface="Comic Sans MS" panose="030F0702030302020204" pitchFamily="66" charset="0"/>
                  </a:rPr>
                  <a:t> (3) </a:t>
                </a:r>
                <a:r>
                  <a:rPr lang="en-ID" sz="1800" dirty="0" err="1">
                    <a:latin typeface="Comic Sans MS" panose="030F0702030302020204" pitchFamily="66" charset="0"/>
                  </a:rPr>
                  <a:t>adalah</a:t>
                </a:r>
                <a:r>
                  <a:rPr lang="en-ID" sz="1800" dirty="0">
                    <a:latin typeface="Comic Sans MS" panose="030F0702030302020204" pitchFamily="66" charset="0"/>
                  </a:rPr>
                  <a:t> 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D831D9-EE07-4CCF-90BC-60E6EE91E5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4650" y="1152150"/>
                <a:ext cx="7619122" cy="1776245"/>
              </a:xfrm>
              <a:prstGeom prst="rect">
                <a:avLst/>
              </a:prstGeom>
              <a:blipFill>
                <a:blip r:embed="rId2"/>
                <a:stretch>
                  <a:fillRect l="-640" b="-2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9129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32399-F467-4108-8AA8-3B1288B50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650" y="864150"/>
            <a:ext cx="6681572" cy="576000"/>
          </a:xfrm>
        </p:spPr>
        <p:txBody>
          <a:bodyPr>
            <a:normAutofit fontScale="90000"/>
          </a:bodyPr>
          <a:lstStyle/>
          <a:p>
            <a:r>
              <a:rPr lang="en-US" sz="2400" dirty="0" err="1">
                <a:latin typeface="Comic Sans MS" panose="030F0702030302020204" pitchFamily="66" charset="0"/>
              </a:rPr>
              <a:t>Matriks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pendiagonalisasi</a:t>
            </a:r>
            <a:r>
              <a:rPr lang="en-US" sz="2400" dirty="0">
                <a:latin typeface="Comic Sans MS" panose="030F0702030302020204" pitchFamily="66" charset="0"/>
              </a:rPr>
              <a:t> (</a:t>
            </a:r>
            <a:r>
              <a:rPr lang="en-US" sz="2400" i="1" dirty="0">
                <a:latin typeface="Comic Sans MS" panose="030F0702030302020204" pitchFamily="66" charset="0"/>
              </a:rPr>
              <a:t>diagonalizing matrix)</a:t>
            </a:r>
            <a:endParaRPr lang="en-ID" sz="24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865407-5000-46AC-9C64-8055040B374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Matriks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dengan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ukuran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 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dapat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diubah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menjadi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matriks</a:t>
                </a:r>
                <a:r>
                  <a:rPr lang="en-US" sz="1800" dirty="0">
                    <a:latin typeface="Comic Sans MS" panose="030F0702030302020204" pitchFamily="66" charset="0"/>
                  </a:rPr>
                  <a:t> diagonal (D)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menggunakan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rumus</a:t>
                </a:r>
                <a:r>
                  <a:rPr lang="en-ID" sz="18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.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Matriks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adalah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matriks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pendiagonalisasi</a:t>
                </a:r>
                <a:r>
                  <a:rPr lang="en-US" sz="1800" dirty="0">
                    <a:latin typeface="Comic Sans MS" panose="030F0702030302020204" pitchFamily="66" charset="0"/>
                  </a:rPr>
                  <a:t>, yang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merupakan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matriks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berisi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vektor</a:t>
                </a:r>
                <a:r>
                  <a:rPr lang="en-US" sz="1800" dirty="0">
                    <a:latin typeface="Comic Sans MS" panose="030F0702030302020204" pitchFamily="66" charset="0"/>
                  </a:rPr>
                  <a:t> eigen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dari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matriks</a:t>
                </a:r>
                <a:r>
                  <a:rPr lang="en-US" sz="1800" dirty="0">
                    <a:latin typeface="Comic Sans MS" panose="030F0702030302020204" pitchFamily="66" charset="0"/>
                  </a:rPr>
                  <a:t> A </a:t>
                </a:r>
              </a:p>
              <a:p>
                <a:pPr marL="0" indent="0">
                  <a:buNone/>
                </a:pPr>
                <a:r>
                  <a:rPr lang="en-US" sz="1800" dirty="0" err="1">
                    <a:latin typeface="Comic Sans MS" panose="030F0702030302020204" pitchFamily="66" charset="0"/>
                  </a:rPr>
                  <a:t>atau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=[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. . .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 sehingga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𝑑𝑖𝑎𝑔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1800" dirty="0" err="1">
                    <a:latin typeface="Comic Sans MS" panose="030F0702030302020204" pitchFamily="66" charset="0"/>
                  </a:rPr>
                  <a:t>Sebuah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matriks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dapat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didiagonalisasi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hanya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jika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matriks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adalah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:r>
                  <a:rPr lang="en-US" sz="1800" i="1" dirty="0">
                    <a:latin typeface="Comic Sans MS" panose="030F0702030302020204" pitchFamily="66" charset="0"/>
                  </a:rPr>
                  <a:t>invertible</a:t>
                </a: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865407-5000-46AC-9C64-8055040B37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633" r="-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250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87FE-75F8-490D-A07A-763D913F8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730" y="1620750"/>
            <a:ext cx="5096539" cy="1902000"/>
          </a:xfrm>
        </p:spPr>
        <p:txBody>
          <a:bodyPr/>
          <a:lstStyle/>
          <a:p>
            <a:pPr algn="ctr"/>
            <a:r>
              <a:rPr lang="en-US" sz="3600" dirty="0" err="1">
                <a:latin typeface="Comic Sans MS" panose="030F0702030302020204" pitchFamily="66" charset="0"/>
              </a:rPr>
              <a:t>Penerapan</a:t>
            </a:r>
            <a:r>
              <a:rPr lang="en-US" sz="3600" dirty="0">
                <a:latin typeface="Comic Sans MS" panose="030F0702030302020204" pitchFamily="66" charset="0"/>
              </a:rPr>
              <a:t> </a:t>
            </a:r>
            <a:r>
              <a:rPr lang="en-US" sz="3600" dirty="0" err="1">
                <a:latin typeface="Comic Sans MS" panose="030F0702030302020204" pitchFamily="66" charset="0"/>
              </a:rPr>
              <a:t>Diagonalisasi</a:t>
            </a:r>
            <a:r>
              <a:rPr lang="en-US" sz="3600" dirty="0">
                <a:latin typeface="Comic Sans MS" panose="030F0702030302020204" pitchFamily="66" charset="0"/>
              </a:rPr>
              <a:t> </a:t>
            </a:r>
            <a:r>
              <a:rPr lang="en-US" sz="3600" dirty="0" err="1">
                <a:latin typeface="Comic Sans MS" panose="030F0702030302020204" pitchFamily="66" charset="0"/>
              </a:rPr>
              <a:t>Matriks</a:t>
            </a:r>
            <a:r>
              <a:rPr lang="en-US" sz="3600" dirty="0">
                <a:latin typeface="Comic Sans MS" panose="030F0702030302020204" pitchFamily="66" charset="0"/>
              </a:rPr>
              <a:t> </a:t>
            </a:r>
            <a:r>
              <a:rPr lang="en-US" sz="3600" dirty="0" err="1">
                <a:latin typeface="Comic Sans MS" panose="030F0702030302020204" pitchFamily="66" charset="0"/>
              </a:rPr>
              <a:t>dalam</a:t>
            </a:r>
            <a:r>
              <a:rPr lang="en-US" sz="3600" dirty="0">
                <a:latin typeface="Comic Sans MS" panose="030F0702030302020204" pitchFamily="66" charset="0"/>
              </a:rPr>
              <a:t> </a:t>
            </a:r>
            <a:r>
              <a:rPr lang="en-US" sz="3600" dirty="0" err="1">
                <a:latin typeface="Comic Sans MS" panose="030F0702030302020204" pitchFamily="66" charset="0"/>
              </a:rPr>
              <a:t>Sistem</a:t>
            </a:r>
            <a:r>
              <a:rPr lang="en-US" sz="3600" dirty="0">
                <a:latin typeface="Comic Sans MS" panose="030F0702030302020204" pitchFamily="66" charset="0"/>
              </a:rPr>
              <a:t> </a:t>
            </a:r>
            <a:r>
              <a:rPr lang="en-US" sz="3600" dirty="0" err="1">
                <a:latin typeface="Comic Sans MS" panose="030F0702030302020204" pitchFamily="66" charset="0"/>
              </a:rPr>
              <a:t>Persamaan</a:t>
            </a:r>
            <a:r>
              <a:rPr lang="en-US" sz="3600" dirty="0">
                <a:latin typeface="Comic Sans MS" panose="030F0702030302020204" pitchFamily="66" charset="0"/>
              </a:rPr>
              <a:t> </a:t>
            </a:r>
            <a:r>
              <a:rPr lang="en-US" sz="3600" dirty="0" err="1">
                <a:latin typeface="Comic Sans MS" panose="030F0702030302020204" pitchFamily="66" charset="0"/>
              </a:rPr>
              <a:t>Diferensial</a:t>
            </a:r>
            <a:endParaRPr lang="en-ID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829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1871D3-1E70-4F8B-8ACE-A29B00EA2C1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4650" y="807000"/>
                <a:ext cx="7705500" cy="3529500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latin typeface="Comic Sans MS" panose="030F0702030302020204" pitchFamily="66" charset="0"/>
                  </a:rPr>
                  <a:t>Bentuk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mic Sans MS" panose="030F0702030302020204" pitchFamily="66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0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ID" sz="2000" dirty="0" err="1">
                    <a:latin typeface="Comic Sans MS" panose="030F0702030302020204" pitchFamily="66" charset="0"/>
                  </a:rPr>
                  <a:t>Dapat</a:t>
                </a:r>
                <a:r>
                  <a:rPr lang="en-ID" sz="2000" dirty="0">
                    <a:latin typeface="Comic Sans MS" panose="030F0702030302020204" pitchFamily="66" charset="0"/>
                  </a:rPr>
                  <a:t> </a:t>
                </a:r>
                <a:r>
                  <a:rPr lang="en-ID" sz="2000" dirty="0" err="1">
                    <a:latin typeface="Comic Sans MS" panose="030F0702030302020204" pitchFamily="66" charset="0"/>
                  </a:rPr>
                  <a:t>disederhanakan</a:t>
                </a:r>
                <a:r>
                  <a:rPr lang="en-ID" sz="2000" dirty="0">
                    <a:latin typeface="Comic Sans MS" panose="030F0702030302020204" pitchFamily="66" charset="0"/>
                  </a:rPr>
                  <a:t> </a:t>
                </a:r>
                <a:r>
                  <a:rPr lang="en-ID" sz="2000" dirty="0" err="1">
                    <a:latin typeface="Comic Sans MS" panose="030F0702030302020204" pitchFamily="66" charset="0"/>
                  </a:rPr>
                  <a:t>menjadi</a:t>
                </a:r>
                <a:endParaRPr lang="en-ID" sz="20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𝐴𝑌</m:t>
                    </m:r>
                  </m:oMath>
                </a14:m>
                <a:r>
                  <a:rPr lang="en-ID" sz="2000" dirty="0">
                    <a:latin typeface="Comic Sans MS" panose="030F0702030302020204" pitchFamily="66" charset="0"/>
                  </a:rPr>
                  <a:t> </a:t>
                </a:r>
                <a:r>
                  <a:rPr lang="en-ID" sz="2000" dirty="0" err="1">
                    <a:latin typeface="Comic Sans MS" panose="030F0702030302020204" pitchFamily="66" charset="0"/>
                  </a:rPr>
                  <a:t>sehingga</a:t>
                </a:r>
                <a:r>
                  <a:rPr lang="en-ID" sz="20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D" sz="2000" dirty="0">
                    <a:latin typeface="Comic Sans MS" panose="030F0702030302020204" pitchFamily="66" charset="0"/>
                  </a:rPr>
                  <a:t> </a:t>
                </a:r>
                <a:r>
                  <a:rPr lang="en-ID" sz="2000" dirty="0" err="1">
                    <a:latin typeface="Comic Sans MS" panose="030F0702030302020204" pitchFamily="66" charset="0"/>
                  </a:rPr>
                  <a:t>merupakan</a:t>
                </a:r>
                <a:r>
                  <a:rPr lang="en-ID" sz="2000" dirty="0">
                    <a:latin typeface="Comic Sans MS" panose="030F0702030302020204" pitchFamily="66" charset="0"/>
                  </a:rPr>
                  <a:t> </a:t>
                </a:r>
                <a:r>
                  <a:rPr lang="en-ID" sz="2000" dirty="0" err="1">
                    <a:latin typeface="Comic Sans MS" panose="030F0702030302020204" pitchFamily="66" charset="0"/>
                  </a:rPr>
                  <a:t>matriks</a:t>
                </a:r>
                <a:r>
                  <a:rPr lang="en-ID" sz="20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D" sz="2000" dirty="0">
                    <a:latin typeface="Comic Sans MS" panose="030F0702030302020204" pitchFamily="66" charset="0"/>
                  </a:rPr>
                  <a:t> yang </a:t>
                </a:r>
                <a:r>
                  <a:rPr lang="en-ID" sz="2000" dirty="0" err="1">
                    <a:latin typeface="Comic Sans MS" panose="030F0702030302020204" pitchFamily="66" charset="0"/>
                  </a:rPr>
                  <a:t>memuat</a:t>
                </a:r>
                <a:endParaRPr lang="en-ID" sz="20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20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1871D3-1E70-4F8B-8ACE-A29B00EA2C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4650" y="807000"/>
                <a:ext cx="7705500" cy="3529500"/>
              </a:xfrm>
              <a:prstGeom prst="rect">
                <a:avLst/>
              </a:prstGeom>
              <a:blipFill>
                <a:blip r:embed="rId2"/>
                <a:stretch>
                  <a:fillRect l="-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37D7E08-24C4-45B1-8BA5-C3B833B1E2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125" t="40003" r="37578" b="41872"/>
          <a:stretch/>
        </p:blipFill>
        <p:spPr>
          <a:xfrm>
            <a:off x="1674181" y="807000"/>
            <a:ext cx="2893219" cy="15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25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3905-49FE-42B1-BAE8-AC25CF4AF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076" y="338328"/>
            <a:ext cx="4826312" cy="576000"/>
          </a:xfrm>
        </p:spPr>
        <p:txBody>
          <a:bodyPr/>
          <a:lstStyle/>
          <a:p>
            <a:r>
              <a:rPr lang="en-US" dirty="0"/>
              <a:t>Langkah-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58E56-EC36-4D36-899A-AE5BEFA3DEE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4650" y="1152150"/>
                <a:ext cx="7758018" cy="2574898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None/>
                </a:pPr>
                <a:r>
                  <a:rPr lang="en-ID" sz="21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1. </a:t>
                </a:r>
                <a:r>
                  <a:rPr lang="en-ID" sz="21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Mencari</a:t>
                </a:r>
                <a:r>
                  <a:rPr lang="en-ID" sz="21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ID" sz="21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Matriks</a:t>
                </a:r>
                <a:r>
                  <a:rPr lang="en-ID" sz="21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P yang </a:t>
                </a:r>
                <a:r>
                  <a:rPr lang="en-ID" sz="21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mendiagonalisasi</a:t>
                </a:r>
                <a:r>
                  <a:rPr lang="en-ID" sz="21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ID" sz="21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Matriks</a:t>
                </a:r>
                <a:r>
                  <a:rPr lang="en-ID" sz="21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A</a:t>
                </a:r>
              </a:p>
              <a:p>
                <a:pPr marL="0" indent="0">
                  <a:buNone/>
                </a:pPr>
                <a:r>
                  <a:rPr lang="en-ID" sz="21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2. </a:t>
                </a:r>
                <a:r>
                  <a:rPr lang="en-ID" sz="21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Buatlah</a:t>
                </a:r>
                <a:r>
                  <a:rPr lang="en-ID" sz="21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ID" sz="21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substitusi</a:t>
                </a:r>
                <a:r>
                  <a:rPr lang="en-ID" sz="21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Y = PU dan Y’ = PU’ </a:t>
                </a:r>
                <a:r>
                  <a:rPr lang="en-ID" sz="21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untuk</a:t>
                </a:r>
                <a:r>
                  <a:rPr lang="en-ID" sz="21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ID" sz="21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mendapatkan</a:t>
                </a:r>
                <a:r>
                  <a:rPr lang="en-ID" sz="21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   </a:t>
                </a:r>
                <a:r>
                  <a:rPr lang="en-ID" sz="21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sistem</a:t>
                </a:r>
                <a:r>
                  <a:rPr lang="en-ID" sz="21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diagonal yang </a:t>
                </a:r>
                <a:r>
                  <a:rPr lang="en-ID" sz="21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baru</a:t>
                </a:r>
                <a:r>
                  <a:rPr lang="en-ID" sz="21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U’ = DU, </a:t>
                </a:r>
                <a:r>
                  <a:rPr lang="en-ID" sz="21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dimana</a:t>
                </a:r>
                <a:r>
                  <a:rPr lang="en-ID" sz="21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D</m:t>
                    </m:r>
                    <m:r>
                      <a:rPr lang="en-US" sz="21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  <m:sSup>
                      <m:sSupPr>
                        <m:ctrlP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e>
                      <m:sup>
                        <m:r>
                          <a:rPr lang="en-US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−1</m:t>
                        </m:r>
                      </m:sup>
                    </m:sSup>
                    <m:r>
                      <a:rPr lang="en-US" sz="21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𝐴𝑃</m:t>
                    </m:r>
                  </m:oMath>
                </a14:m>
                <a:endParaRPr lang="en-ID" sz="21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D" sz="2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3. </a:t>
                </a:r>
                <a:r>
                  <a:rPr lang="en-ID" sz="20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Pecahkan</a:t>
                </a:r>
                <a:r>
                  <a:rPr lang="en-ID" sz="2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U’ = DU</a:t>
                </a:r>
              </a:p>
              <a:p>
                <a:pPr marL="0" indent="0">
                  <a:buNone/>
                </a:pPr>
                <a:r>
                  <a:rPr lang="en-ID" sz="21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4. </a:t>
                </a:r>
                <a:r>
                  <a:rPr lang="en-ID" sz="21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Tentukan</a:t>
                </a:r>
                <a:r>
                  <a:rPr lang="en-ID" sz="21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Y </a:t>
                </a:r>
                <a:r>
                  <a:rPr lang="en-ID" sz="21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dari</a:t>
                </a:r>
                <a:r>
                  <a:rPr lang="en-ID" sz="21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ID" sz="21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persamaan</a:t>
                </a:r>
                <a:r>
                  <a:rPr lang="en-ID" sz="21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Y = DU</a:t>
                </a:r>
              </a:p>
              <a:p>
                <a:pPr marL="0" indent="0">
                  <a:buNone/>
                </a:pPr>
                <a:r>
                  <a:rPr lang="en-ID" sz="21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5. </a:t>
                </a:r>
                <a:r>
                  <a:rPr lang="en-ID" sz="21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Tentukan</a:t>
                </a:r>
                <a:r>
                  <a:rPr lang="en-ID" sz="21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ID" sz="21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solusi</a:t>
                </a:r>
                <a:r>
                  <a:rPr lang="en-ID" sz="21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ID" sz="21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khusus</a:t>
                </a:r>
                <a:r>
                  <a:rPr lang="en-ID" sz="21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(</a:t>
                </a:r>
                <a:r>
                  <a:rPr lang="en-ID" sz="21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apabila</a:t>
                </a:r>
                <a:r>
                  <a:rPr lang="en-ID" sz="21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ID" sz="21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diketahui</a:t>
                </a:r>
                <a:r>
                  <a:rPr lang="en-ID" sz="21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ID" sz="21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nilai</a:t>
                </a:r>
                <a:r>
                  <a:rPr lang="en-ID" sz="21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ID" sz="21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awalnya</a:t>
                </a:r>
                <a:r>
                  <a:rPr lang="en-ID" sz="21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385763" indent="-385763">
                  <a:buAutoNum type="arabicPeriod"/>
                </a:pPr>
                <a:endParaRPr lang="en-ID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58E56-EC36-4D36-899A-AE5BEFA3DE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4650" y="1152150"/>
                <a:ext cx="7758018" cy="2574898"/>
              </a:xfrm>
              <a:prstGeom prst="rect">
                <a:avLst/>
              </a:prstGeom>
              <a:blipFill>
                <a:blip r:embed="rId2"/>
                <a:stretch>
                  <a:fillRect l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445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8255095-A762-40A2-8DC4-AE284FBF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Contoh</a:t>
            </a:r>
            <a:r>
              <a:rPr lang="en-US" sz="3000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soal</a:t>
            </a:r>
            <a:r>
              <a:rPr lang="en-US" sz="3000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endParaRPr lang="en-ID" sz="30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94A3F651-ED89-444A-8BFE-6B5B007F0E4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4650" y="1152150"/>
                <a:ext cx="7306606" cy="2239232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Selesaikan </a:t>
                </a:r>
                <a:r>
                  <a:rPr lang="en-US" sz="20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sistem</a:t>
                </a:r>
                <a:r>
                  <a:rPr lang="en-US" sz="2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persamaan</a:t>
                </a:r>
                <a:r>
                  <a:rPr lang="en-US" sz="2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diferensial</a:t>
                </a:r>
                <a:r>
                  <a:rPr lang="en-US" sz="2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berikut</a:t>
                </a:r>
                <a:r>
                  <a:rPr lang="en-US" sz="2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!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D" sz="20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D" sz="2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D" sz="20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D" sz="20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2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kondisi</a:t>
                </a:r>
                <a:r>
                  <a:rPr lang="en-ID" sz="2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awal</a:t>
                </a:r>
                <a:r>
                  <a:rPr lang="en-ID" sz="2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ID" sz="2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</m:t>
                    </m:r>
                  </m:oMath>
                </a14:m>
                <a:endParaRPr lang="en-ID" sz="20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20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20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20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94A3F651-ED89-444A-8BFE-6B5B007F0E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4650" y="1152150"/>
                <a:ext cx="7306606" cy="2239232"/>
              </a:xfrm>
              <a:prstGeom prst="rect">
                <a:avLst/>
              </a:prstGeom>
              <a:blipFill>
                <a:blip r:embed="rId2"/>
                <a:stretch>
                  <a:fillRect l="-834" t="-1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508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E07244-CFC5-41E4-8529-15000538BF1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9250" y="807000"/>
                <a:ext cx="7705500" cy="3529500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D" sz="24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D" sz="24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D" sz="24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ID" sz="24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ID" sz="2400" dirty="0" err="1">
                    <a:latin typeface="Comic Sans MS" panose="030F0702030302020204" pitchFamily="66" charset="0"/>
                  </a:rPr>
                  <a:t>Sistem</a:t>
                </a:r>
                <a:r>
                  <a:rPr lang="en-ID" sz="2400" dirty="0">
                    <a:latin typeface="Comic Sans MS" panose="030F0702030302020204" pitchFamily="66" charset="0"/>
                  </a:rPr>
                  <a:t> </a:t>
                </a:r>
                <a:r>
                  <a:rPr lang="en-ID" sz="2400" dirty="0" err="1">
                    <a:latin typeface="Comic Sans MS" panose="030F0702030302020204" pitchFamily="66" charset="0"/>
                  </a:rPr>
                  <a:t>persamaan</a:t>
                </a:r>
                <a:r>
                  <a:rPr lang="en-ID" sz="2400" dirty="0">
                    <a:latin typeface="Comic Sans MS" panose="030F0702030302020204" pitchFamily="66" charset="0"/>
                  </a:rPr>
                  <a:t> </a:t>
                </a:r>
                <a:r>
                  <a:rPr lang="en-ID" sz="2400" dirty="0" err="1">
                    <a:latin typeface="Comic Sans MS" panose="030F0702030302020204" pitchFamily="66" charset="0"/>
                  </a:rPr>
                  <a:t>diferensial</a:t>
                </a:r>
                <a:r>
                  <a:rPr lang="en-ID" sz="2400" dirty="0">
                    <a:latin typeface="Comic Sans MS" panose="030F0702030302020204" pitchFamily="66" charset="0"/>
                  </a:rPr>
                  <a:t> </a:t>
                </a:r>
                <a:r>
                  <a:rPr lang="en-ID" sz="2400" dirty="0" err="1">
                    <a:latin typeface="Comic Sans MS" panose="030F0702030302020204" pitchFamily="66" charset="0"/>
                  </a:rPr>
                  <a:t>diatas</a:t>
                </a:r>
                <a:r>
                  <a:rPr lang="en-ID" sz="2400" dirty="0">
                    <a:latin typeface="Comic Sans MS" panose="030F0702030302020204" pitchFamily="66" charset="0"/>
                  </a:rPr>
                  <a:t> </a:t>
                </a:r>
                <a:r>
                  <a:rPr lang="en-ID" sz="2400" dirty="0" err="1">
                    <a:latin typeface="Comic Sans MS" panose="030F0702030302020204" pitchFamily="66" charset="0"/>
                  </a:rPr>
                  <a:t>dapat</a:t>
                </a:r>
                <a:r>
                  <a:rPr lang="en-ID" sz="2400" dirty="0">
                    <a:latin typeface="Comic Sans MS" panose="030F0702030302020204" pitchFamily="66" charset="0"/>
                  </a:rPr>
                  <a:t> </a:t>
                </a:r>
                <a:r>
                  <a:rPr lang="en-ID" sz="2400" dirty="0" err="1">
                    <a:latin typeface="Comic Sans MS" panose="030F0702030302020204" pitchFamily="66" charset="0"/>
                  </a:rPr>
                  <a:t>ditulis</a:t>
                </a:r>
                <a:r>
                  <a:rPr lang="en-ID" sz="2400" dirty="0">
                    <a:latin typeface="Comic Sans MS" panose="030F0702030302020204" pitchFamily="66" charset="0"/>
                  </a:rPr>
                  <a:t> </a:t>
                </a:r>
                <a:r>
                  <a:rPr lang="en-ID" sz="2400" dirty="0" err="1">
                    <a:latin typeface="Comic Sans MS" panose="030F0702030302020204" pitchFamily="66" charset="0"/>
                  </a:rPr>
                  <a:t>menjadi</a:t>
                </a:r>
                <a:r>
                  <a:rPr lang="en-ID" sz="2400" dirty="0">
                    <a:latin typeface="Comic Sans MS" panose="030F0702030302020204" pitchFamily="66" charset="0"/>
                  </a:rPr>
                  <a:t> </a:t>
                </a:r>
                <a:r>
                  <a:rPr lang="en-ID" sz="2400" dirty="0" err="1">
                    <a:latin typeface="Comic Sans MS" panose="030F0702030302020204" pitchFamily="66" charset="0"/>
                  </a:rPr>
                  <a:t>bentuk</a:t>
                </a:r>
                <a:endParaRPr lang="en-ID" sz="24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𝐴𝑌</m:t>
                      </m:r>
                    </m:oMath>
                  </m:oMathPara>
                </a14:m>
                <a:endParaRPr lang="en-US" sz="2400" b="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ID" sz="24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ID" sz="2400" dirty="0" err="1">
                    <a:latin typeface="Comic Sans MS" panose="030F0702030302020204" pitchFamily="66" charset="0"/>
                  </a:rPr>
                  <a:t>Sehingga</a:t>
                </a:r>
                <a:r>
                  <a:rPr lang="en-ID" sz="2400" dirty="0">
                    <a:latin typeface="Comic Sans MS" panose="030F0702030302020204" pitchFamily="66" charset="0"/>
                  </a:rPr>
                  <a:t> </a:t>
                </a:r>
                <a:r>
                  <a:rPr lang="en-ID" sz="2400" dirty="0" err="1">
                    <a:latin typeface="Comic Sans MS" panose="030F0702030302020204" pitchFamily="66" charset="0"/>
                  </a:rPr>
                  <a:t>didapat</a:t>
                </a:r>
                <a:r>
                  <a:rPr lang="en-ID" sz="2400" dirty="0">
                    <a:latin typeface="Comic Sans MS" panose="030F0702030302020204" pitchFamily="66" charset="0"/>
                  </a:rPr>
                  <a:t> </a:t>
                </a:r>
                <a:r>
                  <a:rPr lang="en-ID" sz="2400" dirty="0" err="1">
                    <a:latin typeface="Comic Sans MS" panose="030F0702030302020204" pitchFamily="66" charset="0"/>
                  </a:rPr>
                  <a:t>matriks</a:t>
                </a:r>
                <a:r>
                  <a:rPr lang="en-ID" sz="24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D" sz="2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E07244-CFC5-41E4-8529-15000538BF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9250" y="807000"/>
                <a:ext cx="7705500" cy="3529500"/>
              </a:xfrm>
              <a:prstGeom prst="rect">
                <a:avLst/>
              </a:prstGeom>
              <a:blipFill>
                <a:blip r:embed="rId2"/>
                <a:stretch>
                  <a:fillRect l="-1266" t="-864" b="-3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786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5860A8A-60D2-4F48-8192-F1F809033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dirty="0">
                <a:latin typeface="Comic Sans MS" panose="030F0702030302020204" pitchFamily="66" charset="0"/>
                <a:cs typeface="Calibri" panose="020F0502020204030204" pitchFamily="34" charset="0"/>
              </a:rPr>
              <a:t>Langkah 1</a:t>
            </a:r>
            <a:endParaRPr lang="en-ID" sz="3000" dirty="0"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2653EE0E-ABC5-4627-B6F7-6CA5B49C0F8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9250" y="1487816"/>
                <a:ext cx="7705500" cy="352950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ID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= </a:t>
                </a:r>
                <a:r>
                  <a:rPr lang="en-ID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Mencari</a:t>
                </a:r>
                <a:r>
                  <a:rPr lang="en-ID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Matriks</a:t>
                </a:r>
                <a:r>
                  <a:rPr lang="en-ID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P yang </a:t>
                </a:r>
                <a:r>
                  <a:rPr lang="en-ID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mendiagonalisasi</a:t>
                </a:r>
                <a:r>
                  <a:rPr lang="en-ID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Matriks</a:t>
                </a:r>
                <a:r>
                  <a:rPr lang="en-ID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A. Kolom-</a:t>
                </a:r>
                <a:r>
                  <a:rPr lang="en-ID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kolom</a:t>
                </a:r>
                <a:r>
                  <a:rPr lang="en-ID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Matriks</a:t>
                </a:r>
                <a:r>
                  <a:rPr lang="en-ID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P </a:t>
                </a:r>
                <a:r>
                  <a:rPr lang="en-ID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merupakan</a:t>
                </a:r>
                <a:r>
                  <a:rPr lang="en-ID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vector eigen </a:t>
                </a:r>
                <a:r>
                  <a:rPr lang="en-ID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dari</a:t>
                </a:r>
                <a:r>
                  <a:rPr lang="en-ID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matriks</a:t>
                </a:r>
                <a:r>
                  <a:rPr lang="en-ID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A yang </a:t>
                </a:r>
                <a:r>
                  <a:rPr lang="en-ID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bebas</a:t>
                </a:r>
                <a:r>
                  <a:rPr lang="en-ID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linear.</a:t>
                </a:r>
              </a:p>
              <a:p>
                <a:r>
                  <a:rPr lang="en-ID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Mencari</a:t>
                </a:r>
                <a:r>
                  <a:rPr lang="en-ID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polynomial </a:t>
                </a:r>
                <a:r>
                  <a:rPr lang="en-ID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karakteristik</a:t>
                </a:r>
                <a:endParaRPr lang="en-ID" sz="18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𝐴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18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𝑥𝐼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r>
                  <a:rPr lang="en-ID" sz="1800" dirty="0">
                    <a:latin typeface="Comic Sans MS" panose="030F0702030302020204" pitchFamily="66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Symbol" panose="05050102010706020507" pitchFamily="18" charset="2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Symbol" panose="05050102010706020507" pitchFamily="18" charset="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Symbol" panose="05050102010706020507" pitchFamily="18" charset="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Symbol" panose="05050102010706020507" pitchFamily="18" charset="2"/>
                                        </a:rPr>
                                        <m:t>𝑥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Symbol" panose="05050102010706020507" pitchFamily="18" charset="2"/>
                                        </a:rPr>
                                        <m:t>−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Symbol" panose="05050102010706020507" pitchFamily="18" charset="2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Symbol" panose="05050102010706020507" pitchFamily="18" charset="2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Symbol" panose="05050102010706020507" pitchFamily="18" charset="2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Symbol" panose="05050102010706020507" pitchFamily="18" charset="2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</m:e>
                    </m:func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ID" sz="1800" dirty="0">
                    <a:latin typeface="Comic Sans MS" panose="030F0702030302020204" pitchFamily="66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</a:t>
                </a:r>
              </a:p>
              <a:p>
                <a:pPr marL="0" indent="0">
                  <a:buNone/>
                </a:pPr>
                <a:endParaRPr lang="en-ID" sz="18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Symbol" panose="05050102010706020507" pitchFamily="18" charset="2"/>
                                          </a:rPr>
                                          <m:t>𝑥</m:t>
                                        </m:r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Symbol" panose="05050102010706020507" pitchFamily="18" charset="2"/>
                                          </a:rPr>
                                          <m:t>+2</m:t>
                                        </m:r>
                                      </m:e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Symbol" panose="05050102010706020507" pitchFamily="18" charset="2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Symbol" panose="05050102010706020507" pitchFamily="18" charset="2"/>
                                          </a:rPr>
                                          <m:t>−4</m:t>
                                        </m:r>
                                      </m:e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Symbol" panose="05050102010706020507" pitchFamily="18" charset="2"/>
                                          </a:rPr>
                                          <m:t>𝑥</m:t>
                                        </m:r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Symbol" panose="05050102010706020507" pitchFamily="18" charset="2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ID" sz="18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𝑥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+2</m:t>
                          </m:r>
                        </m:e>
                      </m:d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𝑥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−1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−4.−1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ID" sz="18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𝑥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−2−4=0</m:t>
                      </m:r>
                    </m:oMath>
                  </m:oMathPara>
                </a14:m>
                <a:endParaRPr lang="en-ID" sz="18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−6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ID" sz="18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18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18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18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18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2653EE0E-ABC5-4627-B6F7-6CA5B49C0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9250" y="1487816"/>
                <a:ext cx="7705500" cy="3529500"/>
              </a:xfrm>
              <a:prstGeom prst="rect">
                <a:avLst/>
              </a:prstGeom>
              <a:blipFill>
                <a:blip r:embed="rId2"/>
                <a:stretch>
                  <a:fillRect l="-712" t="-18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869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DADA252F-D748-41BF-8699-3E945E185BB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9250" y="564651"/>
                <a:ext cx="7705500" cy="352950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4953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Mencari </a:t>
                </a:r>
                <a:r>
                  <a:rPr lang="en-US" sz="20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nilai</a:t>
                </a:r>
                <a:r>
                  <a:rPr lang="en-US" sz="2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eigen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−6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ID" sz="20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+3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sz="2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=−3</m:t>
                    </m:r>
                  </m:oMath>
                </a14:m>
                <a:r>
                  <a:rPr lang="en-US" sz="2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0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4953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Mencari</a:t>
                </a:r>
                <a:r>
                  <a:rPr lang="en-US" sz="2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vector eigen</a:t>
                </a:r>
              </a:p>
              <a:p>
                <a:pPr marL="0" indent="0">
                  <a:buNone/>
                </a:pPr>
                <a:r>
                  <a:rPr lang="en-US" sz="20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Menurut</a:t>
                </a:r>
                <a:r>
                  <a:rPr lang="en-US" sz="2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definisi</a:t>
                </a:r>
                <a:r>
                  <a:rPr lang="en-US" sz="2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adalah</a:t>
                </a:r>
                <a:r>
                  <a:rPr lang="en-US" sz="2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vektor</a:t>
                </a:r>
                <a:r>
                  <a:rPr lang="en-US" sz="2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eigen A yang </a:t>
                </a:r>
                <a:r>
                  <a:rPr lang="en-US" sz="20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bersesuaian</a:t>
                </a:r>
                <a:r>
                  <a:rPr lang="en-US" sz="2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dengan</a:t>
                </a:r>
                <a:r>
                  <a:rPr lang="en-US" sz="2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</m:t>
                    </m:r>
                  </m:oMath>
                </a14:m>
                <a:r>
                  <a:rPr lang="en-US" sz="2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jika</a:t>
                </a:r>
                <a:r>
                  <a:rPr lang="en-US" sz="2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dan </a:t>
                </a:r>
                <a:r>
                  <a:rPr lang="en-US" sz="20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hanya</a:t>
                </a:r>
                <a:r>
                  <a:rPr lang="en-US" sz="2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jika</a:t>
                </a:r>
                <a:r>
                  <a:rPr lang="en-US" sz="2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x </a:t>
                </a:r>
                <a:r>
                  <a:rPr lang="en-US" sz="20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adalah</a:t>
                </a:r>
                <a:r>
                  <a:rPr lang="en-US" sz="2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pemecahan</a:t>
                </a:r>
                <a:r>
                  <a:rPr lang="en-US" sz="2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tak</a:t>
                </a:r>
                <a:r>
                  <a:rPr lang="en-US" sz="2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trivial </a:t>
                </a:r>
                <a:r>
                  <a:rPr lang="en-US" sz="20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dari</a:t>
                </a:r>
                <a:r>
                  <a:rPr lang="en-US" sz="2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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=0</m:t>
                    </m:r>
                  </m:oMath>
                </a14:m>
                <a:endParaRPr lang="en-ID" sz="2000" dirty="0">
                  <a:latin typeface="Comic Sans MS" panose="030F0702030302020204" pitchFamily="66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ID" sz="2000" dirty="0">
                  <a:latin typeface="Comic Sans MS" panose="030F0702030302020204" pitchFamily="66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+2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−1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20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DADA252F-D748-41BF-8699-3E945E185B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9250" y="564651"/>
                <a:ext cx="7705500" cy="3529500"/>
              </a:xfrm>
              <a:prstGeom prst="rect">
                <a:avLst/>
              </a:prstGeom>
              <a:blipFill>
                <a:blip r:embed="rId2"/>
                <a:stretch>
                  <a:fillRect l="-870" t="-10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anah: Kanan 3">
            <a:extLst>
              <a:ext uri="{FF2B5EF4-FFF2-40B4-BE49-F238E27FC236}">
                <a16:creationId xmlns:a16="http://schemas.microsoft.com/office/drawing/2014/main" id="{F7061863-8FF8-4C37-94A0-7A720B35E08C}"/>
              </a:ext>
            </a:extLst>
          </p:cNvPr>
          <p:cNvSpPr/>
          <p:nvPr/>
        </p:nvSpPr>
        <p:spPr>
          <a:xfrm>
            <a:off x="2933507" y="1278468"/>
            <a:ext cx="532661" cy="146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050"/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id="{A5882AC6-8321-48CC-A53E-9BBF69A056FB}"/>
              </a:ext>
            </a:extLst>
          </p:cNvPr>
          <p:cNvSpPr/>
          <p:nvPr/>
        </p:nvSpPr>
        <p:spPr>
          <a:xfrm>
            <a:off x="3683043" y="1173587"/>
            <a:ext cx="1369381" cy="33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Nilai Eigen</a:t>
            </a:r>
            <a:endParaRPr lang="en-ID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48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691664" y="1683792"/>
            <a:ext cx="2109718" cy="10264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Comic Sans MS" panose="030F0702030302020204" pitchFamily="66" charset="0"/>
              </a:rPr>
              <a:t>Persamaan</a:t>
            </a:r>
            <a:r>
              <a:rPr lang="en-US" sz="1800" dirty="0">
                <a:latin typeface="Comic Sans MS" panose="030F0702030302020204" pitchFamily="66" charset="0"/>
              </a:rPr>
              <a:t> </a:t>
            </a:r>
            <a:r>
              <a:rPr lang="en-US" sz="1800" dirty="0" err="1">
                <a:latin typeface="Comic Sans MS" panose="030F0702030302020204" pitchFamily="66" charset="0"/>
              </a:rPr>
              <a:t>Diferensial</a:t>
            </a:r>
            <a:endParaRPr dirty="0"/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5468112" y="1663252"/>
            <a:ext cx="2109718" cy="9084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Comic Sans MS" panose="030F0702030302020204" pitchFamily="66" charset="0"/>
              </a:rPr>
              <a:t>Diagonalisasi</a:t>
            </a:r>
            <a:r>
              <a:rPr lang="en-US" sz="1800" dirty="0">
                <a:latin typeface="Comic Sans MS" panose="030F0702030302020204" pitchFamily="66" charset="0"/>
              </a:rPr>
              <a:t> </a:t>
            </a:r>
            <a:r>
              <a:rPr lang="en-US" sz="1800" dirty="0" err="1">
                <a:latin typeface="Comic Sans MS" panose="030F0702030302020204" pitchFamily="66" charset="0"/>
              </a:rPr>
              <a:t>Matriks</a:t>
            </a:r>
            <a:endParaRPr dirty="0"/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2802969" y="3350060"/>
            <a:ext cx="4559152" cy="908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Comic Sans MS" panose="030F0702030302020204" pitchFamily="66" charset="0"/>
              </a:rPr>
              <a:t>Penerapan</a:t>
            </a:r>
            <a:r>
              <a:rPr lang="en-US" sz="1800" dirty="0">
                <a:latin typeface="Comic Sans MS" panose="030F0702030302020204" pitchFamily="66" charset="0"/>
              </a:rPr>
              <a:t> </a:t>
            </a:r>
            <a:r>
              <a:rPr lang="en-US" sz="1800" dirty="0" err="1">
                <a:latin typeface="Comic Sans MS" panose="030F0702030302020204" pitchFamily="66" charset="0"/>
              </a:rPr>
              <a:t>Diagonalisasi</a:t>
            </a:r>
            <a:r>
              <a:rPr lang="en-US" sz="1800" dirty="0">
                <a:latin typeface="Comic Sans MS" panose="030F0702030302020204" pitchFamily="66" charset="0"/>
              </a:rPr>
              <a:t> </a:t>
            </a:r>
            <a:r>
              <a:rPr lang="en-US" sz="1800" dirty="0" err="1">
                <a:latin typeface="Comic Sans MS" panose="030F0702030302020204" pitchFamily="66" charset="0"/>
              </a:rPr>
              <a:t>Matriks</a:t>
            </a:r>
            <a:r>
              <a:rPr lang="en-US" sz="1800" dirty="0">
                <a:latin typeface="Comic Sans MS" panose="030F0702030302020204" pitchFamily="66" charset="0"/>
              </a:rPr>
              <a:t> </a:t>
            </a:r>
            <a:r>
              <a:rPr lang="en-US" sz="1800" dirty="0" err="1">
                <a:latin typeface="Comic Sans MS" panose="030F0702030302020204" pitchFamily="66" charset="0"/>
              </a:rPr>
              <a:t>dalam</a:t>
            </a:r>
            <a:r>
              <a:rPr lang="en-US" sz="1800" dirty="0">
                <a:latin typeface="Comic Sans MS" panose="030F0702030302020204" pitchFamily="66" charset="0"/>
              </a:rPr>
              <a:t> </a:t>
            </a:r>
            <a:r>
              <a:rPr lang="en-US" sz="1800" dirty="0" err="1">
                <a:latin typeface="Comic Sans MS" panose="030F0702030302020204" pitchFamily="66" charset="0"/>
              </a:rPr>
              <a:t>Sistem</a:t>
            </a:r>
            <a:r>
              <a:rPr lang="en-US" sz="1800" dirty="0">
                <a:latin typeface="Comic Sans MS" panose="030F0702030302020204" pitchFamily="66" charset="0"/>
              </a:rPr>
              <a:t> </a:t>
            </a:r>
            <a:r>
              <a:rPr lang="en-US" sz="1800" dirty="0" err="1">
                <a:latin typeface="Comic Sans MS" panose="030F0702030302020204" pitchFamily="66" charset="0"/>
              </a:rPr>
              <a:t>Persamaan</a:t>
            </a:r>
            <a:r>
              <a:rPr lang="en-US" sz="1800" dirty="0">
                <a:latin typeface="Comic Sans MS" panose="030F0702030302020204" pitchFamily="66" charset="0"/>
              </a:rPr>
              <a:t> </a:t>
            </a:r>
            <a:r>
              <a:rPr lang="en-US" sz="1800" dirty="0" err="1">
                <a:latin typeface="Comic Sans MS" panose="030F0702030302020204" pitchFamily="66" charset="0"/>
              </a:rPr>
              <a:t>Diferensial</a:t>
            </a:r>
            <a:endParaRPr dirty="0"/>
          </a:p>
        </p:txBody>
      </p:sp>
      <p:sp>
        <p:nvSpPr>
          <p:cNvPr id="2233" name="Google Shape;2233;p41"/>
          <p:cNvSpPr txBox="1"/>
          <p:nvPr/>
        </p:nvSpPr>
        <p:spPr>
          <a:xfrm>
            <a:off x="312381" y="1700784"/>
            <a:ext cx="1379283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Comic Sans MS" panose="030F0702030302020204" pitchFamily="66" charset="0"/>
                <a:ea typeface="Fjalla One"/>
                <a:cs typeface="Fjalla One"/>
                <a:sym typeface="Fjalla One"/>
              </a:rPr>
              <a:t>01</a:t>
            </a:r>
            <a:endParaRPr sz="7200" dirty="0">
              <a:solidFill>
                <a:schemeClr val="accent1"/>
              </a:solidFill>
              <a:latin typeface="Comic Sans MS" panose="030F0702030302020204" pitchFamily="66" charset="0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423686" y="3355848"/>
            <a:ext cx="1379283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Comic Sans MS" panose="030F0702030302020204" pitchFamily="66" charset="0"/>
                <a:ea typeface="Fjalla One"/>
                <a:cs typeface="Fjalla One"/>
                <a:sym typeface="Fjalla One"/>
              </a:rPr>
              <a:t>03</a:t>
            </a:r>
            <a:endParaRPr sz="7200" dirty="0">
              <a:solidFill>
                <a:schemeClr val="accent1"/>
              </a:solidFill>
              <a:latin typeface="Comic Sans MS" panose="030F0702030302020204" pitchFamily="66" charset="0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068433" y="1700784"/>
            <a:ext cx="1379283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Comic Sans MS" panose="030F0702030302020204" pitchFamily="66" charset="0"/>
                <a:ea typeface="Fjalla One"/>
                <a:cs typeface="Fjalla One"/>
                <a:sym typeface="Fjalla One"/>
              </a:rPr>
              <a:t>02</a:t>
            </a:r>
            <a:endParaRPr sz="7200" dirty="0">
              <a:solidFill>
                <a:schemeClr val="accent1"/>
              </a:solidFill>
              <a:latin typeface="Comic Sans MS" panose="030F0702030302020204" pitchFamily="66" charset="0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DADA252F-D748-41BF-8699-3E945E185BB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4650" y="141767"/>
                <a:ext cx="7705500" cy="4539883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Vektor eigen </a:t>
                </a:r>
                <a:r>
                  <a:rPr lang="en-US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dengan</a:t>
                </a:r>
                <a:r>
                  <a:rPr lang="en-US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endParaRPr lang="en-US" sz="1800" i="1" dirty="0">
                  <a:latin typeface="Comic Sans MS" panose="030F0702030302020204" pitchFamily="66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D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Operasi</a:t>
                </a:r>
                <a:r>
                  <a:rPr lang="en-ID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Baris </a:t>
                </a:r>
                <a:r>
                  <a:rPr lang="en-ID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Elementer</a:t>
                </a:r>
                <a:r>
                  <a:rPr lang="en-ID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diperoleh</a:t>
                </a:r>
                <a:r>
                  <a:rPr lang="en-ID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, </a:t>
                </a:r>
                <a:r>
                  <a:rPr lang="en-US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diketahui</a:t>
                </a:r>
                <a:r>
                  <a:rPr lang="en-US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adalah</a:t>
                </a:r>
                <a:r>
                  <a:rPr lang="en-US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variabel</a:t>
                </a:r>
                <a:r>
                  <a:rPr lang="en-US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bebas</a:t>
                </a:r>
                <a:endParaRPr lang="en-US" sz="18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Apabila</a:t>
                </a:r>
                <a:r>
                  <a:rPr lang="en-US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ID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latin typeface="Comic Sans MS" panose="030F0702030302020204" pitchFamily="66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latin typeface="Comic Sans MS" panose="030F0702030302020204" pitchFamily="66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endParaRPr lang="en-US" sz="18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Sehingga</a:t>
                </a:r>
                <a:r>
                  <a:rPr lang="en-US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DADA252F-D748-41BF-8699-3E945E185B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4650" y="141767"/>
                <a:ext cx="7705500" cy="4539883"/>
              </a:xfrm>
              <a:prstGeom prst="rect">
                <a:avLst/>
              </a:prstGeom>
              <a:blipFill>
                <a:blip r:embed="rId2"/>
                <a:stretch>
                  <a:fillRect l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062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DADA252F-D748-41BF-8699-3E945E185BB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4650" y="85060"/>
                <a:ext cx="7705500" cy="459659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Vektor eigen </a:t>
                </a:r>
                <a:r>
                  <a:rPr lang="en-US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dengan</a:t>
                </a:r>
                <a:r>
                  <a:rPr lang="en-US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=−3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endParaRPr lang="en-US" sz="1800" i="1" dirty="0">
                  <a:latin typeface="Comic Sans MS" panose="030F0702030302020204" pitchFamily="66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D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Operasi</a:t>
                </a:r>
                <a:r>
                  <a:rPr lang="en-ID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Baris </a:t>
                </a:r>
                <a:r>
                  <a:rPr lang="en-ID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Elementer</a:t>
                </a:r>
                <a:r>
                  <a:rPr lang="en-ID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diperoleh</a:t>
                </a:r>
                <a:r>
                  <a:rPr lang="en-ID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, diketahui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adalah</a:t>
                </a:r>
                <a:r>
                  <a:rPr lang="en-US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variabel</a:t>
                </a:r>
                <a:r>
                  <a:rPr lang="en-US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bebas</a:t>
                </a:r>
                <a:endParaRPr lang="en-US" sz="18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Apabila</a:t>
                </a:r>
                <a:r>
                  <a:rPr lang="en-US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ID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latin typeface="Comic Sans MS" panose="030F0702030302020204" pitchFamily="66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latin typeface="Comic Sans MS" panose="030F0702030302020204" pitchFamily="66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Sehingga</a:t>
                </a:r>
                <a:endParaRPr lang="en-US" sz="18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DADA252F-D748-41BF-8699-3E945E185B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4650" y="85060"/>
                <a:ext cx="7705500" cy="4596590"/>
              </a:xfrm>
              <a:prstGeom prst="rect">
                <a:avLst/>
              </a:prstGeom>
              <a:blipFill>
                <a:blip r:embed="rId2"/>
                <a:stretch>
                  <a:fillRect l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24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8014BF-C813-4A77-836B-A468689B501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54274" y="661723"/>
                <a:ext cx="7635452" cy="1783765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omic Sans MS" panose="030F0702030302020204" pitchFamily="66" charset="0"/>
                    <a:cs typeface="Calibri" panose="020F0502020204030204" pitchFamily="34" charset="0"/>
                  </a:rPr>
                  <a:t>Menentukan </a:t>
                </a:r>
                <a:r>
                  <a:rPr lang="en-US" sz="1800" dirty="0" err="1">
                    <a:latin typeface="Comic Sans MS" panose="030F0702030302020204" pitchFamily="66" charset="0"/>
                    <a:cs typeface="Calibri" panose="020F0502020204030204" pitchFamily="34" charset="0"/>
                  </a:rPr>
                  <a:t>matriks</a:t>
                </a:r>
                <a:r>
                  <a:rPr lang="en-US" sz="1800" dirty="0">
                    <a:latin typeface="Comic Sans MS" panose="030F0702030302020204" pitchFamily="66" charset="0"/>
                    <a:cs typeface="Calibri" panose="020F0502020204030204" pitchFamily="34" charset="0"/>
                  </a:rPr>
                  <a:t> P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  <a:cs typeface="Calibri" panose="020F0502020204030204" pitchFamily="34" charset="0"/>
                  </a:rPr>
                  <a:t>Karna </a:t>
                </a:r>
                <a:r>
                  <a:rPr lang="en-US" sz="1800" dirty="0" err="1">
                    <a:latin typeface="Comic Sans MS" panose="030F0702030302020204" pitchFamily="66" charset="0"/>
                    <a:cs typeface="Calibri" panose="020F0502020204030204" pitchFamily="34" charset="0"/>
                  </a:rPr>
                  <a:t>sudah</a:t>
                </a:r>
                <a:r>
                  <a:rPr lang="en-US" sz="1800" dirty="0">
                    <a:latin typeface="Comic Sans MS" panose="030F0702030302020204" pitchFamily="66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  <a:cs typeface="Calibri" panose="020F0502020204030204" pitchFamily="34" charset="0"/>
                  </a:rPr>
                  <a:t>didapat</a:t>
                </a:r>
                <a:r>
                  <a:rPr lang="en-US" sz="1800" dirty="0">
                    <a:latin typeface="Comic Sans MS" panose="030F0702030302020204" pitchFamily="66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>
                    <a:latin typeface="Comic Sans MS" panose="030F0702030302020204" pitchFamily="66" charset="0"/>
                    <a:cs typeface="Calibri" panose="020F0502020204030204" pitchFamily="34" charset="0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>
                    <a:latin typeface="Comic Sans MS" panose="030F0702030302020204" pitchFamily="66" charset="0"/>
                    <a:cs typeface="Calibri" panose="020F0502020204030204" pitchFamily="34" charset="0"/>
                  </a:rPr>
                  <a:t>, </a:t>
                </a:r>
                <a:r>
                  <a:rPr lang="en-US" sz="1800" dirty="0" err="1">
                    <a:latin typeface="Comic Sans MS" panose="030F0702030302020204" pitchFamily="66" charset="0"/>
                    <a:cs typeface="Calibri" panose="020F0502020204030204" pitchFamily="34" charset="0"/>
                  </a:rPr>
                  <a:t>diperoleh</a:t>
                </a:r>
                <a:r>
                  <a:rPr lang="en-US" sz="1800" dirty="0">
                    <a:latin typeface="Comic Sans MS" panose="030F0702030302020204" pitchFamily="66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  <a:cs typeface="Calibri" panose="020F0502020204030204" pitchFamily="34" charset="0"/>
                  </a:rPr>
                  <a:t>matriks</a:t>
                </a:r>
                <a:r>
                  <a:rPr lang="en-US" sz="1800" dirty="0">
                    <a:latin typeface="Comic Sans MS" panose="030F0702030302020204" pitchFamily="66" charset="0"/>
                    <a:cs typeface="Calibri" panose="020F0502020204030204" pitchFamily="34" charset="0"/>
                  </a:rPr>
                  <a:t> P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>
                    <a:latin typeface="Comic Sans MS" panose="030F0702030302020204" pitchFamily="66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dirty="0">
                  <a:latin typeface="Comic Sans MS" panose="030F0702030302020204" pitchFamily="66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1800" dirty="0">
                  <a:latin typeface="Comic Sans MS" panose="030F0702030302020204" pitchFamily="66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ID" sz="1800" dirty="0">
                  <a:latin typeface="Comic Sans MS" panose="030F0702030302020204" pitchFamily="66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8014BF-C813-4A77-836B-A468689B50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4274" y="661723"/>
                <a:ext cx="7635452" cy="1783765"/>
              </a:xfrm>
              <a:prstGeom prst="rect">
                <a:avLst/>
              </a:prstGeom>
              <a:blipFill>
                <a:blip r:embed="rId2"/>
                <a:stretch>
                  <a:fillRect l="-719" t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054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5860A8A-60D2-4F48-8192-F1F809033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dirty="0">
                <a:latin typeface="Comic Sans MS" panose="030F0702030302020204" pitchFamily="66" charset="0"/>
                <a:cs typeface="Times New Roman" panose="02020603050405020304" pitchFamily="18" charset="0"/>
              </a:rPr>
              <a:t>Langkah 2</a:t>
            </a:r>
            <a:endParaRPr lang="en-ID" sz="30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2653EE0E-ABC5-4627-B6F7-6CA5B49C0F8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4650" y="1152150"/>
                <a:ext cx="7507862" cy="2859869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D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= </a:t>
                </a:r>
                <a:r>
                  <a:rPr lang="en-ID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Buatlah</a:t>
                </a:r>
                <a:r>
                  <a:rPr lang="en-ID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substitusi</a:t>
                </a:r>
                <a:r>
                  <a:rPr lang="en-ID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Y = PU dan Y’ = PU’ </a:t>
                </a:r>
                <a:r>
                  <a:rPr lang="en-ID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untuk</a:t>
                </a:r>
                <a:r>
                  <a:rPr lang="en-ID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mendapatkan</a:t>
                </a:r>
                <a:r>
                  <a:rPr lang="en-ID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sistem</a:t>
                </a:r>
                <a:r>
                  <a:rPr lang="en-ID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diagonal yang </a:t>
                </a:r>
                <a:r>
                  <a:rPr lang="en-ID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baru</a:t>
                </a:r>
                <a:r>
                  <a:rPr lang="en-ID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U’ = DU, </a:t>
                </a:r>
                <a:r>
                  <a:rPr lang="en-ID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dimana</a:t>
                </a:r>
                <a:r>
                  <a:rPr lang="en-ID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D</m:t>
                    </m:r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−1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𝐴𝑃</m:t>
                    </m:r>
                  </m:oMath>
                </a14:m>
                <a:endParaRPr lang="en-ID" sz="18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D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𝑃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−1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𝐴𝑃</m:t>
                      </m:r>
                    </m:oMath>
                  </m:oMathPara>
                </a14:m>
                <a:endParaRPr lang="en-ID" sz="18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D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Dikarenakan</a:t>
                </a:r>
                <a:r>
                  <a:rPr lang="en-ID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matriks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adalah</a:t>
                </a:r>
                <a:r>
                  <a:rPr lang="en-ID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i="1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invertible,</a:t>
                </a:r>
                <a:r>
                  <a:rPr lang="en-ID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maka</a:t>
                </a:r>
                <a:r>
                  <a:rPr lang="en-ID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matriks</a:t>
                </a:r>
                <a:r>
                  <a:rPr lang="en-ID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D </a:t>
                </a:r>
                <a:r>
                  <a:rPr lang="en-ID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adalah</a:t>
                </a:r>
                <a:r>
                  <a:rPr lang="en-ID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𝑑𝑖𝑎𝑔</m:t>
                    </m:r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D" sz="18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D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18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18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18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18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2653EE0E-ABC5-4627-B6F7-6CA5B49C0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4650" y="1152150"/>
                <a:ext cx="7507862" cy="2859869"/>
              </a:xfrm>
              <a:prstGeom prst="rect">
                <a:avLst/>
              </a:prstGeom>
              <a:blipFill>
                <a:blip r:embed="rId2"/>
                <a:stretch>
                  <a:fillRect l="-649" t="-2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05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5860A8A-60D2-4F48-8192-F1F809033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dirty="0">
                <a:latin typeface="Comic Sans MS" panose="030F0702030302020204" pitchFamily="66" charset="0"/>
                <a:cs typeface="Times New Roman" panose="02020603050405020304" pitchFamily="18" charset="0"/>
              </a:rPr>
              <a:t>Langkah 3</a:t>
            </a:r>
            <a:endParaRPr lang="en-ID" sz="30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2653EE0E-ABC5-4627-B6F7-6CA5B49C0F8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D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= </a:t>
                </a:r>
                <a:r>
                  <a:rPr lang="en-ID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Selesaikan</a:t>
                </a:r>
                <a:r>
                  <a:rPr lang="en-ID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U’ = DU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18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ID" sz="18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</a:rPr>
                      <m:t>=−3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ID" sz="18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18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D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Sehingga</a:t>
                </a:r>
                <a:r>
                  <a:rPr lang="en-ID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diperoleh</a:t>
                </a:r>
                <a:endParaRPr lang="en-ID" sz="18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18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18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18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18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2653EE0E-ABC5-4627-B6F7-6CA5B49C0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633" t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ersegi Panjang 3">
                <a:extLst>
                  <a:ext uri="{FF2B5EF4-FFF2-40B4-BE49-F238E27FC236}">
                    <a16:creationId xmlns:a16="http://schemas.microsoft.com/office/drawing/2014/main" id="{A43142BE-71D4-496F-9B85-DCCE21626881}"/>
                  </a:ext>
                </a:extLst>
              </p:cNvPr>
              <p:cNvSpPr/>
              <p:nvPr/>
            </p:nvSpPr>
            <p:spPr>
              <a:xfrm>
                <a:off x="3310359" y="1543129"/>
                <a:ext cx="4942390" cy="50602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𝑚𝑥</m:t>
                        </m:r>
                      </m:sup>
                    </m:sSup>
                  </m:oMath>
                </a14:m>
                <a:r>
                  <a:rPr lang="en-ID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untuk</a:t>
                </a:r>
                <a:r>
                  <a:rPr lang="en-ID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nilai</a:t>
                </a:r>
                <a:r>
                  <a:rPr lang="en-ID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eigen real dan </a:t>
                </a:r>
                <a:r>
                  <a:rPr lang="en-ID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berbeda</a:t>
                </a:r>
                <a:endParaRPr lang="en-ID" sz="18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Persegi Panjang 3">
                <a:extLst>
                  <a:ext uri="{FF2B5EF4-FFF2-40B4-BE49-F238E27FC236}">
                    <a16:creationId xmlns:a16="http://schemas.microsoft.com/office/drawing/2014/main" id="{A43142BE-71D4-496F-9B85-DCCE21626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359" y="1543129"/>
                <a:ext cx="4942390" cy="506027"/>
              </a:xfrm>
              <a:prstGeom prst="rect">
                <a:avLst/>
              </a:prstGeom>
              <a:blipFill>
                <a:blip r:embed="rId3"/>
                <a:stretch>
                  <a:fillRect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5936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5860A8A-60D2-4F48-8192-F1F809033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dirty="0">
                <a:latin typeface="Comic Sans MS" panose="030F0702030302020204" pitchFamily="66" charset="0"/>
                <a:cs typeface="Times New Roman" panose="02020603050405020304" pitchFamily="18" charset="0"/>
              </a:rPr>
              <a:t>Langkah 4</a:t>
            </a:r>
            <a:endParaRPr lang="en-ID" sz="30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2653EE0E-ABC5-4627-B6F7-6CA5B49C0F8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4650" y="1152150"/>
                <a:ext cx="7444066" cy="2540892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D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= </a:t>
                </a:r>
                <a:r>
                  <a:rPr lang="en-ID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Tentukan</a:t>
                </a:r>
                <a:r>
                  <a:rPr lang="en-ID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solusi</a:t>
                </a:r>
                <a:r>
                  <a:rPr lang="en-ID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umum</a:t>
                </a:r>
                <a:r>
                  <a:rPr lang="en-ID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dari</a:t>
                </a:r>
                <a:r>
                  <a:rPr lang="en-ID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persamaan</a:t>
                </a:r>
                <a:r>
                  <a:rPr lang="en-ID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Y = PU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18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18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D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Maka</a:t>
                </a:r>
                <a:r>
                  <a:rPr lang="en-ID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solusi</a:t>
                </a:r>
                <a:r>
                  <a:rPr lang="en-ID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umumnya</a:t>
                </a:r>
                <a:r>
                  <a:rPr lang="en-ID" sz="18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ID" sz="18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ID" sz="18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18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18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2653EE0E-ABC5-4627-B6F7-6CA5B49C0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4650" y="1152150"/>
                <a:ext cx="7444066" cy="2540892"/>
              </a:xfrm>
              <a:prstGeom prst="rect">
                <a:avLst/>
              </a:prstGeom>
              <a:blipFill>
                <a:blip r:embed="rId2"/>
                <a:stretch>
                  <a:fillRect l="-655" t="-2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499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5860A8A-60D2-4F48-8192-F1F809033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dirty="0">
                <a:latin typeface="Comic Sans MS" panose="030F0702030302020204" pitchFamily="66" charset="0"/>
                <a:cs typeface="Times New Roman" panose="02020603050405020304" pitchFamily="18" charset="0"/>
              </a:rPr>
              <a:t>Langkah 5</a:t>
            </a:r>
            <a:endParaRPr lang="en-ID" sz="30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2653EE0E-ABC5-4627-B6F7-6CA5B49C0F8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D" sz="2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= </a:t>
                </a:r>
                <a:r>
                  <a:rPr lang="en-ID" sz="20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Menentukan</a:t>
                </a:r>
                <a:r>
                  <a:rPr lang="en-ID" sz="2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solusi</a:t>
                </a:r>
                <a:r>
                  <a:rPr lang="en-ID" sz="2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khusus</a:t>
                </a:r>
                <a:r>
                  <a:rPr lang="en-ID" sz="2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2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kondisi</a:t>
                </a:r>
                <a:r>
                  <a:rPr lang="en-ID" sz="2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awal</a:t>
                </a:r>
                <a:r>
                  <a:rPr lang="en-ID" sz="2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yang </a:t>
                </a:r>
                <a:r>
                  <a:rPr lang="en-ID" sz="20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diberikan</a:t>
                </a:r>
                <a:endParaRPr lang="en-ID" sz="20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ID" sz="2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</m:t>
                    </m:r>
                  </m:oMath>
                </a14:m>
                <a:endParaRPr lang="en-ID" sz="20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D" sz="20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Untuk</a:t>
                </a:r>
                <a:r>
                  <a:rPr lang="en-ID" sz="2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ID" sz="2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ID" sz="20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2.0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−3.0</m:t>
                          </m:r>
                        </m:sup>
                      </m:sSup>
                    </m:oMath>
                  </m:oMathPara>
                </a14:m>
                <a:endParaRPr lang="en-ID" sz="20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sz="2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-&gt; (I)</a:t>
                </a:r>
              </a:p>
              <a:p>
                <a:pPr marL="0" indent="0">
                  <a:buNone/>
                </a:pPr>
                <a:r>
                  <a:rPr lang="en-ID" sz="20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Untuk</a:t>
                </a:r>
                <a:r>
                  <a:rPr lang="en-ID" sz="2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</m:t>
                    </m:r>
                  </m:oMath>
                </a14:m>
                <a:endParaRPr lang="en-ID" sz="20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=4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ID" sz="20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2.0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−3.0</m:t>
                          </m:r>
                        </m:sup>
                      </m:sSup>
                    </m:oMath>
                  </m:oMathPara>
                </a14:m>
                <a:endParaRPr lang="en-ID" sz="20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sz="2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-&gt; (II)</a:t>
                </a:r>
              </a:p>
              <a:p>
                <a:pPr marL="0" indent="0">
                  <a:buNone/>
                </a:pPr>
                <a:endParaRPr lang="en-ID" sz="20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20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D" sz="20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2653EE0E-ABC5-4627-B6F7-6CA5B49C0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791" t="-8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482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DADA252F-D748-41BF-8699-3E945E185BB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4650" y="269358"/>
                <a:ext cx="7705500" cy="4412292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Diperoleh </a:t>
                </a:r>
                <a:r>
                  <a:rPr lang="en-US" sz="2000" b="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persamaan</a:t>
                </a:r>
                <a:r>
                  <a:rPr lang="en-US" sz="2000" b="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2000" b="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(I)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		(II)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b="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Selanjutnya</a:t>
                </a:r>
                <a:r>
                  <a:rPr lang="en-US" sz="2000" b="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gunakan</a:t>
                </a:r>
                <a:r>
                  <a:rPr lang="en-US" sz="2000" b="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Operasi</a:t>
                </a:r>
                <a:r>
                  <a:rPr lang="en-US" sz="2000" b="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Baris </a:t>
                </a:r>
                <a:r>
                  <a:rPr lang="en-US" sz="2000" b="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Elementer</a:t>
                </a:r>
                <a:r>
                  <a:rPr lang="en-US" sz="2000" b="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2000" b="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(1)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b="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			 (3)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b="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b="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(2)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	 (4)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b="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Dengan</a:t>
                </a:r>
                <a:r>
                  <a:rPr lang="en-US" sz="2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demikian</a:t>
                </a:r>
                <a:endParaRPr lang="en-US" sz="200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000" b="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		</a:t>
                </a:r>
                <a:r>
                  <a:rPr lang="en-US" sz="2000" b="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sz="2000" b="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Sehingga</a:t>
                </a:r>
                <a:r>
                  <a:rPr lang="en-US" sz="2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diperoleh</a:t>
                </a:r>
                <a:r>
                  <a:rPr lang="en-US" sz="2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solusi</a:t>
                </a:r>
                <a:r>
                  <a:rPr lang="en-US" sz="2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khusus</a:t>
                </a:r>
                <a:r>
                  <a:rPr lang="en-US" sz="200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000" b="0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28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2000" b="0" dirty="0"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DADA252F-D748-41BF-8699-3E945E185B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4650" y="269358"/>
                <a:ext cx="7705500" cy="4412292"/>
              </a:xfrm>
              <a:prstGeom prst="rect">
                <a:avLst/>
              </a:prstGeom>
              <a:blipFill>
                <a:blip r:embed="rId2"/>
                <a:stretch>
                  <a:fillRect l="-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767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70FEF-08E7-4F2D-A3C6-7F07B8CAD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Kesimpulan</a:t>
            </a:r>
            <a:endParaRPr lang="en-ID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E1D64-09CF-4771-8132-D51CBF4DE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4650" y="1152150"/>
            <a:ext cx="7557480" cy="178952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mic Sans MS" panose="030F0702030302020204" pitchFamily="66" charset="0"/>
              </a:rPr>
              <a:t>Sistem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persamaan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diferensial</a:t>
            </a:r>
            <a:r>
              <a:rPr lang="en-US" dirty="0">
                <a:latin typeface="Comic Sans MS" panose="030F0702030302020204" pitchFamily="66" charset="0"/>
              </a:rPr>
              <a:t> (SPD) </a:t>
            </a:r>
            <a:r>
              <a:rPr lang="en-US" dirty="0" err="1">
                <a:latin typeface="Comic Sans MS" panose="030F0702030302020204" pitchFamily="66" charset="0"/>
              </a:rPr>
              <a:t>merupakan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kumpulan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persamaan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diferensial</a:t>
            </a:r>
            <a:r>
              <a:rPr lang="en-US" dirty="0">
                <a:latin typeface="Comic Sans MS" panose="030F0702030302020204" pitchFamily="66" charset="0"/>
              </a:rPr>
              <a:t> yang </a:t>
            </a:r>
            <a:r>
              <a:rPr lang="en-US" dirty="0" err="1">
                <a:latin typeface="Comic Sans MS" panose="030F0702030302020204" pitchFamily="66" charset="0"/>
              </a:rPr>
              <a:t>saling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berhubungan</a:t>
            </a:r>
            <a:r>
              <a:rPr lang="en-US" dirty="0">
                <a:latin typeface="Comic Sans MS" panose="030F0702030302020204" pitchFamily="66" charset="0"/>
              </a:rPr>
              <a:t>. SPD </a:t>
            </a:r>
            <a:r>
              <a:rPr lang="en-US" dirty="0" err="1">
                <a:latin typeface="Comic Sans MS" panose="030F0702030302020204" pitchFamily="66" charset="0"/>
              </a:rPr>
              <a:t>dapat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diubah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dalam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bentuk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matriks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sehingga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terdapat</a:t>
            </a:r>
            <a:r>
              <a:rPr lang="en-US" dirty="0">
                <a:latin typeface="Comic Sans MS" panose="030F0702030302020204" pitchFamily="66" charset="0"/>
              </a:rPr>
              <a:t> pula </a:t>
            </a:r>
            <a:r>
              <a:rPr lang="en-US" dirty="0" err="1">
                <a:latin typeface="Comic Sans MS" panose="030F0702030302020204" pitchFamily="66" charset="0"/>
              </a:rPr>
              <a:t>penyelesaian</a:t>
            </a:r>
            <a:r>
              <a:rPr lang="en-US" dirty="0">
                <a:latin typeface="Comic Sans MS" panose="030F0702030302020204" pitchFamily="66" charset="0"/>
              </a:rPr>
              <a:t> SPD </a:t>
            </a:r>
            <a:r>
              <a:rPr lang="en-US" dirty="0" err="1">
                <a:latin typeface="Comic Sans MS" panose="030F0702030302020204" pitchFamily="66" charset="0"/>
              </a:rPr>
              <a:t>menggunakan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pendekatan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Aljabar</a:t>
            </a:r>
            <a:r>
              <a:rPr lang="en-US" dirty="0">
                <a:latin typeface="Comic Sans MS" panose="030F0702030302020204" pitchFamily="66" charset="0"/>
              </a:rPr>
              <a:t> Linear, </a:t>
            </a:r>
            <a:r>
              <a:rPr lang="en-US" dirty="0" err="1">
                <a:latin typeface="Comic Sans MS" panose="030F0702030302020204" pitchFamily="66" charset="0"/>
              </a:rPr>
              <a:t>khususnya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Diagonalisasi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Matriks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err="1">
                <a:latin typeface="Comic Sans MS" panose="030F0702030302020204" pitchFamily="66" charset="0"/>
              </a:rPr>
              <a:t>Penyelesaian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tersebut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adalah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dengan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cara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mencari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bentuk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matriks</a:t>
            </a:r>
            <a:r>
              <a:rPr lang="en-US" dirty="0">
                <a:latin typeface="Comic Sans MS" panose="030F0702030302020204" pitchFamily="66" charset="0"/>
              </a:rPr>
              <a:t> diagonal </a:t>
            </a:r>
            <a:r>
              <a:rPr lang="en-US" dirty="0" err="1">
                <a:latin typeface="Comic Sans MS" panose="030F0702030302020204" pitchFamily="66" charset="0"/>
              </a:rPr>
              <a:t>dari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matriks</a:t>
            </a:r>
            <a:r>
              <a:rPr lang="en-US" dirty="0">
                <a:latin typeface="Comic Sans MS" panose="030F0702030302020204" pitchFamily="66" charset="0"/>
              </a:rPr>
              <a:t> A yang </a:t>
            </a:r>
            <a:r>
              <a:rPr lang="en-US" dirty="0" err="1">
                <a:latin typeface="Comic Sans MS" panose="030F0702030302020204" pitchFamily="66" charset="0"/>
              </a:rPr>
              <a:t>berisi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konstanta-konstanta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dari</a:t>
            </a:r>
            <a:r>
              <a:rPr lang="en-US" dirty="0">
                <a:latin typeface="Comic Sans MS" panose="030F0702030302020204" pitchFamily="66" charset="0"/>
              </a:rPr>
              <a:t> SPD, </a:t>
            </a:r>
            <a:r>
              <a:rPr lang="en-US" dirty="0" err="1">
                <a:latin typeface="Comic Sans MS" panose="030F0702030302020204" pitchFamily="66" charset="0"/>
              </a:rPr>
              <a:t>lalu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dicari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bentuk</a:t>
            </a:r>
            <a:r>
              <a:rPr lang="en-US" dirty="0">
                <a:latin typeface="Comic Sans MS" panose="030F0702030302020204" pitchFamily="66" charset="0"/>
              </a:rPr>
              <a:t> Y </a:t>
            </a:r>
            <a:r>
              <a:rPr lang="en-US" dirty="0" err="1">
                <a:latin typeface="Comic Sans MS" panose="030F0702030302020204" pitchFamily="66" charset="0"/>
              </a:rPr>
              <a:t>dari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persamaan</a:t>
            </a:r>
            <a:r>
              <a:rPr lang="en-US" dirty="0">
                <a:latin typeface="Comic Sans MS" panose="030F0702030302020204" pitchFamily="66" charset="0"/>
              </a:rPr>
              <a:t> Y = DU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</a:t>
            </a:r>
            <a:endParaRPr lang="en-ID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820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45BE-9461-4867-B44E-6B65AF3F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mic Sans MS" panose="030F0702030302020204" pitchFamily="66" charset="0"/>
              </a:rPr>
              <a:t>Referensi</a:t>
            </a:r>
            <a:endParaRPr lang="en-ID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15BFC-4D6C-43A5-869D-7FD8BC93C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4650" y="1152149"/>
            <a:ext cx="7422801" cy="1648923"/>
          </a:xfrm>
          <a:prstGeom prst="rect">
            <a:avLst/>
          </a:prstGeo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D" sz="1600" dirty="0">
                <a:latin typeface="Comic Sans MS" panose="030F0702030302020204" pitchFamily="66" charset="0"/>
                <a:hlinkClick r:id="rId2"/>
              </a:rPr>
              <a:t>https://slideplayer.info/slide/3241315/</a:t>
            </a:r>
            <a:endParaRPr lang="en-ID" sz="1600" dirty="0">
              <a:latin typeface="Comic Sans MS" panose="030F0702030302020204" pitchFamily="66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D" sz="1600" dirty="0">
                <a:latin typeface="Comic Sans MS" panose="030F0702030302020204" pitchFamily="66" charset="0"/>
              </a:rPr>
              <a:t>https://ejournal.unisba.ac.id/index.php/matematika/article/download/5079/2968#:~:text=Persamaan%20diferensial%20adalah%20persamaan%20yang,dari%20fungsi%20yang%20tidak%20diketahui.&amp;text=Ada%20beragam%20metode%20yang%20bisa,eigen%20dan%20metode%20operator%20diferensial. </a:t>
            </a:r>
          </a:p>
          <a:p>
            <a:pPr marL="0" indent="0">
              <a:buNone/>
            </a:pPr>
            <a:endParaRPr lang="en-ID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85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87FE-75F8-490D-A07A-763D913F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err="1">
                <a:latin typeface="Comic Sans MS" panose="030F0702030302020204" pitchFamily="66" charset="0"/>
              </a:rPr>
              <a:t>Persamaan</a:t>
            </a:r>
            <a:r>
              <a:rPr lang="en-US" sz="3600" dirty="0">
                <a:latin typeface="Comic Sans MS" panose="030F0702030302020204" pitchFamily="66" charset="0"/>
              </a:rPr>
              <a:t> </a:t>
            </a:r>
            <a:r>
              <a:rPr lang="en-US" sz="3600" dirty="0" err="1">
                <a:latin typeface="Comic Sans MS" panose="030F0702030302020204" pitchFamily="66" charset="0"/>
              </a:rPr>
              <a:t>Diferensial</a:t>
            </a:r>
            <a:endParaRPr lang="en-ID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52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CC83C-F7A7-4DBA-9C1F-B9410FD9D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819" y="338328"/>
            <a:ext cx="5351569" cy="576000"/>
          </a:xfrm>
        </p:spPr>
        <p:txBody>
          <a:bodyPr/>
          <a:lstStyle/>
          <a:p>
            <a:r>
              <a:rPr lang="en-US" dirty="0" err="1">
                <a:latin typeface="Comic Sans MS" panose="030F0702030302020204" pitchFamily="66" charset="0"/>
              </a:rPr>
              <a:t>Persamaan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diferensial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biasa</a:t>
            </a:r>
            <a:r>
              <a:rPr lang="en-US" dirty="0">
                <a:latin typeface="Comic Sans MS" panose="030F0702030302020204" pitchFamily="66" charset="0"/>
              </a:rPr>
              <a:t> (PDB)</a:t>
            </a:r>
            <a:endParaRPr lang="en-ID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21506E-0A73-491A-B201-3C95DD3D012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4650" y="1152150"/>
                <a:ext cx="7656717" cy="3653022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None/>
                </a:pPr>
                <a:r>
                  <a:rPr lang="en-ID" sz="2000" dirty="0">
                    <a:latin typeface="Comic Sans MS" panose="030F0702030302020204" pitchFamily="66" charset="0"/>
                  </a:rPr>
                  <a:t>Persamaan </a:t>
                </a:r>
                <a:r>
                  <a:rPr lang="en-ID" sz="2000" dirty="0" err="1">
                    <a:latin typeface="Comic Sans MS" panose="030F0702030302020204" pitchFamily="66" charset="0"/>
                  </a:rPr>
                  <a:t>diferensial</a:t>
                </a:r>
                <a:r>
                  <a:rPr lang="en-ID" sz="2000" dirty="0">
                    <a:latin typeface="Comic Sans MS" panose="030F0702030302020204" pitchFamily="66" charset="0"/>
                  </a:rPr>
                  <a:t> </a:t>
                </a:r>
                <a:r>
                  <a:rPr lang="en-ID" sz="2000" dirty="0" err="1">
                    <a:latin typeface="Comic Sans MS" panose="030F0702030302020204" pitchFamily="66" charset="0"/>
                  </a:rPr>
                  <a:t>adalah</a:t>
                </a:r>
                <a:r>
                  <a:rPr lang="en-ID" sz="2000" dirty="0">
                    <a:latin typeface="Comic Sans MS" panose="030F0702030302020204" pitchFamily="66" charset="0"/>
                  </a:rPr>
                  <a:t> </a:t>
                </a:r>
                <a:r>
                  <a:rPr lang="en-ID" sz="2000" dirty="0" err="1">
                    <a:latin typeface="Comic Sans MS" panose="030F0702030302020204" pitchFamily="66" charset="0"/>
                  </a:rPr>
                  <a:t>persamaan</a:t>
                </a:r>
                <a:r>
                  <a:rPr lang="en-ID" sz="2000" dirty="0">
                    <a:latin typeface="Comic Sans MS" panose="030F0702030302020204" pitchFamily="66" charset="0"/>
                  </a:rPr>
                  <a:t> yang </a:t>
                </a:r>
                <a:r>
                  <a:rPr lang="en-ID" sz="2000" dirty="0" err="1">
                    <a:latin typeface="Comic Sans MS" panose="030F0702030302020204" pitchFamily="66" charset="0"/>
                  </a:rPr>
                  <a:t>mengandung</a:t>
                </a:r>
                <a:r>
                  <a:rPr lang="en-ID" sz="2000" dirty="0">
                    <a:latin typeface="Comic Sans MS" panose="030F0702030302020204" pitchFamily="66" charset="0"/>
                  </a:rPr>
                  <a:t> </a:t>
                </a:r>
                <a:r>
                  <a:rPr lang="en-ID" sz="2000" dirty="0" err="1">
                    <a:latin typeface="Comic Sans MS" panose="030F0702030302020204" pitchFamily="66" charset="0"/>
                  </a:rPr>
                  <a:t>suatu</a:t>
                </a:r>
                <a:r>
                  <a:rPr lang="en-ID" sz="2000" dirty="0">
                    <a:latin typeface="Comic Sans MS" panose="030F0702030302020204" pitchFamily="66" charset="0"/>
                  </a:rPr>
                  <a:t> </a:t>
                </a:r>
                <a:r>
                  <a:rPr lang="en-ID" sz="2000" dirty="0" err="1">
                    <a:latin typeface="Comic Sans MS" panose="030F0702030302020204" pitchFamily="66" charset="0"/>
                  </a:rPr>
                  <a:t>fungsi</a:t>
                </a:r>
                <a:r>
                  <a:rPr lang="en-ID" sz="2000" dirty="0">
                    <a:latin typeface="Comic Sans MS" panose="030F0702030302020204" pitchFamily="66" charset="0"/>
                  </a:rPr>
                  <a:t> yang </a:t>
                </a:r>
                <a:r>
                  <a:rPr lang="en-ID" sz="2000" dirty="0" err="1">
                    <a:latin typeface="Comic Sans MS" panose="030F0702030302020204" pitchFamily="66" charset="0"/>
                  </a:rPr>
                  <a:t>tidak</a:t>
                </a:r>
                <a:r>
                  <a:rPr lang="en-ID" sz="2000" dirty="0">
                    <a:latin typeface="Comic Sans MS" panose="030F0702030302020204" pitchFamily="66" charset="0"/>
                  </a:rPr>
                  <a:t> </a:t>
                </a:r>
                <a:r>
                  <a:rPr lang="en-ID" sz="2000" dirty="0" err="1">
                    <a:latin typeface="Comic Sans MS" panose="030F0702030302020204" pitchFamily="66" charset="0"/>
                  </a:rPr>
                  <a:t>diketahui</a:t>
                </a:r>
                <a:r>
                  <a:rPr lang="en-ID" sz="2000" dirty="0">
                    <a:latin typeface="Comic Sans MS" panose="030F0702030302020204" pitchFamily="66" charset="0"/>
                  </a:rPr>
                  <a:t> </a:t>
                </a:r>
                <a:r>
                  <a:rPr lang="en-ID" sz="2000" dirty="0" err="1">
                    <a:latin typeface="Comic Sans MS" panose="030F0702030302020204" pitchFamily="66" charset="0"/>
                  </a:rPr>
                  <a:t>beserta</a:t>
                </a:r>
                <a:r>
                  <a:rPr lang="en-ID" sz="2000" dirty="0">
                    <a:latin typeface="Comic Sans MS" panose="030F0702030302020204" pitchFamily="66" charset="0"/>
                  </a:rPr>
                  <a:t> </a:t>
                </a:r>
                <a:r>
                  <a:rPr lang="en-ID" sz="2000" dirty="0" err="1">
                    <a:latin typeface="Comic Sans MS" panose="030F0702030302020204" pitchFamily="66" charset="0"/>
                  </a:rPr>
                  <a:t>satu</a:t>
                </a:r>
                <a:r>
                  <a:rPr lang="en-ID" sz="2000" dirty="0">
                    <a:latin typeface="Comic Sans MS" panose="030F0702030302020204" pitchFamily="66" charset="0"/>
                  </a:rPr>
                  <a:t> </a:t>
                </a:r>
                <a:r>
                  <a:rPr lang="en-ID" sz="2000" dirty="0" err="1">
                    <a:latin typeface="Comic Sans MS" panose="030F0702030302020204" pitchFamily="66" charset="0"/>
                  </a:rPr>
                  <a:t>atau</a:t>
                </a:r>
                <a:r>
                  <a:rPr lang="en-ID" sz="2000" dirty="0">
                    <a:latin typeface="Comic Sans MS" panose="030F0702030302020204" pitchFamily="66" charset="0"/>
                  </a:rPr>
                  <a:t> </a:t>
                </a:r>
                <a:r>
                  <a:rPr lang="en-ID" sz="2000" dirty="0" err="1">
                    <a:latin typeface="Comic Sans MS" panose="030F0702030302020204" pitchFamily="66" charset="0"/>
                  </a:rPr>
                  <a:t>lebih</a:t>
                </a:r>
                <a:r>
                  <a:rPr lang="en-ID" sz="2000" dirty="0">
                    <a:latin typeface="Comic Sans MS" panose="030F0702030302020204" pitchFamily="66" charset="0"/>
                  </a:rPr>
                  <a:t> </a:t>
                </a:r>
                <a:r>
                  <a:rPr lang="en-ID" sz="2000" dirty="0" err="1">
                    <a:latin typeface="Comic Sans MS" panose="030F0702030302020204" pitchFamily="66" charset="0"/>
                  </a:rPr>
                  <a:t>turunannya</a:t>
                </a:r>
                <a:endParaRPr lang="en-ID" sz="20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ID" sz="2000" dirty="0" err="1">
                    <a:latin typeface="Comic Sans MS" panose="030F0702030302020204" pitchFamily="66" charset="0"/>
                  </a:rPr>
                  <a:t>Contoh</a:t>
                </a:r>
                <a:r>
                  <a:rPr lang="en-ID" sz="2000" dirty="0">
                    <a:latin typeface="Comic Sans MS" panose="030F0702030302020204" pitchFamily="66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D" sz="2000" dirty="0">
                    <a:latin typeface="Comic Sans MS" panose="030F0702030302020204" pitchFamily="66" charset="0"/>
                  </a:rPr>
                  <a:t> </a:t>
                </a:r>
                <a:r>
                  <a:rPr lang="en-ID" sz="20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</a:t>
                </a:r>
                <a:r>
                  <a:rPr lang="en-ID" sz="2000" dirty="0">
                    <a:latin typeface="Comic Sans MS" panose="030F0702030302020204" pitchFamily="66" charset="0"/>
                  </a:rPr>
                  <a:t> </a:t>
                </a:r>
                <a:r>
                  <a:rPr lang="en-ID" sz="2000" dirty="0" err="1">
                    <a:latin typeface="Comic Sans MS" panose="030F0702030302020204" pitchFamily="66" charset="0"/>
                  </a:rPr>
                  <a:t>terdapat</a:t>
                </a:r>
                <a:r>
                  <a:rPr lang="en-ID" sz="2000" dirty="0">
                    <a:latin typeface="Comic Sans MS" panose="030F0702030302020204" pitchFamily="66" charset="0"/>
                  </a:rPr>
                  <a:t> </a:t>
                </a:r>
                <a:r>
                  <a:rPr lang="en-ID" sz="2000" dirty="0" err="1">
                    <a:latin typeface="Comic Sans MS" panose="030F0702030302020204" pitchFamily="66" charset="0"/>
                  </a:rPr>
                  <a:t>fungsi</a:t>
                </a:r>
                <a:r>
                  <a:rPr lang="en-ID" sz="2000" dirty="0">
                    <a:latin typeface="Comic Sans MS" panose="030F0702030302020204" pitchFamily="66" charset="0"/>
                  </a:rPr>
                  <a:t> y dan </a:t>
                </a:r>
                <a:r>
                  <a:rPr lang="en-ID" sz="2000" dirty="0" err="1">
                    <a:latin typeface="Comic Sans MS" panose="030F0702030302020204" pitchFamily="66" charset="0"/>
                  </a:rPr>
                  <a:t>turunannya</a:t>
                </a:r>
                <a:r>
                  <a:rPr lang="en-ID" sz="2000" dirty="0">
                    <a:latin typeface="Comic Sans MS" panose="030F0702030302020204" pitchFamily="66" charset="0"/>
                  </a:rPr>
                  <a:t> y’</a:t>
                </a:r>
              </a:p>
              <a:p>
                <a:pPr marL="0" indent="0">
                  <a:buNone/>
                </a:pPr>
                <a:endParaRPr lang="en-ID" sz="20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ID" sz="2000" dirty="0" err="1">
                    <a:latin typeface="Comic Sans MS" panose="030F0702030302020204" pitchFamily="66" charset="0"/>
                  </a:rPr>
                  <a:t>Sedangkan</a:t>
                </a:r>
                <a:r>
                  <a:rPr lang="en-ID" sz="2000" dirty="0">
                    <a:latin typeface="Comic Sans MS" panose="030F0702030302020204" pitchFamily="66" charset="0"/>
                  </a:rPr>
                  <a:t>, </a:t>
                </a:r>
                <a:r>
                  <a:rPr lang="en-ID" sz="2000" dirty="0" err="1">
                    <a:latin typeface="Comic Sans MS" panose="030F0702030302020204" pitchFamily="66" charset="0"/>
                  </a:rPr>
                  <a:t>persamaan</a:t>
                </a:r>
                <a:r>
                  <a:rPr lang="en-ID" sz="2000" dirty="0">
                    <a:latin typeface="Comic Sans MS" panose="030F0702030302020204" pitchFamily="66" charset="0"/>
                  </a:rPr>
                  <a:t> </a:t>
                </a:r>
                <a:r>
                  <a:rPr lang="en-ID" sz="2000" dirty="0" err="1">
                    <a:latin typeface="Comic Sans MS" panose="030F0702030302020204" pitchFamily="66" charset="0"/>
                  </a:rPr>
                  <a:t>diferensial</a:t>
                </a:r>
                <a:r>
                  <a:rPr lang="en-ID" sz="2000" dirty="0">
                    <a:latin typeface="Comic Sans MS" panose="030F0702030302020204" pitchFamily="66" charset="0"/>
                  </a:rPr>
                  <a:t> </a:t>
                </a:r>
                <a:r>
                  <a:rPr lang="en-ID" sz="2000" dirty="0" err="1">
                    <a:latin typeface="Comic Sans MS" panose="030F0702030302020204" pitchFamily="66" charset="0"/>
                  </a:rPr>
                  <a:t>biasa</a:t>
                </a:r>
                <a:r>
                  <a:rPr lang="en-ID" sz="2000" dirty="0">
                    <a:latin typeface="Comic Sans MS" panose="030F0702030302020204" pitchFamily="66" charset="0"/>
                  </a:rPr>
                  <a:t> </a:t>
                </a:r>
                <a:r>
                  <a:rPr lang="en-ID" sz="2000" dirty="0" err="1">
                    <a:latin typeface="Comic Sans MS" panose="030F0702030302020204" pitchFamily="66" charset="0"/>
                  </a:rPr>
                  <a:t>adalah</a:t>
                </a:r>
                <a:r>
                  <a:rPr lang="en-ID" sz="2000" dirty="0">
                    <a:latin typeface="Comic Sans MS" panose="030F0702030302020204" pitchFamily="66" charset="0"/>
                  </a:rPr>
                  <a:t> </a:t>
                </a:r>
                <a:r>
                  <a:rPr lang="en-ID" sz="2000" dirty="0" err="1">
                    <a:latin typeface="Comic Sans MS" panose="030F0702030302020204" pitchFamily="66" charset="0"/>
                  </a:rPr>
                  <a:t>persamaan</a:t>
                </a:r>
                <a:r>
                  <a:rPr lang="en-ID" sz="2000" dirty="0">
                    <a:latin typeface="Comic Sans MS" panose="030F0702030302020204" pitchFamily="66" charset="0"/>
                  </a:rPr>
                  <a:t> </a:t>
                </a:r>
                <a:r>
                  <a:rPr lang="en-ID" sz="2000" dirty="0" err="1">
                    <a:latin typeface="Comic Sans MS" panose="030F0702030302020204" pitchFamily="66" charset="0"/>
                  </a:rPr>
                  <a:t>diferensial</a:t>
                </a:r>
                <a:r>
                  <a:rPr lang="en-ID" sz="2000" dirty="0">
                    <a:latin typeface="Comic Sans MS" panose="030F0702030302020204" pitchFamily="66" charset="0"/>
                  </a:rPr>
                  <a:t> yang </a:t>
                </a:r>
                <a:r>
                  <a:rPr lang="en-ID" sz="2000" dirty="0" err="1">
                    <a:latin typeface="Comic Sans MS" panose="030F0702030302020204" pitchFamily="66" charset="0"/>
                  </a:rPr>
                  <a:t>memiliki</a:t>
                </a:r>
                <a:r>
                  <a:rPr lang="en-ID" sz="2000" dirty="0">
                    <a:latin typeface="Comic Sans MS" panose="030F0702030302020204" pitchFamily="66" charset="0"/>
                  </a:rPr>
                  <a:t> </a:t>
                </a:r>
                <a:r>
                  <a:rPr lang="en-ID" sz="2000" dirty="0" err="1">
                    <a:latin typeface="Comic Sans MS" panose="030F0702030302020204" pitchFamily="66" charset="0"/>
                  </a:rPr>
                  <a:t>satu</a:t>
                </a:r>
                <a:r>
                  <a:rPr lang="en-ID" sz="2000" dirty="0">
                    <a:latin typeface="Comic Sans MS" panose="030F0702030302020204" pitchFamily="66" charset="0"/>
                  </a:rPr>
                  <a:t> </a:t>
                </a:r>
                <a:r>
                  <a:rPr lang="en-ID" sz="2000" dirty="0" err="1">
                    <a:latin typeface="Comic Sans MS" panose="030F0702030302020204" pitchFamily="66" charset="0"/>
                  </a:rPr>
                  <a:t>variabel</a:t>
                </a:r>
                <a:r>
                  <a:rPr lang="en-ID" sz="2000" dirty="0">
                    <a:latin typeface="Comic Sans MS" panose="030F0702030302020204" pitchFamily="66" charset="0"/>
                  </a:rPr>
                  <a:t> </a:t>
                </a:r>
                <a:r>
                  <a:rPr lang="en-ID" sz="2000" dirty="0" err="1">
                    <a:latin typeface="Comic Sans MS" panose="030F0702030302020204" pitchFamily="66" charset="0"/>
                  </a:rPr>
                  <a:t>dependen</a:t>
                </a:r>
                <a:r>
                  <a:rPr lang="en-ID" sz="2000" dirty="0">
                    <a:latin typeface="Comic Sans MS" panose="030F0702030302020204" pitchFamily="66" charset="0"/>
                  </a:rPr>
                  <a:t> dan </a:t>
                </a:r>
                <a:r>
                  <a:rPr lang="en-ID" sz="2000" dirty="0" err="1">
                    <a:latin typeface="Comic Sans MS" panose="030F0702030302020204" pitchFamily="66" charset="0"/>
                  </a:rPr>
                  <a:t>satu</a:t>
                </a:r>
                <a:r>
                  <a:rPr lang="en-ID" sz="2000" dirty="0">
                    <a:latin typeface="Comic Sans MS" panose="030F0702030302020204" pitchFamily="66" charset="0"/>
                  </a:rPr>
                  <a:t> </a:t>
                </a:r>
                <a:r>
                  <a:rPr lang="en-ID" sz="2000" dirty="0" err="1">
                    <a:latin typeface="Comic Sans MS" panose="030F0702030302020204" pitchFamily="66" charset="0"/>
                  </a:rPr>
                  <a:t>variabel</a:t>
                </a:r>
                <a:r>
                  <a:rPr lang="en-ID" sz="2000" dirty="0">
                    <a:latin typeface="Comic Sans MS" panose="030F0702030302020204" pitchFamily="66" charset="0"/>
                  </a:rPr>
                  <a:t> independent</a:t>
                </a:r>
              </a:p>
              <a:p>
                <a:pPr marL="0" indent="0">
                  <a:buNone/>
                </a:pPr>
                <a:r>
                  <a:rPr lang="en-ID" sz="2000" dirty="0" err="1">
                    <a:latin typeface="Comic Sans MS" panose="030F0702030302020204" pitchFamily="66" charset="0"/>
                  </a:rPr>
                  <a:t>Contoh</a:t>
                </a:r>
                <a:r>
                  <a:rPr lang="en-ID" sz="2000" dirty="0">
                    <a:latin typeface="Comic Sans MS" panose="030F0702030302020204" pitchFamily="66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D" sz="2000" dirty="0">
                    <a:latin typeface="Comic Sans MS" panose="030F0702030302020204" pitchFamily="66" charset="0"/>
                  </a:rPr>
                  <a:t>, </a:t>
                </a:r>
                <a:r>
                  <a:rPr lang="en-ID" sz="2000" dirty="0" err="1">
                    <a:latin typeface="Comic Sans MS" panose="030F0702030302020204" pitchFamily="66" charset="0"/>
                  </a:rPr>
                  <a:t>secara</a:t>
                </a:r>
                <a:r>
                  <a:rPr lang="en-ID" sz="2000" dirty="0">
                    <a:latin typeface="Comic Sans MS" panose="030F0702030302020204" pitchFamily="66" charset="0"/>
                  </a:rPr>
                  <a:t> </a:t>
                </a:r>
                <a:r>
                  <a:rPr lang="en-ID" sz="2000" dirty="0" err="1">
                    <a:latin typeface="Comic Sans MS" panose="030F0702030302020204" pitchFamily="66" charset="0"/>
                  </a:rPr>
                  <a:t>implisit</a:t>
                </a:r>
                <a:r>
                  <a:rPr lang="en-ID" sz="2000" dirty="0">
                    <a:latin typeface="Comic Sans MS" panose="030F0702030302020204" pitchFamily="66" charset="0"/>
                  </a:rPr>
                  <a:t> </a:t>
                </a:r>
                <a:r>
                  <a:rPr lang="en-ID" sz="2000" dirty="0" err="1">
                    <a:latin typeface="Comic Sans MS" panose="030F0702030302020204" pitchFamily="66" charset="0"/>
                  </a:rPr>
                  <a:t>berarti</a:t>
                </a:r>
                <a:r>
                  <a:rPr lang="en-ID" sz="20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sz="2000" dirty="0">
                    <a:latin typeface="Comic Sans MS" panose="030F0702030302020204" pitchFamily="66" charset="0"/>
                  </a:rPr>
                  <a:t> yang mana </a:t>
                </a:r>
                <a:r>
                  <a:rPr lang="en-ID" sz="2000" dirty="0" err="1">
                    <a:latin typeface="Comic Sans MS" panose="030F0702030302020204" pitchFamily="66" charset="0"/>
                  </a:rPr>
                  <a:t>terdapat</a:t>
                </a:r>
                <a:r>
                  <a:rPr lang="en-ID" sz="2000" dirty="0">
                    <a:latin typeface="Comic Sans MS" panose="030F0702030302020204" pitchFamily="66" charset="0"/>
                  </a:rPr>
                  <a:t> </a:t>
                </a:r>
                <a:r>
                  <a:rPr lang="en-ID" sz="2000" dirty="0" err="1">
                    <a:latin typeface="Comic Sans MS" panose="030F0702030302020204" pitchFamily="66" charset="0"/>
                  </a:rPr>
                  <a:t>variabel</a:t>
                </a:r>
                <a:r>
                  <a:rPr lang="en-ID" sz="2000" dirty="0">
                    <a:latin typeface="Comic Sans MS" panose="030F0702030302020204" pitchFamily="66" charset="0"/>
                  </a:rPr>
                  <a:t> </a:t>
                </a:r>
                <a:r>
                  <a:rPr lang="en-ID" sz="2000" dirty="0" err="1">
                    <a:latin typeface="Comic Sans MS" panose="030F0702030302020204" pitchFamily="66" charset="0"/>
                  </a:rPr>
                  <a:t>independen</a:t>
                </a:r>
                <a:r>
                  <a:rPr lang="en-ID" sz="20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sz="2000" dirty="0">
                    <a:latin typeface="Comic Sans MS" panose="030F0702030302020204" pitchFamily="66" charset="0"/>
                  </a:rPr>
                  <a:t> dan </a:t>
                </a:r>
                <a:r>
                  <a:rPr lang="en-ID" sz="2000" dirty="0" err="1">
                    <a:latin typeface="Comic Sans MS" panose="030F0702030302020204" pitchFamily="66" charset="0"/>
                  </a:rPr>
                  <a:t>variabel</a:t>
                </a:r>
                <a:r>
                  <a:rPr lang="en-ID" sz="2000" dirty="0">
                    <a:latin typeface="Comic Sans MS" panose="030F0702030302020204" pitchFamily="66" charset="0"/>
                  </a:rPr>
                  <a:t> </a:t>
                </a:r>
                <a:r>
                  <a:rPr lang="en-ID" sz="2000" dirty="0" err="1">
                    <a:latin typeface="Comic Sans MS" panose="030F0702030302020204" pitchFamily="66" charset="0"/>
                  </a:rPr>
                  <a:t>dependen</a:t>
                </a:r>
                <a:r>
                  <a:rPr lang="en-ID" sz="20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ID" sz="20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ID" sz="20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21506E-0A73-491A-B201-3C95DD3D01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4650" y="1152150"/>
                <a:ext cx="7656717" cy="3653022"/>
              </a:xfrm>
              <a:prstGeom prst="rect">
                <a:avLst/>
              </a:prstGeom>
              <a:blipFill>
                <a:blip r:embed="rId2"/>
                <a:stretch>
                  <a:fillRect l="-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98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CBBC-B7CA-4440-A1B3-761AC935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PDB linear </a:t>
            </a:r>
            <a:r>
              <a:rPr lang="en-US" dirty="0" err="1"/>
              <a:t>homogen</a:t>
            </a:r>
            <a:r>
              <a:rPr lang="en-US" dirty="0"/>
              <a:t> </a:t>
            </a:r>
            <a:r>
              <a:rPr lang="en-US" dirty="0" err="1"/>
              <a:t>orde</a:t>
            </a:r>
            <a:r>
              <a:rPr lang="en-US" dirty="0"/>
              <a:t> 1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29F173-5AE0-4F06-AA0D-FD37F546966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4650" y="1152150"/>
                <a:ext cx="7500773" cy="3533264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Suatu PDB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dianggap</a:t>
                </a:r>
                <a:r>
                  <a:rPr lang="en-US" sz="1800" dirty="0">
                    <a:latin typeface="Comic Sans MS" panose="030F0702030302020204" pitchFamily="66" charset="0"/>
                  </a:rPr>
                  <a:t> linear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apabila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</a:p>
              <a:p>
                <a:pPr>
                  <a:buFontTx/>
                  <a:buChar char="-"/>
                </a:pPr>
                <a:r>
                  <a:rPr lang="en-US" sz="1800" dirty="0" err="1">
                    <a:latin typeface="Comic Sans MS" panose="030F0702030302020204" pitchFamily="66" charset="0"/>
                  </a:rPr>
                  <a:t>Variabel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dependen</a:t>
                </a:r>
                <a:r>
                  <a:rPr lang="en-US" sz="1800" dirty="0">
                    <a:latin typeface="Comic Sans MS" panose="030F0702030302020204" pitchFamily="66" charset="0"/>
                  </a:rPr>
                  <a:t> dan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turunannya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berpangkat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satu</a:t>
                </a:r>
                <a:endParaRPr lang="en-US" sz="1800" dirty="0">
                  <a:latin typeface="Comic Sans MS" panose="030F0702030302020204" pitchFamily="66" charset="0"/>
                </a:endParaRPr>
              </a:p>
              <a:p>
                <a:pPr>
                  <a:buFontTx/>
                  <a:buChar char="-"/>
                </a:pPr>
                <a:r>
                  <a:rPr lang="en-US" sz="1800" dirty="0" err="1">
                    <a:latin typeface="Comic Sans MS" panose="030F0702030302020204" pitchFamily="66" charset="0"/>
                  </a:rPr>
                  <a:t>Tidak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ada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perkalian</a:t>
                </a:r>
                <a:r>
                  <a:rPr lang="en-US" sz="1800" dirty="0">
                    <a:latin typeface="Comic Sans MS" panose="030F0702030302020204" pitchFamily="66" charset="0"/>
                  </a:rPr>
                  <a:t> yang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melibatkan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variabel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dependen</a:t>
                </a:r>
                <a:r>
                  <a:rPr lang="en-US" sz="1800" dirty="0">
                    <a:latin typeface="Comic Sans MS" panose="030F0702030302020204" pitchFamily="66" charset="0"/>
                  </a:rPr>
                  <a:t> dan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turunannya</a:t>
                </a:r>
                <a:r>
                  <a:rPr lang="en-US" sz="1800" dirty="0">
                    <a:latin typeface="Comic Sans MS" panose="030F0702030302020204" pitchFamily="66" charset="0"/>
                  </a:rPr>
                  <a:t> (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contoh</a:t>
                </a:r>
                <a:r>
                  <a:rPr lang="en-US" sz="1800" dirty="0">
                    <a:latin typeface="Comic Sans MS" panose="030F0702030302020204" pitchFamily="66" charset="0"/>
                  </a:rPr>
                  <a:t>: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yy</a:t>
                </a:r>
                <a:r>
                  <a:rPr lang="en-US" sz="1800" dirty="0">
                    <a:latin typeface="Comic Sans MS" panose="030F0702030302020204" pitchFamily="66" charset="0"/>
                  </a:rPr>
                  <a:t>’,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y’y</a:t>
                </a:r>
                <a:r>
                  <a:rPr lang="en-US" sz="1800" dirty="0">
                    <a:latin typeface="Comic Sans MS" panose="030F0702030302020204" pitchFamily="66" charset="0"/>
                  </a:rPr>
                  <a:t>’’,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dll</a:t>
                </a:r>
                <a:r>
                  <a:rPr lang="en-US" sz="1800" dirty="0">
                    <a:latin typeface="Comic Sans MS" panose="030F0702030302020204" pitchFamily="66" charset="0"/>
                  </a:rPr>
                  <a:t>)</a:t>
                </a:r>
              </a:p>
              <a:p>
                <a:pPr>
                  <a:buFontTx/>
                  <a:buChar char="-"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Orde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dari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suatu</a:t>
                </a:r>
                <a:r>
                  <a:rPr lang="en-US" sz="1800" dirty="0">
                    <a:latin typeface="Comic Sans MS" panose="030F0702030302020204" pitchFamily="66" charset="0"/>
                  </a:rPr>
                  <a:t> PDB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tergantung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dari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pangkat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turunan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tertinggi</a:t>
                </a:r>
                <a:r>
                  <a:rPr lang="en-US" sz="1800" dirty="0">
                    <a:latin typeface="Comic Sans MS" panose="030F0702030302020204" pitchFamily="66" charset="0"/>
                  </a:rPr>
                  <a:t> yang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muncul</a:t>
                </a:r>
                <a:r>
                  <a:rPr lang="en-US" sz="1800" dirty="0">
                    <a:latin typeface="Comic Sans MS" panose="030F0702030302020204" pitchFamily="66" charset="0"/>
                  </a:rPr>
                  <a:t> pada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persamaan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tersebut</a:t>
                </a: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1800" dirty="0" err="1">
                    <a:latin typeface="Comic Sans MS" panose="030F0702030302020204" pitchFamily="66" charset="0"/>
                  </a:rPr>
                  <a:t>Contoh</a:t>
                </a:r>
                <a:r>
                  <a:rPr lang="en-US" sz="1800" dirty="0">
                    <a:latin typeface="Comic Sans MS" panose="030F0702030302020204" pitchFamily="66" charset="0"/>
                  </a:rPr>
                  <a:t> PDB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orde</a:t>
                </a:r>
                <a:r>
                  <a:rPr lang="en-US" sz="1800" dirty="0">
                    <a:latin typeface="Comic Sans MS" panose="030F0702030302020204" pitchFamily="66" charset="0"/>
                  </a:rPr>
                  <a:t>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:r>
                  <a:rPr lang="en-US" sz="18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 </a:t>
                </a:r>
                <a:r>
                  <a:rPr lang="en-US" sz="1800" dirty="0" err="1">
                    <a:latin typeface="Comic Sans MS" panose="030F0702030302020204" pitchFamily="66" charset="0"/>
                    <a:sym typeface="Wingdings" panose="05000000000000000000" pitchFamily="2" charset="2"/>
                  </a:rPr>
                  <a:t>turunan</a:t>
                </a:r>
                <a:r>
                  <a:rPr lang="en-US" sz="18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  <a:sym typeface="Wingdings" panose="05000000000000000000" pitchFamily="2" charset="2"/>
                  </a:rPr>
                  <a:t>tertinggi</a:t>
                </a:r>
                <a:r>
                  <a:rPr lang="en-US" sz="18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  <a:sym typeface="Wingdings" panose="05000000000000000000" pitchFamily="2" charset="2"/>
                  </a:rPr>
                  <a:t>ialah</a:t>
                </a:r>
                <a:r>
                  <a:rPr lang="en-US" sz="18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1800" dirty="0" err="1">
                    <a:latin typeface="Comic Sans MS" panose="030F0702030302020204" pitchFamily="66" charset="0"/>
                  </a:rPr>
                  <a:t>Suatu</a:t>
                </a:r>
                <a:r>
                  <a:rPr lang="en-US" sz="1800" dirty="0">
                    <a:latin typeface="Comic Sans MS" panose="030F0702030302020204" pitchFamily="66" charset="0"/>
                  </a:rPr>
                  <a:t> PDB linear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orde</a:t>
                </a:r>
                <a:r>
                  <a:rPr lang="en-US" sz="1800" dirty="0">
                    <a:latin typeface="Comic Sans MS" panose="030F0702030302020204" pitchFamily="66" charset="0"/>
                  </a:rPr>
                  <a:t> 1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dianggap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homogen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apabila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dalam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bentuk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 adalah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nol</a:t>
                </a:r>
                <a:r>
                  <a:rPr lang="en-US" sz="1800" dirty="0">
                    <a:latin typeface="Comic Sans MS" panose="030F0702030302020204" pitchFamily="66" charset="0"/>
                  </a:rPr>
                  <a:t> (0) </a:t>
                </a:r>
              </a:p>
              <a:p>
                <a:pPr marL="0" indent="0">
                  <a:buNone/>
                </a:pPr>
                <a:r>
                  <a:rPr lang="en-US" sz="1800" dirty="0" err="1">
                    <a:latin typeface="Comic Sans MS" panose="030F0702030302020204" pitchFamily="66" charset="0"/>
                  </a:rPr>
                  <a:t>Contoh</a:t>
                </a:r>
                <a:r>
                  <a:rPr lang="en-US" sz="1800" dirty="0">
                    <a:latin typeface="Comic Sans MS" panose="030F0702030302020204" pitchFamily="66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29F173-5AE0-4F06-AA0D-FD37F54696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4650" y="1152150"/>
                <a:ext cx="7500773" cy="3533264"/>
              </a:xfrm>
              <a:prstGeom prst="rect">
                <a:avLst/>
              </a:prstGeom>
              <a:blipFill>
                <a:blip r:embed="rId2"/>
                <a:stretch>
                  <a:fillRect l="-650" r="-650" b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17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7D93-68B0-4A85-914D-C2A55A10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PDB linear </a:t>
            </a:r>
            <a:r>
              <a:rPr lang="en-US" dirty="0" err="1"/>
              <a:t>orde</a:t>
            </a:r>
            <a:r>
              <a:rPr lang="en-US" dirty="0"/>
              <a:t> 1 </a:t>
            </a:r>
            <a:r>
              <a:rPr lang="en-US" dirty="0" err="1"/>
              <a:t>homogen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950AC0-D197-49E1-9C48-DD1DDDE5325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4650" y="1152150"/>
                <a:ext cx="7195973" cy="2044706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latin typeface="Comic Sans MS" panose="030F0702030302020204" pitchFamily="66" charset="0"/>
                  </a:rPr>
                  <a:t>Sistem PDB linear </a:t>
                </a:r>
                <a:r>
                  <a:rPr lang="en-US" sz="2000" dirty="0" err="1">
                    <a:latin typeface="Comic Sans MS" panose="030F0702030302020204" pitchFamily="66" charset="0"/>
                  </a:rPr>
                  <a:t>orde</a:t>
                </a:r>
                <a:r>
                  <a:rPr lang="en-US" sz="2000" dirty="0">
                    <a:latin typeface="Comic Sans MS" panose="030F0702030302020204" pitchFamily="66" charset="0"/>
                  </a:rPr>
                  <a:t> 1 non </a:t>
                </a:r>
                <a:r>
                  <a:rPr lang="en-US" sz="2000" dirty="0" err="1">
                    <a:latin typeface="Comic Sans MS" panose="030F0702030302020204" pitchFamily="66" charset="0"/>
                  </a:rPr>
                  <a:t>homogen</a:t>
                </a:r>
                <a:r>
                  <a:rPr lang="en-US" sz="2000" dirty="0">
                    <a:latin typeface="Comic Sans MS" panose="030F0702030302020204" pitchFamily="66" charset="0"/>
                  </a:rPr>
                  <a:t> </a:t>
                </a:r>
                <a:r>
                  <a:rPr lang="en-US" sz="2000" dirty="0" err="1">
                    <a:latin typeface="Comic Sans MS" panose="030F0702030302020204" pitchFamily="66" charset="0"/>
                  </a:rPr>
                  <a:t>adalah</a:t>
                </a:r>
                <a:r>
                  <a:rPr lang="en-US" sz="2000" dirty="0">
                    <a:latin typeface="Comic Sans MS" panose="030F0702030302020204" pitchFamily="66" charset="0"/>
                  </a:rPr>
                  <a:t> </a:t>
                </a:r>
                <a:r>
                  <a:rPr lang="en-US" sz="2000" dirty="0" err="1">
                    <a:latin typeface="Comic Sans MS" panose="030F0702030302020204" pitchFamily="66" charset="0"/>
                  </a:rPr>
                  <a:t>suatu</a:t>
                </a:r>
                <a:r>
                  <a:rPr lang="en-US" sz="2000" dirty="0">
                    <a:latin typeface="Comic Sans MS" panose="030F0702030302020204" pitchFamily="66" charset="0"/>
                  </a:rPr>
                  <a:t> </a:t>
                </a:r>
                <a:r>
                  <a:rPr lang="en-US" sz="2000" dirty="0" err="1">
                    <a:latin typeface="Comic Sans MS" panose="030F0702030302020204" pitchFamily="66" charset="0"/>
                  </a:rPr>
                  <a:t>sistem</a:t>
                </a:r>
                <a:r>
                  <a:rPr lang="en-US" sz="2000" dirty="0">
                    <a:latin typeface="Comic Sans MS" panose="030F0702030302020204" pitchFamily="66" charset="0"/>
                  </a:rPr>
                  <a:t> </a:t>
                </a:r>
                <a:r>
                  <a:rPr lang="en-US" sz="2000" dirty="0" err="1">
                    <a:latin typeface="Comic Sans MS" panose="030F0702030302020204" pitchFamily="66" charset="0"/>
                  </a:rPr>
                  <a:t>dengan</a:t>
                </a:r>
                <a:r>
                  <a:rPr lang="en-US" sz="20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D" sz="2000" dirty="0">
                    <a:latin typeface="Comic Sans MS" panose="030F0702030302020204" pitchFamily="66" charset="0"/>
                  </a:rPr>
                  <a:t> persamaan dan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D" sz="2000" dirty="0">
                    <a:latin typeface="Comic Sans MS" panose="030F0702030302020204" pitchFamily="66" charset="0"/>
                  </a:rPr>
                  <a:t> </a:t>
                </a:r>
                <a:r>
                  <a:rPr lang="en-ID" sz="2000" dirty="0" err="1">
                    <a:latin typeface="Comic Sans MS" panose="030F0702030302020204" pitchFamily="66" charset="0"/>
                  </a:rPr>
                  <a:t>fungsi</a:t>
                </a:r>
                <a:r>
                  <a:rPr lang="en-ID" sz="2000" dirty="0">
                    <a:latin typeface="Comic Sans MS" panose="030F0702030302020204" pitchFamily="66" charset="0"/>
                  </a:rPr>
                  <a:t> yang </a:t>
                </a:r>
                <a:r>
                  <a:rPr lang="en-ID" sz="2000" dirty="0" err="1">
                    <a:latin typeface="Comic Sans MS" panose="030F0702030302020204" pitchFamily="66" charset="0"/>
                  </a:rPr>
                  <a:t>tidak</a:t>
                </a:r>
                <a:r>
                  <a:rPr lang="en-ID" sz="2000" dirty="0">
                    <a:latin typeface="Comic Sans MS" panose="030F0702030302020204" pitchFamily="66" charset="0"/>
                  </a:rPr>
                  <a:t> </a:t>
                </a:r>
                <a:r>
                  <a:rPr lang="en-ID" sz="2000" dirty="0" err="1">
                    <a:latin typeface="Comic Sans MS" panose="030F0702030302020204" pitchFamily="66" charset="0"/>
                  </a:rPr>
                  <a:t>diketahui</a:t>
                </a:r>
                <a:r>
                  <a:rPr lang="en-ID" sz="2000" dirty="0">
                    <a:latin typeface="Comic Sans MS" panose="030F0702030302020204" pitchFamily="66" charset="0"/>
                  </a:rPr>
                  <a:t>. </a:t>
                </a:r>
                <a:r>
                  <a:rPr lang="en-ID" sz="2000" dirty="0" err="1">
                    <a:latin typeface="Comic Sans MS" panose="030F0702030302020204" pitchFamily="66" charset="0"/>
                  </a:rPr>
                  <a:t>Secara</a:t>
                </a:r>
                <a:r>
                  <a:rPr lang="en-ID" sz="2000" dirty="0">
                    <a:latin typeface="Comic Sans MS" panose="030F0702030302020204" pitchFamily="66" charset="0"/>
                  </a:rPr>
                  <a:t> </a:t>
                </a:r>
                <a:r>
                  <a:rPr lang="en-ID" sz="2000" dirty="0" err="1">
                    <a:latin typeface="Comic Sans MS" panose="030F0702030302020204" pitchFamily="66" charset="0"/>
                  </a:rPr>
                  <a:t>umum</a:t>
                </a:r>
                <a:r>
                  <a:rPr lang="en-ID" sz="2000" dirty="0">
                    <a:latin typeface="Comic Sans MS" panose="030F0702030302020204" pitchFamily="66" charset="0"/>
                  </a:rPr>
                  <a:t> </a:t>
                </a:r>
                <a:r>
                  <a:rPr lang="en-ID" sz="2000" dirty="0" err="1">
                    <a:latin typeface="Comic Sans MS" panose="030F0702030302020204" pitchFamily="66" charset="0"/>
                  </a:rPr>
                  <a:t>bentuknya</a:t>
                </a:r>
                <a:r>
                  <a:rPr lang="en-ID" sz="2000" dirty="0">
                    <a:latin typeface="Comic Sans MS" panose="030F0702030302020204" pitchFamily="66" charset="0"/>
                  </a:rPr>
                  <a:t> </a:t>
                </a:r>
                <a:r>
                  <a:rPr lang="en-ID" sz="2000" dirty="0" err="1">
                    <a:latin typeface="Comic Sans MS" panose="030F0702030302020204" pitchFamily="66" charset="0"/>
                  </a:rPr>
                  <a:t>ialah</a:t>
                </a:r>
                <a:endParaRPr lang="en-ID" sz="20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ID" sz="2000" dirty="0">
                    <a:latin typeface="Comic Sans MS" panose="030F0702030302020204" pitchFamily="66" charset="0"/>
                  </a:rPr>
                  <a:t>			     </a:t>
                </a:r>
                <a:r>
                  <a:rPr lang="en-ID" sz="2000" dirty="0" err="1">
                    <a:latin typeface="Comic Sans MS" panose="030F0702030302020204" pitchFamily="66" charset="0"/>
                  </a:rPr>
                  <a:t>dengan</a:t>
                </a:r>
                <a:r>
                  <a:rPr lang="en-ID" sz="20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D" sz="2000" dirty="0">
                    <a:latin typeface="Comic Sans MS" panose="030F0702030302020204" pitchFamily="66" charset="0"/>
                  </a:rPr>
                  <a:t> </a:t>
                </a:r>
                <a:r>
                  <a:rPr lang="en-ID" sz="2000" dirty="0" err="1">
                    <a:latin typeface="Comic Sans MS" panose="030F0702030302020204" pitchFamily="66" charset="0"/>
                  </a:rPr>
                  <a:t>adalah</a:t>
                </a:r>
                <a:r>
                  <a:rPr lang="en-ID" sz="2000" dirty="0">
                    <a:latin typeface="Comic Sans MS" panose="030F0702030302020204" pitchFamily="66" charset="0"/>
                  </a:rPr>
                  <a:t> </a:t>
                </a:r>
                <a:r>
                  <a:rPr lang="en-ID" sz="2000" dirty="0" err="1">
                    <a:latin typeface="Comic Sans MS" panose="030F0702030302020204" pitchFamily="66" charset="0"/>
                  </a:rPr>
                  <a:t>suatu</a:t>
                </a:r>
                <a:r>
                  <a:rPr lang="en-ID" sz="2000" dirty="0">
                    <a:latin typeface="Comic Sans MS" panose="030F0702030302020204" pitchFamily="66" charset="0"/>
                  </a:rPr>
                  <a:t> </a:t>
                </a:r>
                <a:r>
                  <a:rPr lang="en-ID" sz="2000" dirty="0" err="1">
                    <a:latin typeface="Comic Sans MS" panose="030F0702030302020204" pitchFamily="66" charset="0"/>
                  </a:rPr>
                  <a:t>konstanta</a:t>
                </a:r>
                <a:endParaRPr lang="en-ID" sz="20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950AC0-D197-49E1-9C48-DD1DDDE53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4650" y="1152150"/>
                <a:ext cx="7195973" cy="2044706"/>
              </a:xfrm>
              <a:prstGeom prst="rect">
                <a:avLst/>
              </a:prstGeom>
              <a:blipFill>
                <a:blip r:embed="rId2"/>
                <a:stretch>
                  <a:fillRect l="-847" r="-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B0E2E4E-A8D3-4BFC-915F-3C1C9B7C18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125" t="40003" r="37578" b="40001"/>
          <a:stretch/>
        </p:blipFill>
        <p:spPr>
          <a:xfrm>
            <a:off x="626240" y="2479077"/>
            <a:ext cx="3278815" cy="191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6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87FE-75F8-490D-A07A-763D913F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err="1">
                <a:latin typeface="Comic Sans MS" panose="030F0702030302020204" pitchFamily="66" charset="0"/>
              </a:rPr>
              <a:t>Diagonalisasi</a:t>
            </a:r>
            <a:r>
              <a:rPr lang="en-US" sz="3600" dirty="0">
                <a:latin typeface="Comic Sans MS" panose="030F0702030302020204" pitchFamily="66" charset="0"/>
              </a:rPr>
              <a:t> </a:t>
            </a:r>
            <a:r>
              <a:rPr lang="en-US" sz="3600" dirty="0" err="1">
                <a:latin typeface="Comic Sans MS" panose="030F0702030302020204" pitchFamily="66" charset="0"/>
              </a:rPr>
              <a:t>Matriks</a:t>
            </a:r>
            <a:endParaRPr lang="en-ID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087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5CDC-2A2A-47C0-AD3A-EDC0B060E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251" y="338328"/>
            <a:ext cx="4274137" cy="576000"/>
          </a:xfrm>
        </p:spPr>
        <p:txBody>
          <a:bodyPr/>
          <a:lstStyle/>
          <a:p>
            <a:r>
              <a:rPr lang="en-US" dirty="0" err="1">
                <a:latin typeface="Comic Sans MS" panose="030F0702030302020204" pitchFamily="66" charset="0"/>
              </a:rPr>
              <a:t>Polinomial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Karakteristik</a:t>
            </a:r>
            <a:endParaRPr lang="en-ID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AA0E77-C0B7-4609-9DC4-3F7D8CEE5DC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Polinomial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karakteristik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adalah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sebuah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polinomial</a:t>
                </a:r>
                <a:r>
                  <a:rPr lang="en-US" sz="1800" dirty="0">
                    <a:latin typeface="Comic Sans MS" panose="030F0702030302020204" pitchFamily="66" charset="0"/>
                  </a:rPr>
                  <a:t> yang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didapat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:r>
                  <a:rPr lang="en-US" sz="1800" dirty="0" err="1">
                    <a:latin typeface="Comic Sans MS" panose="030F0702030302020204" pitchFamily="66" charset="0"/>
                  </a:rPr>
                  <a:t>dari</a:t>
                </a: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et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sz="1800" dirty="0">
                    <a:latin typeface="Comic Sans MS" panose="030F0702030302020204" pitchFamily="66" charset="0"/>
                  </a:rPr>
                  <a:t> </a:t>
                </a:r>
                <a:r>
                  <a:rPr lang="en-ID" sz="1800" dirty="0" err="1">
                    <a:latin typeface="Comic Sans MS" panose="030F0702030302020204" pitchFamily="66" charset="0"/>
                  </a:rPr>
                  <a:t>Dengan</a:t>
                </a:r>
                <a:r>
                  <a:rPr lang="en-ID" sz="18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D" sz="1800" dirty="0">
                    <a:latin typeface="Comic Sans MS" panose="030F0702030302020204" pitchFamily="66" charset="0"/>
                  </a:rPr>
                  <a:t> </a:t>
                </a:r>
                <a:r>
                  <a:rPr lang="en-ID" sz="1800" dirty="0" err="1">
                    <a:latin typeface="Comic Sans MS" panose="030F0702030302020204" pitchFamily="66" charset="0"/>
                  </a:rPr>
                  <a:t>merupakan</a:t>
                </a:r>
                <a:r>
                  <a:rPr lang="en-ID" sz="1800" dirty="0">
                    <a:latin typeface="Comic Sans MS" panose="030F0702030302020204" pitchFamily="66" charset="0"/>
                  </a:rPr>
                  <a:t> </a:t>
                </a:r>
                <a:r>
                  <a:rPr lang="en-ID" sz="1800" dirty="0" err="1">
                    <a:latin typeface="Comic Sans MS" panose="030F0702030302020204" pitchFamily="66" charset="0"/>
                  </a:rPr>
                  <a:t>matriks</a:t>
                </a:r>
                <a:r>
                  <a:rPr lang="en-ID" sz="18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ID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ID" sz="1800" dirty="0" err="1">
                    <a:latin typeface="Comic Sans MS" panose="030F0702030302020204" pitchFamily="66" charset="0"/>
                  </a:rPr>
                  <a:t>Contoh</a:t>
                </a:r>
                <a:r>
                  <a:rPr lang="en-ID" sz="1800" dirty="0">
                    <a:latin typeface="Comic Sans MS" panose="030F0702030302020204" pitchFamily="66" charset="0"/>
                  </a:rPr>
                  <a:t>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1800" dirty="0">
                  <a:latin typeface="Comic Sans MS" panose="030F0702030302020204" pitchFamily="66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800" b="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D" sz="1800" dirty="0">
                  <a:latin typeface="Comic Sans MS" panose="030F0702030302020204" pitchFamily="66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𝑥𝐼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−8</m:t>
                      </m:r>
                    </m:oMath>
                  </m:oMathPara>
                </a14:m>
                <a:endParaRPr lang="en-ID" sz="1800" dirty="0">
                  <a:latin typeface="Comic Sans MS" panose="030F0702030302020204" pitchFamily="66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−8</m:t>
                      </m:r>
                    </m:oMath>
                  </m:oMathPara>
                </a14:m>
                <a:endParaRPr lang="en-ID" sz="1800" dirty="0">
                  <a:latin typeface="Comic Sans MS" panose="030F0702030302020204" pitchFamily="66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D" sz="18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AA0E77-C0B7-4609-9DC4-3F7D8CEE5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633" t="-3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147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617A-64AE-4E12-B727-CEFB38AE2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Nilai eigen (eigenvalue)</a:t>
            </a:r>
            <a:endParaRPr lang="en-ID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505D91-BEE1-4B23-B436-558F2D7E931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>
                    <a:latin typeface="Comic Sans MS" panose="030F0702030302020204" pitchFamily="66" charset="0"/>
                  </a:rPr>
                  <a:t>Nilai eigen </a:t>
                </a:r>
                <a:r>
                  <a:rPr lang="en-US" sz="2400" dirty="0" err="1">
                    <a:latin typeface="Comic Sans MS" panose="030F0702030302020204" pitchFamily="66" charset="0"/>
                  </a:rPr>
                  <a:t>didapat</a:t>
                </a:r>
                <a:r>
                  <a:rPr lang="en-US" sz="2400" dirty="0">
                    <a:latin typeface="Comic Sans MS" panose="030F0702030302020204" pitchFamily="66" charset="0"/>
                  </a:rPr>
                  <a:t> </a:t>
                </a:r>
                <a:r>
                  <a:rPr lang="en-US" sz="2400" dirty="0" err="1">
                    <a:latin typeface="Comic Sans MS" panose="030F0702030302020204" pitchFamily="66" charset="0"/>
                  </a:rPr>
                  <a:t>dari</a:t>
                </a:r>
                <a:r>
                  <a:rPr lang="en-US" sz="2400" dirty="0">
                    <a:latin typeface="Comic Sans MS" panose="030F0702030302020204" pitchFamily="66" charset="0"/>
                  </a:rPr>
                  <a:t> </a:t>
                </a:r>
                <a:r>
                  <a:rPr lang="en-US" sz="2400" dirty="0" err="1">
                    <a:latin typeface="Comic Sans MS" panose="030F0702030302020204" pitchFamily="66" charset="0"/>
                  </a:rPr>
                  <a:t>akar-akar</a:t>
                </a:r>
                <a:r>
                  <a:rPr lang="en-US" sz="2400" dirty="0">
                    <a:latin typeface="Comic Sans MS" panose="030F0702030302020204" pitchFamily="66" charset="0"/>
                  </a:rPr>
                  <a:t> </a:t>
                </a:r>
                <a:r>
                  <a:rPr lang="en-US" sz="2400" dirty="0" err="1">
                    <a:latin typeface="Comic Sans MS" panose="030F0702030302020204" pitchFamily="66" charset="0"/>
                  </a:rPr>
                  <a:t>polinomial</a:t>
                </a:r>
                <a:r>
                  <a:rPr lang="en-US" sz="2400" dirty="0">
                    <a:latin typeface="Comic Sans MS" panose="030F0702030302020204" pitchFamily="66" charset="0"/>
                  </a:rPr>
                  <a:t> </a:t>
                </a:r>
                <a:r>
                  <a:rPr lang="en-US" sz="2400" dirty="0" err="1">
                    <a:latin typeface="Comic Sans MS" panose="030F0702030302020204" pitchFamily="66" charset="0"/>
                  </a:rPr>
                  <a:t>karakteristik</a:t>
                </a:r>
                <a:r>
                  <a:rPr lang="en-ID" sz="2400" dirty="0">
                    <a:latin typeface="Comic Sans MS" panose="030F0702030302020204" pitchFamily="66" charset="0"/>
                  </a:rPr>
                  <a:t>, </a:t>
                </a:r>
                <a:r>
                  <a:rPr lang="en-ID" sz="2400" dirty="0" err="1">
                    <a:latin typeface="Comic Sans MS" panose="030F0702030302020204" pitchFamily="66" charset="0"/>
                  </a:rPr>
                  <a:t>biasa</a:t>
                </a:r>
                <a:r>
                  <a:rPr lang="en-ID" sz="2400" dirty="0">
                    <a:latin typeface="Comic Sans MS" panose="030F0702030302020204" pitchFamily="66" charset="0"/>
                  </a:rPr>
                  <a:t> </a:t>
                </a:r>
                <a:r>
                  <a:rPr lang="en-ID" sz="2400" dirty="0" err="1">
                    <a:latin typeface="Comic Sans MS" panose="030F0702030302020204" pitchFamily="66" charset="0"/>
                  </a:rPr>
                  <a:t>dilambangkan</a:t>
                </a:r>
                <a:r>
                  <a:rPr lang="en-ID" sz="2400" dirty="0">
                    <a:latin typeface="Comic Sans MS" panose="030F0702030302020204" pitchFamily="66" charset="0"/>
                  </a:rPr>
                  <a:t> </a:t>
                </a:r>
                <a:r>
                  <a:rPr lang="en-ID" sz="2400" dirty="0" err="1">
                    <a:latin typeface="Comic Sans MS" panose="030F0702030302020204" pitchFamily="66" charset="0"/>
                  </a:rPr>
                  <a:t>dengan</a:t>
                </a:r>
                <a:r>
                  <a:rPr lang="en-ID" sz="24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24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2400" dirty="0" err="1">
                    <a:latin typeface="Comic Sans MS" panose="030F0702030302020204" pitchFamily="66" charset="0"/>
                  </a:rPr>
                  <a:t>Contoh</a:t>
                </a:r>
                <a:r>
                  <a:rPr lang="en-US" sz="2400" dirty="0">
                    <a:latin typeface="Comic Sans MS" panose="030F0702030302020204" pitchFamily="66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−8</m:t>
                      </m:r>
                    </m:oMath>
                  </m:oMathPara>
                </a14:m>
                <a:endParaRPr lang="en-ID" sz="24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−8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D" sz="2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−4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ID" sz="24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=4,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ID" sz="24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505D91-BEE1-4B23-B436-558F2D7E93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1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756768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1433</Words>
  <Application>Microsoft Office PowerPoint</Application>
  <PresentationFormat>On-screen Show (16:9)</PresentationFormat>
  <Paragraphs>189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Fjalla One</vt:lpstr>
      <vt:lpstr>Arial</vt:lpstr>
      <vt:lpstr>Times New Roman</vt:lpstr>
      <vt:lpstr>Cambria Math</vt:lpstr>
      <vt:lpstr>Comic Sans MS</vt:lpstr>
      <vt:lpstr>Barlow Semi Condensed</vt:lpstr>
      <vt:lpstr>Barlow Semi Condensed Medium</vt:lpstr>
      <vt:lpstr>Roboto Condensed Light</vt:lpstr>
      <vt:lpstr>Technology Consulting by Slidesgo</vt:lpstr>
      <vt:lpstr>KELOMPOK 7</vt:lpstr>
      <vt:lpstr>PowerPoint Presentation</vt:lpstr>
      <vt:lpstr>Persamaan Diferensial</vt:lpstr>
      <vt:lpstr>Persamaan diferensial biasa (PDB)</vt:lpstr>
      <vt:lpstr>PDB linear homogen orde 1</vt:lpstr>
      <vt:lpstr>Sistem PDB linear orde 1 homogen</vt:lpstr>
      <vt:lpstr>Diagonalisasi Matriks</vt:lpstr>
      <vt:lpstr>Polinomial Karakteristik</vt:lpstr>
      <vt:lpstr>Nilai eigen (eigenvalue)</vt:lpstr>
      <vt:lpstr>Vektor eigen (eigenvector)</vt:lpstr>
      <vt:lpstr>Matriks diagonal</vt:lpstr>
      <vt:lpstr>Matriks pendiagonalisasi (diagonalizing matrix)</vt:lpstr>
      <vt:lpstr>Penerapan Diagonalisasi Matriks dalam Sistem Persamaan Diferensial</vt:lpstr>
      <vt:lpstr>PowerPoint Presentation</vt:lpstr>
      <vt:lpstr>Langkah-langkah penyelesaian</vt:lpstr>
      <vt:lpstr>Contoh soal </vt:lpstr>
      <vt:lpstr>PowerPoint Presentation</vt:lpstr>
      <vt:lpstr>Langkah 1</vt:lpstr>
      <vt:lpstr>PowerPoint Presentation</vt:lpstr>
      <vt:lpstr>PowerPoint Presentation</vt:lpstr>
      <vt:lpstr>PowerPoint Presentation</vt:lpstr>
      <vt:lpstr>PowerPoint Presentation</vt:lpstr>
      <vt:lpstr>Langkah 2</vt:lpstr>
      <vt:lpstr>Langkah 3</vt:lpstr>
      <vt:lpstr>Langkah 4</vt:lpstr>
      <vt:lpstr>Langkah 5</vt:lpstr>
      <vt:lpstr>PowerPoint Presentation</vt:lpstr>
      <vt:lpstr>Kesimpulan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7</dc:title>
  <cp:lastModifiedBy>alwiza21@gmail.com</cp:lastModifiedBy>
  <cp:revision>7</cp:revision>
  <dcterms:modified xsi:type="dcterms:W3CDTF">2021-06-04T00:47:14Z</dcterms:modified>
</cp:coreProperties>
</file>