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Fjalla One"/>
      <p:regular r:id="rId35"/>
    </p:embeddedFont>
    <p:embeddedFont>
      <p:font typeface="Barlow Semi Condensed Medium"/>
      <p:regular r:id="rId36"/>
      <p:bold r:id="rId37"/>
      <p:italic r:id="rId38"/>
      <p:boldItalic r:id="rId39"/>
    </p:embeddedFont>
    <p:embeddedFont>
      <p:font typeface="Barlow Semi Condense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-regular.fntdata"/><Relationship Id="rId20" Type="http://schemas.openxmlformats.org/officeDocument/2006/relationships/slide" Target="slides/slide16.xml"/><Relationship Id="rId42" Type="http://schemas.openxmlformats.org/officeDocument/2006/relationships/font" Target="fonts/BarlowSemiCondensed-italic.fntdata"/><Relationship Id="rId41" Type="http://schemas.openxmlformats.org/officeDocument/2006/relationships/font" Target="fonts/BarlowSemiCondense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BarlowSemiCondensed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FjallaOne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BarlowSemiCondensedMedium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Medium-regular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8;p2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9" name="Google Shape;9;p2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2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" name="Google Shape;17;p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5" name="Google Shape;35;p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" name="Google Shape;45;p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65;p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23" name="Google Shape;423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7" name="Google Shape;427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35" name="Google Shape;435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45" name="Google Shape;445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1" name="Google Shape;451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52" name="Google Shape;452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55" name="Google Shape;455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6" name="Google Shape;456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8" name="Google Shape;458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71" name="Google Shape;471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5" name="Google Shape;475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86" name="Google Shape;48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82" name="Google Shape;82;p3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86" name="Google Shape;86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93" name="Google Shape;93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104" name="Google Shape;104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08" name="Google Shape;108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112" name="Google Shape;112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8" name="Google Shape;118;p4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9" name="Google Shape;119;p4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0" name="Google Shape;120;p4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1" name="Google Shape;121;p4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3" name="Google Shape;123;p4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4" name="Google Shape;124;p4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25" name="Google Shape;125;p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" name="Google Shape;128;p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" name="Google Shape;129;p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34" name="Google Shape;134;p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41" name="Google Shape;141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" name="Google Shape;144;p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5" name="Google Shape;145;p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46" name="Google Shape;146;p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53" name="Google Shape;153;p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58" name="Google Shape;158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64" name="Google Shape;164;p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6" name="Google Shape;166;p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67" name="Google Shape;167;p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72" name="Google Shape;172;p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" name="Google Shape;178;p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" name="Google Shape;180;p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81" name="Google Shape;181;p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88" name="Google Shape;188;p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93" name="Google Shape;193;p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98" name="Google Shape;198;p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02" name="Google Shape;202;p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7" name="Google Shape;207;p6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08" name="Google Shape;208;p6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6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6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1" name="Google Shape;211;p6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212" name="Google Shape;212;p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219" name="Google Shape;219;p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6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6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6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230" name="Google Shape;23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234" name="Google Shape;234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6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238" name="Google Shape;238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6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6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6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244" name="Google Shape;244;p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6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251" name="Google Shape;251;p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6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256" name="Google Shape;256;p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261" name="Google Shape;261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6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265" name="Google Shape;265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275" name="Google Shape;275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282" name="Google Shape;282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287" name="Google Shape;287;p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292" name="Google Shape;292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299" name="Google Shape;299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" name="Google Shape;302;p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5" name="Google Shape;305;p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306" name="Google Shape;306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313" name="Google Shape;313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318" name="Google Shape;318;p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329" name="Google Shape;329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333" name="Google Shape;333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337" name="Google Shape;337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9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342" name="Google Shape;342;p9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9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4" name="Google Shape;344;p9"/>
            <p:cNvGrpSpPr/>
            <p:nvPr/>
          </p:nvGrpSpPr>
          <p:grpSpPr>
            <a:xfrm rot="10800000">
              <a:off x="343274" y="3300779"/>
              <a:ext cx="344736" cy="345385"/>
              <a:chOff x="7353050" y="316275"/>
              <a:chExt cx="292025" cy="292575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63" name="Google Shape;363;p1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64" name="Google Shape;364;p1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65" name="Google Shape;365;p1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p1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72" name="Google Shape;372;p1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6" name="Google Shape;376;p1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77" name="Google Shape;377;p1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81" name="Google Shape;381;p1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82" name="Google Shape;382;p1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83" name="Google Shape;383;p1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1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90" name="Google Shape;390;p1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95" name="Google Shape;395;p1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400" name="Google Shape;400;p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7" name="Google Shape;407;p1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408" name="Google Shape;408;p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1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412" name="Google Shape;412;p1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15" name="Google Shape;415;p1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1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7" name="Google Shape;417;p1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lideplayer.info/slide/3241315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>
            <p:ph type="title"/>
          </p:nvPr>
        </p:nvSpPr>
        <p:spPr>
          <a:xfrm>
            <a:off x="1527544" y="1620750"/>
            <a:ext cx="6088912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Penerapan matriks diagonal pada sistem persamaan diferensial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Nilai eigen (eigenvalue)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4" name="Google Shape;744;p2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86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Vektor eigen (eigenvector)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0" name="Google Shape;750;p22"/>
          <p:cNvSpPr txBox="1"/>
          <p:nvPr>
            <p:ph idx="1" type="body"/>
          </p:nvPr>
        </p:nvSpPr>
        <p:spPr>
          <a:xfrm>
            <a:off x="714650" y="1152150"/>
            <a:ext cx="7341330" cy="35703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3" r="0" t="-85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Matriks diagonal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6" name="Google Shape;756;p23"/>
          <p:cNvSpPr txBox="1"/>
          <p:nvPr>
            <p:ph idx="1" type="body"/>
          </p:nvPr>
        </p:nvSpPr>
        <p:spPr>
          <a:xfrm>
            <a:off x="714650" y="1152150"/>
            <a:ext cx="7619122" cy="17762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03" l="-639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4"/>
          <p:cNvSpPr txBox="1"/>
          <p:nvPr>
            <p:ph type="title"/>
          </p:nvPr>
        </p:nvSpPr>
        <p:spPr>
          <a:xfrm>
            <a:off x="714650" y="864150"/>
            <a:ext cx="6681572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US" sz="2400">
                <a:latin typeface="Comic Sans MS"/>
                <a:ea typeface="Comic Sans MS"/>
                <a:cs typeface="Comic Sans MS"/>
                <a:sym typeface="Comic Sans MS"/>
              </a:rPr>
              <a:t>Matriks pendiagonalisasi (</a:t>
            </a:r>
            <a:r>
              <a:rPr i="1" lang="en-US" sz="2400">
                <a:latin typeface="Comic Sans MS"/>
                <a:ea typeface="Comic Sans MS"/>
                <a:cs typeface="Comic Sans MS"/>
                <a:sym typeface="Comic Sans MS"/>
              </a:rPr>
              <a:t>diagonalizing matrix)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2" name="Google Shape;762;p2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-552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5"/>
          <p:cNvSpPr txBox="1"/>
          <p:nvPr>
            <p:ph type="title"/>
          </p:nvPr>
        </p:nvSpPr>
        <p:spPr>
          <a:xfrm>
            <a:off x="2023730" y="1620750"/>
            <a:ext cx="5096539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>
                <a:latin typeface="Comic Sans MS"/>
                <a:ea typeface="Comic Sans MS"/>
                <a:cs typeface="Comic Sans MS"/>
                <a:sym typeface="Comic Sans MS"/>
              </a:rPr>
              <a:t>Penerapan Diagonalisasi Matriks dalam Sistem Persamaan Diferensial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6"/>
          <p:cNvSpPr txBox="1"/>
          <p:nvPr>
            <p:ph idx="1" type="body"/>
          </p:nvPr>
        </p:nvSpPr>
        <p:spPr>
          <a:xfrm>
            <a:off x="714650" y="80700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  <p:pic>
        <p:nvPicPr>
          <p:cNvPr id="773" name="Google Shape;773;p26"/>
          <p:cNvPicPr preferRelativeResize="0"/>
          <p:nvPr/>
        </p:nvPicPr>
        <p:blipFill rotWithShape="1">
          <a:blip r:embed="rId4">
            <a:alphaModFix/>
          </a:blip>
          <a:srcRect b="41871" l="43125" r="37578" t="40003"/>
          <a:stretch/>
        </p:blipFill>
        <p:spPr>
          <a:xfrm>
            <a:off x="1674181" y="807000"/>
            <a:ext cx="2893219" cy="1528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7"/>
          <p:cNvSpPr txBox="1"/>
          <p:nvPr>
            <p:ph type="title"/>
          </p:nvPr>
        </p:nvSpPr>
        <p:spPr>
          <a:xfrm>
            <a:off x="1794076" y="338328"/>
            <a:ext cx="4826312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Langkah-langkah penyelesaian</a:t>
            </a:r>
            <a:endParaRPr/>
          </a:p>
        </p:txBody>
      </p:sp>
      <p:sp>
        <p:nvSpPr>
          <p:cNvPr id="779" name="Google Shape;779;p27"/>
          <p:cNvSpPr txBox="1"/>
          <p:nvPr>
            <p:ph idx="1" type="body"/>
          </p:nvPr>
        </p:nvSpPr>
        <p:spPr>
          <a:xfrm>
            <a:off x="714650" y="1152150"/>
            <a:ext cx="7758018" cy="25748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2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Contoh soal 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5" name="Google Shape;785;p28"/>
          <p:cNvSpPr txBox="1"/>
          <p:nvPr>
            <p:ph idx="1" type="body"/>
          </p:nvPr>
        </p:nvSpPr>
        <p:spPr>
          <a:xfrm>
            <a:off x="714650" y="1152150"/>
            <a:ext cx="7306606" cy="223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3" r="0" t="-108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"/>
          <p:cNvSpPr txBox="1"/>
          <p:nvPr>
            <p:ph idx="1" type="body"/>
          </p:nvPr>
        </p:nvSpPr>
        <p:spPr>
          <a:xfrm>
            <a:off x="719250" y="80700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80" l="-1265" r="0" t="-863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Langkah 1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6" name="Google Shape;796;p30"/>
          <p:cNvSpPr txBox="1"/>
          <p:nvPr>
            <p:ph idx="1" type="body"/>
          </p:nvPr>
        </p:nvSpPr>
        <p:spPr>
          <a:xfrm>
            <a:off x="719250" y="1487816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0" r="0" t="-18134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13"/>
          <p:cNvGrpSpPr/>
          <p:nvPr/>
        </p:nvGrpSpPr>
        <p:grpSpPr>
          <a:xfrm>
            <a:off x="303210" y="959718"/>
            <a:ext cx="5205980" cy="4183781"/>
            <a:chOff x="469775" y="238125"/>
            <a:chExt cx="6679425" cy="5229600"/>
          </a:xfrm>
        </p:grpSpPr>
        <p:sp>
          <p:nvSpPr>
            <p:cNvPr id="499" name="Google Shape;499;p1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13"/>
          <p:cNvSpPr txBox="1"/>
          <p:nvPr>
            <p:ph type="ctrTitle"/>
          </p:nvPr>
        </p:nvSpPr>
        <p:spPr>
          <a:xfrm>
            <a:off x="5248656" y="2002536"/>
            <a:ext cx="3264300" cy="11621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KELOMPOK 7</a:t>
            </a:r>
            <a:endParaRPr sz="3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3" name="Google Shape;693;p13"/>
          <p:cNvSpPr txBox="1"/>
          <p:nvPr>
            <p:ph idx="1" type="subTitle"/>
          </p:nvPr>
        </p:nvSpPr>
        <p:spPr>
          <a:xfrm>
            <a:off x="5509190" y="3084373"/>
            <a:ext cx="3264300" cy="1735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1200" u="none" strike="noStrike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Muhammad Awiza Ansyar (M0520051)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1200" u="none" strike="noStrike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Muhammad Fahlevi R (M0520053)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1200" u="none" strike="noStrike">
                <a:solidFill>
                  <a:srgbClr val="77C6FC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Muhammad Rafdi (M0520057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1"/>
          <p:cNvSpPr txBox="1"/>
          <p:nvPr>
            <p:ph idx="1" type="body"/>
          </p:nvPr>
        </p:nvSpPr>
        <p:spPr>
          <a:xfrm>
            <a:off x="719250" y="564651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8" r="0" t="-10015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  <p:sp>
        <p:nvSpPr>
          <p:cNvPr id="802" name="Google Shape;802;p31"/>
          <p:cNvSpPr/>
          <p:nvPr/>
        </p:nvSpPr>
        <p:spPr>
          <a:xfrm>
            <a:off x="2933507" y="1278468"/>
            <a:ext cx="532661" cy="1464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690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1"/>
          <p:cNvSpPr/>
          <p:nvPr/>
        </p:nvSpPr>
        <p:spPr>
          <a:xfrm>
            <a:off x="3683043" y="1173587"/>
            <a:ext cx="1369381" cy="339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690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Nilai Eigen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/>
          <p:nvPr>
            <p:ph idx="1" type="body"/>
          </p:nvPr>
        </p:nvSpPr>
        <p:spPr>
          <a:xfrm>
            <a:off x="714650" y="141767"/>
            <a:ext cx="7705500" cy="45398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/>
          <p:nvPr>
            <p:ph idx="1" type="body"/>
          </p:nvPr>
        </p:nvSpPr>
        <p:spPr>
          <a:xfrm>
            <a:off x="714650" y="85060"/>
            <a:ext cx="7705500" cy="45965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4"/>
          <p:cNvSpPr txBox="1"/>
          <p:nvPr>
            <p:ph idx="1" type="body"/>
          </p:nvPr>
        </p:nvSpPr>
        <p:spPr>
          <a:xfrm>
            <a:off x="754274" y="661723"/>
            <a:ext cx="7635452" cy="17837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17" r="0" t="-273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Langkah 2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4" name="Google Shape;824;p35"/>
          <p:cNvSpPr txBox="1"/>
          <p:nvPr>
            <p:ph idx="1" type="body"/>
          </p:nvPr>
        </p:nvSpPr>
        <p:spPr>
          <a:xfrm>
            <a:off x="714650" y="1152150"/>
            <a:ext cx="7507862" cy="28598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48" r="0" t="-2131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Langkah 3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0" name="Google Shape;830;p36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0" t="-51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310359" y="1543129"/>
            <a:ext cx="4942390" cy="5060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59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Langkah 4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7" name="Google Shape;837;p37"/>
          <p:cNvSpPr txBox="1"/>
          <p:nvPr>
            <p:ph idx="1" type="body"/>
          </p:nvPr>
        </p:nvSpPr>
        <p:spPr>
          <a:xfrm>
            <a:off x="714650" y="1152150"/>
            <a:ext cx="7444066" cy="25408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54" r="0" t="-263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 sz="3000">
                <a:latin typeface="Comic Sans MS"/>
                <a:ea typeface="Comic Sans MS"/>
                <a:cs typeface="Comic Sans MS"/>
                <a:sym typeface="Comic Sans MS"/>
              </a:rPr>
              <a:t>Langkah 5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3" name="Google Shape;843;p38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0" r="0" t="-846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9"/>
          <p:cNvSpPr txBox="1"/>
          <p:nvPr>
            <p:ph idx="1" type="body"/>
          </p:nvPr>
        </p:nvSpPr>
        <p:spPr>
          <a:xfrm>
            <a:off x="714650" y="269358"/>
            <a:ext cx="7705500" cy="44122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0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Kesimpulan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4" name="Google Shape;854;p40"/>
          <p:cNvSpPr txBox="1"/>
          <p:nvPr>
            <p:ph idx="1" type="body"/>
          </p:nvPr>
        </p:nvSpPr>
        <p:spPr>
          <a:xfrm>
            <a:off x="714650" y="1152150"/>
            <a:ext cx="7557480" cy="178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Sistem persamaan diferensial (SPD) merupakan kumpulan persamaan diferensial yang saling berhubungan. SPD dapat diubah dalam bentuk matriks sehingga terdapat pula penyelesaian SPD menggunakan pendekatan Aljabar Linear, khususnya Diagonalisasi Matriks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Penyelesaian tersebut adalah dengan cara mencari bentuk matriks diagonal dari matriks A yang berisi konstanta-konstanta dari SPD, lalu dicari bentuk Y dari persamaan Y = 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4"/>
          <p:cNvSpPr txBox="1"/>
          <p:nvPr>
            <p:ph idx="1" type="subTitle"/>
          </p:nvPr>
        </p:nvSpPr>
        <p:spPr>
          <a:xfrm>
            <a:off x="1691664" y="1683792"/>
            <a:ext cx="2109718" cy="10264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Persamaan Diferensial</a:t>
            </a:r>
            <a:endParaRPr/>
          </a:p>
        </p:txBody>
      </p:sp>
      <p:sp>
        <p:nvSpPr>
          <p:cNvPr id="699" name="Google Shape;699;p14"/>
          <p:cNvSpPr txBox="1"/>
          <p:nvPr>
            <p:ph idx="3" type="subTitle"/>
          </p:nvPr>
        </p:nvSpPr>
        <p:spPr>
          <a:xfrm>
            <a:off x="5468112" y="1663252"/>
            <a:ext cx="2109718" cy="9084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Diagonalisasi Matriks</a:t>
            </a:r>
            <a:endParaRPr/>
          </a:p>
        </p:txBody>
      </p:sp>
      <p:sp>
        <p:nvSpPr>
          <p:cNvPr id="700" name="Google Shape;700;p14"/>
          <p:cNvSpPr txBox="1"/>
          <p:nvPr>
            <p:ph idx="5" type="subTitle"/>
          </p:nvPr>
        </p:nvSpPr>
        <p:spPr>
          <a:xfrm>
            <a:off x="2802969" y="3350060"/>
            <a:ext cx="4559152" cy="9084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Penerapan Diagonalisasi Matriks dalam Sistem Persamaan Diferensial</a:t>
            </a:r>
            <a:endParaRPr/>
          </a:p>
        </p:txBody>
      </p:sp>
      <p:sp>
        <p:nvSpPr>
          <p:cNvPr id="701" name="Google Shape;701;p14"/>
          <p:cNvSpPr txBox="1"/>
          <p:nvPr/>
        </p:nvSpPr>
        <p:spPr>
          <a:xfrm>
            <a:off x="312381" y="1700784"/>
            <a:ext cx="1379283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</a:t>
            </a:r>
            <a:endParaRPr b="0" i="0" sz="7200" u="none" cap="none" strike="noStrike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14"/>
          <p:cNvSpPr txBox="1"/>
          <p:nvPr/>
        </p:nvSpPr>
        <p:spPr>
          <a:xfrm>
            <a:off x="1423686" y="3355848"/>
            <a:ext cx="1379283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03</a:t>
            </a:r>
            <a:endParaRPr b="0" i="0" sz="7200" u="none" cap="none" strike="noStrike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3" name="Google Shape;703;p14"/>
          <p:cNvSpPr txBox="1"/>
          <p:nvPr/>
        </p:nvSpPr>
        <p:spPr>
          <a:xfrm>
            <a:off x="4068433" y="1700784"/>
            <a:ext cx="1379283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02</a:t>
            </a:r>
            <a:endParaRPr b="0" i="0" sz="7200" u="none" cap="none" strike="noStrike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Referensi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0" name="Google Shape;860;p41"/>
          <p:cNvSpPr txBox="1"/>
          <p:nvPr>
            <p:ph idx="1" type="body"/>
          </p:nvPr>
        </p:nvSpPr>
        <p:spPr>
          <a:xfrm>
            <a:off x="714650" y="1152149"/>
            <a:ext cx="7422801" cy="1648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https://slideplayer.info/slide/3241315/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https://ejournal.unisba.ac.id/index.php/matematika/article/download/5079/2968#:~:text=Persamaan%20diferensial%20adalah%20persamaan%20yang,dari%20fungsi%20yang%20tidak%20diketahui.&amp;text=Ada%20beragam%20metode%20yang%20bisa,eigen%20dan%20metode%20operator%20diferensial.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>
                <a:latin typeface="Comic Sans MS"/>
                <a:ea typeface="Comic Sans MS"/>
                <a:cs typeface="Comic Sans MS"/>
                <a:sym typeface="Comic Sans MS"/>
              </a:rPr>
              <a:t>Persamaan Diferensial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6"/>
          <p:cNvSpPr txBox="1"/>
          <p:nvPr>
            <p:ph type="title"/>
          </p:nvPr>
        </p:nvSpPr>
        <p:spPr>
          <a:xfrm>
            <a:off x="1268819" y="338328"/>
            <a:ext cx="5351569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Persamaan diferensial biasa (PDB)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4" name="Google Shape;714;p16"/>
          <p:cNvSpPr txBox="1"/>
          <p:nvPr>
            <p:ph idx="1" type="body"/>
          </p:nvPr>
        </p:nvSpPr>
        <p:spPr>
          <a:xfrm>
            <a:off x="714650" y="1152150"/>
            <a:ext cx="7656717" cy="36530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95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7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PDB linear homogen orde 1</a:t>
            </a:r>
            <a:endParaRPr/>
          </a:p>
        </p:txBody>
      </p:sp>
      <p:sp>
        <p:nvSpPr>
          <p:cNvPr id="720" name="Google Shape;720;p17"/>
          <p:cNvSpPr txBox="1"/>
          <p:nvPr>
            <p:ph idx="1" type="body"/>
          </p:nvPr>
        </p:nvSpPr>
        <p:spPr>
          <a:xfrm>
            <a:off x="714650" y="1152150"/>
            <a:ext cx="7500773" cy="3533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88" l="-649" r="-649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Sistem PDB linear orde 1 homogen</a:t>
            </a:r>
            <a:endParaRPr/>
          </a:p>
        </p:txBody>
      </p:sp>
      <p:sp>
        <p:nvSpPr>
          <p:cNvPr id="726" name="Google Shape;726;p18"/>
          <p:cNvSpPr txBox="1"/>
          <p:nvPr>
            <p:ph idx="1" type="body"/>
          </p:nvPr>
        </p:nvSpPr>
        <p:spPr>
          <a:xfrm>
            <a:off x="714650" y="1152150"/>
            <a:ext cx="7195973" cy="2044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5" r="-252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  <p:pic>
        <p:nvPicPr>
          <p:cNvPr id="727" name="Google Shape;727;p18"/>
          <p:cNvPicPr preferRelativeResize="0"/>
          <p:nvPr/>
        </p:nvPicPr>
        <p:blipFill rotWithShape="1">
          <a:blip r:embed="rId4">
            <a:alphaModFix/>
          </a:blip>
          <a:srcRect b="40000" l="43125" r="37578" t="40003"/>
          <a:stretch/>
        </p:blipFill>
        <p:spPr>
          <a:xfrm>
            <a:off x="626240" y="2479077"/>
            <a:ext cx="3278815" cy="191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>
                <a:latin typeface="Comic Sans MS"/>
                <a:ea typeface="Comic Sans MS"/>
                <a:cs typeface="Comic Sans MS"/>
                <a:sym typeface="Comic Sans MS"/>
              </a:rPr>
              <a:t>Diagonalisasi Matriks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0"/>
          <p:cNvSpPr txBox="1"/>
          <p:nvPr>
            <p:ph type="title"/>
          </p:nvPr>
        </p:nvSpPr>
        <p:spPr>
          <a:xfrm>
            <a:off x="2346251" y="338328"/>
            <a:ext cx="4274137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Polinomial Karakteristik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8" name="Google Shape;738;p20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2" r="0" t="-3971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