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77" r:id="rId12"/>
    <p:sldId id="278" r:id="rId13"/>
    <p:sldId id="279" r:id="rId14"/>
    <p:sldId id="267" r:id="rId15"/>
    <p:sldId id="281" r:id="rId16"/>
    <p:sldId id="268" r:id="rId17"/>
    <p:sldId id="269" r:id="rId18"/>
    <p:sldId id="270" r:id="rId19"/>
    <p:sldId id="271" r:id="rId20"/>
    <p:sldId id="280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755E-BF21-466C-A2A4-014CFE32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A059-4861-4BD8-8E62-0DCD2ADDF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C91B-1B39-4F45-B7A6-28AF2AEB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B2A7-11CA-4ABC-A800-0EE617BB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2A89-7F90-445E-B01B-A00CEB1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5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D65D-CBDF-4383-9C6A-957B915E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B703-9F39-4601-BC8C-34797317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38C5-5AC3-456A-A2BA-283CA331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7D55-92B0-4167-9B7A-D6D88446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9198-80C2-41A2-9A65-3CDD53FD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6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CC0C3-17BA-420A-BC8B-101D9C39D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A74C2-3691-49F6-AE15-7E3E7B81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3182-0492-47CA-BF04-348592F0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E487-7712-43C9-84C6-01AB4DC9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1FC-4ED6-4D01-B6BB-815BBD84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5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B6DC-7F24-48C9-A9F8-D244507D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1D57-C8DC-476B-B872-34E58826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48060-C195-4DDB-AAF2-BC51E6EB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2919-8DA6-4540-A2BC-D91EE5F5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020A-64BA-4532-B112-5B58134D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33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6CD0-AAF6-415B-A29E-584BFFB8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A7B40-A9A8-4EF2-AE97-4FA11A53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51C4-6C85-451F-970D-BC15E58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227D-3FD5-462C-98C0-2967C8C6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7F26A-01E7-4BA5-BA98-F2BDF7DD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79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19F7-4386-412E-AC49-1B8568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1EBC-2748-4213-943D-EAE14947D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DD77C-D325-4AB5-97EC-589A2ED9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E75A-B3C8-4DAC-916E-33492C13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8D95-BA6C-43BB-85B7-8A178209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3F9F-6F89-4A8C-9F6E-AA8F7DE7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66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996C-D90F-47A9-AFE3-30EF0768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82DA-3FA4-4B0C-832C-A6AD93CD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E304-F098-43BA-88B2-9BB6909A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8AF56-FD0C-4FB6-B705-2F8FCD0B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2EB0D-5E44-4B83-84CB-0D148CFAA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DA557-6F93-4969-9D9C-1EF78F01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33D7-9B99-4E04-9CE0-1C30875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F48A2-3CBE-449B-813D-5BBB20AB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5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3395-3E62-4655-8D5A-BB36F2F9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12631-75E1-4617-BFBA-70942DF0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976D1-7A4B-4DA3-96D0-0AFD820F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16B21-EE1D-481A-B1DC-7486537F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75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BA97F-0FCF-484C-82D7-E3094CDB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03EAB-F094-4196-9933-90B97F31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7C5CA-818B-464E-BAFC-A99C960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7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02A-7ABD-432A-99A9-8A6C365E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D482-A1C6-4F94-82A9-60AF3C14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946DA-B1E3-4AFD-B7B9-E35FCE70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FBB85-9460-453C-8B22-C198B764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6299F-45C0-4802-8A9F-6018EE1D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3DD0-A5C5-4D09-83FE-64E92D7D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E4D3-FDD1-4677-91A7-85E13748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15205-9295-4A66-9987-E50E1AD4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238D3-10FC-4802-B2F4-D8F35ED78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99A4C-3356-4E97-9060-8FDA07A7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DD95E-9FBD-4FC6-8F67-38257535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7A53-1F90-4BAD-B620-6116160A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77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4404A-7104-4C97-A2CF-484CE8E0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3CF6-B2F9-4F90-A862-226FA558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C962-1ABF-4C83-B2CD-E3EF5DA70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AADF-C86E-43FC-924B-93F2CB98A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342C-48A9-45DB-A39B-6FEF1CD8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352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2399-F467-4108-8AA8-3B1288B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Matriks</a:t>
            </a:r>
            <a:r>
              <a:rPr lang="en-US" sz="4000" dirty="0"/>
              <a:t> </a:t>
            </a:r>
            <a:r>
              <a:rPr lang="en-US" sz="4000" dirty="0" err="1"/>
              <a:t>pendiagonalisasi</a:t>
            </a:r>
            <a:r>
              <a:rPr lang="en-US" sz="4000" dirty="0"/>
              <a:t> (</a:t>
            </a:r>
            <a:r>
              <a:rPr lang="en-US" sz="4000" i="1" dirty="0"/>
              <a:t>diagonalizing matrix)</a:t>
            </a:r>
            <a:endParaRPr lang="en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5407-5000-46AC-9C64-8055040B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diubah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diagonal (D)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pendiagonalisasi</a:t>
                </a:r>
                <a:r>
                  <a:rPr lang="en-US" dirty="0"/>
                  <a:t>, 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berisi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eigen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A </a:t>
                </a:r>
              </a:p>
              <a:p>
                <a:pPr marL="0" indent="0">
                  <a:buNone/>
                </a:pP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sehingga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didiagonalisasi</a:t>
                </a:r>
                <a:r>
                  <a:rPr lang="en-US" dirty="0"/>
                  <a:t>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invertible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5407-5000-46AC-9C64-8055040B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5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Diagonalisasi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582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53E8-E2FA-465D-BEC6-7153D4F4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871D3-1E70-4F8B-8ACE-A29B00EA2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Bentuk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disederhanakan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𝐴𝑌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memuat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871D3-1E70-4F8B-8ACE-A29B00EA2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7D7E08-24C4-45B1-8BA5-C3B833B1E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25" t="40003" r="37578" b="41872"/>
          <a:stretch/>
        </p:blipFill>
        <p:spPr>
          <a:xfrm>
            <a:off x="2933700" y="1752707"/>
            <a:ext cx="3857625" cy="20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2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3905-49FE-42B1-BAE8-AC25CF4A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58E56-EC36-4D36-899A-AE5BEFA3D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yang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mendiagonalisasi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Buatlah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substitusi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PU dan Y’ = PU’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mendapatkan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diagonal yang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baru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U’ = DU,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𝐴𝑃</m:t>
                    </m:r>
                  </m:oMath>
                </a14:m>
                <a:endParaRPr lang="en-ID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ID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Pecahkan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U’ = DU</a:t>
                </a:r>
              </a:p>
              <a:p>
                <a:pPr marL="514350" indent="-514350">
                  <a:buAutoNum type="arabicPeriod"/>
                </a:pP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DU</a:t>
                </a:r>
              </a:p>
              <a:p>
                <a:pPr marL="514350" indent="-514350">
                  <a:buAutoNum type="arabicPeriod"/>
                </a:pP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khusus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apabila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diketahui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awalnya</a:t>
                </a: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AutoNum type="arabicPeriod"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58E56-EC36-4D36-899A-AE5BEFA3D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44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255095-A762-40A2-8DC4-AE284FBF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94A3F651-ED89-444A-8BFE-6B5B007F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Selesaikan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diferensial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kondisi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awal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94A3F651-ED89-444A-8BFE-6B5B007F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0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07244-CFC5-41E4-8529-15000538B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1525"/>
                <a:ext cx="10515600" cy="54054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Sistem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diferensial</a:t>
                </a:r>
                <a:r>
                  <a:rPr lang="en-ID" dirty="0"/>
                  <a:t> </a:t>
                </a:r>
                <a:r>
                  <a:rPr lang="en-ID" dirty="0" err="1"/>
                  <a:t>diatas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ditulis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r>
                  <a:rPr lang="en-ID" dirty="0"/>
                  <a:t> </a:t>
                </a:r>
                <a:r>
                  <a:rPr lang="en-ID" dirty="0" err="1"/>
                  <a:t>bentuk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𝐴𝑌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didapat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07244-CFC5-41E4-8529-15000538B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1525"/>
                <a:ext cx="10515600" cy="54054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78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1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yang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mendiagonalisasi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A. Kolom-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kolom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eigen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yang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bebas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linear.</a:t>
                </a:r>
              </a:p>
              <a:p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polynomial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karakteristik</a:t>
                </a: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+2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−4.−1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−2−4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86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Mencari </a:t>
                </a:r>
                <a:r>
                  <a:rPr lang="en-US" sz="24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eigen</a:t>
                </a:r>
                <a:endParaRPr lang="en-US" sz="24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+3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eigen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Menurut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definisi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 A yang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bersesuaian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hanya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pemecahan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trivial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+2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−1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  <a:blipFill>
                <a:blip r:embed="rId2"/>
                <a:stretch>
                  <a:fillRect l="-870" t="-14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nah: Kanan 3">
            <a:extLst>
              <a:ext uri="{FF2B5EF4-FFF2-40B4-BE49-F238E27FC236}">
                <a16:creationId xmlns:a16="http://schemas.microsoft.com/office/drawing/2014/main" id="{F7061863-8FF8-4C37-94A0-7A720B35E08C}"/>
              </a:ext>
            </a:extLst>
          </p:cNvPr>
          <p:cNvSpPr/>
          <p:nvPr/>
        </p:nvSpPr>
        <p:spPr>
          <a:xfrm>
            <a:off x="3355758" y="1564782"/>
            <a:ext cx="71021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A5882AC6-8321-48CC-A53E-9BBF69A056FB}"/>
              </a:ext>
            </a:extLst>
          </p:cNvPr>
          <p:cNvSpPr/>
          <p:nvPr/>
        </p:nvSpPr>
        <p:spPr>
          <a:xfrm>
            <a:off x="4270159" y="1436055"/>
            <a:ext cx="1825841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Nilai Eigen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8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Vektor eigen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Baris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Elementer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diketahui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variabel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bebas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Apabila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  <a:blipFill>
                <a:blip r:embed="rId2"/>
                <a:stretch>
                  <a:fillRect l="-870" t="-14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6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Vektor eigen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Baris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Elementer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diketahui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variabel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bebas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Apabila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  <a:blipFill>
                <a:blip r:embed="rId2"/>
                <a:stretch>
                  <a:fillRect l="-870" t="-14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C83C-F7A7-4DBA-9C1F-B9410FD9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(PDB)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1506E-0A73-491A-B201-3C95DD3D0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Persamaan </a:t>
                </a:r>
                <a:r>
                  <a:rPr lang="en-ID" dirty="0" err="1"/>
                  <a:t>diferensial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yang </a:t>
                </a:r>
                <a:r>
                  <a:rPr lang="en-ID" dirty="0" err="1"/>
                  <a:t>mengandung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yang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diketahui</a:t>
                </a:r>
                <a:r>
                  <a:rPr lang="en-ID" dirty="0"/>
                  <a:t> </a:t>
                </a:r>
                <a:r>
                  <a:rPr lang="en-ID" dirty="0" err="1"/>
                  <a:t>beserta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:r>
                  <a:rPr lang="en-ID" dirty="0" err="1"/>
                  <a:t>lebih</a:t>
                </a:r>
                <a:r>
                  <a:rPr lang="en-ID" dirty="0"/>
                  <a:t> </a:t>
                </a:r>
                <a:r>
                  <a:rPr lang="en-ID" dirty="0" err="1"/>
                  <a:t>turunannya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>
                    <a:sym typeface="Wingdings" panose="05000000000000000000" pitchFamily="2" charset="2"/>
                  </a:rPr>
                  <a:t></a:t>
                </a:r>
                <a:r>
                  <a:rPr lang="en-ID" dirty="0"/>
                  <a:t> </a:t>
                </a:r>
                <a:r>
                  <a:rPr lang="en-ID" dirty="0" err="1"/>
                  <a:t>terdapat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y dan </a:t>
                </a:r>
                <a:r>
                  <a:rPr lang="en-ID" dirty="0" err="1"/>
                  <a:t>turunannya</a:t>
                </a:r>
                <a:r>
                  <a:rPr lang="en-ID" dirty="0"/>
                  <a:t> y’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Sedangkan</a:t>
                </a:r>
                <a:r>
                  <a:rPr lang="en-ID" dirty="0"/>
                  <a:t>,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diferensial</a:t>
                </a:r>
                <a:r>
                  <a:rPr lang="en-ID" dirty="0"/>
                  <a:t> </a:t>
                </a:r>
                <a:r>
                  <a:rPr lang="en-ID" dirty="0" err="1"/>
                  <a:t>biasa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diferensial</a:t>
                </a:r>
                <a:r>
                  <a:rPr lang="en-ID" dirty="0"/>
                  <a:t> yang </a:t>
                </a:r>
                <a:r>
                  <a:rPr lang="en-ID" dirty="0" err="1"/>
                  <a:t>memiliki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dependen</a:t>
                </a:r>
                <a:r>
                  <a:rPr lang="en-ID" dirty="0"/>
                  <a:t> dan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independent</a:t>
                </a:r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secara</a:t>
                </a:r>
                <a:r>
                  <a:rPr lang="en-ID" dirty="0"/>
                  <a:t> </a:t>
                </a:r>
                <a:r>
                  <a:rPr lang="en-ID" dirty="0" err="1"/>
                  <a:t>implisit</a:t>
                </a:r>
                <a:r>
                  <a:rPr lang="en-ID" dirty="0"/>
                  <a:t> </a:t>
                </a:r>
                <a:r>
                  <a:rPr lang="en-ID" dirty="0" err="1"/>
                  <a:t>berarti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yang mana </a:t>
                </a:r>
                <a:r>
                  <a:rPr lang="en-ID" dirty="0" err="1"/>
                  <a:t>terdapat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independen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dan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dependen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1506E-0A73-491A-B201-3C95DD3D0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98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014BF-C813-4A77-836B-A468689B5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6750"/>
                <a:ext cx="10515600" cy="5510213"/>
              </a:xfrm>
            </p:spPr>
            <p:txBody>
              <a:bodyPr/>
              <a:lstStyle/>
              <a:p>
                <a:r>
                  <a:rPr lang="en-US" dirty="0"/>
                  <a:t>Menentukan </a:t>
                </a:r>
                <a:r>
                  <a:rPr lang="en-US" dirty="0" err="1"/>
                  <a:t>matriks</a:t>
                </a:r>
                <a:r>
                  <a:rPr lang="en-US" dirty="0"/>
                  <a:t> P</a:t>
                </a:r>
              </a:p>
              <a:p>
                <a:pPr marL="0" indent="0">
                  <a:buNone/>
                </a:pPr>
                <a:r>
                  <a:rPr lang="en-US" dirty="0"/>
                  <a:t>Karna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014BF-C813-4A77-836B-A468689B5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6750"/>
                <a:ext cx="10515600" cy="5510213"/>
              </a:xfrm>
              <a:blipFill>
                <a:blip r:embed="rId2"/>
                <a:stretch>
                  <a:fillRect l="-1217" t="-17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5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2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Buatlah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PU dan Y’ = PU’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mendapatkan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diagonal yang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baru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U’ = DU,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𝐴𝑃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𝐴𝑃</m:t>
                      </m:r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Dikarenakan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invertible,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 r="-2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0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3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Selesaikan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U’ = DU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A43142BE-71D4-496F-9B85-DCCE21626881}"/>
                  </a:ext>
                </a:extLst>
              </p:cNvPr>
              <p:cNvSpPr/>
              <p:nvPr/>
            </p:nvSpPr>
            <p:spPr>
              <a:xfrm>
                <a:off x="4371976" y="1579084"/>
                <a:ext cx="5829300" cy="6747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sup>
                    </m:sSup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 real dan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berbeda</a:t>
                </a: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A43142BE-71D4-496F-9B85-DCCE21626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76" y="1579084"/>
                <a:ext cx="5829300" cy="674703"/>
              </a:xfrm>
              <a:prstGeom prst="rect">
                <a:avLst/>
              </a:prstGeom>
              <a:blipFill>
                <a:blip r:embed="rId3"/>
                <a:stretch>
                  <a:fillRect r="-209" b="-35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93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4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umum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PU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umumnya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99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5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Menentukan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khusus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kondisi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awal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diberikan</a:t>
                </a: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−3.0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(I)</a:t>
                </a:r>
              </a:p>
              <a:p>
                <a:pPr marL="0" indent="0">
                  <a:buNone/>
                </a:pPr>
                <a:r>
                  <a:rPr lang="en-ID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−3.0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(II)</a:t>
                </a: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363"/>
                <a:ext cx="10515600" cy="4969600"/>
              </a:xfrm>
              <a:blipFill>
                <a:blip r:embed="rId2"/>
                <a:stretch>
                  <a:fillRect l="-928" t="-1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48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(I)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(II)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Selanjutnya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gunakan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Baris </a:t>
                </a:r>
                <a:r>
                  <a:rPr lang="en-US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Elementer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(3)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(4)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demikian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solusi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khusus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78" y="363984"/>
                <a:ext cx="10510421" cy="5812979"/>
              </a:xfrm>
              <a:blipFill>
                <a:blip r:embed="rId2"/>
                <a:stretch>
                  <a:fillRect l="-870" t="-14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76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CBBC-B7CA-4440-A1B3-761AC935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linear </a:t>
            </a:r>
            <a:r>
              <a:rPr lang="en-US" dirty="0" err="1"/>
              <a:t>homogen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9F173-5AE0-4F06-AA0D-FD37F546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Suatu PDB </a:t>
                </a:r>
                <a:r>
                  <a:rPr lang="en-US" dirty="0" err="1"/>
                  <a:t>dianggap</a:t>
                </a:r>
                <a:r>
                  <a:rPr lang="en-US" dirty="0"/>
                  <a:t> linear </a:t>
                </a: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dependen</a:t>
                </a:r>
                <a:r>
                  <a:rPr lang="en-US" dirty="0"/>
                  <a:t> dan </a:t>
                </a:r>
                <a:r>
                  <a:rPr lang="en-US" dirty="0" err="1"/>
                  <a:t>turunannya</a:t>
                </a:r>
                <a:r>
                  <a:rPr lang="en-US" dirty="0"/>
                  <a:t> </a:t>
                </a:r>
                <a:r>
                  <a:rPr lang="en-US" dirty="0" err="1"/>
                  <a:t>berpangkat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 yang </a:t>
                </a:r>
                <a:r>
                  <a:rPr lang="en-US" dirty="0" err="1"/>
                  <a:t>melibatkan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dependen</a:t>
                </a:r>
                <a:r>
                  <a:rPr lang="en-US" dirty="0"/>
                  <a:t> dan </a:t>
                </a:r>
                <a:r>
                  <a:rPr lang="en-US" dirty="0" err="1"/>
                  <a:t>turunannya</a:t>
                </a:r>
                <a:r>
                  <a:rPr lang="en-US" dirty="0"/>
                  <a:t> (</a:t>
                </a: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yy</a:t>
                </a:r>
                <a:r>
                  <a:rPr lang="en-US" dirty="0"/>
                  <a:t>’, </a:t>
                </a:r>
                <a:r>
                  <a:rPr lang="en-US" dirty="0" err="1"/>
                  <a:t>y’y</a:t>
                </a:r>
                <a:r>
                  <a:rPr lang="en-US" dirty="0"/>
                  <a:t>’’, </a:t>
                </a:r>
                <a:r>
                  <a:rPr lang="en-US" dirty="0" err="1"/>
                  <a:t>dll</a:t>
                </a:r>
                <a:r>
                  <a:rPr lang="en-US" dirty="0"/>
                  <a:t>)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Orde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PDB </a:t>
                </a:r>
                <a:r>
                  <a:rPr lang="en-US" dirty="0" err="1"/>
                  <a:t>tergantung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pangkat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tertinggi</a:t>
                </a:r>
                <a:r>
                  <a:rPr lang="en-US" dirty="0"/>
                  <a:t> yang </a:t>
                </a:r>
                <a:r>
                  <a:rPr lang="en-US" dirty="0" err="1"/>
                  <a:t>muncul</a:t>
                </a:r>
                <a:r>
                  <a:rPr lang="en-US" dirty="0"/>
                  <a:t> pada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 PDB </a:t>
                </a:r>
                <a:r>
                  <a:rPr lang="en-US" dirty="0" err="1"/>
                  <a:t>orde</a:t>
                </a:r>
                <a:r>
                  <a:rPr lang="en-US" dirty="0"/>
                  <a:t>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turunan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tertinggi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ialah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Suatu</a:t>
                </a:r>
                <a:r>
                  <a:rPr lang="en-US" dirty="0"/>
                  <a:t> PDB linear </a:t>
                </a:r>
                <a:r>
                  <a:rPr lang="en-US" dirty="0" err="1"/>
                  <a:t>orde</a:t>
                </a:r>
                <a:r>
                  <a:rPr lang="en-US" dirty="0"/>
                  <a:t> 1 </a:t>
                </a:r>
                <a:r>
                  <a:rPr lang="en-US" dirty="0" err="1"/>
                  <a:t>dianggap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adalah </a:t>
                </a:r>
                <a:r>
                  <a:rPr lang="en-US" dirty="0" err="1"/>
                  <a:t>nol</a:t>
                </a:r>
                <a:r>
                  <a:rPr lang="en-US" dirty="0"/>
                  <a:t> (0) </a:t>
                </a:r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9F173-5AE0-4F06-AA0D-FD37F546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101" t="-3277" b="-18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7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7D93-68B0-4A85-914D-C2A55A10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PDB linear </a:t>
            </a:r>
            <a:r>
              <a:rPr lang="en-US" dirty="0" err="1"/>
              <a:t>orde</a:t>
            </a:r>
            <a:r>
              <a:rPr lang="en-US" dirty="0"/>
              <a:t> 1 </a:t>
            </a:r>
            <a:r>
              <a:rPr lang="en-US" dirty="0" err="1"/>
              <a:t>homogen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50AC0-D197-49E1-9C48-DD1DDDE53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Sistem PDB linear </a:t>
                </a:r>
                <a:r>
                  <a:rPr lang="en-US" dirty="0" err="1"/>
                  <a:t>orde</a:t>
                </a:r>
                <a:r>
                  <a:rPr lang="en-US" dirty="0"/>
                  <a:t> 1 non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persamaan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yang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diketahui</a:t>
                </a:r>
                <a:r>
                  <a:rPr lang="en-ID" dirty="0"/>
                  <a:t>. </a:t>
                </a:r>
                <a:r>
                  <a:rPr lang="en-ID" dirty="0" err="1"/>
                  <a:t>Secara</a:t>
                </a:r>
                <a:r>
                  <a:rPr lang="en-ID" dirty="0"/>
                  <a:t> </a:t>
                </a:r>
                <a:r>
                  <a:rPr lang="en-ID" dirty="0" err="1"/>
                  <a:t>umum</a:t>
                </a:r>
                <a:r>
                  <a:rPr lang="en-ID" dirty="0"/>
                  <a:t> </a:t>
                </a:r>
                <a:r>
                  <a:rPr lang="en-ID" dirty="0" err="1"/>
                  <a:t>bentuknya</a:t>
                </a:r>
                <a:r>
                  <a:rPr lang="en-ID" dirty="0"/>
                  <a:t> </a:t>
                </a:r>
                <a:r>
                  <a:rPr lang="en-ID" dirty="0" err="1"/>
                  <a:t>ialah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						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konstanta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50AC0-D197-49E1-9C48-DD1DDDE53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0E2E4E-A8D3-4BFC-915F-3C1C9B7C1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25" t="40003" r="37578" b="40001"/>
          <a:stretch/>
        </p:blipFill>
        <p:spPr>
          <a:xfrm>
            <a:off x="533400" y="3017837"/>
            <a:ext cx="5419725" cy="31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Diagonalisasi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108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CDC-2A2A-47C0-AD3A-EDC0B060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Polinomial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A0E77-C0B7-4609-9DC4-3F7D8CEE5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Polinomial </a:t>
                </a:r>
                <a:r>
                  <a:rPr lang="en-US" dirty="0" err="1"/>
                  <a:t>karakteristik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polinomial</a:t>
                </a:r>
                <a:r>
                  <a:rPr lang="en-US" dirty="0"/>
                  <a:t> yang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A0E77-C0B7-4609-9DC4-3F7D8CEE5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4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617A-64AE-4E12-B727-CEFB38AE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Nilai eigen (eigenvalue)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05D91-BEE1-4B23-B436-558F2D7E9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Nilai eigen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akar-akar</a:t>
                </a:r>
                <a:r>
                  <a:rPr lang="en-US" dirty="0"/>
                  <a:t> </a:t>
                </a:r>
                <a:r>
                  <a:rPr lang="en-US" dirty="0" err="1"/>
                  <a:t>polinomial</a:t>
                </a:r>
                <a:r>
                  <a:rPr lang="en-US" dirty="0"/>
                  <a:t> </a:t>
                </a:r>
                <a:r>
                  <a:rPr lang="en-US" dirty="0" err="1"/>
                  <a:t>karakteristik</a:t>
                </a:r>
                <a:r>
                  <a:rPr lang="en-ID" dirty="0"/>
                  <a:t>, </a:t>
                </a:r>
                <a:r>
                  <a:rPr lang="en-ID" dirty="0" err="1"/>
                  <a:t>biasa</a:t>
                </a:r>
                <a:r>
                  <a:rPr lang="en-ID" dirty="0"/>
                  <a:t> </a:t>
                </a:r>
                <a:r>
                  <a:rPr lang="en-ID" dirty="0" err="1"/>
                  <a:t>dilambangkan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05D91-BEE1-4B23-B436-558F2D7E9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5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E578-E8B3-4914-8C83-7A5462D5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eigen (eigenvector)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EFB9B-BCD9-4EBF-AC3B-79F2A2723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Vektor eigen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D" dirty="0"/>
                  <a:t> yang mana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D" b="1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r>
                  <a:rPr lang="en-ID" dirty="0"/>
                  <a:t> eigen</a:t>
                </a:r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didapat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=0→−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Sehingga</a:t>
                </a:r>
                <a:r>
                  <a:rPr lang="en-ID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>
                    <a:sym typeface="Wingdings" panose="05000000000000000000" pitchFamily="2" charset="2"/>
                  </a:rPr>
                  <a:t> </a:t>
                </a:r>
                <a:r>
                  <a:rPr lang="en-ID" dirty="0" err="1">
                    <a:sym typeface="Wingdings" panose="05000000000000000000" pitchFamily="2" charset="2"/>
                  </a:rPr>
                  <a:t>vektor</a:t>
                </a:r>
                <a:r>
                  <a:rPr lang="en-ID" dirty="0">
                    <a:sym typeface="Wingdings" panose="05000000000000000000" pitchFamily="2" charset="2"/>
                  </a:rPr>
                  <a:t> eigen </a:t>
                </a:r>
                <a:r>
                  <a:rPr lang="en-ID" dirty="0" err="1">
                    <a:sym typeface="Wingdings" panose="05000000000000000000" pitchFamily="2" charset="2"/>
                  </a:rPr>
                  <a:t>dari</a:t>
                </a:r>
                <a:r>
                  <a:rPr lang="en-ID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ID" dirty="0"/>
                  <a:t>ialah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EFB9B-BCD9-4EBF-AC3B-79F2A2723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4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0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4B7C-B7EE-4006-A616-43D9A1AB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diagonal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831D9-EE07-4CCF-90BC-60E6EE91E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Matriks diagonal </a:t>
                </a:r>
                <a:r>
                  <a:rPr lang="en-US" dirty="0" err="1"/>
                  <a:t>ialah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 mana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0</a:t>
                </a:r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diagonal </a:t>
                </a:r>
                <a:r>
                  <a:rPr lang="en-US" dirty="0" err="1"/>
                  <a:t>karna</a:t>
                </a:r>
                <a:r>
                  <a:rPr lang="en-US" dirty="0"/>
                  <a:t> selain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D" dirty="0"/>
                  <a:t> (5)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D" dirty="0"/>
                  <a:t> (3) </a:t>
                </a:r>
                <a:r>
                  <a:rPr lang="en-ID" dirty="0" err="1"/>
                  <a:t>adalah</a:t>
                </a:r>
                <a:r>
                  <a:rPr lang="en-ID" dirty="0"/>
                  <a:t>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831D9-EE07-4CCF-90BC-60E6EE91E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1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1247</Words>
  <Application>Microsoft Office PowerPoint</Application>
  <PresentationFormat>Widescreen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Persamaan Diferensial</vt:lpstr>
      <vt:lpstr>Persamaan diferensial biasa (PDB)</vt:lpstr>
      <vt:lpstr>PDB linear homogen orde 1</vt:lpstr>
      <vt:lpstr>Sistem PDB linear orde 1 homogen</vt:lpstr>
      <vt:lpstr>Diagonalisasi Matriks</vt:lpstr>
      <vt:lpstr>Polinomial Karakteristik</vt:lpstr>
      <vt:lpstr>Nilai eigen (eigenvalue)</vt:lpstr>
      <vt:lpstr>Vektor eigen (eigenvector)</vt:lpstr>
      <vt:lpstr>Matriks diagonal</vt:lpstr>
      <vt:lpstr>Matriks pendiagonalisasi (diagonalizing matrix)</vt:lpstr>
      <vt:lpstr>Penerapan Diagonalisasi Matriks dalam Sistem Persamaan Diferensial</vt:lpstr>
      <vt:lpstr>PowerPoint Presentation</vt:lpstr>
      <vt:lpstr>Langkah-langkah penyelesaian</vt:lpstr>
      <vt:lpstr>Contoh soal </vt:lpstr>
      <vt:lpstr>PowerPoint Presentation</vt:lpstr>
      <vt:lpstr>Langkah 1</vt:lpstr>
      <vt:lpstr>PowerPoint Presentation</vt:lpstr>
      <vt:lpstr>PowerPoint Presentation</vt:lpstr>
      <vt:lpstr>PowerPoint Presentation</vt:lpstr>
      <vt:lpstr>PowerPoint Presentation</vt:lpstr>
      <vt:lpstr>Langkah 2</vt:lpstr>
      <vt:lpstr>Langkah 3</vt:lpstr>
      <vt:lpstr>Langkah 4</vt:lpstr>
      <vt:lpstr>Langkah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alwiza21@gmail.com</dc:creator>
  <cp:lastModifiedBy>alwiza21@gmail.com</cp:lastModifiedBy>
  <cp:revision>24</cp:revision>
  <dcterms:created xsi:type="dcterms:W3CDTF">2021-05-27T09:41:21Z</dcterms:created>
  <dcterms:modified xsi:type="dcterms:W3CDTF">2021-05-27T15:32:36Z</dcterms:modified>
</cp:coreProperties>
</file>