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7" r:id="rId8"/>
    <p:sldId id="270" r:id="rId9"/>
    <p:sldId id="259" r:id="rId10"/>
    <p:sldId id="272" r:id="rId11"/>
    <p:sldId id="258" r:id="rId12"/>
    <p:sldId id="271" r:id="rId13"/>
    <p:sldId id="274" r:id="rId14"/>
    <p:sldId id="273" r:id="rId15"/>
    <p:sldId id="278" r:id="rId16"/>
    <p:sldId id="275" r:id="rId17"/>
    <p:sldId id="262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A3D-9B2C-4EB6-9268-0B35963E7DF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A9D0-2BA7-494E-ADD8-C3A6054D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3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A3D-9B2C-4EB6-9268-0B35963E7DF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A9D0-2BA7-494E-ADD8-C3A6054D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8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A3D-9B2C-4EB6-9268-0B35963E7DF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A9D0-2BA7-494E-ADD8-C3A6054D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8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A3D-9B2C-4EB6-9268-0B35963E7DF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A9D0-2BA7-494E-ADD8-C3A6054D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7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A3D-9B2C-4EB6-9268-0B35963E7DF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A9D0-2BA7-494E-ADD8-C3A6054D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A3D-9B2C-4EB6-9268-0B35963E7DF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A9D0-2BA7-494E-ADD8-C3A6054D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A3D-9B2C-4EB6-9268-0B35963E7DF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A9D0-2BA7-494E-ADD8-C3A6054D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A3D-9B2C-4EB6-9268-0B35963E7DF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A9D0-2BA7-494E-ADD8-C3A6054D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8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A3D-9B2C-4EB6-9268-0B35963E7DF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A9D0-2BA7-494E-ADD8-C3A6054D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A3D-9B2C-4EB6-9268-0B35963E7DF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A9D0-2BA7-494E-ADD8-C3A6054D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6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3A3D-9B2C-4EB6-9268-0B35963E7DF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A9D0-2BA7-494E-ADD8-C3A6054D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0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43A3D-9B2C-4EB6-9268-0B35963E7DF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4A9D0-2BA7-494E-ADD8-C3A6054D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6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Euler’s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create graph from ODE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73768"/>
                <a:ext cx="10515600" cy="550319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id-ID" dirty="0" smtClean="0"/>
                  <a:t>Diberikan suatu persamaan differensial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id-ID" dirty="0" smtClean="0"/>
                  <a:t>         dengan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d-ID" dirty="0"/>
              </a:p>
              <a:p>
                <a:pPr marL="0" indent="0">
                  <a:buNone/>
                </a:pPr>
                <a:endParaRPr lang="id-ID" dirty="0" smtClean="0"/>
              </a:p>
              <a:p>
                <a:pPr marL="0" indent="0">
                  <a:buNone/>
                </a:pPr>
                <a:r>
                  <a:rPr lang="id-ID" dirty="0" smtClean="0"/>
                  <a:t>Jika kita akan mencari pendekatan </a:t>
                </a:r>
                <a:r>
                  <a:rPr lang="id-ID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id-ID" dirty="0" smtClean="0"/>
                  <a:t>(</a:t>
                </a:r>
                <a:r>
                  <a:rPr lang="id-ID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id-ID" dirty="0" smtClean="0"/>
                  <a:t>), dengan </a:t>
                </a:r>
                <a:r>
                  <a:rPr lang="id-ID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id-ID" dirty="0" smtClean="0"/>
                  <a:t> &gt; </a:t>
                </a:r>
                <a:r>
                  <a:rPr lang="id-ID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id-ID" baseline="-25000" dirty="0" smtClean="0"/>
                  <a:t>0</a:t>
                </a:r>
                <a:r>
                  <a:rPr lang="id-ID" dirty="0" smtClean="0"/>
                  <a:t> dan </a:t>
                </a:r>
                <a:r>
                  <a:rPr lang="id-ID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id-ID" dirty="0" smtClean="0"/>
                  <a:t> suatu integer, maka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d-ID" dirty="0" smtClean="0"/>
              </a:p>
              <a:p>
                <a:pPr marL="0" indent="0">
                  <a:buNone/>
                </a:pPr>
                <a:endParaRPr lang="id-ID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id-ID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h𝑓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d-ID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id-ID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id-ID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h𝑓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id-ID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id-ID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id-ID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h𝑓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d-ID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id-ID" dirty="0" smtClean="0"/>
              </a:p>
              <a:p>
                <a:pPr marL="0" indent="0" algn="ctr">
                  <a:buNone/>
                </a:pPr>
                <a:endParaRPr lang="id-ID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d-ID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id-ID" b="1" dirty="0" smtClean="0">
                    <a:solidFill>
                      <a:srgbClr val="FF0000"/>
                    </a:solidFill>
                  </a:rPr>
                  <a:t> adalah pendekatan untuk nilai sebenarnya dari </a:t>
                </a:r>
                <a:r>
                  <a:rPr lang="id-ID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id-ID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id-ID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id-ID" b="1" dirty="0" smtClean="0">
                    <a:solidFill>
                      <a:srgbClr val="FF0000"/>
                    </a:solidFill>
                  </a:rPr>
                  <a:t>) </a:t>
                </a:r>
                <a:endParaRPr lang="id-ID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73768"/>
                <a:ext cx="10515600" cy="5503195"/>
              </a:xfrm>
              <a:blipFill rotWithShape="0">
                <a:blip r:embed="rId2"/>
                <a:stretch>
                  <a:fillRect l="-1043" t="-2882" b="-210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77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29502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d-ID" dirty="0" smtClean="0"/>
                  <a:t>Gunakan Metode Euler dengan n= 5 untuk mendekati penyelesaian masalah nilai awal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dirty="0" smtClean="0"/>
                  <a:t>      </a:t>
                </a:r>
                <a14:m>
                  <m:oMath xmlns:m="http://schemas.openxmlformats.org/officeDocument/2006/math">
                    <m:r>
                      <a:rPr lang="id-ID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d-ID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id-ID" dirty="0" smtClean="0"/>
                  <a:t>=1</a:t>
                </a:r>
              </a:p>
              <a:p>
                <a:pPr marL="0" indent="0" algn="just">
                  <a:buNone/>
                </a:pPr>
                <a:r>
                  <a:rPr lang="id-ID" dirty="0" smtClean="0"/>
                  <a:t>Pada interval [0, 0.5]. Temukan penyelesaian aktual (exact) dari masalah tersebut. Setelah itu gambarkan kedua penyelesaian untuk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≤0.5</m:t>
                    </m:r>
                  </m:oMath>
                </a14:m>
                <a:r>
                  <a:rPr lang="id-ID" dirty="0" smtClean="0"/>
                  <a:t> pada sumbu yang sama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295021" cy="4351338"/>
              </a:xfrm>
              <a:blipFill rotWithShape="0">
                <a:blip r:embed="rId2"/>
                <a:stretch>
                  <a:fillRect l="-1184" t="-2241" r="-12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72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>
            <a:normAutofit/>
          </a:bodyPr>
          <a:lstStyle/>
          <a:p>
            <a:r>
              <a:rPr lang="id-ID" sz="3200" dirty="0" smtClean="0"/>
              <a:t>Penyelesaian dengan Metode Euler</a:t>
            </a:r>
            <a:endParaRPr lang="id-ID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94602"/>
                <a:ext cx="9496926" cy="43730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sz="2400" dirty="0" smtClean="0"/>
                  <a:t>Diketahui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′=−2</m:t>
                    </m:r>
                    <m:r>
                      <a:rPr lang="id-ID" sz="2400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24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id-ID" sz="2400" dirty="0" smtClean="0">
                    <a:latin typeface="Cambria Math" panose="02040503050406030204" pitchFamily="18" charset="0"/>
                  </a:rPr>
                  <a:t>dengan </a:t>
                </a:r>
                <a14:m>
                  <m:oMath xmlns:m="http://schemas.openxmlformats.org/officeDocument/2006/math">
                    <m:r>
                      <a:rPr lang="id-ID" sz="2400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d-ID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id-ID" sz="2400" dirty="0"/>
                  <a:t>=</a:t>
                </a:r>
                <a:r>
                  <a:rPr lang="id-ID" sz="2400" dirty="0" smtClean="0"/>
                  <a:t>1 dan penyelesaian pd  [0, 0.5]</a:t>
                </a:r>
                <a:endParaRPr lang="id-ID" sz="2400" dirty="0" smtClean="0"/>
              </a:p>
              <a:p>
                <a:pPr marL="0" indent="0">
                  <a:buNone/>
                </a:pPr>
                <a:endParaRPr lang="id-ID" sz="24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id-ID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d-ID" sz="2400" dirty="0" smtClean="0"/>
                  <a:t> </a:t>
                </a:r>
                <a:r>
                  <a:rPr lang="id-ID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id-ID" sz="2400" dirty="0" smtClean="0"/>
                  <a:t> = 0.5</a:t>
                </a:r>
                <a:r>
                  <a:rPr lang="id-ID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id-ID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id-ID" sz="2400" dirty="0" smtClean="0"/>
                  <a:t> = 5, maka</a:t>
                </a:r>
              </a:p>
              <a:p>
                <a:pPr marL="0" indent="0">
                  <a:buNone/>
                </a:pPr>
                <a:endParaRPr lang="id-ID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d-ID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id-ID" sz="2400" dirty="0" smtClean="0"/>
              </a:p>
              <a:p>
                <a:pPr marL="0" indent="0">
                  <a:buNone/>
                </a:pPr>
                <a:r>
                  <a:rPr lang="id-ID" sz="2400" dirty="0" smtClean="0"/>
                  <a:t>dan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2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.1</m:t>
                    </m:r>
                  </m:oMath>
                </a14:m>
                <a:r>
                  <a:rPr lang="id-ID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sz="2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.2</m:t>
                    </m:r>
                  </m:oMath>
                </a14:m>
                <a:r>
                  <a:rPr lang="id-ID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d-ID" sz="2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.3</m:t>
                    </m:r>
                  </m:oMath>
                </a14:m>
                <a:r>
                  <a:rPr lang="id-ID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d-ID" sz="2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.4</m:t>
                    </m:r>
                  </m:oMath>
                </a14:m>
                <a:r>
                  <a:rPr lang="id-ID" sz="2400" dirty="0"/>
                  <a:t>, </a:t>
                </a:r>
                <a:r>
                  <a:rPr lang="id-ID" sz="2400" dirty="0" smtClean="0"/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d-ID" sz="2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id-ID" sz="2400" b="0" i="0" smtClean="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id-ID" sz="2400" dirty="0"/>
                  <a:t> </a:t>
                </a:r>
              </a:p>
              <a:p>
                <a:pPr marL="0" indent="0">
                  <a:buNone/>
                </a:pPr>
                <a:endParaRPr lang="id-ID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94602"/>
                <a:ext cx="9496926" cy="4373061"/>
              </a:xfrm>
              <a:blipFill>
                <a:blip r:embed="rId2"/>
                <a:stretch>
                  <a:fillRect l="-1028" t="-195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>
            <a:normAutofit/>
          </a:bodyPr>
          <a:lstStyle/>
          <a:p>
            <a:r>
              <a:rPr lang="id-ID" sz="3200" dirty="0" smtClean="0"/>
              <a:t>Penyelesaian dengan Metode Euler (Lanjt)</a:t>
            </a:r>
            <a:endParaRPr lang="id-ID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66537" y="1410118"/>
                <a:ext cx="9725652" cy="437306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d-ID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d-ID" sz="240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:endParaRPr lang="id-ID" sz="100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d-ID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2400" i="1">
                        <a:latin typeface="Cambria Math" panose="02040503050406030204" pitchFamily="18" charset="0"/>
                      </a:rPr>
                      <m:t>h𝑓</m:t>
                    </m:r>
                    <m:d>
                      <m:d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400" dirty="0" smtClean="0"/>
                  <a:t> = 1 + 0.1(–2)(0)(1)</a:t>
                </a:r>
                <a:r>
                  <a:rPr lang="id-ID" sz="2400" baseline="30000" dirty="0" smtClean="0"/>
                  <a:t>2</a:t>
                </a:r>
                <a:r>
                  <a:rPr lang="id-ID" sz="2400" dirty="0" smtClean="0"/>
                  <a:t> = 1</a:t>
                </a:r>
              </a:p>
              <a:p>
                <a:pPr marL="0" indent="0" algn="just">
                  <a:buNone/>
                </a:pPr>
                <a:endParaRPr lang="id-ID" sz="10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2400" i="1">
                        <a:latin typeface="Cambria Math" panose="02040503050406030204" pitchFamily="18" charset="0"/>
                      </a:rPr>
                      <m:t>h𝑓</m:t>
                    </m:r>
                    <m:d>
                      <m:d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400" dirty="0" smtClean="0"/>
                  <a:t> = 1 </a:t>
                </a:r>
                <a:r>
                  <a:rPr lang="id-ID" sz="2400" dirty="0"/>
                  <a:t>+ 0.1(–2)(</a:t>
                </a:r>
                <a:r>
                  <a:rPr lang="id-ID" sz="2400" dirty="0" smtClean="0"/>
                  <a:t>0.1)(</a:t>
                </a:r>
                <a:r>
                  <a:rPr lang="id-ID" sz="2400" dirty="0"/>
                  <a:t>1)</a:t>
                </a:r>
                <a:r>
                  <a:rPr lang="id-ID" sz="2400" baseline="30000" dirty="0"/>
                  <a:t>2</a:t>
                </a:r>
                <a:r>
                  <a:rPr lang="id-ID" sz="2400" dirty="0"/>
                  <a:t> = </a:t>
                </a:r>
                <a:r>
                  <a:rPr lang="id-ID" sz="2400" dirty="0" smtClean="0"/>
                  <a:t>0.98</a:t>
                </a:r>
              </a:p>
              <a:p>
                <a:pPr marL="0" indent="0" algn="just">
                  <a:buNone/>
                </a:pPr>
                <a:endParaRPr lang="id-ID" sz="1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d-ID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2400" i="1">
                        <a:latin typeface="Cambria Math" panose="02040503050406030204" pitchFamily="18" charset="0"/>
                      </a:rPr>
                      <m:t>h𝑓</m:t>
                    </m:r>
                    <m:d>
                      <m:d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400" dirty="0" smtClean="0"/>
                  <a:t> </a:t>
                </a:r>
                <a:r>
                  <a:rPr lang="id-ID" sz="2400" dirty="0"/>
                  <a:t>= </a:t>
                </a:r>
                <a:r>
                  <a:rPr lang="id-ID" sz="2400" dirty="0" smtClean="0"/>
                  <a:t>0.98 </a:t>
                </a:r>
                <a:r>
                  <a:rPr lang="id-ID" sz="2400" dirty="0"/>
                  <a:t>+ 0.1(–2)(</a:t>
                </a:r>
                <a:r>
                  <a:rPr lang="id-ID" sz="2400" dirty="0" smtClean="0"/>
                  <a:t>0.2)(0.98)</a:t>
                </a:r>
                <a:r>
                  <a:rPr lang="id-ID" sz="2400" baseline="30000" dirty="0" smtClean="0"/>
                  <a:t>2</a:t>
                </a:r>
                <a:r>
                  <a:rPr lang="id-ID" sz="2400" dirty="0" smtClean="0"/>
                  <a:t> </a:t>
                </a:r>
                <a:r>
                  <a:rPr lang="id-ID" sz="2400" dirty="0"/>
                  <a:t>= </a:t>
                </a:r>
                <a:r>
                  <a:rPr lang="id-ID" sz="2400" dirty="0" smtClean="0"/>
                  <a:t>0.9416</a:t>
                </a:r>
              </a:p>
              <a:p>
                <a:pPr marL="0" indent="0">
                  <a:buNone/>
                </a:pPr>
                <a:endParaRPr lang="id-ID" sz="1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d-ID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d-ID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2400" i="1">
                        <a:latin typeface="Cambria Math" panose="02040503050406030204" pitchFamily="18" charset="0"/>
                      </a:rPr>
                      <m:t>h𝑓</m:t>
                    </m:r>
                    <m:d>
                      <m:d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400" dirty="0" smtClean="0"/>
                  <a:t> </a:t>
                </a:r>
                <a:r>
                  <a:rPr lang="id-ID" sz="2400" dirty="0"/>
                  <a:t>= </a:t>
                </a:r>
                <a:r>
                  <a:rPr lang="id-ID" sz="2400" dirty="0" smtClean="0"/>
                  <a:t>0.9416 </a:t>
                </a:r>
                <a:r>
                  <a:rPr lang="id-ID" sz="2400" dirty="0"/>
                  <a:t>+ 0.1(–2)(</a:t>
                </a:r>
                <a:r>
                  <a:rPr lang="id-ID" sz="2400" dirty="0" smtClean="0"/>
                  <a:t>0.3)(0.9416)</a:t>
                </a:r>
                <a:r>
                  <a:rPr lang="id-ID" sz="2400" baseline="30000" dirty="0" smtClean="0"/>
                  <a:t>2</a:t>
                </a:r>
                <a:r>
                  <a:rPr lang="id-ID" sz="2400" dirty="0" smtClean="0"/>
                  <a:t> </a:t>
                </a:r>
                <a:r>
                  <a:rPr lang="id-ID" sz="2400" dirty="0"/>
                  <a:t>= </a:t>
                </a:r>
                <a:r>
                  <a:rPr lang="id-ID" sz="2400" dirty="0" smtClean="0"/>
                  <a:t>0.8884</a:t>
                </a:r>
              </a:p>
              <a:p>
                <a:pPr marL="0" indent="0">
                  <a:buNone/>
                </a:pPr>
                <a:endParaRPr lang="id-ID" sz="1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d-ID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d-ID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2400" i="1">
                        <a:latin typeface="Cambria Math" panose="02040503050406030204" pitchFamily="18" charset="0"/>
                      </a:rPr>
                      <m:t>h𝑓</m:t>
                    </m:r>
                    <m:d>
                      <m:d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400" dirty="0" smtClean="0"/>
                  <a:t> </a:t>
                </a:r>
                <a:r>
                  <a:rPr lang="id-ID" sz="2400" dirty="0"/>
                  <a:t>= </a:t>
                </a:r>
                <a:r>
                  <a:rPr lang="id-ID" sz="2400" dirty="0" smtClean="0"/>
                  <a:t>0.8884 </a:t>
                </a:r>
                <a:r>
                  <a:rPr lang="id-ID" sz="2400" dirty="0"/>
                  <a:t>+ 0.1(–2)(</a:t>
                </a:r>
                <a:r>
                  <a:rPr lang="id-ID" sz="2400" dirty="0" smtClean="0"/>
                  <a:t>0.4)(0.8884)</a:t>
                </a:r>
                <a:r>
                  <a:rPr lang="id-ID" sz="2400" baseline="30000" dirty="0" smtClean="0"/>
                  <a:t>2</a:t>
                </a:r>
                <a:r>
                  <a:rPr lang="id-ID" sz="2400" dirty="0" smtClean="0"/>
                  <a:t> </a:t>
                </a:r>
                <a:r>
                  <a:rPr lang="id-ID" sz="2400" dirty="0"/>
                  <a:t>= </a:t>
                </a:r>
                <a:r>
                  <a:rPr lang="id-ID" sz="2400" dirty="0" smtClean="0"/>
                  <a:t>0.8253</a:t>
                </a:r>
                <a:endParaRPr lang="id-ID" sz="2400" dirty="0"/>
              </a:p>
              <a:p>
                <a:pPr marL="0" indent="0">
                  <a:buNone/>
                </a:pPr>
                <a:endParaRPr lang="id-ID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66537" y="1410118"/>
                <a:ext cx="9725652" cy="4373061"/>
              </a:xfrm>
              <a:blipFill rotWithShape="0">
                <a:blip r:embed="rId2"/>
                <a:stretch>
                  <a:fillRect l="-18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60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>
            <a:normAutofit/>
          </a:bodyPr>
          <a:lstStyle/>
          <a:p>
            <a:r>
              <a:rPr lang="id-ID" sz="3200" dirty="0" smtClean="0"/>
              <a:t>Penyelesaian Exact</a:t>
            </a:r>
            <a:endParaRPr lang="id-ID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299412"/>
                <a:ext cx="3092116" cy="487755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dirty="0" smtClean="0"/>
              </a:p>
              <a:p>
                <a:pPr marL="0" indent="0">
                  <a:buNone/>
                </a:pPr>
                <a:endParaRPr lang="id-ID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id-ID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𝑥𝑑𝑥</m:t>
                          </m:r>
                        </m:e>
                      </m:nary>
                    </m:oMath>
                  </m:oMathPara>
                </a14:m>
                <a:endParaRPr lang="id-ID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id-ID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299412"/>
                <a:ext cx="3092116" cy="487755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61659" y="1588168"/>
                <a:ext cx="4194635" cy="1775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3200" dirty="0" smtClean="0"/>
                  <a:t>Untuk </a:t>
                </a:r>
                <a14:m>
                  <m:oMath xmlns:m="http://schemas.openxmlformats.org/officeDocument/2006/math">
                    <m:r>
                      <a:rPr lang="id-ID" sz="3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d-ID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d-ID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d-ID" sz="3200" dirty="0"/>
                  <a:t> </a:t>
                </a:r>
                <a:endParaRPr lang="id-ID" sz="3200" dirty="0" smtClean="0"/>
              </a:p>
              <a:p>
                <a14:m>
                  <m:oMath xmlns:m="http://schemas.openxmlformats.org/officeDocument/2006/math">
                    <m:r>
                      <a:rPr lang="id-ID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id-ID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3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id-ID" sz="3200" dirty="0" smtClean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d-ID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id-ID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3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id-ID" sz="3200" dirty="0" smtClean="0">
                  <a:sym typeface="Wingdings" panose="05000000000000000000" pitchFamily="2" charset="2"/>
                </a:endParaRPr>
              </a:p>
              <a:p>
                <a:r>
                  <a:rPr lang="id-ID" sz="3200" dirty="0">
                    <a:sym typeface="Wingdings" panose="05000000000000000000" pitchFamily="2" charset="2"/>
                  </a:rPr>
                  <a:t> </a:t>
                </a:r>
                <a:r>
                  <a:rPr lang="id-ID" sz="3200" dirty="0" smtClean="0">
                    <a:sym typeface="Wingdings" panose="05000000000000000000" pitchFamily="2" charset="2"/>
                  </a:rPr>
                  <a:t>                 c = 1</a:t>
                </a:r>
                <a:endParaRPr lang="id-ID" sz="32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59" y="1588168"/>
                <a:ext cx="4194635" cy="1775679"/>
              </a:xfrm>
              <a:prstGeom prst="rect">
                <a:avLst/>
              </a:prstGeom>
              <a:blipFill rotWithShape="0">
                <a:blip r:embed="rId3"/>
                <a:stretch>
                  <a:fillRect l="-3634" t="-4124" b="-1065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61659" y="4018547"/>
                <a:ext cx="4194635" cy="151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3200" dirty="0" smtClean="0"/>
                  <a:t>Sehingga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d-ID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32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id-ID" sz="32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59" y="4018547"/>
                <a:ext cx="4194635" cy="1518173"/>
              </a:xfrm>
              <a:prstGeom prst="rect">
                <a:avLst/>
              </a:prstGeom>
              <a:blipFill rotWithShape="0">
                <a:blip r:embed="rId4"/>
                <a:stretch>
                  <a:fillRect l="-3634" t="-522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34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220672"/>
                  </p:ext>
                </p:extLst>
              </p:nvPr>
            </p:nvGraphicFramePr>
            <p:xfrm>
              <a:off x="2173889" y="1302989"/>
              <a:ext cx="8128000" cy="3627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3449">
                      <a:extLst>
                        <a:ext uri="{9D8B030D-6E8A-4147-A177-3AD203B41FA5}">
                          <a16:colId xmlns:a16="http://schemas.microsoft.com/office/drawing/2014/main" val="1389967252"/>
                        </a:ext>
                      </a:extLst>
                    </a:gridCol>
                    <a:gridCol w="1671145">
                      <a:extLst>
                        <a:ext uri="{9D8B030D-6E8A-4147-A177-3AD203B41FA5}">
                          <a16:colId xmlns:a16="http://schemas.microsoft.com/office/drawing/2014/main" val="2997608097"/>
                        </a:ext>
                      </a:extLst>
                    </a:gridCol>
                    <a:gridCol w="2711669">
                      <a:extLst>
                        <a:ext uri="{9D8B030D-6E8A-4147-A177-3AD203B41FA5}">
                          <a16:colId xmlns:a16="http://schemas.microsoft.com/office/drawing/2014/main" val="1599050281"/>
                        </a:ext>
                      </a:extLst>
                    </a:gridCol>
                    <a:gridCol w="2781737">
                      <a:extLst>
                        <a:ext uri="{9D8B030D-6E8A-4147-A177-3AD203B41FA5}">
                          <a16:colId xmlns:a16="http://schemas.microsoft.com/office/drawing/2014/main" val="30581651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id-ID" sz="2800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Euler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Exact</a:t>
                          </a:r>
                          <a:endParaRPr lang="id-ID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9143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0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0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1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d-ID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39971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1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0.1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1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d-ID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0,990099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372801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2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0.2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2800" dirty="0" smtClean="0"/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d-ID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0,961538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38235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3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0.3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2800" dirty="0" smtClean="0"/>
                            <a:t>0.9416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d-ID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0,917431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17413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4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0.4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2800" dirty="0" smtClean="0"/>
                            <a:t>0.8884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d-ID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0,862069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77574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5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0.5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2800" dirty="0" smtClean="0"/>
                            <a:t>0.8253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d-ID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234885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220672"/>
                  </p:ext>
                </p:extLst>
              </p:nvPr>
            </p:nvGraphicFramePr>
            <p:xfrm>
              <a:off x="2173889" y="1302989"/>
              <a:ext cx="8128000" cy="3627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3449">
                      <a:extLst>
                        <a:ext uri="{9D8B030D-6E8A-4147-A177-3AD203B41FA5}">
                          <a16:colId xmlns:a16="http://schemas.microsoft.com/office/drawing/2014/main" val="1389967252"/>
                        </a:ext>
                      </a:extLst>
                    </a:gridCol>
                    <a:gridCol w="1671145">
                      <a:extLst>
                        <a:ext uri="{9D8B030D-6E8A-4147-A177-3AD203B41FA5}">
                          <a16:colId xmlns:a16="http://schemas.microsoft.com/office/drawing/2014/main" val="2997608097"/>
                        </a:ext>
                      </a:extLst>
                    </a:gridCol>
                    <a:gridCol w="2711669">
                      <a:extLst>
                        <a:ext uri="{9D8B030D-6E8A-4147-A177-3AD203B41FA5}">
                          <a16:colId xmlns:a16="http://schemas.microsoft.com/office/drawing/2014/main" val="1599050281"/>
                        </a:ext>
                      </a:extLst>
                    </a:gridCol>
                    <a:gridCol w="2781737">
                      <a:extLst>
                        <a:ext uri="{9D8B030D-6E8A-4147-A177-3AD203B41FA5}">
                          <a16:colId xmlns:a16="http://schemas.microsoft.com/office/drawing/2014/main" val="305816513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58029" t="-10588" r="-331022" b="-64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Euler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Exact</a:t>
                          </a:r>
                          <a:endParaRPr lang="id-ID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91435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0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0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1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d-ID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399718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1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0.1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1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d-ID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0,990099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37280102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2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0.2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2800" dirty="0" smtClean="0"/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d-ID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0,961538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3823591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3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0.3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2800" dirty="0" smtClean="0"/>
                            <a:t>0.9416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d-ID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0,917431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1741368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4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0.4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2800" dirty="0" smtClean="0"/>
                            <a:t>0.8884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d-ID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0,862069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775749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5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800" dirty="0" smtClean="0"/>
                            <a:t>0.5</a:t>
                          </a:r>
                          <a:endParaRPr lang="id-ID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2800" dirty="0" smtClean="0"/>
                            <a:t>0.8253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d-ID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234885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492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4821" y="1074821"/>
            <a:ext cx="9737557" cy="1331495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Jika dilakukan juga perhitungan menggunakan Metode Euler dengan n = 10, maka hasil perbandingan secara grafis ketiga penyelesaian seperti berikut.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81" y="2406316"/>
            <a:ext cx="5579835" cy="412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475874"/>
            <a:ext cx="3846095" cy="4701089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Gunakan Metode Euler dengan n = 4 </a:t>
            </a:r>
            <a:r>
              <a:rPr lang="id-ID" dirty="0" smtClean="0"/>
              <a:t> untuk </a:t>
            </a:r>
            <a:r>
              <a:rPr lang="id-ID" dirty="0" smtClean="0"/>
              <a:t>mengestimasi y(b), dimana y adalah solusi masalah nilai awal dengan akurasi dua desimal di belakang koma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39003"/>
            <a:ext cx="4937960" cy="4937960"/>
          </a:xfrm>
          <a:prstGeom prst="rect">
            <a:avLst/>
          </a:prstGeom>
        </p:spPr>
      </p:pic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>
          <a:xfrm>
            <a:off x="5618055" y="1340937"/>
            <a:ext cx="5546558" cy="4836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300" dirty="0" smtClean="0"/>
              <a:t>1.</a:t>
            </a:r>
          </a:p>
          <a:p>
            <a:pPr marL="0" indent="0">
              <a:buNone/>
            </a:pPr>
            <a:r>
              <a:rPr lang="id-ID" sz="2300" dirty="0" smtClean="0"/>
              <a:t>2.</a:t>
            </a:r>
          </a:p>
          <a:p>
            <a:pPr marL="0" indent="0">
              <a:buNone/>
            </a:pPr>
            <a:r>
              <a:rPr lang="id-ID" sz="2300" dirty="0" smtClean="0"/>
              <a:t>3.</a:t>
            </a:r>
          </a:p>
          <a:p>
            <a:pPr marL="0" indent="0">
              <a:buNone/>
            </a:pPr>
            <a:r>
              <a:rPr lang="id-ID" sz="2300" dirty="0" smtClean="0"/>
              <a:t>4.</a:t>
            </a:r>
          </a:p>
          <a:p>
            <a:pPr marL="0" indent="0">
              <a:buNone/>
            </a:pPr>
            <a:r>
              <a:rPr lang="id-ID" sz="2300" dirty="0" smtClean="0"/>
              <a:t>5.</a:t>
            </a:r>
          </a:p>
          <a:p>
            <a:pPr marL="0" indent="0">
              <a:buNone/>
            </a:pPr>
            <a:r>
              <a:rPr lang="id-ID" sz="2300" dirty="0" smtClean="0"/>
              <a:t>6.</a:t>
            </a:r>
          </a:p>
          <a:p>
            <a:pPr marL="0" indent="0">
              <a:buNone/>
            </a:pPr>
            <a:r>
              <a:rPr lang="id-ID" sz="2300" dirty="0" smtClean="0"/>
              <a:t>7.</a:t>
            </a:r>
          </a:p>
          <a:p>
            <a:pPr marL="0" indent="0">
              <a:buNone/>
            </a:pPr>
            <a:r>
              <a:rPr lang="id-ID" sz="2300" dirty="0" smtClean="0"/>
              <a:t>8.</a:t>
            </a:r>
          </a:p>
          <a:p>
            <a:pPr marL="0" indent="0">
              <a:buNone/>
            </a:pPr>
            <a:r>
              <a:rPr lang="id-ID" sz="2300" dirty="0" smtClean="0"/>
              <a:t>9.</a:t>
            </a:r>
          </a:p>
          <a:p>
            <a:pPr marL="0" indent="0">
              <a:buNone/>
            </a:pPr>
            <a:endParaRPr lang="id-ID" sz="2300" dirty="0" smtClean="0"/>
          </a:p>
          <a:p>
            <a:pPr marL="0" indent="0">
              <a:buNone/>
            </a:pPr>
            <a:r>
              <a:rPr lang="id-ID" sz="2300" dirty="0" smtClean="0"/>
              <a:t>10.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312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2</a:t>
            </a:r>
            <a:endParaRPr lang="id-ID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57157"/>
            <a:ext cx="10070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Dari soal No 1 dan No 4 pada Latihan 1.</a:t>
            </a:r>
          </a:p>
          <a:p>
            <a:pPr marL="514350" indent="-514350">
              <a:buFont typeface="+mj-lt"/>
              <a:buAutoNum type="alphaLcPeriod"/>
            </a:pPr>
            <a:r>
              <a:rPr lang="id-ID" dirty="0" smtClean="0"/>
              <a:t>Gunakan Excel atau program yang lain untuk menghitung </a:t>
            </a:r>
            <a:r>
              <a:rPr lang="id-ID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d-ID" dirty="0" smtClean="0"/>
              <a:t>(</a:t>
            </a:r>
            <a:r>
              <a:rPr lang="id-ID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dirty="0" smtClean="0"/>
              <a:t>) menggunakan metode Euler dengan n = 25 dan n = 50</a:t>
            </a:r>
          </a:p>
          <a:p>
            <a:pPr marL="514350" indent="-514350">
              <a:buFont typeface="+mj-lt"/>
              <a:buAutoNum type="alphaLcPeriod"/>
            </a:pPr>
            <a:r>
              <a:rPr lang="id-ID" dirty="0" smtClean="0"/>
              <a:t>Cari penyelesaian exact masalah nilai awal tersebut</a:t>
            </a:r>
          </a:p>
          <a:p>
            <a:pPr marL="514350" indent="-514350">
              <a:buFont typeface="+mj-lt"/>
              <a:buAutoNum type="alphaLcPeriod"/>
            </a:pPr>
            <a:r>
              <a:rPr lang="id-ID" dirty="0" smtClean="0"/>
              <a:t>Gambarkan grafik ketiga penyelesaian tersebut pada bidang yang sama (Euler n=25, Euler n=50, dan Penyelesaian Exact) pada interval tersebut.</a:t>
            </a:r>
          </a:p>
          <a:p>
            <a:pPr marL="514350" indent="-514350">
              <a:buFont typeface="+mj-lt"/>
              <a:buAutoNum type="alphaLcPeriod"/>
            </a:pPr>
            <a:r>
              <a:rPr lang="id-ID" dirty="0" smtClean="0"/>
              <a:t>Apa yang bisa anda simpulkan terkait pengambilan nilai n?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1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Euler’s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85447" y="2891017"/>
            <a:ext cx="6539753" cy="15899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Kita </a:t>
            </a:r>
            <a:r>
              <a:rPr lang="en-US" dirty="0" err="1" smtClean="0">
                <a:latin typeface="Baskerville Old Face" panose="02020602080505020303" pitchFamily="18" charset="0"/>
              </a:rPr>
              <a:t>mungkin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tidak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bisa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menggambar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grafik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dari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solusi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sebuah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persamaan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differensial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namun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kita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bisa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menemukan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gradien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fungsinya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dimana-mana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9" y="1690688"/>
            <a:ext cx="3653118" cy="44294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49705" y="365125"/>
            <a:ext cx="84761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Leonhard Euler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seorang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matematikawan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fisikawan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pionir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Swiss.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Dia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membuat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penemuan-penemuan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penting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bidang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beragam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kalkulus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teori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43" y="700189"/>
            <a:ext cx="4839679" cy="3454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853" y="700189"/>
            <a:ext cx="4817611" cy="34549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13648" y="3754994"/>
            <a:ext cx="3095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Garis Singgung pada (a, b)</a:t>
            </a:r>
            <a:endParaRPr lang="id-ID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315199" y="3763486"/>
            <a:ext cx="3529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Elemen linear pada (a, b)</a:t>
            </a:r>
            <a:endParaRPr lang="id-ID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582779" y="4968331"/>
            <a:ext cx="6908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dirty="0" smtClean="0"/>
              <a:t>Suatu elemen linear menunjukkan dari kurva penyelesaian pada titik tersebut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66952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387" y="2753683"/>
            <a:ext cx="4760495" cy="1412458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Kumpulan </a:t>
            </a:r>
            <a:r>
              <a:rPr lang="id-ID" dirty="0"/>
              <a:t>elemen linear pada bidang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 </a:t>
            </a:r>
            <a:r>
              <a:rPr lang="id-ID" dirty="0">
                <a:cs typeface="Times New Roman" panose="02020603050405020304" pitchFamily="18" charset="0"/>
              </a:rPr>
              <a:t>membentuk </a:t>
            </a:r>
            <a:r>
              <a:rPr lang="id-ID" dirty="0"/>
              <a:t> suatu </a:t>
            </a:r>
            <a:r>
              <a:rPr lang="id-ID" i="1" dirty="0"/>
              <a:t>field slope </a:t>
            </a:r>
            <a:r>
              <a:rPr lang="id-ID" dirty="0"/>
              <a:t>atau </a:t>
            </a:r>
            <a:r>
              <a:rPr lang="id-ID" i="1" dirty="0"/>
              <a:t>direction field </a:t>
            </a:r>
            <a:endParaRPr lang="id-ID" i="1" dirty="0" smtClean="0"/>
          </a:p>
          <a:p>
            <a:pPr marL="0" indent="0">
              <a:buNone/>
            </a:pPr>
            <a:endParaRPr lang="id-ID" dirty="0" smtClean="0"/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2" y="951408"/>
            <a:ext cx="5031220" cy="501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49083"/>
            <a:ext cx="10515600" cy="854075"/>
          </a:xfrm>
        </p:spPr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080920"/>
                <a:ext cx="10824411" cy="53933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id-ID" dirty="0" smtClean="0"/>
                  <a:t>Buat sketsa penyelesaian persamaan differensial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 smtClean="0"/>
                  <a:t> yang melalui titik (0, 1)</a:t>
                </a: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080920"/>
                <a:ext cx="10824411" cy="539333"/>
              </a:xfrm>
              <a:blipFill rotWithShape="0">
                <a:blip r:embed="rId2"/>
                <a:stretch>
                  <a:fillRect l="-845" t="-2134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757" y="1494563"/>
            <a:ext cx="3911517" cy="4048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375" y="1546845"/>
            <a:ext cx="3956133" cy="4069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6757" y="5623139"/>
                <a:ext cx="42323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2400" i="1" dirty="0" smtClean="0"/>
                  <a:t>Direction field </a:t>
                </a:r>
                <a:r>
                  <a:rPr lang="id-ID" sz="2400" dirty="0" smtClean="0"/>
                  <a:t>dari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24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id-ID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2400" dirty="0" smtClean="0"/>
                  <a:t> </a:t>
                </a:r>
                <a:endParaRPr lang="id-ID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757" y="5623139"/>
                <a:ext cx="423235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158" t="-10526" b="-2894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99748" y="5623139"/>
                <a:ext cx="53540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2400" i="1" dirty="0" smtClean="0"/>
                  <a:t>Kurva penyelesaian </a:t>
                </a:r>
                <a:r>
                  <a:rPr lang="id-ID" sz="2400" dirty="0" smtClean="0"/>
                  <a:t>dari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24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id-ID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sz="2400" dirty="0" smtClean="0"/>
                  <a:t> yang melalui  (0, 1)</a:t>
                </a:r>
                <a:endParaRPr lang="id-ID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748" y="5623139"/>
                <a:ext cx="5354052" cy="830997"/>
              </a:xfrm>
              <a:prstGeom prst="rect">
                <a:avLst/>
              </a:prstGeom>
              <a:blipFill rotWithShape="0">
                <a:blip r:embed="rId6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21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5180" y="1257716"/>
            <a:ext cx="10082179" cy="18159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dirty="0" smtClean="0"/>
              <a:t>Sketsa kurva penyelesaian persamaan differensial dapat mengungkap lingkungan dari  penyelesaan persamaan tersebut, </a:t>
            </a:r>
            <a:r>
              <a:rPr lang="id-ID" dirty="0" smtClean="0">
                <a:solidFill>
                  <a:srgbClr val="FF0000"/>
                </a:solidFill>
              </a:rPr>
              <a:t>tetapi</a:t>
            </a:r>
            <a:r>
              <a:rPr lang="id-ID" dirty="0" smtClean="0"/>
              <a:t> tidak menyediakan penyelesaian permasalahan yang akurat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1703" y="3073649"/>
            <a:ext cx="9629131" cy="2104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dirty="0" smtClean="0"/>
              <a:t>Metode Euler menyediakan </a:t>
            </a:r>
            <a:r>
              <a:rPr lang="id-ID" dirty="0" smtClean="0">
                <a:solidFill>
                  <a:srgbClr val="FF0000"/>
                </a:solidFill>
              </a:rPr>
              <a:t>pendekatan</a:t>
            </a:r>
            <a:r>
              <a:rPr lang="id-ID" dirty="0" smtClean="0"/>
              <a:t> yang lebih akurat untuk penyelesaian masalah nilai awal (persamaan differensial dengan syarat nilai awal yang diketahui)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46" y="4397539"/>
            <a:ext cx="3839861" cy="98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0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title"/>
          </p:nvPr>
        </p:nvSpPr>
        <p:spPr>
          <a:xfrm>
            <a:off x="851848" y="490230"/>
            <a:ext cx="10515600" cy="9450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id-ID" dirty="0" err="1"/>
              <a:t>Metode</a:t>
            </a:r>
            <a:r>
              <a:rPr lang="en-US" altLang="id-ID" dirty="0"/>
              <a:t> Euler</a:t>
            </a:r>
          </a:p>
        </p:txBody>
      </p:sp>
      <p:sp>
        <p:nvSpPr>
          <p:cNvPr id="1024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55342" y="1571768"/>
            <a:ext cx="10017457" cy="159226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id-ID" dirty="0" err="1"/>
              <a:t>Metode</a:t>
            </a:r>
            <a:r>
              <a:rPr lang="en-US" altLang="id-ID" dirty="0"/>
              <a:t> paling </a:t>
            </a:r>
            <a:r>
              <a:rPr lang="en-US" altLang="id-ID" dirty="0" err="1"/>
              <a:t>sederhana</a:t>
            </a:r>
            <a:r>
              <a:rPr lang="en-US" altLang="id-ID" dirty="0"/>
              <a:t> </a:t>
            </a:r>
            <a:r>
              <a:rPr lang="en-US" altLang="id-ID" dirty="0" err="1"/>
              <a:t>dari</a:t>
            </a:r>
            <a:r>
              <a:rPr lang="en-US" altLang="id-ID" dirty="0"/>
              <a:t> </a:t>
            </a:r>
            <a:r>
              <a:rPr lang="en-US" altLang="id-ID" dirty="0" err="1"/>
              <a:t>metode</a:t>
            </a:r>
            <a:r>
              <a:rPr lang="en-US" altLang="id-ID" dirty="0"/>
              <a:t> </a:t>
            </a:r>
            <a:r>
              <a:rPr lang="en-US" altLang="id-ID" dirty="0" err="1"/>
              <a:t>numerik</a:t>
            </a:r>
            <a:r>
              <a:rPr lang="en-US" altLang="id-ID" dirty="0"/>
              <a:t>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penyelesaian</a:t>
            </a:r>
            <a:r>
              <a:rPr lang="en-US" altLang="id-ID" dirty="0"/>
              <a:t> MNA.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dirty="0" err="1"/>
              <a:t>Menggunakan</a:t>
            </a:r>
            <a:r>
              <a:rPr lang="en-US" altLang="id-ID" dirty="0"/>
              <a:t> </a:t>
            </a:r>
            <a:r>
              <a:rPr lang="en-US" altLang="id-ID" dirty="0" err="1"/>
              <a:t>garis</a:t>
            </a:r>
            <a:r>
              <a:rPr lang="en-US" altLang="id-ID" dirty="0"/>
              <a:t> </a:t>
            </a:r>
            <a:r>
              <a:rPr lang="id-ID" altLang="id-ID" dirty="0"/>
              <a:t>singgung</a:t>
            </a:r>
            <a:r>
              <a:rPr lang="en-US" altLang="id-ID" dirty="0"/>
              <a:t>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penyelesaian</a:t>
            </a:r>
            <a:r>
              <a:rPr lang="en-US" altLang="id-ID" dirty="0"/>
              <a:t> </a:t>
            </a:r>
            <a:r>
              <a:rPr lang="en-US" altLang="id-ID" dirty="0" err="1"/>
              <a:t>pendekatan</a:t>
            </a:r>
            <a:r>
              <a:rPr lang="en-US" altLang="id-ID" dirty="0"/>
              <a:t> PDB.</a:t>
            </a:r>
          </a:p>
        </p:txBody>
      </p:sp>
      <p:pic>
        <p:nvPicPr>
          <p:cNvPr id="1024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80" y="3300509"/>
            <a:ext cx="4176713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46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id-ID" dirty="0" smtClean="0"/>
              <a:t>Metode Euler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4660"/>
            <a:ext cx="10659149" cy="16077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 smtClean="0"/>
              <a:t>Merupakan </a:t>
            </a:r>
            <a:r>
              <a:rPr lang="id-ID" dirty="0" smtClean="0">
                <a:solidFill>
                  <a:srgbClr val="FF0000"/>
                </a:solidFill>
              </a:rPr>
              <a:t>pendekatan</a:t>
            </a:r>
            <a:r>
              <a:rPr lang="id-ID" dirty="0" smtClean="0"/>
              <a:t> penyelesaian aktual dari </a:t>
            </a:r>
            <a:r>
              <a:rPr lang="id-ID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d-ID" dirty="0" smtClean="0"/>
              <a:t> = </a:t>
            </a:r>
            <a:r>
              <a:rPr lang="id-ID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d-ID" dirty="0" smtClean="0"/>
              <a:t>(</a:t>
            </a:r>
            <a:r>
              <a:rPr lang="id-ID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d-ID" dirty="0" smtClean="0"/>
              <a:t>) pada nilai </a:t>
            </a:r>
            <a:r>
              <a:rPr lang="id-ID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 smtClean="0"/>
              <a:t>tertentu. </a:t>
            </a:r>
          </a:p>
          <a:p>
            <a:pPr marL="0" indent="0">
              <a:buNone/>
            </a:pPr>
            <a:r>
              <a:rPr lang="id-ID" dirty="0" smtClean="0"/>
              <a:t>Nilai </a:t>
            </a:r>
            <a:r>
              <a:rPr lang="id-ID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d-ID" dirty="0" smtClean="0"/>
              <a:t> di antara dua nilai </a:t>
            </a:r>
            <a:r>
              <a:rPr lang="id-ID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d-ID" dirty="0" smtClean="0"/>
              <a:t> yang berdekatan diperoleh dengan interpolasi linear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765" y="3031957"/>
            <a:ext cx="5552824" cy="3457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2579" y="3824393"/>
            <a:ext cx="37538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rgbClr val="FF0000"/>
                </a:solidFill>
              </a:rPr>
              <a:t>Penyelesaian Aktual dari persamaan differensial didekati dengan kurva poligon yang cocok</a:t>
            </a:r>
          </a:p>
          <a:p>
            <a:pPr algn="ctr"/>
            <a:endParaRPr lang="id-ID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5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50804"/>
                <a:ext cx="10515600" cy="354848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Jika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diketahui</a:t>
                </a: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sebuah</a:t>
                </a: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persamaan</a:t>
                </a: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differensial</a:t>
                </a: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biasa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d-ID" sz="2000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id-ID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Maka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garis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singgung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pada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titik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adalah</a:t>
                </a:r>
                <a:endParaRPr lang="id-ID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d-ID" b="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d-ID" b="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  <a:tabLst>
                    <a:tab pos="3048000" algn="l"/>
                  </a:tabLst>
                </a:pPr>
                <a:r>
                  <a:rPr lang="id-ID" dirty="0">
                    <a:solidFill>
                      <a:srgbClr val="0070C0"/>
                    </a:solidFill>
                  </a:rPr>
                  <a:t> </a:t>
                </a:r>
                <a:r>
                  <a:rPr lang="id-ID" dirty="0" smtClean="0">
                    <a:solidFill>
                      <a:srgbClr val="0070C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b="0" dirty="0" smtClean="0"/>
                  <a:t>    </a:t>
                </a:r>
                <a:r>
                  <a:rPr lang="id-ID" b="0" dirty="0" smtClean="0">
                    <a:solidFill>
                      <a:srgbClr val="00B050"/>
                    </a:solidFill>
                  </a:rPr>
                  <a:t>dengan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id-ID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id-ID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50804"/>
                <a:ext cx="10515600" cy="3548480"/>
              </a:xfrm>
              <a:blipFill rotWithShape="0">
                <a:blip r:embed="rId2"/>
                <a:stretch>
                  <a:fillRect t="-2921" b="-68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41558" y="5358062"/>
                <a:ext cx="49088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id-ID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558" y="5358062"/>
                <a:ext cx="4908884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Arrow 4"/>
          <p:cNvSpPr/>
          <p:nvPr/>
        </p:nvSpPr>
        <p:spPr>
          <a:xfrm>
            <a:off x="5775158" y="4411578"/>
            <a:ext cx="320842" cy="946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6096000" y="4615477"/>
            <a:ext cx="280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Bentuk umum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6539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427</Words>
  <Application>Microsoft Office PowerPoint</Application>
  <PresentationFormat>Widescreen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</vt:lpstr>
      <vt:lpstr>Baskerville Old Face</vt:lpstr>
      <vt:lpstr>Calibri</vt:lpstr>
      <vt:lpstr>Calibri Light</vt:lpstr>
      <vt:lpstr>Cambria Math</vt:lpstr>
      <vt:lpstr>Times New Roman</vt:lpstr>
      <vt:lpstr>Wingdings</vt:lpstr>
      <vt:lpstr>Office Theme</vt:lpstr>
      <vt:lpstr>Euler’s Method</vt:lpstr>
      <vt:lpstr>Euler’s</vt:lpstr>
      <vt:lpstr>PowerPoint Presentation</vt:lpstr>
      <vt:lpstr>PowerPoint Presentation</vt:lpstr>
      <vt:lpstr>Contoh</vt:lpstr>
      <vt:lpstr>PowerPoint Presentation</vt:lpstr>
      <vt:lpstr>Metode Euler</vt:lpstr>
      <vt:lpstr>Metode Euler</vt:lpstr>
      <vt:lpstr>PowerPoint Presentation</vt:lpstr>
      <vt:lpstr>PowerPoint Presentation</vt:lpstr>
      <vt:lpstr>Contoh :</vt:lpstr>
      <vt:lpstr>Penyelesaian dengan Metode Euler</vt:lpstr>
      <vt:lpstr>Penyelesaian dengan Metode Euler (Lanjt)</vt:lpstr>
      <vt:lpstr>Penyelesaian Exact</vt:lpstr>
      <vt:lpstr>PowerPoint Presentation</vt:lpstr>
      <vt:lpstr>PowerPoint Presentation</vt:lpstr>
      <vt:lpstr>Latihan 1</vt:lpstr>
      <vt:lpstr>Latihan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Euler’s Method</dc:title>
  <dc:creator>Ristu Saptono</dc:creator>
  <cp:lastModifiedBy>user</cp:lastModifiedBy>
  <cp:revision>60</cp:revision>
  <dcterms:created xsi:type="dcterms:W3CDTF">2014-04-30T00:32:14Z</dcterms:created>
  <dcterms:modified xsi:type="dcterms:W3CDTF">2021-03-31T19:22:15Z</dcterms:modified>
</cp:coreProperties>
</file>