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Light" charset="1" panose="00000400000000000000"/>
      <p:regular r:id="rId12"/>
    </p:embeddedFont>
    <p:embeddedFont>
      <p:font typeface="Montserrat Light Bold" charset="1" panose="00000800000000000000"/>
      <p:regular r:id="rId13"/>
    </p:embeddedFont>
    <p:embeddedFont>
      <p:font typeface="Montserrat Light Italics" charset="1" panose="00000400000000000000"/>
      <p:regular r:id="rId14"/>
    </p:embeddedFont>
    <p:embeddedFont>
      <p:font typeface="Montserrat Light Bold Italics"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34" Target="slides/slide19.xml" Type="http://schemas.openxmlformats.org/officeDocument/2006/relationships/slide"/><Relationship Id="rId35" Target="slides/slide20.xml" Type="http://schemas.openxmlformats.org/officeDocument/2006/relationships/slide"/><Relationship Id="rId36" Target="slides/slide21.xml" Type="http://schemas.openxmlformats.org/officeDocument/2006/relationships/slide"/><Relationship Id="rId37" Target="slides/slide22.xml" Type="http://schemas.openxmlformats.org/officeDocument/2006/relationships/slide"/><Relationship Id="rId38" Target="slides/slide23.xml" Type="http://schemas.openxmlformats.org/officeDocument/2006/relationships/slide"/><Relationship Id="rId39" Target="slides/slide2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768298" y="-278143"/>
            <a:ext cx="5783924" cy="10843285"/>
          </a:xfrm>
          <a:prstGeom prst="rect">
            <a:avLst/>
          </a:prstGeom>
          <a:solidFill>
            <a:srgbClr val="000000"/>
          </a:solidFill>
        </p:spPr>
      </p:sp>
      <p:grpSp>
        <p:nvGrpSpPr>
          <p:cNvPr name="Group 3" id="3"/>
          <p:cNvGrpSpPr/>
          <p:nvPr/>
        </p:nvGrpSpPr>
        <p:grpSpPr>
          <a:xfrm rot="0">
            <a:off x="13233811" y="1432490"/>
            <a:ext cx="4852898" cy="3087123"/>
            <a:chOff x="0" y="0"/>
            <a:chExt cx="6470530" cy="4116164"/>
          </a:xfrm>
        </p:grpSpPr>
        <p:sp>
          <p:nvSpPr>
            <p:cNvPr name="TextBox 4" id="4"/>
            <p:cNvSpPr txBox="true"/>
            <p:nvPr/>
          </p:nvSpPr>
          <p:spPr>
            <a:xfrm rot="0">
              <a:off x="811680" y="-66675"/>
              <a:ext cx="4291864" cy="674750"/>
            </a:xfrm>
            <a:prstGeom prst="rect">
              <a:avLst/>
            </a:prstGeom>
          </p:spPr>
          <p:txBody>
            <a:bodyPr anchor="t" rtlCol="false" tIns="0" lIns="0" bIns="0" rIns="0">
              <a:spAutoFit/>
            </a:bodyPr>
            <a:lstStyle/>
            <a:p>
              <a:pPr algn="r">
                <a:lnSpc>
                  <a:spcPts val="4200"/>
                </a:lnSpc>
              </a:pPr>
              <a:r>
                <a:rPr lang="en-US" sz="3000" spc="330">
                  <a:solidFill>
                    <a:srgbClr val="FFFFFF"/>
                  </a:solidFill>
                  <a:latin typeface="Montserrat Classic"/>
                </a:rPr>
                <a:t>KELOMPOK 3</a:t>
              </a:r>
            </a:p>
          </p:txBody>
        </p:sp>
        <p:sp>
          <p:nvSpPr>
            <p:cNvPr name="TextBox 5" id="5"/>
            <p:cNvSpPr txBox="true"/>
            <p:nvPr/>
          </p:nvSpPr>
          <p:spPr>
            <a:xfrm rot="0">
              <a:off x="0" y="1617860"/>
              <a:ext cx="6470530" cy="2498303"/>
            </a:xfrm>
            <a:prstGeom prst="rect">
              <a:avLst/>
            </a:prstGeom>
          </p:spPr>
          <p:txBody>
            <a:bodyPr anchor="t" rtlCol="false" tIns="0" lIns="0" bIns="0" rIns="0">
              <a:spAutoFit/>
            </a:bodyPr>
            <a:lstStyle/>
            <a:p>
              <a:pPr algn="just" marL="582930" indent="-291465" lvl="1">
                <a:lnSpc>
                  <a:spcPts val="3779"/>
                </a:lnSpc>
                <a:buFont typeface="Arial"/>
                <a:buChar char="•"/>
              </a:pPr>
              <a:r>
                <a:rPr lang="en-US" sz="2700" spc="189">
                  <a:solidFill>
                    <a:srgbClr val="FFFFFF"/>
                  </a:solidFill>
                  <a:latin typeface="Montserrat Classic"/>
                </a:rPr>
                <a:t>Klaudius Andika T</a:t>
              </a:r>
            </a:p>
            <a:p>
              <a:pPr algn="just" marL="582930" indent="-291465" lvl="1">
                <a:lnSpc>
                  <a:spcPts val="3779"/>
                </a:lnSpc>
                <a:buFont typeface="Arial"/>
                <a:buChar char="•"/>
              </a:pPr>
              <a:r>
                <a:rPr lang="en-US" sz="2700" spc="189">
                  <a:solidFill>
                    <a:srgbClr val="FFFFFF"/>
                  </a:solidFill>
                  <a:latin typeface="Montserrat Classic"/>
                </a:rPr>
                <a:t>M. Farrell Naufal </a:t>
              </a:r>
            </a:p>
            <a:p>
              <a:pPr algn="just" marL="582930" indent="-291465" lvl="1">
                <a:lnSpc>
                  <a:spcPts val="3779"/>
                </a:lnSpc>
                <a:buFont typeface="Arial"/>
                <a:buChar char="•"/>
              </a:pPr>
              <a:r>
                <a:rPr lang="en-US" sz="2700" spc="189">
                  <a:solidFill>
                    <a:srgbClr val="FFFFFF"/>
                  </a:solidFill>
                  <a:latin typeface="Montserrat Classic"/>
                </a:rPr>
                <a:t>M. Alwiza Ansyar</a:t>
              </a:r>
            </a:p>
            <a:p>
              <a:pPr algn="just" marL="582930" indent="-291465" lvl="1">
                <a:lnSpc>
                  <a:spcPts val="3779"/>
                </a:lnSpc>
                <a:buFont typeface="Arial"/>
                <a:buChar char="•"/>
              </a:pPr>
              <a:r>
                <a:rPr lang="en-US" sz="2700" spc="189">
                  <a:solidFill>
                    <a:srgbClr val="FFFFFF"/>
                  </a:solidFill>
                  <a:latin typeface="Montserrat Classic"/>
                </a:rPr>
                <a:t>M. Daffa Ramadhan</a:t>
              </a:r>
            </a:p>
          </p:txBody>
        </p:sp>
        <p:sp>
          <p:nvSpPr>
            <p:cNvPr name="AutoShape 6" id="6"/>
            <p:cNvSpPr/>
            <p:nvPr/>
          </p:nvSpPr>
          <p:spPr>
            <a:xfrm rot="0">
              <a:off x="2035410" y="1123660"/>
              <a:ext cx="2399710" cy="12700"/>
            </a:xfrm>
            <a:prstGeom prst="rect">
              <a:avLst/>
            </a:prstGeom>
            <a:solidFill>
              <a:srgbClr val="FFFFFF"/>
            </a:solidFill>
          </p:spPr>
        </p:sp>
      </p:grpSp>
      <p:pic>
        <p:nvPicPr>
          <p:cNvPr name="Picture 7" id="7"/>
          <p:cNvPicPr>
            <a:picLocks noChangeAspect="true"/>
          </p:cNvPicPr>
          <p:nvPr/>
        </p:nvPicPr>
        <p:blipFill>
          <a:blip r:embed="rId2"/>
          <a:srcRect l="0" t="0" r="18429" b="48930"/>
          <a:stretch>
            <a:fillRect/>
          </a:stretch>
        </p:blipFill>
        <p:spPr>
          <a:xfrm flipH="false" flipV="false" rot="0">
            <a:off x="1028700" y="834910"/>
            <a:ext cx="10977104" cy="3865804"/>
          </a:xfrm>
          <a:prstGeom prst="rect">
            <a:avLst/>
          </a:prstGeom>
        </p:spPr>
      </p:pic>
      <p:sp>
        <p:nvSpPr>
          <p:cNvPr name="TextBox 8" id="8"/>
          <p:cNvSpPr txBox="true"/>
          <p:nvPr/>
        </p:nvSpPr>
        <p:spPr>
          <a:xfrm rot="0">
            <a:off x="1028700" y="5793680"/>
            <a:ext cx="11042836" cy="3321745"/>
          </a:xfrm>
          <a:prstGeom prst="rect">
            <a:avLst/>
          </a:prstGeom>
        </p:spPr>
        <p:txBody>
          <a:bodyPr anchor="t" rtlCol="false" tIns="0" lIns="0" bIns="0" rIns="0">
            <a:spAutoFit/>
          </a:bodyPr>
          <a:lstStyle/>
          <a:p>
            <a:pPr>
              <a:lnSpc>
                <a:spcPts val="12905"/>
              </a:lnSpc>
            </a:pPr>
            <a:r>
              <a:rPr lang="en-US" sz="11949" spc="836">
                <a:solidFill>
                  <a:srgbClr val="000000"/>
                </a:solidFill>
                <a:latin typeface="Montserrat Classic Bold"/>
              </a:rPr>
              <a:t>PROJEK KALKULUS II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2593659"/>
            <a:ext cx="18432893" cy="7693341"/>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028700" y="3258867"/>
            <a:ext cx="13111234" cy="5704238"/>
          </a:xfrm>
          <a:prstGeom prst="rect">
            <a:avLst/>
          </a:prstGeom>
        </p:spPr>
      </p:pic>
      <p:sp>
        <p:nvSpPr>
          <p:cNvPr name="TextBox 4" id="4"/>
          <p:cNvSpPr txBox="true"/>
          <p:nvPr/>
        </p:nvSpPr>
        <p:spPr>
          <a:xfrm rot="0">
            <a:off x="1104871" y="841284"/>
            <a:ext cx="16078258" cy="818244"/>
          </a:xfrm>
          <a:prstGeom prst="rect">
            <a:avLst/>
          </a:prstGeom>
        </p:spPr>
        <p:txBody>
          <a:bodyPr anchor="t" rtlCol="false" tIns="0" lIns="0" bIns="0" rIns="0">
            <a:spAutoFit/>
          </a:bodyPr>
          <a:lstStyle/>
          <a:p>
            <a:pPr>
              <a:lnSpc>
                <a:spcPts val="6479"/>
              </a:lnSpc>
            </a:pPr>
            <a:r>
              <a:rPr lang="en-US" sz="5399" spc="399">
                <a:solidFill>
                  <a:srgbClr val="FFFFFF"/>
                </a:solidFill>
                <a:latin typeface="Montserrat Classic Bold"/>
              </a:rPr>
              <a:t>Penyelesaian PDB dengan Euler Method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1528475"/>
            <a:ext cx="18432893" cy="8758525"/>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028700" y="2191086"/>
            <a:ext cx="13418283" cy="7067214"/>
          </a:xfrm>
          <a:prstGeom prst="rect">
            <a:avLst/>
          </a:prstGeom>
        </p:spPr>
      </p:pic>
      <p:sp>
        <p:nvSpPr>
          <p:cNvPr name="TextBox 4" id="4"/>
          <p:cNvSpPr txBox="true"/>
          <p:nvPr/>
        </p:nvSpPr>
        <p:spPr>
          <a:xfrm rot="0">
            <a:off x="1104871" y="383157"/>
            <a:ext cx="16078258" cy="818244"/>
          </a:xfrm>
          <a:prstGeom prst="rect">
            <a:avLst/>
          </a:prstGeom>
        </p:spPr>
        <p:txBody>
          <a:bodyPr anchor="t" rtlCol="false" tIns="0" lIns="0" bIns="0" rIns="0">
            <a:spAutoFit/>
          </a:bodyPr>
          <a:lstStyle/>
          <a:p>
            <a:pPr>
              <a:lnSpc>
                <a:spcPts val="6479"/>
              </a:lnSpc>
            </a:pPr>
            <a:r>
              <a:rPr lang="en-US" sz="5399" spc="399">
                <a:solidFill>
                  <a:srgbClr val="FFFFFF"/>
                </a:solidFill>
                <a:latin typeface="Montserrat Classic Bold"/>
              </a:rPr>
              <a:t>Penyelesaian PDB dengan Euler Method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1427517"/>
            <a:ext cx="18432893" cy="8859483"/>
          </a:xfrm>
          <a:prstGeom prst="rect">
            <a:avLst/>
          </a:prstGeom>
          <a:solidFill>
            <a:srgbClr val="FFFFFF"/>
          </a:solidFill>
        </p:spPr>
      </p:sp>
      <p:grpSp>
        <p:nvGrpSpPr>
          <p:cNvPr name="Group 3" id="3"/>
          <p:cNvGrpSpPr/>
          <p:nvPr/>
        </p:nvGrpSpPr>
        <p:grpSpPr>
          <a:xfrm rot="0">
            <a:off x="1028700" y="1944955"/>
            <a:ext cx="10906698" cy="7481212"/>
            <a:chOff x="0" y="0"/>
            <a:chExt cx="14542263" cy="9974949"/>
          </a:xfrm>
        </p:grpSpPr>
        <p:pic>
          <p:nvPicPr>
            <p:cNvPr name="Picture 4" id="4"/>
            <p:cNvPicPr>
              <a:picLocks noChangeAspect="true"/>
            </p:cNvPicPr>
            <p:nvPr/>
          </p:nvPicPr>
          <p:blipFill>
            <a:blip r:embed="rId2"/>
            <a:srcRect l="0" t="0" r="0" b="66125"/>
            <a:stretch>
              <a:fillRect/>
            </a:stretch>
          </p:blipFill>
          <p:spPr>
            <a:xfrm flipH="false" flipV="false" rot="0">
              <a:off x="0" y="0"/>
              <a:ext cx="14542263" cy="5066614"/>
            </a:xfrm>
            <a:prstGeom prst="rect">
              <a:avLst/>
            </a:prstGeom>
          </p:spPr>
        </p:pic>
        <p:pic>
          <p:nvPicPr>
            <p:cNvPr name="Picture 5" id="5"/>
            <p:cNvPicPr>
              <a:picLocks noChangeAspect="true"/>
            </p:cNvPicPr>
            <p:nvPr/>
          </p:nvPicPr>
          <p:blipFill>
            <a:blip r:embed="rId2"/>
            <a:srcRect l="0" t="67184" r="0" b="0"/>
            <a:stretch>
              <a:fillRect/>
            </a:stretch>
          </p:blipFill>
          <p:spPr>
            <a:xfrm flipH="false" flipV="false" rot="0">
              <a:off x="0" y="5066614"/>
              <a:ext cx="14542263" cy="4908335"/>
            </a:xfrm>
            <a:prstGeom prst="rect">
              <a:avLst/>
            </a:prstGeom>
          </p:spPr>
        </p:pic>
      </p:grpSp>
      <p:sp>
        <p:nvSpPr>
          <p:cNvPr name="TextBox 6" id="6"/>
          <p:cNvSpPr txBox="true"/>
          <p:nvPr/>
        </p:nvSpPr>
        <p:spPr>
          <a:xfrm rot="0">
            <a:off x="1104871" y="210456"/>
            <a:ext cx="16078258" cy="818244"/>
          </a:xfrm>
          <a:prstGeom prst="rect">
            <a:avLst/>
          </a:prstGeom>
        </p:spPr>
        <p:txBody>
          <a:bodyPr anchor="t" rtlCol="false" tIns="0" lIns="0" bIns="0" rIns="0">
            <a:spAutoFit/>
          </a:bodyPr>
          <a:lstStyle/>
          <a:p>
            <a:pPr>
              <a:lnSpc>
                <a:spcPts val="6479"/>
              </a:lnSpc>
            </a:pPr>
            <a:r>
              <a:rPr lang="en-US" sz="5399" spc="399">
                <a:solidFill>
                  <a:srgbClr val="FFFFFF"/>
                </a:solidFill>
                <a:latin typeface="Montserrat Classic Bold"/>
              </a:rPr>
              <a:t>Penyelesaian PDB dengan Euler Method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1219277"/>
            <a:ext cx="18432893" cy="9067723"/>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028700" y="2130140"/>
            <a:ext cx="14074066" cy="7128160"/>
          </a:xfrm>
          <a:prstGeom prst="rect">
            <a:avLst/>
          </a:prstGeom>
        </p:spPr>
      </p:pic>
      <p:sp>
        <p:nvSpPr>
          <p:cNvPr name="TextBox 4" id="4"/>
          <p:cNvSpPr txBox="true"/>
          <p:nvPr/>
        </p:nvSpPr>
        <p:spPr>
          <a:xfrm rot="0">
            <a:off x="1028700" y="210456"/>
            <a:ext cx="16078258" cy="818244"/>
          </a:xfrm>
          <a:prstGeom prst="rect">
            <a:avLst/>
          </a:prstGeom>
        </p:spPr>
        <p:txBody>
          <a:bodyPr anchor="t" rtlCol="false" tIns="0" lIns="0" bIns="0" rIns="0">
            <a:spAutoFit/>
          </a:bodyPr>
          <a:lstStyle/>
          <a:p>
            <a:pPr>
              <a:lnSpc>
                <a:spcPts val="6479"/>
              </a:lnSpc>
            </a:pPr>
            <a:r>
              <a:rPr lang="en-US" sz="5399" spc="399">
                <a:solidFill>
                  <a:srgbClr val="FFFFFF"/>
                </a:solidFill>
                <a:latin typeface="Montserrat Classic Bold"/>
              </a:rPr>
              <a:t>Penyelesaian PDB dengan Euler Method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1864820"/>
            <a:ext cx="18432893" cy="842218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028700" y="2764570"/>
            <a:ext cx="13354061" cy="5804216"/>
          </a:xfrm>
          <a:prstGeom prst="rect">
            <a:avLst/>
          </a:prstGeom>
        </p:spPr>
      </p:pic>
      <p:sp>
        <p:nvSpPr>
          <p:cNvPr name="TextBox 4" id="4"/>
          <p:cNvSpPr txBox="true"/>
          <p:nvPr/>
        </p:nvSpPr>
        <p:spPr>
          <a:xfrm rot="0">
            <a:off x="516212" y="466453"/>
            <a:ext cx="17255575" cy="714971"/>
          </a:xfrm>
          <a:prstGeom prst="rect">
            <a:avLst/>
          </a:prstGeom>
        </p:spPr>
        <p:txBody>
          <a:bodyPr anchor="t" rtlCol="false" tIns="0" lIns="0" bIns="0" rIns="0">
            <a:spAutoFit/>
          </a:bodyPr>
          <a:lstStyle/>
          <a:p>
            <a:pPr>
              <a:lnSpc>
                <a:spcPts val="5640"/>
              </a:lnSpc>
            </a:pPr>
            <a:r>
              <a:rPr lang="en-US" sz="4700" spc="347">
                <a:solidFill>
                  <a:srgbClr val="FFFFFF"/>
                </a:solidFill>
                <a:latin typeface="Montserrat Classic Bold"/>
              </a:rPr>
              <a:t>Penyelesaian PDB dengan Improved Euler Method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1440511"/>
            <a:ext cx="18432893" cy="8846489"/>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028700" y="1440511"/>
            <a:ext cx="14154912" cy="8229600"/>
          </a:xfrm>
          <a:prstGeom prst="rect">
            <a:avLst/>
          </a:prstGeom>
        </p:spPr>
      </p:pic>
      <p:sp>
        <p:nvSpPr>
          <p:cNvPr name="TextBox 4" id="4"/>
          <p:cNvSpPr txBox="true"/>
          <p:nvPr/>
        </p:nvSpPr>
        <p:spPr>
          <a:xfrm rot="0">
            <a:off x="516212" y="466453"/>
            <a:ext cx="17255575" cy="714971"/>
          </a:xfrm>
          <a:prstGeom prst="rect">
            <a:avLst/>
          </a:prstGeom>
        </p:spPr>
        <p:txBody>
          <a:bodyPr anchor="t" rtlCol="false" tIns="0" lIns="0" bIns="0" rIns="0">
            <a:spAutoFit/>
          </a:bodyPr>
          <a:lstStyle/>
          <a:p>
            <a:pPr>
              <a:lnSpc>
                <a:spcPts val="5640"/>
              </a:lnSpc>
            </a:pPr>
            <a:r>
              <a:rPr lang="en-US" sz="4700" spc="347">
                <a:solidFill>
                  <a:srgbClr val="FFFFFF"/>
                </a:solidFill>
                <a:latin typeface="Montserrat Classic Bold"/>
              </a:rPr>
              <a:t>Penyelesaian PDB dengan Improved Euler Method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1260925"/>
            <a:ext cx="18432893" cy="9026075"/>
          </a:xfrm>
          <a:prstGeom prst="rect">
            <a:avLst/>
          </a:prstGeom>
          <a:solidFill>
            <a:srgbClr val="FFFFFF"/>
          </a:solidFill>
        </p:spPr>
      </p:sp>
      <p:grpSp>
        <p:nvGrpSpPr>
          <p:cNvPr name="Group 3" id="3"/>
          <p:cNvGrpSpPr/>
          <p:nvPr/>
        </p:nvGrpSpPr>
        <p:grpSpPr>
          <a:xfrm rot="0">
            <a:off x="1028700" y="1510813"/>
            <a:ext cx="11259968" cy="7747487"/>
            <a:chOff x="0" y="0"/>
            <a:chExt cx="15013290" cy="10329983"/>
          </a:xfrm>
        </p:grpSpPr>
        <p:pic>
          <p:nvPicPr>
            <p:cNvPr name="Picture 4" id="4"/>
            <p:cNvPicPr>
              <a:picLocks noChangeAspect="true"/>
            </p:cNvPicPr>
            <p:nvPr/>
          </p:nvPicPr>
          <p:blipFill>
            <a:blip r:embed="rId2"/>
            <a:srcRect l="0" t="66621" r="0" b="0"/>
            <a:stretch>
              <a:fillRect/>
            </a:stretch>
          </p:blipFill>
          <p:spPr>
            <a:xfrm flipH="false" flipV="false" rot="0">
              <a:off x="0" y="5218402"/>
              <a:ext cx="15013290" cy="5111581"/>
            </a:xfrm>
            <a:prstGeom prst="rect">
              <a:avLst/>
            </a:prstGeom>
          </p:spPr>
        </p:pic>
        <p:pic>
          <p:nvPicPr>
            <p:cNvPr name="Picture 5" id="5"/>
            <p:cNvPicPr>
              <a:picLocks noChangeAspect="true"/>
            </p:cNvPicPr>
            <p:nvPr/>
          </p:nvPicPr>
          <p:blipFill>
            <a:blip r:embed="rId2"/>
            <a:srcRect l="0" t="0" r="0" b="65923"/>
            <a:stretch>
              <a:fillRect/>
            </a:stretch>
          </p:blipFill>
          <p:spPr>
            <a:xfrm flipH="false" flipV="false" rot="0">
              <a:off x="0" y="0"/>
              <a:ext cx="15013290" cy="5218402"/>
            </a:xfrm>
            <a:prstGeom prst="rect">
              <a:avLst/>
            </a:prstGeom>
          </p:spPr>
        </p:pic>
      </p:grpSp>
      <p:sp>
        <p:nvSpPr>
          <p:cNvPr name="TextBox 6" id="6"/>
          <p:cNvSpPr txBox="true"/>
          <p:nvPr/>
        </p:nvSpPr>
        <p:spPr>
          <a:xfrm rot="0">
            <a:off x="516212" y="313729"/>
            <a:ext cx="17255575" cy="714971"/>
          </a:xfrm>
          <a:prstGeom prst="rect">
            <a:avLst/>
          </a:prstGeom>
        </p:spPr>
        <p:txBody>
          <a:bodyPr anchor="t" rtlCol="false" tIns="0" lIns="0" bIns="0" rIns="0">
            <a:spAutoFit/>
          </a:bodyPr>
          <a:lstStyle/>
          <a:p>
            <a:pPr>
              <a:lnSpc>
                <a:spcPts val="5640"/>
              </a:lnSpc>
            </a:pPr>
            <a:r>
              <a:rPr lang="en-US" sz="4700" spc="347">
                <a:solidFill>
                  <a:srgbClr val="FFFFFF"/>
                </a:solidFill>
                <a:latin typeface="Montserrat Classic Bold"/>
              </a:rPr>
              <a:t>Penyelesaian PDB dengan Improved Euler Method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1240101"/>
            <a:ext cx="18432893" cy="9046899"/>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028700" y="1875809"/>
            <a:ext cx="13996144" cy="7359004"/>
          </a:xfrm>
          <a:prstGeom prst="rect">
            <a:avLst/>
          </a:prstGeom>
        </p:spPr>
      </p:pic>
      <p:sp>
        <p:nvSpPr>
          <p:cNvPr name="TextBox 4" id="4"/>
          <p:cNvSpPr txBox="true"/>
          <p:nvPr/>
        </p:nvSpPr>
        <p:spPr>
          <a:xfrm rot="0">
            <a:off x="516212" y="313729"/>
            <a:ext cx="17255575" cy="714971"/>
          </a:xfrm>
          <a:prstGeom prst="rect">
            <a:avLst/>
          </a:prstGeom>
        </p:spPr>
        <p:txBody>
          <a:bodyPr anchor="t" rtlCol="false" tIns="0" lIns="0" bIns="0" rIns="0">
            <a:spAutoFit/>
          </a:bodyPr>
          <a:lstStyle/>
          <a:p>
            <a:pPr>
              <a:lnSpc>
                <a:spcPts val="5640"/>
              </a:lnSpc>
            </a:pPr>
            <a:r>
              <a:rPr lang="en-US" sz="4700" spc="347">
                <a:solidFill>
                  <a:srgbClr val="FFFFFF"/>
                </a:solidFill>
                <a:latin typeface="Montserrat Classic Bold"/>
              </a:rPr>
              <a:t>Penyelesaian PDB dengan Improved Euler Method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447" y="2260476"/>
            <a:ext cx="18432893" cy="8026524"/>
          </a:xfrm>
          <a:prstGeom prst="rect">
            <a:avLst/>
          </a:prstGeom>
          <a:solidFill>
            <a:srgbClr val="000000"/>
          </a:solidFill>
        </p:spPr>
      </p:sp>
      <p:sp>
        <p:nvSpPr>
          <p:cNvPr name="AutoShape 3" id="3"/>
          <p:cNvSpPr/>
          <p:nvPr/>
        </p:nvSpPr>
        <p:spPr>
          <a:xfrm rot="0">
            <a:off x="15459517" y="1086655"/>
            <a:ext cx="1799783" cy="28955"/>
          </a:xfrm>
          <a:prstGeom prst="rect">
            <a:avLst/>
          </a:prstGeom>
          <a:solidFill>
            <a:srgbClr val="FFFFFF"/>
          </a:solidFill>
        </p:spPr>
      </p:sp>
      <p:sp>
        <p:nvSpPr>
          <p:cNvPr name="TextBox 4" id="4"/>
          <p:cNvSpPr txBox="true"/>
          <p:nvPr/>
        </p:nvSpPr>
        <p:spPr>
          <a:xfrm rot="0">
            <a:off x="1028700" y="106737"/>
            <a:ext cx="15749468" cy="1903851"/>
          </a:xfrm>
          <a:prstGeom prst="rect">
            <a:avLst/>
          </a:prstGeom>
        </p:spPr>
        <p:txBody>
          <a:bodyPr anchor="t" rtlCol="false" tIns="0" lIns="0" bIns="0" rIns="0">
            <a:spAutoFit/>
          </a:bodyPr>
          <a:lstStyle/>
          <a:p>
            <a:pPr>
              <a:lnSpc>
                <a:spcPts val="7538"/>
              </a:lnSpc>
            </a:pPr>
            <a:r>
              <a:rPr lang="en-US" sz="6282" spc="464">
                <a:solidFill>
                  <a:srgbClr val="000000"/>
                </a:solidFill>
                <a:latin typeface="Montserrat Classic Bold"/>
              </a:rPr>
              <a:t>Penyelesaian PDB dengan Euler &amp; Improved Euler Method</a:t>
            </a:r>
          </a:p>
        </p:txBody>
      </p:sp>
      <p:pic>
        <p:nvPicPr>
          <p:cNvPr name="Picture 5" id="5"/>
          <p:cNvPicPr>
            <a:picLocks noChangeAspect="true"/>
          </p:cNvPicPr>
          <p:nvPr/>
        </p:nvPicPr>
        <p:blipFill>
          <a:blip r:embed="rId2"/>
          <a:srcRect l="0" t="0" r="0" b="0"/>
          <a:stretch>
            <a:fillRect/>
          </a:stretch>
        </p:blipFill>
        <p:spPr>
          <a:xfrm flipH="false" flipV="false" rot="0">
            <a:off x="1028700" y="3633461"/>
            <a:ext cx="14031623" cy="3660423"/>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447" y="1739876"/>
            <a:ext cx="18432893" cy="8547124"/>
          </a:xfrm>
          <a:prstGeom prst="rect">
            <a:avLst/>
          </a:prstGeom>
          <a:solidFill>
            <a:srgbClr val="000000"/>
          </a:solidFill>
        </p:spPr>
      </p:sp>
      <p:sp>
        <p:nvSpPr>
          <p:cNvPr name="AutoShape 3" id="3"/>
          <p:cNvSpPr/>
          <p:nvPr/>
        </p:nvSpPr>
        <p:spPr>
          <a:xfrm rot="0">
            <a:off x="15459517" y="1086655"/>
            <a:ext cx="1799783" cy="28955"/>
          </a:xfrm>
          <a:prstGeom prst="rect">
            <a:avLst/>
          </a:prstGeom>
          <a:solidFill>
            <a:srgbClr val="FFFFFF"/>
          </a:solidFill>
        </p:spPr>
      </p:sp>
      <p:pic>
        <p:nvPicPr>
          <p:cNvPr name="Picture 4" id="4"/>
          <p:cNvPicPr>
            <a:picLocks noChangeAspect="true"/>
          </p:cNvPicPr>
          <p:nvPr/>
        </p:nvPicPr>
        <p:blipFill>
          <a:blip r:embed="rId2"/>
          <a:srcRect l="0" t="0" r="0" b="0"/>
          <a:stretch>
            <a:fillRect/>
          </a:stretch>
        </p:blipFill>
        <p:spPr>
          <a:xfrm flipH="false" flipV="false" rot="0">
            <a:off x="1028700" y="2486688"/>
            <a:ext cx="10992275" cy="6771612"/>
          </a:xfrm>
          <a:prstGeom prst="rect">
            <a:avLst/>
          </a:prstGeom>
        </p:spPr>
      </p:pic>
      <p:sp>
        <p:nvSpPr>
          <p:cNvPr name="TextBox 5" id="5"/>
          <p:cNvSpPr txBox="true"/>
          <p:nvPr/>
        </p:nvSpPr>
        <p:spPr>
          <a:xfrm rot="0">
            <a:off x="1028700" y="106737"/>
            <a:ext cx="15749468" cy="1445830"/>
          </a:xfrm>
          <a:prstGeom prst="rect">
            <a:avLst/>
          </a:prstGeom>
        </p:spPr>
        <p:txBody>
          <a:bodyPr anchor="t" rtlCol="false" tIns="0" lIns="0" bIns="0" rIns="0">
            <a:spAutoFit/>
          </a:bodyPr>
          <a:lstStyle/>
          <a:p>
            <a:pPr>
              <a:lnSpc>
                <a:spcPts val="5738"/>
              </a:lnSpc>
            </a:pPr>
            <a:r>
              <a:rPr lang="en-US" sz="4782" spc="353">
                <a:solidFill>
                  <a:srgbClr val="000000"/>
                </a:solidFill>
                <a:latin typeface="Montserrat Classic Bold"/>
              </a:rPr>
              <a:t>Penyelesaian PDB dengan Euler &amp; Improved Euler Method</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13184777" y="-260528"/>
            <a:ext cx="5388973" cy="10808056"/>
          </a:xfrm>
          <a:prstGeom prst="rect">
            <a:avLst/>
          </a:prstGeom>
          <a:solidFill>
            <a:srgbClr val="FFFFFF"/>
          </a:solidFill>
        </p:spPr>
      </p:sp>
      <p:sp>
        <p:nvSpPr>
          <p:cNvPr name="TextBox 3" id="3"/>
          <p:cNvSpPr txBox="true"/>
          <p:nvPr/>
        </p:nvSpPr>
        <p:spPr>
          <a:xfrm rot="0">
            <a:off x="13458153" y="3875849"/>
            <a:ext cx="4842221" cy="2209304"/>
          </a:xfrm>
          <a:prstGeom prst="rect">
            <a:avLst/>
          </a:prstGeom>
        </p:spPr>
        <p:txBody>
          <a:bodyPr anchor="t" rtlCol="false" tIns="0" lIns="0" bIns="0" rIns="0">
            <a:spAutoFit/>
          </a:bodyPr>
          <a:lstStyle/>
          <a:p>
            <a:pPr>
              <a:lnSpc>
                <a:spcPts val="8788"/>
              </a:lnSpc>
            </a:pPr>
            <a:r>
              <a:rPr lang="en-US" sz="6975" spc="62">
                <a:solidFill>
                  <a:srgbClr val="000000"/>
                </a:solidFill>
                <a:latin typeface="Montserrat Classic Bold"/>
              </a:rPr>
              <a:t>REAL PROBLEM</a:t>
            </a:r>
          </a:p>
        </p:txBody>
      </p:sp>
      <p:sp>
        <p:nvSpPr>
          <p:cNvPr name="TextBox 4" id="4"/>
          <p:cNvSpPr txBox="true"/>
          <p:nvPr/>
        </p:nvSpPr>
        <p:spPr>
          <a:xfrm rot="0">
            <a:off x="1028700" y="3913949"/>
            <a:ext cx="8289969" cy="897685"/>
          </a:xfrm>
          <a:prstGeom prst="rect">
            <a:avLst/>
          </a:prstGeom>
        </p:spPr>
        <p:txBody>
          <a:bodyPr anchor="t" rtlCol="false" tIns="0" lIns="0" bIns="0" rIns="0">
            <a:spAutoFit/>
          </a:bodyPr>
          <a:lstStyle/>
          <a:p>
            <a:pPr>
              <a:lnSpc>
                <a:spcPts val="7079"/>
              </a:lnSpc>
            </a:pPr>
            <a:r>
              <a:rPr lang="en-US" sz="5899" spc="436">
                <a:solidFill>
                  <a:srgbClr val="FFFFFF"/>
                </a:solidFill>
                <a:latin typeface="Montserrat Classic Bold"/>
              </a:rPr>
              <a:t>Masalah</a:t>
            </a:r>
          </a:p>
        </p:txBody>
      </p:sp>
      <p:sp>
        <p:nvSpPr>
          <p:cNvPr name="TextBox 5" id="5"/>
          <p:cNvSpPr txBox="true"/>
          <p:nvPr/>
        </p:nvSpPr>
        <p:spPr>
          <a:xfrm rot="0">
            <a:off x="1028700" y="1933417"/>
            <a:ext cx="8289969" cy="897685"/>
          </a:xfrm>
          <a:prstGeom prst="rect">
            <a:avLst/>
          </a:prstGeom>
        </p:spPr>
        <p:txBody>
          <a:bodyPr anchor="t" rtlCol="false" tIns="0" lIns="0" bIns="0" rIns="0">
            <a:spAutoFit/>
          </a:bodyPr>
          <a:lstStyle/>
          <a:p>
            <a:pPr>
              <a:lnSpc>
                <a:spcPts val="7079"/>
              </a:lnSpc>
            </a:pPr>
            <a:r>
              <a:rPr lang="en-US" sz="5899" spc="436">
                <a:solidFill>
                  <a:srgbClr val="FFFFFF"/>
                </a:solidFill>
                <a:latin typeface="Montserrat Classic Bold"/>
              </a:rPr>
              <a:t>Tema</a:t>
            </a:r>
          </a:p>
        </p:txBody>
      </p:sp>
      <p:sp>
        <p:nvSpPr>
          <p:cNvPr name="TextBox 6" id="6"/>
          <p:cNvSpPr txBox="true"/>
          <p:nvPr/>
        </p:nvSpPr>
        <p:spPr>
          <a:xfrm rot="0">
            <a:off x="1028700" y="4659234"/>
            <a:ext cx="9729994" cy="4994985"/>
          </a:xfrm>
          <a:prstGeom prst="rect">
            <a:avLst/>
          </a:prstGeom>
        </p:spPr>
        <p:txBody>
          <a:bodyPr anchor="t" rtlCol="false" tIns="0" lIns="0" bIns="0" rIns="0">
            <a:spAutoFit/>
          </a:bodyPr>
          <a:lstStyle/>
          <a:p>
            <a:pPr algn="just">
              <a:lnSpc>
                <a:spcPts val="7950"/>
              </a:lnSpc>
            </a:pPr>
            <a:r>
              <a:rPr lang="en-US" sz="5300" spc="53">
                <a:solidFill>
                  <a:srgbClr val="FFFFFF"/>
                </a:solidFill>
                <a:latin typeface="Montserrat Light"/>
              </a:rPr>
              <a:t>Melakukan prediksi harga berdasarkan penawaran dan permintaan</a:t>
            </a:r>
          </a:p>
          <a:p>
            <a:pPr algn="just">
              <a:lnSpc>
                <a:spcPts val="7950"/>
              </a:lnSpc>
            </a:pPr>
          </a:p>
          <a:p>
            <a:pPr algn="just">
              <a:lnSpc>
                <a:spcPts val="7950"/>
              </a:lnSpc>
            </a:pPr>
          </a:p>
        </p:txBody>
      </p:sp>
      <p:sp>
        <p:nvSpPr>
          <p:cNvPr name="TextBox 7" id="7"/>
          <p:cNvSpPr txBox="true"/>
          <p:nvPr/>
        </p:nvSpPr>
        <p:spPr>
          <a:xfrm rot="0">
            <a:off x="1028700" y="2678702"/>
            <a:ext cx="9729994" cy="959373"/>
          </a:xfrm>
          <a:prstGeom prst="rect">
            <a:avLst/>
          </a:prstGeom>
        </p:spPr>
        <p:txBody>
          <a:bodyPr anchor="t" rtlCol="false" tIns="0" lIns="0" bIns="0" rIns="0">
            <a:spAutoFit/>
          </a:bodyPr>
          <a:lstStyle/>
          <a:p>
            <a:pPr algn="just">
              <a:lnSpc>
                <a:spcPts val="7950"/>
              </a:lnSpc>
            </a:pPr>
            <a:r>
              <a:rPr lang="en-US" sz="5300" spc="53">
                <a:solidFill>
                  <a:srgbClr val="FFFFFF"/>
                </a:solidFill>
                <a:latin typeface="Montserrat Light"/>
              </a:rPr>
              <a:t>Ekonomi</a:t>
            </a:r>
          </a:p>
        </p:txBody>
      </p:sp>
      <p:sp>
        <p:nvSpPr>
          <p:cNvPr name="AutoShape 8" id="8"/>
          <p:cNvSpPr/>
          <p:nvPr/>
        </p:nvSpPr>
        <p:spPr>
          <a:xfrm rot="0">
            <a:off x="10416641" y="1085461"/>
            <a:ext cx="1799783" cy="28955"/>
          </a:xfrm>
          <a:prstGeom prst="rect">
            <a:avLst/>
          </a:prstGeom>
          <a:solidFill>
            <a:srgbClr val="FFFFFF"/>
          </a:solid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447" y="1739876"/>
            <a:ext cx="18432893" cy="8547124"/>
          </a:xfrm>
          <a:prstGeom prst="rect">
            <a:avLst/>
          </a:prstGeom>
          <a:solidFill>
            <a:srgbClr val="000000"/>
          </a:solidFill>
        </p:spPr>
      </p:sp>
      <p:sp>
        <p:nvSpPr>
          <p:cNvPr name="AutoShape 3" id="3"/>
          <p:cNvSpPr/>
          <p:nvPr/>
        </p:nvSpPr>
        <p:spPr>
          <a:xfrm rot="0">
            <a:off x="15459517" y="1086655"/>
            <a:ext cx="1799783" cy="28955"/>
          </a:xfrm>
          <a:prstGeom prst="rect">
            <a:avLst/>
          </a:prstGeom>
          <a:solidFill>
            <a:srgbClr val="FFFFFF"/>
          </a:solidFill>
        </p:spPr>
      </p:sp>
      <p:pic>
        <p:nvPicPr>
          <p:cNvPr name="Picture 4" id="4"/>
          <p:cNvPicPr>
            <a:picLocks noChangeAspect="true"/>
          </p:cNvPicPr>
          <p:nvPr/>
        </p:nvPicPr>
        <p:blipFill>
          <a:blip r:embed="rId2"/>
          <a:srcRect l="0" t="0" r="0" b="0"/>
          <a:stretch>
            <a:fillRect/>
          </a:stretch>
        </p:blipFill>
        <p:spPr>
          <a:xfrm flipH="false" flipV="false" rot="0">
            <a:off x="1028700" y="2822486"/>
            <a:ext cx="11289298" cy="5822367"/>
          </a:xfrm>
          <a:prstGeom prst="rect">
            <a:avLst/>
          </a:prstGeom>
        </p:spPr>
      </p:pic>
      <p:sp>
        <p:nvSpPr>
          <p:cNvPr name="TextBox 5" id="5"/>
          <p:cNvSpPr txBox="true"/>
          <p:nvPr/>
        </p:nvSpPr>
        <p:spPr>
          <a:xfrm rot="0">
            <a:off x="1028700" y="106737"/>
            <a:ext cx="15749468" cy="1445830"/>
          </a:xfrm>
          <a:prstGeom prst="rect">
            <a:avLst/>
          </a:prstGeom>
        </p:spPr>
        <p:txBody>
          <a:bodyPr anchor="t" rtlCol="false" tIns="0" lIns="0" bIns="0" rIns="0">
            <a:spAutoFit/>
          </a:bodyPr>
          <a:lstStyle/>
          <a:p>
            <a:pPr>
              <a:lnSpc>
                <a:spcPts val="5738"/>
              </a:lnSpc>
            </a:pPr>
            <a:r>
              <a:rPr lang="en-US" sz="4782" spc="353">
                <a:solidFill>
                  <a:srgbClr val="000000"/>
                </a:solidFill>
                <a:latin typeface="Montserrat Classic Bold"/>
              </a:rPr>
              <a:t>Penyelesaian PDB dengan Euler &amp; Improved Euler Method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447" y="2010588"/>
            <a:ext cx="18432893" cy="8276412"/>
          </a:xfrm>
          <a:prstGeom prst="rect">
            <a:avLst/>
          </a:prstGeom>
          <a:solidFill>
            <a:srgbClr val="000000"/>
          </a:solidFill>
        </p:spPr>
      </p:sp>
      <p:sp>
        <p:nvSpPr>
          <p:cNvPr name="AutoShape 3" id="3"/>
          <p:cNvSpPr/>
          <p:nvPr/>
        </p:nvSpPr>
        <p:spPr>
          <a:xfrm rot="0">
            <a:off x="15459517" y="1086655"/>
            <a:ext cx="1799783" cy="28955"/>
          </a:xfrm>
          <a:prstGeom prst="rect">
            <a:avLst/>
          </a:prstGeom>
          <a:solidFill>
            <a:srgbClr val="FFFFFF"/>
          </a:solidFill>
        </p:spPr>
      </p:sp>
      <p:sp>
        <p:nvSpPr>
          <p:cNvPr name="AutoShape 4" id="4"/>
          <p:cNvSpPr/>
          <p:nvPr/>
        </p:nvSpPr>
        <p:spPr>
          <a:xfrm rot="5400000">
            <a:off x="5362018" y="6015272"/>
            <a:ext cx="7611588" cy="0"/>
          </a:xfrm>
          <a:prstGeom prst="line">
            <a:avLst/>
          </a:prstGeom>
          <a:ln cap="rnd" w="47625">
            <a:solidFill>
              <a:srgbClr val="FFFFFF"/>
            </a:solidFill>
            <a:prstDash val="solid"/>
            <a:headEnd type="none" len="sm" w="sm"/>
            <a:tailEnd type="none" len="sm" w="sm"/>
          </a:ln>
        </p:spPr>
      </p:sp>
      <p:pic>
        <p:nvPicPr>
          <p:cNvPr name="Picture 5" id="5"/>
          <p:cNvPicPr>
            <a:picLocks noChangeAspect="true"/>
          </p:cNvPicPr>
          <p:nvPr/>
        </p:nvPicPr>
        <p:blipFill>
          <a:blip r:embed="rId2"/>
          <a:srcRect l="0" t="0" r="0" b="0"/>
          <a:stretch>
            <a:fillRect/>
          </a:stretch>
        </p:blipFill>
        <p:spPr>
          <a:xfrm flipH="false" flipV="false" rot="0">
            <a:off x="1028700" y="2924867"/>
            <a:ext cx="7594709" cy="3007970"/>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1028700" y="6479950"/>
            <a:ext cx="7594709" cy="2559237"/>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9860115" y="3760443"/>
            <a:ext cx="5959171" cy="3999126"/>
          </a:xfrm>
          <a:prstGeom prst="rect">
            <a:avLst/>
          </a:prstGeom>
        </p:spPr>
      </p:pic>
      <p:sp>
        <p:nvSpPr>
          <p:cNvPr name="TextBox 8" id="8"/>
          <p:cNvSpPr txBox="true"/>
          <p:nvPr/>
        </p:nvSpPr>
        <p:spPr>
          <a:xfrm rot="0">
            <a:off x="1028700" y="552737"/>
            <a:ext cx="15749468" cy="952979"/>
          </a:xfrm>
          <a:prstGeom prst="rect">
            <a:avLst/>
          </a:prstGeom>
        </p:spPr>
        <p:txBody>
          <a:bodyPr anchor="t" rtlCol="false" tIns="0" lIns="0" bIns="0" rIns="0">
            <a:spAutoFit/>
          </a:bodyPr>
          <a:lstStyle/>
          <a:p>
            <a:pPr>
              <a:lnSpc>
                <a:spcPts val="7538"/>
              </a:lnSpc>
            </a:pPr>
            <a:r>
              <a:rPr lang="en-US" sz="6282" spc="464">
                <a:solidFill>
                  <a:srgbClr val="000000"/>
                </a:solidFill>
                <a:latin typeface="Montserrat Classic Bold"/>
              </a:rPr>
              <a:t>PENYELESIAN METODE LAPLACE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447" y="1428392"/>
            <a:ext cx="18432893" cy="8858608"/>
          </a:xfrm>
          <a:prstGeom prst="rect">
            <a:avLst/>
          </a:prstGeom>
          <a:solidFill>
            <a:srgbClr val="000000"/>
          </a:solidFill>
        </p:spPr>
      </p:sp>
      <p:sp>
        <p:nvSpPr>
          <p:cNvPr name="AutoShape 3" id="3"/>
          <p:cNvSpPr/>
          <p:nvPr/>
        </p:nvSpPr>
        <p:spPr>
          <a:xfrm rot="0">
            <a:off x="15459517" y="1086655"/>
            <a:ext cx="1799783" cy="28955"/>
          </a:xfrm>
          <a:prstGeom prst="rect">
            <a:avLst/>
          </a:prstGeom>
          <a:solidFill>
            <a:srgbClr val="FFFFFF"/>
          </a:solidFill>
        </p:spPr>
      </p:sp>
      <p:grpSp>
        <p:nvGrpSpPr>
          <p:cNvPr name="Group 4" id="4"/>
          <p:cNvGrpSpPr/>
          <p:nvPr/>
        </p:nvGrpSpPr>
        <p:grpSpPr>
          <a:xfrm rot="0">
            <a:off x="1066800" y="1904430"/>
            <a:ext cx="9644370" cy="7727099"/>
            <a:chOff x="0" y="0"/>
            <a:chExt cx="12859160" cy="10302799"/>
          </a:xfrm>
        </p:grpSpPr>
        <p:pic>
          <p:nvPicPr>
            <p:cNvPr name="Picture 5" id="5"/>
            <p:cNvPicPr>
              <a:picLocks noChangeAspect="true"/>
            </p:cNvPicPr>
            <p:nvPr/>
          </p:nvPicPr>
          <p:blipFill>
            <a:blip r:embed="rId2"/>
            <a:srcRect l="0" t="0" r="3059" b="0"/>
            <a:stretch>
              <a:fillRect/>
            </a:stretch>
          </p:blipFill>
          <p:spPr>
            <a:xfrm flipH="false" flipV="false" rot="0">
              <a:off x="0" y="0"/>
              <a:ext cx="12859160" cy="4925111"/>
            </a:xfrm>
            <a:prstGeom prst="rect">
              <a:avLst/>
            </a:prstGeom>
          </p:spPr>
        </p:pic>
        <p:pic>
          <p:nvPicPr>
            <p:cNvPr name="Picture 6" id="6"/>
            <p:cNvPicPr>
              <a:picLocks noChangeAspect="true"/>
            </p:cNvPicPr>
            <p:nvPr/>
          </p:nvPicPr>
          <p:blipFill>
            <a:blip r:embed="rId3"/>
            <a:srcRect l="1672" t="0" r="1914" b="0"/>
            <a:stretch>
              <a:fillRect/>
            </a:stretch>
          </p:blipFill>
          <p:spPr>
            <a:xfrm flipH="false" flipV="false" rot="0">
              <a:off x="3829" y="4925111"/>
              <a:ext cx="12789125" cy="5377688"/>
            </a:xfrm>
            <a:prstGeom prst="rect">
              <a:avLst/>
            </a:prstGeom>
          </p:spPr>
        </p:pic>
      </p:grpSp>
      <p:sp>
        <p:nvSpPr>
          <p:cNvPr name="TextBox 7" id="7"/>
          <p:cNvSpPr txBox="true"/>
          <p:nvPr/>
        </p:nvSpPr>
        <p:spPr>
          <a:xfrm rot="0">
            <a:off x="1028700" y="227763"/>
            <a:ext cx="15749468" cy="952979"/>
          </a:xfrm>
          <a:prstGeom prst="rect">
            <a:avLst/>
          </a:prstGeom>
        </p:spPr>
        <p:txBody>
          <a:bodyPr anchor="t" rtlCol="false" tIns="0" lIns="0" bIns="0" rIns="0">
            <a:spAutoFit/>
          </a:bodyPr>
          <a:lstStyle/>
          <a:p>
            <a:pPr>
              <a:lnSpc>
                <a:spcPts val="7538"/>
              </a:lnSpc>
            </a:pPr>
            <a:r>
              <a:rPr lang="en-US" sz="6282" spc="464">
                <a:solidFill>
                  <a:srgbClr val="000000"/>
                </a:solidFill>
                <a:latin typeface="Montserrat Classic Bold"/>
              </a:rPr>
              <a:t>PENYELESIAN METODE LAPLACE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447" y="2010588"/>
            <a:ext cx="18432893" cy="8276412"/>
          </a:xfrm>
          <a:prstGeom prst="rect">
            <a:avLst/>
          </a:prstGeom>
          <a:solidFill>
            <a:srgbClr val="000000"/>
          </a:solidFill>
        </p:spPr>
      </p:sp>
      <p:sp>
        <p:nvSpPr>
          <p:cNvPr name="AutoShape 3" id="3"/>
          <p:cNvSpPr/>
          <p:nvPr/>
        </p:nvSpPr>
        <p:spPr>
          <a:xfrm rot="0">
            <a:off x="15459517" y="1086655"/>
            <a:ext cx="1799783" cy="28955"/>
          </a:xfrm>
          <a:prstGeom prst="rect">
            <a:avLst/>
          </a:prstGeom>
          <a:solidFill>
            <a:srgbClr val="FFFFFF"/>
          </a:solidFill>
        </p:spPr>
      </p:sp>
      <p:pic>
        <p:nvPicPr>
          <p:cNvPr name="Picture 4" id="4"/>
          <p:cNvPicPr>
            <a:picLocks noChangeAspect="true"/>
          </p:cNvPicPr>
          <p:nvPr/>
        </p:nvPicPr>
        <p:blipFill>
          <a:blip r:embed="rId2"/>
          <a:srcRect l="0" t="0" r="0" b="0"/>
          <a:stretch>
            <a:fillRect/>
          </a:stretch>
        </p:blipFill>
        <p:spPr>
          <a:xfrm flipH="false" flipV="false" rot="0">
            <a:off x="1028700" y="2290237"/>
            <a:ext cx="10740502" cy="7205274"/>
          </a:xfrm>
          <a:prstGeom prst="rect">
            <a:avLst/>
          </a:prstGeom>
        </p:spPr>
      </p:pic>
      <p:sp>
        <p:nvSpPr>
          <p:cNvPr name="TextBox 5" id="5"/>
          <p:cNvSpPr txBox="true"/>
          <p:nvPr/>
        </p:nvSpPr>
        <p:spPr>
          <a:xfrm rot="0">
            <a:off x="1028700" y="552737"/>
            <a:ext cx="15749468" cy="952979"/>
          </a:xfrm>
          <a:prstGeom prst="rect">
            <a:avLst/>
          </a:prstGeom>
        </p:spPr>
        <p:txBody>
          <a:bodyPr anchor="t" rtlCol="false" tIns="0" lIns="0" bIns="0" rIns="0">
            <a:spAutoFit/>
          </a:bodyPr>
          <a:lstStyle/>
          <a:p>
            <a:pPr>
              <a:lnSpc>
                <a:spcPts val="7538"/>
              </a:lnSpc>
            </a:pPr>
            <a:r>
              <a:rPr lang="en-US" sz="6282" spc="464">
                <a:solidFill>
                  <a:srgbClr val="000000"/>
                </a:solidFill>
                <a:latin typeface="Montserrat Classic Bold"/>
              </a:rPr>
              <a:t>PENYELESIAN METODE LAPLACE</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718879"/>
            <a:ext cx="15952763" cy="6539421"/>
          </a:xfrm>
          <a:prstGeom prst="rect">
            <a:avLst/>
          </a:prstGeom>
        </p:spPr>
        <p:txBody>
          <a:bodyPr anchor="t" rtlCol="false" tIns="0" lIns="0" bIns="0" rIns="0">
            <a:spAutoFit/>
          </a:bodyPr>
          <a:lstStyle/>
          <a:p>
            <a:pPr algn="just">
              <a:lnSpc>
                <a:spcPts val="3470"/>
              </a:lnSpc>
            </a:pPr>
            <a:r>
              <a:rPr lang="en-US" sz="2649" spc="76">
                <a:solidFill>
                  <a:srgbClr val="000000"/>
                </a:solidFill>
                <a:latin typeface="Montserrat Classic Bold"/>
              </a:rPr>
              <a:t>     PADA METODE PENYELESAIAN SECARA UMUM, DIGUNAKAN TEKNIK U(T) UNTUK MENDAPATKAN PENYELESAIAN EKSAK. PADA EULER METHOD DAN IMPROVED EULER METHOD, DIGUNAKAN RUMUS YANG TERKAIT DAN DILAKUKAN 10 KALI PERULANGAN PADA MASING-MASING METODE. DIKARENAKAN KEDUA METODE TERSEBUT ADALAH METODE NUMERIK, MAKA DIGUNAKAN HASIL PENYELESAIAN EKSAK YANG TELAH DIDAPAT UNTUK DIBANDINGKAN DENGAN HASIL DARI METODE NUMERIK INI. PADA METODE TRANSFORMASI LAPLACE, DIGUNAKAN RUMUS DARI TABEL LAPLACE YANG DIBUTUHKAN UNTUK MENYELESAIKAN PDB</a:t>
            </a:r>
          </a:p>
          <a:p>
            <a:pPr algn="just">
              <a:lnSpc>
                <a:spcPts val="3470"/>
              </a:lnSpc>
            </a:pPr>
          </a:p>
          <a:p>
            <a:pPr algn="just">
              <a:lnSpc>
                <a:spcPts val="3470"/>
              </a:lnSpc>
            </a:pPr>
            <a:r>
              <a:rPr lang="en-US" sz="2649" spc="76">
                <a:solidFill>
                  <a:srgbClr val="000000"/>
                </a:solidFill>
                <a:latin typeface="Montserrat Classic Bold"/>
              </a:rPr>
              <a:t>   </a:t>
            </a:r>
            <a:r>
              <a:rPr lang="en-US" sz="2649" spc="76">
                <a:solidFill>
                  <a:srgbClr val="000000"/>
                </a:solidFill>
                <a:latin typeface="Montserrat Classic Bold"/>
              </a:rPr>
              <a:t>SETELAH DILAKUKAN METODE-METODE DIATAS, DITEMUKAN BAHWA HASIL MENGGUNAKAN METODE PENYELESAIAN UMUM DAN TRANSFORMASI LAPLACE ADALAH SAMA. UNTUK METODE NUMERIK, DITEMUKAN BAHWA EULER METHOD DAN IMPROVED EULER METHOD MENGHASILKAN GRAFIK YANG MENDEKATI GRAFIK DARI PENYELESAIAN EKSAK, DENGAN GRAFIK DARI IMPROVED EULER MEMILIKI TINGKAT KEMIRIPAN YANG LEBIH TINGGI DARIPADA GRAFIK DARI EULER METHOD</a:t>
            </a:r>
          </a:p>
        </p:txBody>
      </p:sp>
      <p:grpSp>
        <p:nvGrpSpPr>
          <p:cNvPr name="Group 3" id="3"/>
          <p:cNvGrpSpPr/>
          <p:nvPr/>
        </p:nvGrpSpPr>
        <p:grpSpPr>
          <a:xfrm rot="0">
            <a:off x="1028700" y="733042"/>
            <a:ext cx="16230600" cy="1578140"/>
            <a:chOff x="0" y="0"/>
            <a:chExt cx="21640800" cy="2104186"/>
          </a:xfrm>
        </p:grpSpPr>
        <p:sp>
          <p:nvSpPr>
            <p:cNvPr name="AutoShape 4" id="4"/>
            <p:cNvSpPr/>
            <p:nvPr/>
          </p:nvSpPr>
          <p:spPr>
            <a:xfrm rot="0">
              <a:off x="0" y="0"/>
              <a:ext cx="21640800" cy="2104186"/>
            </a:xfrm>
            <a:prstGeom prst="rect">
              <a:avLst/>
            </a:prstGeom>
            <a:solidFill>
              <a:srgbClr val="000000"/>
            </a:solidFill>
          </p:spPr>
        </p:sp>
        <p:sp>
          <p:nvSpPr>
            <p:cNvPr name="TextBox 5" id="5"/>
            <p:cNvSpPr txBox="true"/>
            <p:nvPr/>
          </p:nvSpPr>
          <p:spPr>
            <a:xfrm rot="0">
              <a:off x="638028" y="494536"/>
              <a:ext cx="20364744" cy="1019863"/>
            </a:xfrm>
            <a:prstGeom prst="rect">
              <a:avLst/>
            </a:prstGeom>
          </p:spPr>
          <p:txBody>
            <a:bodyPr anchor="t" rtlCol="false" tIns="0" lIns="0" bIns="0" rIns="0">
              <a:spAutoFit/>
            </a:bodyPr>
            <a:lstStyle/>
            <a:p>
              <a:pPr>
                <a:lnSpc>
                  <a:spcPts val="6440"/>
                </a:lnSpc>
              </a:pPr>
              <a:r>
                <a:rPr lang="en-US" sz="4600" spc="368">
                  <a:solidFill>
                    <a:srgbClr val="FFFFFF"/>
                  </a:solidFill>
                  <a:latin typeface="Montserrat Classic"/>
                </a:rPr>
                <a:t>KESIMPULAN</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13184777" y="-260528"/>
            <a:ext cx="5388973" cy="10808056"/>
          </a:xfrm>
          <a:prstGeom prst="rect">
            <a:avLst/>
          </a:prstGeom>
          <a:solidFill>
            <a:srgbClr val="FFFFFF"/>
          </a:solidFill>
        </p:spPr>
      </p:sp>
      <p:sp>
        <p:nvSpPr>
          <p:cNvPr name="TextBox 3" id="3"/>
          <p:cNvSpPr txBox="true"/>
          <p:nvPr/>
        </p:nvSpPr>
        <p:spPr>
          <a:xfrm rot="0">
            <a:off x="13458153" y="3875849"/>
            <a:ext cx="4842221" cy="2209304"/>
          </a:xfrm>
          <a:prstGeom prst="rect">
            <a:avLst/>
          </a:prstGeom>
        </p:spPr>
        <p:txBody>
          <a:bodyPr anchor="t" rtlCol="false" tIns="0" lIns="0" bIns="0" rIns="0">
            <a:spAutoFit/>
          </a:bodyPr>
          <a:lstStyle/>
          <a:p>
            <a:pPr>
              <a:lnSpc>
                <a:spcPts val="8788"/>
              </a:lnSpc>
            </a:pPr>
            <a:r>
              <a:rPr lang="en-US" sz="6975" spc="62">
                <a:solidFill>
                  <a:srgbClr val="000000"/>
                </a:solidFill>
                <a:latin typeface="Montserrat Classic Bold"/>
              </a:rPr>
              <a:t>REAL PROBLEM</a:t>
            </a:r>
          </a:p>
        </p:txBody>
      </p:sp>
      <p:sp>
        <p:nvSpPr>
          <p:cNvPr name="TextBox 4" id="4"/>
          <p:cNvSpPr txBox="true"/>
          <p:nvPr/>
        </p:nvSpPr>
        <p:spPr>
          <a:xfrm rot="0">
            <a:off x="799636" y="1028700"/>
            <a:ext cx="8289969" cy="897685"/>
          </a:xfrm>
          <a:prstGeom prst="rect">
            <a:avLst/>
          </a:prstGeom>
        </p:spPr>
        <p:txBody>
          <a:bodyPr anchor="t" rtlCol="false" tIns="0" lIns="0" bIns="0" rIns="0">
            <a:spAutoFit/>
          </a:bodyPr>
          <a:lstStyle/>
          <a:p>
            <a:pPr>
              <a:lnSpc>
                <a:spcPts val="7079"/>
              </a:lnSpc>
            </a:pPr>
            <a:r>
              <a:rPr lang="en-US" sz="5899" spc="436">
                <a:solidFill>
                  <a:srgbClr val="FFFFFF"/>
                </a:solidFill>
                <a:latin typeface="Montserrat Classic Bold"/>
              </a:rPr>
              <a:t>PENYELESAIAN</a:t>
            </a:r>
          </a:p>
        </p:txBody>
      </p:sp>
      <p:sp>
        <p:nvSpPr>
          <p:cNvPr name="TextBox 5" id="5"/>
          <p:cNvSpPr txBox="true"/>
          <p:nvPr/>
        </p:nvSpPr>
        <p:spPr>
          <a:xfrm rot="0">
            <a:off x="799636" y="2021089"/>
            <a:ext cx="11708272" cy="2791587"/>
          </a:xfrm>
          <a:prstGeom prst="rect">
            <a:avLst/>
          </a:prstGeom>
        </p:spPr>
        <p:txBody>
          <a:bodyPr anchor="t" rtlCol="false" tIns="0" lIns="0" bIns="0" rIns="0">
            <a:spAutoFit/>
          </a:bodyPr>
          <a:lstStyle/>
          <a:p>
            <a:pPr algn="just">
              <a:lnSpc>
                <a:spcPts val="4500"/>
              </a:lnSpc>
            </a:pPr>
            <a:r>
              <a:rPr lang="en-US" sz="3000" spc="30">
                <a:solidFill>
                  <a:srgbClr val="FFFFFF"/>
                </a:solidFill>
                <a:latin typeface="Montserrat Light"/>
              </a:rPr>
              <a:t>Dengan permintaan/demand disimbolkan dengan D, penawaran/supply disimbolkan dengan S, dan harga/price disimbolkan dengan P</a:t>
            </a:r>
          </a:p>
          <a:p>
            <a:pPr algn="just">
              <a:lnSpc>
                <a:spcPts val="4500"/>
              </a:lnSpc>
            </a:pPr>
          </a:p>
          <a:p>
            <a:pPr algn="just">
              <a:lnSpc>
                <a:spcPts val="4500"/>
              </a:lnSpc>
            </a:pPr>
          </a:p>
        </p:txBody>
      </p:sp>
      <p:sp>
        <p:nvSpPr>
          <p:cNvPr name="TextBox 6" id="6"/>
          <p:cNvSpPr txBox="true"/>
          <p:nvPr/>
        </p:nvSpPr>
        <p:spPr>
          <a:xfrm rot="0">
            <a:off x="799636" y="4310471"/>
            <a:ext cx="11708272" cy="4531349"/>
          </a:xfrm>
          <a:prstGeom prst="rect">
            <a:avLst/>
          </a:prstGeom>
        </p:spPr>
        <p:txBody>
          <a:bodyPr anchor="t" rtlCol="false" tIns="0" lIns="0" bIns="0" rIns="0">
            <a:spAutoFit/>
          </a:bodyPr>
          <a:lstStyle/>
          <a:p>
            <a:pPr algn="just">
              <a:lnSpc>
                <a:spcPts val="4500"/>
              </a:lnSpc>
            </a:pPr>
            <a:r>
              <a:rPr lang="en-US" sz="3000" spc="30">
                <a:solidFill>
                  <a:srgbClr val="FFFFFF"/>
                </a:solidFill>
                <a:latin typeface="Montserrat Light"/>
              </a:rPr>
              <a:t>Permintaan tergantung pada harga. Jadi secara umum dapat dituliskan </a:t>
            </a:r>
          </a:p>
          <a:p>
            <a:pPr algn="just">
              <a:lnSpc>
                <a:spcPts val="4500"/>
              </a:lnSpc>
            </a:pPr>
            <a:r>
              <a:rPr lang="en-US" sz="3000" spc="30">
                <a:solidFill>
                  <a:srgbClr val="FFFFFF"/>
                </a:solidFill>
                <a:ea typeface="Montserrat Light Bold"/>
              </a:rPr>
              <a:t>𝐷 = 𝐷 (𝑃)</a:t>
            </a:r>
            <a:r>
              <a:rPr lang="en-US" sz="3000" spc="30">
                <a:solidFill>
                  <a:srgbClr val="FFFFFF"/>
                </a:solidFill>
                <a:latin typeface="Montserrat Light"/>
              </a:rPr>
              <a:t> </a:t>
            </a:r>
          </a:p>
          <a:p>
            <a:pPr algn="just">
              <a:lnSpc>
                <a:spcPts val="4500"/>
              </a:lnSpc>
            </a:pPr>
            <a:r>
              <a:rPr lang="en-US" sz="3000" spc="30">
                <a:solidFill>
                  <a:srgbClr val="FFFFFF"/>
                </a:solidFill>
                <a:latin typeface="Montserrat Light"/>
              </a:rPr>
              <a:t>tetapi model yang akan dibuat adalah linier, sehingga model yang mungkin hanyalah </a:t>
            </a:r>
          </a:p>
          <a:p>
            <a:pPr algn="just">
              <a:lnSpc>
                <a:spcPts val="4500"/>
              </a:lnSpc>
            </a:pPr>
            <a:r>
              <a:rPr lang="en-US" sz="3000" spc="30">
                <a:solidFill>
                  <a:srgbClr val="FFFFFF"/>
                </a:solidFill>
                <a:ea typeface="Montserrat Light Bold"/>
              </a:rPr>
              <a:t>𝐷(𝑃) = 𝑎 + 𝑏𝑃</a:t>
            </a:r>
            <a:r>
              <a:rPr lang="en-US" sz="3000" spc="30">
                <a:solidFill>
                  <a:srgbClr val="FFFFFF"/>
                </a:solidFill>
                <a:latin typeface="Montserrat Light"/>
              </a:rPr>
              <a:t> ……………………………. (1) </a:t>
            </a:r>
          </a:p>
          <a:p>
            <a:pPr algn="just">
              <a:lnSpc>
                <a:spcPts val="4500"/>
              </a:lnSpc>
            </a:pPr>
            <a:r>
              <a:rPr lang="en-US" sz="3000" spc="30">
                <a:solidFill>
                  <a:srgbClr val="FFFFFF"/>
                </a:solidFill>
                <a:latin typeface="Montserrat Light"/>
              </a:rPr>
              <a:t>dengan 𝑎,𝑏 konstanta dan 𝑏 &lt; 0, 𝑏 bernilai negatif karena harga naik mengakibatkan permintaan turun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13184777" y="-260528"/>
            <a:ext cx="5388973" cy="10808056"/>
          </a:xfrm>
          <a:prstGeom prst="rect">
            <a:avLst/>
          </a:prstGeom>
          <a:solidFill>
            <a:srgbClr val="FFFFFF"/>
          </a:solidFill>
        </p:spPr>
      </p:sp>
      <p:sp>
        <p:nvSpPr>
          <p:cNvPr name="TextBox 3" id="3"/>
          <p:cNvSpPr txBox="true"/>
          <p:nvPr/>
        </p:nvSpPr>
        <p:spPr>
          <a:xfrm rot="0">
            <a:off x="799636" y="919142"/>
            <a:ext cx="11708272" cy="3379452"/>
          </a:xfrm>
          <a:prstGeom prst="rect">
            <a:avLst/>
          </a:prstGeom>
        </p:spPr>
        <p:txBody>
          <a:bodyPr anchor="t" rtlCol="false" tIns="0" lIns="0" bIns="0" rIns="0">
            <a:spAutoFit/>
          </a:bodyPr>
          <a:lstStyle/>
          <a:p>
            <a:pPr algn="just">
              <a:lnSpc>
                <a:spcPts val="4500"/>
              </a:lnSpc>
            </a:pPr>
            <a:r>
              <a:rPr lang="en-US" sz="3000" spc="30">
                <a:solidFill>
                  <a:srgbClr val="FFFFFF"/>
                </a:solidFill>
                <a:latin typeface="Montserrat Light"/>
              </a:rPr>
              <a:t>Penawaran juga tergantung pada harga, sehingga secara umum dapat ditulis </a:t>
            </a:r>
          </a:p>
          <a:p>
            <a:pPr algn="just">
              <a:lnSpc>
                <a:spcPts val="4500"/>
              </a:lnSpc>
            </a:pPr>
            <a:r>
              <a:rPr lang="en-US" sz="3000" spc="30">
                <a:solidFill>
                  <a:srgbClr val="FFFFFF"/>
                </a:solidFill>
                <a:ea typeface="Montserrat Light Bold"/>
              </a:rPr>
              <a:t>𝑆 = 𝑆(𝑃)</a:t>
            </a:r>
            <a:r>
              <a:rPr lang="en-US" sz="3000" spc="30">
                <a:solidFill>
                  <a:srgbClr val="FFFFFF"/>
                </a:solidFill>
                <a:latin typeface="Montserrat Light"/>
              </a:rPr>
              <a:t> </a:t>
            </a:r>
          </a:p>
          <a:p>
            <a:pPr algn="just">
              <a:lnSpc>
                <a:spcPts val="4500"/>
              </a:lnSpc>
            </a:pPr>
            <a:r>
              <a:rPr lang="en-US" sz="3000" spc="30">
                <a:solidFill>
                  <a:srgbClr val="FFFFFF"/>
                </a:solidFill>
                <a:latin typeface="Montserrat Light"/>
              </a:rPr>
              <a:t>Akan tetapi, karena modelnya linier maka model yang mungkin hanyalah</a:t>
            </a:r>
          </a:p>
          <a:p>
            <a:pPr algn="just">
              <a:lnSpc>
                <a:spcPts val="4500"/>
              </a:lnSpc>
            </a:pPr>
          </a:p>
        </p:txBody>
      </p:sp>
      <p:sp>
        <p:nvSpPr>
          <p:cNvPr name="TextBox 4" id="4"/>
          <p:cNvSpPr txBox="true"/>
          <p:nvPr/>
        </p:nvSpPr>
        <p:spPr>
          <a:xfrm rot="0">
            <a:off x="799636" y="3804391"/>
            <a:ext cx="11708272" cy="1687355"/>
          </a:xfrm>
          <a:prstGeom prst="rect">
            <a:avLst/>
          </a:prstGeom>
        </p:spPr>
        <p:txBody>
          <a:bodyPr anchor="t" rtlCol="false" tIns="0" lIns="0" bIns="0" rIns="0">
            <a:spAutoFit/>
          </a:bodyPr>
          <a:lstStyle/>
          <a:p>
            <a:pPr algn="just">
              <a:lnSpc>
                <a:spcPts val="4500"/>
              </a:lnSpc>
            </a:pPr>
            <a:r>
              <a:rPr lang="en-US" sz="3000" spc="30">
                <a:solidFill>
                  <a:srgbClr val="FFFFFF"/>
                </a:solidFill>
                <a:ea typeface="Montserrat Light Bold"/>
              </a:rPr>
              <a:t>𝑆(𝑃) = 𝑐 + 𝑑𝑃</a:t>
            </a:r>
            <a:r>
              <a:rPr lang="en-US" sz="3000" spc="30">
                <a:solidFill>
                  <a:srgbClr val="FFFFFF"/>
                </a:solidFill>
                <a:latin typeface="Montserrat Light"/>
              </a:rPr>
              <a:t> ……………………………… (2) </a:t>
            </a:r>
          </a:p>
          <a:p>
            <a:pPr algn="just">
              <a:lnSpc>
                <a:spcPts val="4500"/>
              </a:lnSpc>
            </a:pPr>
            <a:r>
              <a:rPr lang="en-US" sz="3000" spc="30">
                <a:solidFill>
                  <a:srgbClr val="FFFFFF"/>
                </a:solidFill>
                <a:latin typeface="Montserrat Light"/>
              </a:rPr>
              <a:t>dengan 𝑐, 𝑑 konstanta dan 𝑑 &lt; 0, 𝑑 bernilai negatif karena harga naik mengakibatkan permintaan turu</a:t>
            </a:r>
          </a:p>
        </p:txBody>
      </p:sp>
      <p:sp>
        <p:nvSpPr>
          <p:cNvPr name="TextBox 5" id="5"/>
          <p:cNvSpPr txBox="true"/>
          <p:nvPr/>
        </p:nvSpPr>
        <p:spPr>
          <a:xfrm rot="0">
            <a:off x="799636" y="5999427"/>
            <a:ext cx="11708272" cy="2791587"/>
          </a:xfrm>
          <a:prstGeom prst="rect">
            <a:avLst/>
          </a:prstGeom>
        </p:spPr>
        <p:txBody>
          <a:bodyPr anchor="t" rtlCol="false" tIns="0" lIns="0" bIns="0" rIns="0">
            <a:spAutoFit/>
          </a:bodyPr>
          <a:lstStyle/>
          <a:p>
            <a:pPr algn="just">
              <a:lnSpc>
                <a:spcPts val="4500"/>
              </a:lnSpc>
            </a:pPr>
            <a:r>
              <a:rPr lang="en-US" sz="3000" spc="30">
                <a:solidFill>
                  <a:srgbClr val="FFFFFF"/>
                </a:solidFill>
                <a:latin typeface="Montserrat Light"/>
              </a:rPr>
              <a:t>Untuk menggambarkan situasi ini dalam model matematika dengan batasan dari model linier kita gunakan persamaan diferensial </a:t>
            </a:r>
          </a:p>
          <a:p>
            <a:pPr algn="just">
              <a:lnSpc>
                <a:spcPts val="4500"/>
              </a:lnSpc>
            </a:pPr>
            <a:r>
              <a:rPr lang="en-US" sz="3000" spc="30">
                <a:solidFill>
                  <a:srgbClr val="FFFFFF"/>
                </a:solidFill>
                <a:latin typeface="Montserrat Light"/>
              </a:rPr>
              <a:t>                   ………………………………………………. (3)</a:t>
            </a:r>
          </a:p>
          <a:p>
            <a:pPr algn="just">
              <a:lnSpc>
                <a:spcPts val="4500"/>
              </a:lnSpc>
            </a:pPr>
            <a:r>
              <a:rPr lang="en-US" sz="3000" spc="30">
                <a:solidFill>
                  <a:srgbClr val="FFFFFF"/>
                </a:solidFill>
                <a:latin typeface="Montserrat Light"/>
              </a:rPr>
              <a:t>dengan 𝑌 konstanta, 𝑌 &gt; 𝑂. </a:t>
            </a:r>
          </a:p>
        </p:txBody>
      </p:sp>
      <p:pic>
        <p:nvPicPr>
          <p:cNvPr name="Picture 6" id="6"/>
          <p:cNvPicPr>
            <a:picLocks noChangeAspect="true"/>
          </p:cNvPicPr>
          <p:nvPr/>
        </p:nvPicPr>
        <p:blipFill>
          <a:blip r:embed="rId2"/>
          <a:srcRect l="0" t="0" r="0" b="0"/>
          <a:stretch>
            <a:fillRect/>
          </a:stretch>
        </p:blipFill>
        <p:spPr>
          <a:xfrm flipH="false" flipV="false" rot="0">
            <a:off x="799636" y="7716060"/>
            <a:ext cx="2010512" cy="633232"/>
          </a:xfrm>
          <a:prstGeom prst="rect">
            <a:avLst/>
          </a:prstGeom>
        </p:spPr>
      </p:pic>
      <p:sp>
        <p:nvSpPr>
          <p:cNvPr name="TextBox 7" id="7"/>
          <p:cNvSpPr txBox="true"/>
          <p:nvPr/>
        </p:nvSpPr>
        <p:spPr>
          <a:xfrm rot="0">
            <a:off x="13458153" y="3875849"/>
            <a:ext cx="4842221" cy="2209304"/>
          </a:xfrm>
          <a:prstGeom prst="rect">
            <a:avLst/>
          </a:prstGeom>
        </p:spPr>
        <p:txBody>
          <a:bodyPr anchor="t" rtlCol="false" tIns="0" lIns="0" bIns="0" rIns="0">
            <a:spAutoFit/>
          </a:bodyPr>
          <a:lstStyle/>
          <a:p>
            <a:pPr>
              <a:lnSpc>
                <a:spcPts val="8788"/>
              </a:lnSpc>
            </a:pPr>
            <a:r>
              <a:rPr lang="en-US" sz="6975" spc="62">
                <a:solidFill>
                  <a:srgbClr val="000000"/>
                </a:solidFill>
                <a:latin typeface="Montserrat Classic Bold"/>
              </a:rPr>
              <a:t>REAL PROBLEM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2593659"/>
            <a:ext cx="18432893" cy="7693341"/>
          </a:xfrm>
          <a:prstGeom prst="rect">
            <a:avLst/>
          </a:prstGeom>
          <a:solidFill>
            <a:srgbClr val="FFFFFF"/>
          </a:solidFill>
        </p:spPr>
      </p:sp>
      <p:sp>
        <p:nvSpPr>
          <p:cNvPr name="AutoShape 3" id="3"/>
          <p:cNvSpPr/>
          <p:nvPr/>
        </p:nvSpPr>
        <p:spPr>
          <a:xfrm rot="0">
            <a:off x="15459517" y="1086655"/>
            <a:ext cx="1799783" cy="28955"/>
          </a:xfrm>
          <a:prstGeom prst="rect">
            <a:avLst/>
          </a:prstGeom>
          <a:solidFill>
            <a:srgbClr val="FFFFFF"/>
          </a:solidFill>
        </p:spPr>
      </p:sp>
      <p:sp>
        <p:nvSpPr>
          <p:cNvPr name="TextBox 4" id="4"/>
          <p:cNvSpPr txBox="true"/>
          <p:nvPr/>
        </p:nvSpPr>
        <p:spPr>
          <a:xfrm rot="0">
            <a:off x="1028700" y="2915945"/>
            <a:ext cx="11708272" cy="2227555"/>
          </a:xfrm>
          <a:prstGeom prst="rect">
            <a:avLst/>
          </a:prstGeom>
        </p:spPr>
        <p:txBody>
          <a:bodyPr anchor="t" rtlCol="false" tIns="0" lIns="0" bIns="0" rIns="0">
            <a:spAutoFit/>
          </a:bodyPr>
          <a:lstStyle/>
          <a:p>
            <a:pPr algn="just">
              <a:lnSpc>
                <a:spcPts val="4500"/>
              </a:lnSpc>
            </a:pPr>
            <a:r>
              <a:rPr lang="en-US" sz="3000" spc="30">
                <a:solidFill>
                  <a:srgbClr val="000000"/>
                </a:solidFill>
                <a:latin typeface="Montserrat Light"/>
              </a:rPr>
              <a:t>Sekarang model menjadi lengkap. Dipunyai tiga persamaan yaitu persamaan (1), (2) dan (3) dengan tiga peubah D, S, dan P. Bila persamaan (1) dan (2) disubstitusikan ke persamaan (3) diperoleh bentuk PDB</a:t>
            </a:r>
          </a:p>
        </p:txBody>
      </p:sp>
      <p:pic>
        <p:nvPicPr>
          <p:cNvPr name="Picture 5" id="5"/>
          <p:cNvPicPr>
            <a:picLocks noChangeAspect="true"/>
          </p:cNvPicPr>
          <p:nvPr/>
        </p:nvPicPr>
        <p:blipFill>
          <a:blip r:embed="rId2"/>
          <a:srcRect l="0" t="0" r="0" b="0"/>
          <a:stretch>
            <a:fillRect/>
          </a:stretch>
        </p:blipFill>
        <p:spPr>
          <a:xfrm flipH="false" flipV="false" rot="0">
            <a:off x="1028700" y="5360768"/>
            <a:ext cx="11381479" cy="2430295"/>
          </a:xfrm>
          <a:prstGeom prst="rect">
            <a:avLst/>
          </a:prstGeom>
        </p:spPr>
      </p:pic>
      <p:sp>
        <p:nvSpPr>
          <p:cNvPr name="TextBox 6" id="6"/>
          <p:cNvSpPr txBox="true"/>
          <p:nvPr/>
        </p:nvSpPr>
        <p:spPr>
          <a:xfrm rot="0">
            <a:off x="1028700" y="841284"/>
            <a:ext cx="13537733" cy="818244"/>
          </a:xfrm>
          <a:prstGeom prst="rect">
            <a:avLst/>
          </a:prstGeom>
        </p:spPr>
        <p:txBody>
          <a:bodyPr anchor="t" rtlCol="false" tIns="0" lIns="0" bIns="0" rIns="0">
            <a:spAutoFit/>
          </a:bodyPr>
          <a:lstStyle/>
          <a:p>
            <a:pPr>
              <a:lnSpc>
                <a:spcPts val="6479"/>
              </a:lnSpc>
            </a:pPr>
            <a:r>
              <a:rPr lang="en-US" sz="5399" spc="399">
                <a:solidFill>
                  <a:srgbClr val="FFFFFF"/>
                </a:solidFill>
                <a:latin typeface="Montserrat Classic Bold"/>
              </a:rPr>
              <a:t>REAL PROBLEM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2447" y="2593659"/>
            <a:ext cx="18432893" cy="7693341"/>
          </a:xfrm>
          <a:prstGeom prst="rect">
            <a:avLst/>
          </a:prstGeom>
          <a:solidFill>
            <a:srgbClr val="FFFFFF"/>
          </a:solidFill>
        </p:spPr>
      </p:sp>
      <p:sp>
        <p:nvSpPr>
          <p:cNvPr name="AutoShape 3" id="3"/>
          <p:cNvSpPr/>
          <p:nvPr/>
        </p:nvSpPr>
        <p:spPr>
          <a:xfrm rot="0">
            <a:off x="15459517" y="1086655"/>
            <a:ext cx="1799783" cy="28955"/>
          </a:xfrm>
          <a:prstGeom prst="rect">
            <a:avLst/>
          </a:prstGeom>
          <a:solidFill>
            <a:srgbClr val="FFFFFF"/>
          </a:solidFill>
        </p:spPr>
      </p:sp>
      <p:pic>
        <p:nvPicPr>
          <p:cNvPr name="Picture 4" id="4"/>
          <p:cNvPicPr>
            <a:picLocks noChangeAspect="true"/>
          </p:cNvPicPr>
          <p:nvPr/>
        </p:nvPicPr>
        <p:blipFill>
          <a:blip r:embed="rId2"/>
          <a:srcRect l="0" t="0" r="0" b="0"/>
          <a:stretch>
            <a:fillRect/>
          </a:stretch>
        </p:blipFill>
        <p:spPr>
          <a:xfrm flipH="false" flipV="false" rot="0">
            <a:off x="616069" y="6182816"/>
            <a:ext cx="7519999" cy="3353513"/>
          </a:xfrm>
          <a:prstGeom prst="rect">
            <a:avLst/>
          </a:prstGeom>
        </p:spPr>
      </p:pic>
      <p:sp>
        <p:nvSpPr>
          <p:cNvPr name="TextBox 5" id="5"/>
          <p:cNvSpPr txBox="true"/>
          <p:nvPr/>
        </p:nvSpPr>
        <p:spPr>
          <a:xfrm rot="0">
            <a:off x="1028700" y="2731867"/>
            <a:ext cx="11708272" cy="3450949"/>
          </a:xfrm>
          <a:prstGeom prst="rect">
            <a:avLst/>
          </a:prstGeom>
        </p:spPr>
        <p:txBody>
          <a:bodyPr anchor="t" rtlCol="false" tIns="0" lIns="0" bIns="0" rIns="0">
            <a:spAutoFit/>
          </a:bodyPr>
          <a:lstStyle/>
          <a:p>
            <a:pPr algn="just">
              <a:lnSpc>
                <a:spcPts val="4500"/>
              </a:lnSpc>
            </a:pPr>
            <a:r>
              <a:rPr lang="en-US" sz="3000" spc="30">
                <a:solidFill>
                  <a:srgbClr val="000000"/>
                </a:solidFill>
                <a:latin typeface="Montserrat Light"/>
              </a:rPr>
              <a:t>Jika diketahui</a:t>
            </a:r>
          </a:p>
          <a:p>
            <a:pPr algn="just">
              <a:lnSpc>
                <a:spcPts val="4500"/>
              </a:lnSpc>
            </a:pPr>
            <a:r>
              <a:rPr lang="en-US" sz="3000" spc="30">
                <a:solidFill>
                  <a:srgbClr val="000000"/>
                </a:solidFill>
                <a:ea typeface="Montserrat Light Bold"/>
              </a:rPr>
              <a:t>𝐷(𝑃) = 50 − 𝑃 </a:t>
            </a:r>
          </a:p>
          <a:p>
            <a:pPr algn="just">
              <a:lnSpc>
                <a:spcPts val="4500"/>
              </a:lnSpc>
            </a:pPr>
            <a:r>
              <a:rPr lang="en-US" sz="3000" spc="30">
                <a:solidFill>
                  <a:srgbClr val="000000"/>
                </a:solidFill>
                <a:ea typeface="Montserrat Light Bold"/>
              </a:rPr>
              <a:t>𝑆(𝑃) = 30 + 3𝑃</a:t>
            </a:r>
            <a:r>
              <a:rPr lang="en-US" sz="3000" spc="30">
                <a:solidFill>
                  <a:srgbClr val="000000"/>
                </a:solidFill>
                <a:latin typeface="Montserrat Light"/>
              </a:rPr>
              <a:t> </a:t>
            </a:r>
          </a:p>
          <a:p>
            <a:pPr algn="just">
              <a:lnSpc>
                <a:spcPts val="4500"/>
              </a:lnSpc>
            </a:pPr>
            <a:r>
              <a:rPr lang="en-US" sz="3000" spc="30">
                <a:solidFill>
                  <a:srgbClr val="000000"/>
                </a:solidFill>
                <a:latin typeface="Montserrat Light Bold Italics"/>
              </a:rPr>
              <a:t>P(0) = 105</a:t>
            </a:r>
          </a:p>
          <a:p>
            <a:pPr algn="just">
              <a:lnSpc>
                <a:spcPts val="4500"/>
              </a:lnSpc>
            </a:pPr>
            <a:r>
              <a:rPr lang="en-US" sz="3000" spc="30">
                <a:solidFill>
                  <a:srgbClr val="000000"/>
                </a:solidFill>
                <a:latin typeface="Montserrat Light"/>
              </a:rPr>
              <a:t>Dan jika konstanta Y bernilai 2 Didapat </a:t>
            </a:r>
          </a:p>
          <a:p>
            <a:pPr algn="just">
              <a:lnSpc>
                <a:spcPts val="4500"/>
              </a:lnSpc>
            </a:pPr>
            <a:r>
              <a:rPr lang="en-US" sz="3000" spc="30">
                <a:solidFill>
                  <a:srgbClr val="000000"/>
                </a:solidFill>
                <a:ea typeface="Montserrat Light Bold"/>
              </a:rPr>
              <a:t>𝑎 = 50, 𝑏 = −1, 𝑐 = 30, 𝑑 = 3, 𝑌 = 2, </a:t>
            </a:r>
          </a:p>
        </p:txBody>
      </p:sp>
      <p:pic>
        <p:nvPicPr>
          <p:cNvPr name="Picture 6" id="6"/>
          <p:cNvPicPr>
            <a:picLocks noChangeAspect="true"/>
          </p:cNvPicPr>
          <p:nvPr/>
        </p:nvPicPr>
        <p:blipFill>
          <a:blip r:embed="rId3"/>
          <a:srcRect l="10535" t="33378" r="0" b="21235"/>
          <a:stretch>
            <a:fillRect/>
          </a:stretch>
        </p:blipFill>
        <p:spPr>
          <a:xfrm flipH="false" flipV="false" rot="0">
            <a:off x="7296732" y="5763169"/>
            <a:ext cx="3223774" cy="476797"/>
          </a:xfrm>
          <a:prstGeom prst="rect">
            <a:avLst/>
          </a:prstGeom>
        </p:spPr>
      </p:pic>
      <p:sp>
        <p:nvSpPr>
          <p:cNvPr name="TextBox 7" id="7"/>
          <p:cNvSpPr txBox="true"/>
          <p:nvPr/>
        </p:nvSpPr>
        <p:spPr>
          <a:xfrm rot="0">
            <a:off x="1028700" y="841284"/>
            <a:ext cx="13537733" cy="818244"/>
          </a:xfrm>
          <a:prstGeom prst="rect">
            <a:avLst/>
          </a:prstGeom>
        </p:spPr>
        <p:txBody>
          <a:bodyPr anchor="t" rtlCol="false" tIns="0" lIns="0" bIns="0" rIns="0">
            <a:spAutoFit/>
          </a:bodyPr>
          <a:lstStyle/>
          <a:p>
            <a:pPr>
              <a:lnSpc>
                <a:spcPts val="6479"/>
              </a:lnSpc>
            </a:pPr>
            <a:r>
              <a:rPr lang="en-US" sz="5399" spc="399">
                <a:solidFill>
                  <a:srgbClr val="FFFFFF"/>
                </a:solidFill>
                <a:latin typeface="Montserrat Classic Bold"/>
              </a:rPr>
              <a:t>MASALAH NILAI AWAL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447" y="2010588"/>
            <a:ext cx="18432893" cy="8276412"/>
          </a:xfrm>
          <a:prstGeom prst="rect">
            <a:avLst/>
          </a:prstGeom>
          <a:solidFill>
            <a:srgbClr val="000000"/>
          </a:solidFill>
        </p:spPr>
      </p:sp>
      <p:sp>
        <p:nvSpPr>
          <p:cNvPr name="AutoShape 3" id="3"/>
          <p:cNvSpPr/>
          <p:nvPr/>
        </p:nvSpPr>
        <p:spPr>
          <a:xfrm rot="0">
            <a:off x="15459517" y="1086655"/>
            <a:ext cx="1799783" cy="28955"/>
          </a:xfrm>
          <a:prstGeom prst="rect">
            <a:avLst/>
          </a:prstGeom>
          <a:solidFill>
            <a:srgbClr val="FFFFFF"/>
          </a:solidFill>
        </p:spPr>
      </p:sp>
      <p:pic>
        <p:nvPicPr>
          <p:cNvPr name="Picture 4" id="4"/>
          <p:cNvPicPr>
            <a:picLocks noChangeAspect="true"/>
          </p:cNvPicPr>
          <p:nvPr/>
        </p:nvPicPr>
        <p:blipFill>
          <a:blip r:embed="rId2"/>
          <a:srcRect l="0" t="0" r="276" b="0"/>
          <a:stretch>
            <a:fillRect/>
          </a:stretch>
        </p:blipFill>
        <p:spPr>
          <a:xfrm flipH="false" flipV="false" rot="0">
            <a:off x="1028700" y="2629910"/>
            <a:ext cx="7522497" cy="1610730"/>
          </a:xfrm>
          <a:prstGeom prst="rect">
            <a:avLst/>
          </a:prstGeom>
        </p:spPr>
      </p:pic>
      <p:pic>
        <p:nvPicPr>
          <p:cNvPr name="Picture 5" id="5"/>
          <p:cNvPicPr>
            <a:picLocks noChangeAspect="true"/>
          </p:cNvPicPr>
          <p:nvPr/>
        </p:nvPicPr>
        <p:blipFill>
          <a:blip r:embed="rId3"/>
          <a:srcRect l="0" t="723" r="0" b="723"/>
          <a:stretch>
            <a:fillRect/>
          </a:stretch>
        </p:blipFill>
        <p:spPr>
          <a:xfrm flipH="false" flipV="false" rot="0">
            <a:off x="1028700" y="4571522"/>
            <a:ext cx="7522497" cy="2489129"/>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1028700" y="7372991"/>
            <a:ext cx="7522497" cy="1933888"/>
          </a:xfrm>
          <a:prstGeom prst="rect">
            <a:avLst/>
          </a:prstGeom>
        </p:spPr>
      </p:pic>
      <p:sp>
        <p:nvSpPr>
          <p:cNvPr name="AutoShape 7" id="7"/>
          <p:cNvSpPr/>
          <p:nvPr/>
        </p:nvSpPr>
        <p:spPr>
          <a:xfrm rot="5400000">
            <a:off x="5362018" y="6015272"/>
            <a:ext cx="7611588" cy="0"/>
          </a:xfrm>
          <a:prstGeom prst="line">
            <a:avLst/>
          </a:prstGeom>
          <a:ln cap="rnd" w="47625">
            <a:solidFill>
              <a:srgbClr val="FFFFFF"/>
            </a:solidFill>
            <a:prstDash val="solid"/>
            <a:headEnd type="none" len="sm" w="sm"/>
            <a:tailEnd type="none" len="sm" w="sm"/>
          </a:ln>
        </p:spPr>
      </p:sp>
      <p:pic>
        <p:nvPicPr>
          <p:cNvPr name="Picture 8" id="8"/>
          <p:cNvPicPr>
            <a:picLocks noChangeAspect="true"/>
          </p:cNvPicPr>
          <p:nvPr/>
        </p:nvPicPr>
        <p:blipFill>
          <a:blip r:embed="rId5"/>
          <a:srcRect l="0" t="0" r="0" b="0"/>
          <a:stretch>
            <a:fillRect/>
          </a:stretch>
        </p:blipFill>
        <p:spPr>
          <a:xfrm flipH="false" flipV="false" rot="0">
            <a:off x="9795417" y="2629910"/>
            <a:ext cx="6563992" cy="3020134"/>
          </a:xfrm>
          <a:prstGeom prst="rect">
            <a:avLst/>
          </a:prstGeom>
        </p:spPr>
      </p:pic>
      <p:pic>
        <p:nvPicPr>
          <p:cNvPr name="Picture 9" id="9"/>
          <p:cNvPicPr>
            <a:picLocks noChangeAspect="true"/>
          </p:cNvPicPr>
          <p:nvPr/>
        </p:nvPicPr>
        <p:blipFill>
          <a:blip r:embed="rId6"/>
          <a:srcRect l="0" t="0" r="0" b="0"/>
          <a:stretch>
            <a:fillRect/>
          </a:stretch>
        </p:blipFill>
        <p:spPr>
          <a:xfrm flipH="false" flipV="false" rot="0">
            <a:off x="9795417" y="5816086"/>
            <a:ext cx="6563992" cy="2534611"/>
          </a:xfrm>
          <a:prstGeom prst="rect">
            <a:avLst/>
          </a:prstGeom>
        </p:spPr>
      </p:pic>
      <p:sp>
        <p:nvSpPr>
          <p:cNvPr name="TextBox 10" id="10"/>
          <p:cNvSpPr txBox="true"/>
          <p:nvPr/>
        </p:nvSpPr>
        <p:spPr>
          <a:xfrm rot="0">
            <a:off x="1028700" y="552737"/>
            <a:ext cx="15749468" cy="951925"/>
          </a:xfrm>
          <a:prstGeom prst="rect">
            <a:avLst/>
          </a:prstGeom>
        </p:spPr>
        <p:txBody>
          <a:bodyPr anchor="t" rtlCol="false" tIns="0" lIns="0" bIns="0" rIns="0">
            <a:spAutoFit/>
          </a:bodyPr>
          <a:lstStyle/>
          <a:p>
            <a:pPr>
              <a:lnSpc>
                <a:spcPts val="7538"/>
              </a:lnSpc>
            </a:pPr>
            <a:r>
              <a:rPr lang="en-US" sz="6282" spc="464">
                <a:solidFill>
                  <a:srgbClr val="000000"/>
                </a:solidFill>
                <a:latin typeface="Montserrat Classic Bold"/>
              </a:rPr>
              <a:t>PENYELESIAN METODE UMUM</a:t>
            </a:r>
          </a:p>
        </p:txBody>
      </p:sp>
      <p:sp>
        <p:nvSpPr>
          <p:cNvPr name="TextBox 11" id="11"/>
          <p:cNvSpPr txBox="true"/>
          <p:nvPr/>
        </p:nvSpPr>
        <p:spPr>
          <a:xfrm rot="0">
            <a:off x="9795417" y="8426233"/>
            <a:ext cx="6563992" cy="1168758"/>
          </a:xfrm>
          <a:prstGeom prst="rect">
            <a:avLst/>
          </a:prstGeom>
        </p:spPr>
        <p:txBody>
          <a:bodyPr anchor="t" rtlCol="false" tIns="0" lIns="0" bIns="0" rIns="0">
            <a:spAutoFit/>
          </a:bodyPr>
          <a:lstStyle/>
          <a:p>
            <a:pPr algn="just">
              <a:lnSpc>
                <a:spcPts val="3149"/>
              </a:lnSpc>
            </a:pPr>
            <a:r>
              <a:rPr lang="en-US" sz="2099" spc="20">
                <a:solidFill>
                  <a:srgbClr val="FFFFFF"/>
                </a:solidFill>
                <a:latin typeface="Montserrat Light"/>
              </a:rPr>
              <a:t>Demikian didapat fungsi P(t) untuk memprediksi harga dalam kurun waktu tertentu menggunakan fungsi D(P) dan S(P)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447" y="2010588"/>
            <a:ext cx="18432893" cy="8276412"/>
          </a:xfrm>
          <a:prstGeom prst="rect">
            <a:avLst/>
          </a:prstGeom>
          <a:solidFill>
            <a:srgbClr val="000000"/>
          </a:solidFill>
        </p:spPr>
      </p:sp>
      <p:sp>
        <p:nvSpPr>
          <p:cNvPr name="AutoShape 3" id="3"/>
          <p:cNvSpPr/>
          <p:nvPr/>
        </p:nvSpPr>
        <p:spPr>
          <a:xfrm rot="0">
            <a:off x="15459517" y="1086655"/>
            <a:ext cx="1799783" cy="28955"/>
          </a:xfrm>
          <a:prstGeom prst="rect">
            <a:avLst/>
          </a:prstGeom>
          <a:solidFill>
            <a:srgbClr val="FFFFFF"/>
          </a:solidFill>
        </p:spPr>
      </p:sp>
      <p:sp>
        <p:nvSpPr>
          <p:cNvPr name="TextBox 4" id="4"/>
          <p:cNvSpPr txBox="true"/>
          <p:nvPr/>
        </p:nvSpPr>
        <p:spPr>
          <a:xfrm rot="0">
            <a:off x="1028700" y="2331554"/>
            <a:ext cx="11708272" cy="1123322"/>
          </a:xfrm>
          <a:prstGeom prst="rect">
            <a:avLst/>
          </a:prstGeom>
        </p:spPr>
        <p:txBody>
          <a:bodyPr anchor="t" rtlCol="false" tIns="0" lIns="0" bIns="0" rIns="0">
            <a:spAutoFit/>
          </a:bodyPr>
          <a:lstStyle/>
          <a:p>
            <a:pPr algn="just">
              <a:lnSpc>
                <a:spcPts val="4500"/>
              </a:lnSpc>
            </a:pPr>
            <a:r>
              <a:rPr lang="en-US" sz="3000" spc="30">
                <a:solidFill>
                  <a:srgbClr val="FFFFFF"/>
                </a:solidFill>
                <a:latin typeface="Montserrat Light"/>
              </a:rPr>
              <a:t>Dengan MNA,</a:t>
            </a:r>
          </a:p>
          <a:p>
            <a:pPr algn="just">
              <a:lnSpc>
                <a:spcPts val="4500"/>
              </a:lnSpc>
            </a:pPr>
            <a:r>
              <a:rPr lang="en-US" sz="3000" spc="30">
                <a:solidFill>
                  <a:srgbClr val="FFFFFF"/>
                </a:solidFill>
                <a:ea typeface="Montserrat Light Bold"/>
              </a:rPr>
              <a:t>𝑎 = 50, 𝑏 = −1, 𝑐 = 30, 𝑑 = 3, 𝑌 = 2, </a:t>
            </a:r>
          </a:p>
        </p:txBody>
      </p:sp>
      <p:pic>
        <p:nvPicPr>
          <p:cNvPr name="Picture 5" id="5"/>
          <p:cNvPicPr>
            <a:picLocks noChangeAspect="true"/>
          </p:cNvPicPr>
          <p:nvPr/>
        </p:nvPicPr>
        <p:blipFill>
          <a:blip r:embed="rId2"/>
          <a:srcRect l="10535" t="33378" r="0" b="21235"/>
          <a:stretch>
            <a:fillRect/>
          </a:stretch>
        </p:blipFill>
        <p:spPr>
          <a:xfrm flipH="false" flipV="false" rot="0">
            <a:off x="7291547" y="2978079"/>
            <a:ext cx="3223774" cy="476797"/>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1028700" y="3712553"/>
            <a:ext cx="10754366" cy="5545747"/>
          </a:xfrm>
          <a:prstGeom prst="rect">
            <a:avLst/>
          </a:prstGeom>
        </p:spPr>
      </p:pic>
      <p:sp>
        <p:nvSpPr>
          <p:cNvPr name="TextBox 7" id="7"/>
          <p:cNvSpPr txBox="true"/>
          <p:nvPr/>
        </p:nvSpPr>
        <p:spPr>
          <a:xfrm rot="0">
            <a:off x="1028700" y="552737"/>
            <a:ext cx="15749468" cy="951925"/>
          </a:xfrm>
          <a:prstGeom prst="rect">
            <a:avLst/>
          </a:prstGeom>
        </p:spPr>
        <p:txBody>
          <a:bodyPr anchor="t" rtlCol="false" tIns="0" lIns="0" bIns="0" rIns="0">
            <a:spAutoFit/>
          </a:bodyPr>
          <a:lstStyle/>
          <a:p>
            <a:pPr>
              <a:lnSpc>
                <a:spcPts val="7538"/>
              </a:lnSpc>
            </a:pPr>
            <a:r>
              <a:rPr lang="en-US" sz="6282" spc="464">
                <a:solidFill>
                  <a:srgbClr val="000000"/>
                </a:solidFill>
                <a:latin typeface="Montserrat Classic Bold"/>
              </a:rPr>
              <a:t>PENYELESIAN METODE UMUM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264222" y="-234106"/>
            <a:ext cx="18552222" cy="3196110"/>
          </a:xfrm>
          <a:prstGeom prst="rect">
            <a:avLst/>
          </a:prstGeom>
          <a:solidFill>
            <a:srgbClr val="FFFFFF"/>
          </a:solidFill>
        </p:spPr>
      </p:sp>
      <p:sp>
        <p:nvSpPr>
          <p:cNvPr name="TextBox 3" id="3"/>
          <p:cNvSpPr txBox="true"/>
          <p:nvPr/>
        </p:nvSpPr>
        <p:spPr>
          <a:xfrm rot="0">
            <a:off x="9542054" y="3452171"/>
            <a:ext cx="6500286" cy="1846237"/>
          </a:xfrm>
          <a:prstGeom prst="rect">
            <a:avLst/>
          </a:prstGeom>
        </p:spPr>
        <p:txBody>
          <a:bodyPr anchor="t" rtlCol="false" tIns="0" lIns="0" bIns="0" rIns="0">
            <a:spAutoFit/>
          </a:bodyPr>
          <a:lstStyle/>
          <a:p>
            <a:pPr>
              <a:lnSpc>
                <a:spcPts val="3750"/>
              </a:lnSpc>
            </a:pPr>
            <a:r>
              <a:rPr lang="en-US" sz="2500" spc="25">
                <a:solidFill>
                  <a:srgbClr val="FFFFFF"/>
                </a:solidFill>
                <a:latin typeface="Montserrat Light"/>
              </a:rPr>
              <a:t>Menggunakan bentuk dP/dt, untuk menyesuaikan dengan web yang menggunakan bentuk dy/dx, maka dikonversi dahulu menjadi seperti ini:</a:t>
            </a:r>
          </a:p>
        </p:txBody>
      </p:sp>
      <p:grpSp>
        <p:nvGrpSpPr>
          <p:cNvPr name="Group 4" id="4"/>
          <p:cNvGrpSpPr/>
          <p:nvPr/>
        </p:nvGrpSpPr>
        <p:grpSpPr>
          <a:xfrm rot="0">
            <a:off x="5984258" y="1837129"/>
            <a:ext cx="275264" cy="275264"/>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name="TextBox 6" id="6"/>
          <p:cNvSpPr txBox="true"/>
          <p:nvPr/>
        </p:nvSpPr>
        <p:spPr>
          <a:xfrm rot="0">
            <a:off x="397525" y="123081"/>
            <a:ext cx="8045670" cy="2644410"/>
          </a:xfrm>
          <a:prstGeom prst="rect">
            <a:avLst/>
          </a:prstGeom>
        </p:spPr>
        <p:txBody>
          <a:bodyPr anchor="t" rtlCol="false" tIns="0" lIns="0" bIns="0" rIns="0">
            <a:spAutoFit/>
          </a:bodyPr>
          <a:lstStyle/>
          <a:p>
            <a:pPr>
              <a:lnSpc>
                <a:spcPts val="10533"/>
              </a:lnSpc>
            </a:pPr>
            <a:r>
              <a:rPr lang="en-US" sz="8040" spc="233">
                <a:solidFill>
                  <a:srgbClr val="000000"/>
                </a:solidFill>
                <a:latin typeface="Montserrat Classic Bold"/>
              </a:rPr>
              <a:t>SLOPE </a:t>
            </a:r>
          </a:p>
          <a:p>
            <a:pPr>
              <a:lnSpc>
                <a:spcPts val="10533"/>
              </a:lnSpc>
            </a:pPr>
            <a:r>
              <a:rPr lang="en-US" sz="8040" spc="233">
                <a:solidFill>
                  <a:srgbClr val="000000"/>
                </a:solidFill>
                <a:latin typeface="Montserrat Classic Bold"/>
              </a:rPr>
              <a:t>FIELD</a:t>
            </a:r>
          </a:p>
        </p:txBody>
      </p:sp>
      <p:grpSp>
        <p:nvGrpSpPr>
          <p:cNvPr name="Group 7" id="7"/>
          <p:cNvGrpSpPr/>
          <p:nvPr/>
        </p:nvGrpSpPr>
        <p:grpSpPr>
          <a:xfrm rot="0">
            <a:off x="5984258" y="6657699"/>
            <a:ext cx="275264" cy="275264"/>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pic>
        <p:nvPicPr>
          <p:cNvPr name="Picture 9" id="9"/>
          <p:cNvPicPr>
            <a:picLocks noChangeAspect="true"/>
          </p:cNvPicPr>
          <p:nvPr/>
        </p:nvPicPr>
        <p:blipFill>
          <a:blip r:embed="rId2"/>
          <a:srcRect l="0" t="0" r="54787" b="44201"/>
          <a:stretch>
            <a:fillRect/>
          </a:stretch>
        </p:blipFill>
        <p:spPr>
          <a:xfrm flipH="false" flipV="false" rot="0">
            <a:off x="9542054" y="5864202"/>
            <a:ext cx="4968861" cy="1287338"/>
          </a:xfrm>
          <a:prstGeom prst="rect">
            <a:avLst/>
          </a:prstGeom>
        </p:spPr>
      </p:pic>
      <p:pic>
        <p:nvPicPr>
          <p:cNvPr name="Picture 10" id="10"/>
          <p:cNvPicPr>
            <a:picLocks noChangeAspect="true"/>
          </p:cNvPicPr>
          <p:nvPr/>
        </p:nvPicPr>
        <p:blipFill>
          <a:blip r:embed="rId3"/>
          <a:srcRect l="0" t="0" r="0" b="0"/>
          <a:stretch>
            <a:fillRect/>
          </a:stretch>
        </p:blipFill>
        <p:spPr>
          <a:xfrm flipH="false" flipV="false" rot="0">
            <a:off x="723786" y="3393902"/>
            <a:ext cx="7934570" cy="62279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DAEhLuMIg94</dc:identifier>
  <dcterms:modified xsi:type="dcterms:W3CDTF">2011-08-01T06:04:30Z</dcterms:modified>
  <cp:revision>1</cp:revision>
  <dc:title>PROJEK KALKULUS II</dc:title>
</cp:coreProperties>
</file>