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7" r:id="rId5"/>
    <p:sldId id="258" r:id="rId6"/>
    <p:sldId id="259" r:id="rId7"/>
    <p:sldId id="261" r:id="rId8"/>
    <p:sldId id="296" r:id="rId9"/>
    <p:sldId id="262" r:id="rId10"/>
    <p:sldId id="288" r:id="rId11"/>
    <p:sldId id="263" r:id="rId12"/>
    <p:sldId id="264" r:id="rId13"/>
    <p:sldId id="265" r:id="rId14"/>
    <p:sldId id="266" r:id="rId15"/>
    <p:sldId id="267" r:id="rId16"/>
    <p:sldId id="268" r:id="rId17"/>
    <p:sldId id="269" r:id="rId18"/>
    <p:sldId id="270" r:id="rId19"/>
    <p:sldId id="289" r:id="rId20"/>
    <p:sldId id="271" r:id="rId21"/>
    <p:sldId id="272" r:id="rId22"/>
    <p:sldId id="273" r:id="rId23"/>
    <p:sldId id="274" r:id="rId24"/>
    <p:sldId id="275" r:id="rId25"/>
    <p:sldId id="276" r:id="rId26"/>
    <p:sldId id="277" r:id="rId27"/>
    <p:sldId id="291" r:id="rId28"/>
    <p:sldId id="279" r:id="rId29"/>
    <p:sldId id="280" r:id="rId30"/>
    <p:sldId id="295" r:id="rId31"/>
    <p:sldId id="281" r:id="rId32"/>
    <p:sldId id="282" r:id="rId33"/>
    <p:sldId id="283" r:id="rId34"/>
    <p:sldId id="284" r:id="rId35"/>
    <p:sldId id="285"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935162"/>
          </a:xfrm>
        </p:spPr>
        <p:txBody>
          <a:bodyPr>
            <a:noAutofit/>
          </a:bodyPr>
          <a:lstStyle/>
          <a:p>
            <a:r>
              <a:rPr lang="en-US" sz="5400" b="1" dirty="0" smtClean="0">
                <a:solidFill>
                  <a:srgbClr val="FF0000"/>
                </a:solidFill>
              </a:rPr>
              <a:t/>
            </a:r>
            <a:br>
              <a:rPr lang="en-US" sz="5400" b="1" dirty="0" smtClean="0">
                <a:solidFill>
                  <a:srgbClr val="FF0000"/>
                </a:solidFill>
              </a:rPr>
            </a:br>
            <a:r>
              <a:rPr lang="en-US" sz="5400" b="1" dirty="0" smtClean="0">
                <a:solidFill>
                  <a:srgbClr val="FF0000"/>
                </a:solidFill>
              </a:rPr>
              <a:t/>
            </a:r>
            <a:br>
              <a:rPr lang="en-US" sz="5400" b="1" dirty="0" smtClean="0">
                <a:solidFill>
                  <a:srgbClr val="FF0000"/>
                </a:solidFill>
              </a:rPr>
            </a:br>
            <a:r>
              <a:rPr lang="en-US" sz="5400" b="1" dirty="0" smtClean="0">
                <a:solidFill>
                  <a:srgbClr val="FF0000"/>
                </a:solidFill>
              </a:rPr>
              <a:t>ETIKA PROFESI</a:t>
            </a:r>
            <a:br>
              <a:rPr lang="en-US" sz="5400" b="1" dirty="0" smtClean="0">
                <a:solidFill>
                  <a:srgbClr val="FF0000"/>
                </a:solidFill>
              </a:rPr>
            </a:br>
            <a:r>
              <a:rPr lang="en-US" sz="5400" b="1" dirty="0" smtClean="0">
                <a:solidFill>
                  <a:srgbClr val="FF0000"/>
                </a:solidFill>
              </a:rPr>
              <a:t>2 SKS</a:t>
            </a:r>
            <a:br>
              <a:rPr lang="en-US" sz="5400" b="1" dirty="0" smtClean="0">
                <a:solidFill>
                  <a:srgbClr val="FF0000"/>
                </a:solidFill>
              </a:rPr>
            </a:br>
            <a:r>
              <a:rPr lang="en-US" sz="5400" b="1" dirty="0" smtClean="0">
                <a:solidFill>
                  <a:srgbClr val="FF0000"/>
                </a:solidFill>
              </a:rPr>
              <a:t/>
            </a:r>
            <a:br>
              <a:rPr lang="en-US" sz="5400" b="1" dirty="0" smtClean="0">
                <a:solidFill>
                  <a:srgbClr val="FF0000"/>
                </a:solidFill>
              </a:rPr>
            </a:br>
            <a:endParaRPr lang="en-US" sz="5400" dirty="0"/>
          </a:p>
        </p:txBody>
      </p:sp>
      <p:sp>
        <p:nvSpPr>
          <p:cNvPr id="5" name="Content Placeholder 4"/>
          <p:cNvSpPr>
            <a:spLocks noGrp="1"/>
          </p:cNvSpPr>
          <p:nvPr>
            <p:ph idx="1"/>
          </p:nvPr>
        </p:nvSpPr>
        <p:spPr>
          <a:xfrm>
            <a:off x="457200" y="2590800"/>
            <a:ext cx="8229600" cy="3535363"/>
          </a:xfrm>
        </p:spPr>
        <p:txBody>
          <a:bodyPr/>
          <a:lstStyle/>
          <a:p>
            <a:pPr algn="ctr">
              <a:buFont typeface="Wingdings" pitchFamily="2" charset="2"/>
              <a:buNone/>
            </a:pPr>
            <a:endParaRPr lang="en-US" dirty="0" smtClean="0">
              <a:latin typeface="Arial Rounded MT Bold" pitchFamily="34" charset="0"/>
            </a:endParaRPr>
          </a:p>
          <a:p>
            <a:pPr algn="ctr">
              <a:buFont typeface="Wingdings" pitchFamily="2" charset="2"/>
              <a:buNone/>
            </a:pPr>
            <a:r>
              <a:rPr lang="en-US" b="1" dirty="0" smtClean="0">
                <a:latin typeface="Arial Rounded MT Bold" pitchFamily="34" charset="0"/>
              </a:rPr>
              <a:t>DOSEN :</a:t>
            </a:r>
          </a:p>
          <a:p>
            <a:pPr algn="ctr">
              <a:buFont typeface="Wingdings" pitchFamily="2" charset="2"/>
              <a:buNone/>
            </a:pPr>
            <a:r>
              <a:rPr lang="en-US" sz="3600" b="1" dirty="0" err="1" smtClean="0">
                <a:latin typeface="Arial Rounded MT Bold" pitchFamily="34" charset="0"/>
              </a:rPr>
              <a:t>H.Bunyamin.M.Kom</a:t>
            </a:r>
            <a:endParaRPr lang="en-US" sz="3600" b="1" dirty="0" smtClean="0">
              <a:latin typeface="Arial Rounded MT Bold" pitchFamily="34" charset="0"/>
            </a:endParaRPr>
          </a:p>
          <a:p>
            <a:pPr algn="ctr">
              <a:buFont typeface="Wingdings" pitchFamily="2" charset="2"/>
              <a:buNone/>
            </a:pPr>
            <a:r>
              <a:rPr lang="en-US" dirty="0" smtClean="0">
                <a:latin typeface="Arial Rounded MT Bold" pitchFamily="34" charset="0"/>
              </a:rPr>
              <a:t/>
            </a:r>
            <a:br>
              <a:rPr lang="en-US" dirty="0" smtClean="0">
                <a:latin typeface="Arial Rounded MT Bold" pitchFamily="34" charset="0"/>
              </a:rPr>
            </a:br>
            <a:r>
              <a:rPr lang="en-US" b="1" dirty="0" smtClean="0">
                <a:solidFill>
                  <a:srgbClr val="0070C0"/>
                </a:solidFill>
                <a:latin typeface="Arial Rounded MT Bold" pitchFamily="34" charset="0"/>
              </a:rPr>
              <a:t>NIDN : 0417106401</a:t>
            </a:r>
          </a:p>
          <a:p>
            <a:pPr algn="ctr">
              <a:buFont typeface="Wingdings" pitchFamily="2" charset="2"/>
              <a:buNone/>
            </a:pPr>
            <a:r>
              <a:rPr lang="en-US" b="1" dirty="0" smtClean="0">
                <a:solidFill>
                  <a:srgbClr val="0070C0"/>
                </a:solidFill>
                <a:latin typeface="Arial Rounded MT Bold" pitchFamily="34" charset="0"/>
              </a:rPr>
              <a:t>SERDOS: 110010390114</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lgn="just">
              <a:buNone/>
            </a:pPr>
            <a:r>
              <a:rPr lang="en-US" b="1" dirty="0" smtClean="0"/>
              <a:t>    </a:t>
            </a:r>
            <a:r>
              <a:rPr lang="id-ID" b="1" dirty="0" smtClean="0"/>
              <a:t>Saat ini </a:t>
            </a:r>
            <a:r>
              <a:rPr lang="id-ID" b="1" u="sng" dirty="0" smtClean="0">
                <a:solidFill>
                  <a:srgbClr val="FF0000"/>
                </a:solidFill>
              </a:rPr>
              <a:t>teknologi telah digunakan secara intensif pada berbagai komunitas masyarakat seperti institusi, organisasi, perusahaan </a:t>
            </a:r>
            <a:r>
              <a:rPr lang="id-ID" b="1" dirty="0" smtClean="0"/>
              <a:t>dan lain sebagainya. Perkembangan teknologi yang terjadi dalam kehidupan manusia, seperti revolusi yang memberikan banyak perubahan pada cara berpikir manusia, baik dalam usaha </a:t>
            </a:r>
            <a:r>
              <a:rPr lang="id-ID" b="1" u="sng" dirty="0" smtClean="0">
                <a:solidFill>
                  <a:srgbClr val="FF0000"/>
                </a:solidFill>
              </a:rPr>
              <a:t>pemecahan masalah, perencanaan, maupun dalam pengambilan keputusan. </a:t>
            </a:r>
            <a:endParaRPr lang="en-US" b="1" u="sng" dirty="0" smtClean="0">
              <a:solidFill>
                <a:srgbClr val="FF0000"/>
              </a:solidFill>
            </a:endParaRPr>
          </a:p>
          <a:p>
            <a:pPr algn="just">
              <a:buNone/>
            </a:pPr>
            <a:r>
              <a:rPr lang="en-US" b="1" dirty="0" smtClean="0"/>
              <a:t>    </a:t>
            </a:r>
            <a:r>
              <a:rPr lang="id-ID" b="1" dirty="0" smtClean="0"/>
              <a:t>Perubahan yang terjadi pada cara berpikir manusia akan berpengaruh terhadap pelaksanaan dan cara pandang manusia terhadap etika dan norma-norma dalam kehidupannya.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70000" lnSpcReduction="20000"/>
          </a:bodyPr>
          <a:lstStyle/>
          <a:p>
            <a:pPr algn="just">
              <a:buNone/>
            </a:pPr>
            <a:r>
              <a:rPr lang="en-US" sz="4400" b="1" dirty="0" smtClean="0"/>
              <a:t>  </a:t>
            </a:r>
          </a:p>
          <a:p>
            <a:pPr algn="just">
              <a:buNone/>
            </a:pPr>
            <a:r>
              <a:rPr lang="en-US" sz="4400" b="1" dirty="0" smtClean="0"/>
              <a:t>    </a:t>
            </a:r>
            <a:r>
              <a:rPr lang="id-ID" sz="5100" b="1" u="sng" dirty="0" smtClean="0">
                <a:solidFill>
                  <a:srgbClr val="FF0000"/>
                </a:solidFill>
              </a:rPr>
              <a:t>Orang yang biasanya berinteraksi secara fisik, melakukan komunikasi secara langsung dengan orang lain, karena perkembangan teknologi internet dan email maka interaksi tersebut menjadi berkurang.</a:t>
            </a:r>
            <a:r>
              <a:rPr lang="id-ID" sz="5100" b="1" dirty="0" smtClean="0">
                <a:solidFill>
                  <a:srgbClr val="FF0000"/>
                </a:solidFill>
              </a:rPr>
              <a:t> </a:t>
            </a:r>
            <a:r>
              <a:rPr lang="id-ID" sz="5100" b="1" dirty="0" smtClean="0"/>
              <a:t>Teknologi sebenarnya hanya alat yang digunakan manusia untuk menjawab tantangan hidup.  Jadi, faktor manusia dalam teknologi sangat penting.  Ketika manusia membiarkan dirinya dikuasai teknologi maka manusia yang lain akan mengalahkannya. </a:t>
            </a:r>
            <a:endParaRPr lang="en-US" sz="4400" b="1"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b="1" dirty="0" smtClean="0"/>
              <a:t>   </a:t>
            </a:r>
            <a:r>
              <a:rPr lang="id-ID" b="1" dirty="0" smtClean="0"/>
              <a:t>Teknologi memiliki peranan yang penting dan dalam penerapannya harus sesuai dengan kode etik yang berlaku agar tidak terjadi penyimpangan atau penyalahgunaan. </a:t>
            </a:r>
            <a:endParaRPr lang="en-US" b="1" dirty="0" smtClean="0"/>
          </a:p>
          <a:p>
            <a:pPr algn="just">
              <a:buNone/>
            </a:pPr>
            <a:r>
              <a:rPr lang="en-US" b="1" dirty="0" smtClean="0"/>
              <a:t>    </a:t>
            </a:r>
            <a:r>
              <a:rPr lang="id-ID" b="1" dirty="0" smtClean="0"/>
              <a:t>Oleh karena itu, </a:t>
            </a:r>
            <a:r>
              <a:rPr lang="id-ID" b="1" u="sng" dirty="0" smtClean="0">
                <a:solidFill>
                  <a:srgbClr val="FF0000"/>
                </a:solidFill>
              </a:rPr>
              <a:t>pendidikan manusiawi termasuk pelaksanaan norma dan etika kemanusiaan tetap harus berada pada peringkat teratas</a:t>
            </a:r>
            <a:r>
              <a:rPr lang="id-ID" b="1" dirty="0" smtClean="0"/>
              <a:t>, serta tidak hanya melakukan pemujaan terhadap teknologi belaka. </a:t>
            </a:r>
            <a:endParaRPr lang="en-US" b="1" dirty="0" smtClean="0"/>
          </a:p>
          <a:p>
            <a:pPr algn="just">
              <a:buNone/>
            </a:pPr>
            <a:endParaRPr lang="en-US" b="1" dirty="0" smtClean="0"/>
          </a:p>
          <a:p>
            <a:pPr algn="ctr">
              <a:buNone/>
            </a:pPr>
            <a:r>
              <a:rPr lang="id-ID" sz="4000" b="1" u="sng" dirty="0" smtClean="0">
                <a:solidFill>
                  <a:srgbClr val="0070C0"/>
                </a:solidFill>
              </a:rPr>
              <a:t>1.1	Definisi Etika</a:t>
            </a:r>
            <a:endParaRPr lang="en-US" sz="4000" b="1" u="sng" dirty="0" smtClean="0">
              <a:solidFill>
                <a:srgbClr val="0070C0"/>
              </a:solidFill>
            </a:endParaRPr>
          </a:p>
          <a:p>
            <a:pPr algn="just">
              <a:buNone/>
            </a:pPr>
            <a:r>
              <a:rPr lang="id-ID" b="1"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dirty="0" smtClean="0"/>
              <a:t>    </a:t>
            </a:r>
            <a:r>
              <a:rPr lang="id-ID" b="1" dirty="0" smtClean="0"/>
              <a:t>Secara etimologis etika berasal dari bahasa Yunani Kuno yaitu </a:t>
            </a:r>
            <a:r>
              <a:rPr lang="id-ID" b="1" u="sng" dirty="0" smtClean="0">
                <a:solidFill>
                  <a:srgbClr val="FF0000"/>
                </a:solidFill>
              </a:rPr>
              <a:t>“</a:t>
            </a:r>
            <a:r>
              <a:rPr lang="id-ID" b="1" i="1" u="sng" dirty="0" smtClean="0">
                <a:solidFill>
                  <a:srgbClr val="FF0000"/>
                </a:solidFill>
              </a:rPr>
              <a:t>ethos</a:t>
            </a:r>
            <a:r>
              <a:rPr lang="id-ID" b="1" dirty="0" smtClean="0">
                <a:solidFill>
                  <a:srgbClr val="FF0000"/>
                </a:solidFill>
              </a:rPr>
              <a:t>” </a:t>
            </a:r>
            <a:r>
              <a:rPr lang="id-ID" b="1" dirty="0" smtClean="0"/>
              <a:t>yang berarti </a:t>
            </a:r>
            <a:r>
              <a:rPr lang="id-ID" b="1" u="sng" dirty="0" smtClean="0">
                <a:solidFill>
                  <a:srgbClr val="FF0000"/>
                </a:solidFill>
              </a:rPr>
              <a:t>adat istiadat atau kebiasaan yang baik.</a:t>
            </a:r>
            <a:r>
              <a:rPr lang="id-ID" b="1" dirty="0" smtClean="0"/>
              <a:t>  Etika adalah satu set kepercayaan, standar atau pemikiran yang mengisi suatu individu, kelompok atau masyarakat.  </a:t>
            </a:r>
            <a:r>
              <a:rPr lang="id-ID" b="1" u="sng" dirty="0" smtClean="0">
                <a:solidFill>
                  <a:srgbClr val="FF0000"/>
                </a:solidFill>
              </a:rPr>
              <a:t>Etika menata tentang apa yang baik dan yang buruk, tentang hak dan kewajiban moral.</a:t>
            </a:r>
            <a:r>
              <a:rPr lang="id-ID" b="1" dirty="0" smtClean="0"/>
              <a:t>  Dengan kata lain, etika adalah </a:t>
            </a:r>
            <a:r>
              <a:rPr lang="id-ID" b="1" u="sng" dirty="0" smtClean="0">
                <a:solidFill>
                  <a:srgbClr val="FF0000"/>
                </a:solidFill>
              </a:rPr>
              <a:t>seperangkat aturan atau norma atau pedoman yang mengatur perilaku manusia, baik yang harus dilakukan maupun yang harus ditinggalkan</a:t>
            </a:r>
            <a:r>
              <a:rPr lang="id-ID" b="1" u="sng" dirty="0" smtClean="0"/>
              <a:t> </a:t>
            </a:r>
            <a:r>
              <a:rPr lang="id-ID" b="1" dirty="0" smtClean="0"/>
              <a:t>yang dianut oleh sekelompok atau segolongan masyarakat atau profesi”</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lgn="just">
              <a:buNone/>
            </a:pPr>
            <a:r>
              <a:rPr lang="en-US" b="1" dirty="0" smtClean="0"/>
              <a:t>   </a:t>
            </a:r>
            <a:r>
              <a:rPr lang="id-ID" b="1" dirty="0" smtClean="0"/>
              <a:t>Perkembangan etika merupakan artikulasi atas kebiasaan manusia berdasarkan kesepakatan, menurut ruang dan waktu yang berbeda, yang menggambarkan perangai manusia dalam kehidupan pada umumnya.  Etika disebut juga </a:t>
            </a:r>
            <a:r>
              <a:rPr lang="id-ID" b="1" u="sng" dirty="0" smtClean="0">
                <a:solidFill>
                  <a:srgbClr val="FF0000"/>
                </a:solidFill>
              </a:rPr>
              <a:t>filsafat moral </a:t>
            </a:r>
            <a:r>
              <a:rPr lang="id-ID" b="1" dirty="0" smtClean="0"/>
              <a:t>adalah cabang filsafat yang berbicara tentang </a:t>
            </a:r>
            <a:r>
              <a:rPr lang="id-ID" b="1" i="1" u="sng" dirty="0" smtClean="0">
                <a:solidFill>
                  <a:srgbClr val="FF0000"/>
                </a:solidFill>
              </a:rPr>
              <a:t>praxis</a:t>
            </a:r>
            <a:r>
              <a:rPr lang="id-ID" b="1" u="sng" dirty="0" smtClean="0">
                <a:solidFill>
                  <a:srgbClr val="FF0000"/>
                </a:solidFill>
              </a:rPr>
              <a:t> (tindakan) manusia</a:t>
            </a:r>
            <a:r>
              <a:rPr lang="id-ID" b="1" dirty="0" smtClean="0"/>
              <a:t>.  Etika tidak mempersoalkan keadaan manusia, melainkan </a:t>
            </a:r>
            <a:r>
              <a:rPr lang="id-ID" b="1" u="sng" dirty="0" smtClean="0">
                <a:solidFill>
                  <a:srgbClr val="FF0000"/>
                </a:solidFill>
              </a:rPr>
              <a:t>mempersoalkan bagaimana manusia harus bertindak.  </a:t>
            </a:r>
            <a:endParaRPr lang="en-US" b="1" u="sng" dirty="0" smtClean="0">
              <a:solidFill>
                <a:srgbClr val="FF0000"/>
              </a:solidFill>
            </a:endParaRPr>
          </a:p>
          <a:p>
            <a:pPr algn="just">
              <a:buNone/>
            </a:pPr>
            <a:r>
              <a:rPr lang="en-US" b="1" dirty="0" smtClean="0"/>
              <a:t>   </a:t>
            </a:r>
            <a:r>
              <a:rPr lang="id-ID" b="1" dirty="0" smtClean="0"/>
              <a:t>Tindakan manusia ini ditentukan oleh bermacam-macam norma. </a:t>
            </a:r>
            <a:endParaRPr lang="en-US" b="1" dirty="0" smtClean="0">
              <a:solidFill>
                <a:srgbClr val="FF0000"/>
              </a:solidFill>
            </a:endParaRPr>
          </a:p>
          <a:p>
            <a:pPr algn="just">
              <a:buNone/>
            </a:pPr>
            <a:r>
              <a:rPr lang="id-ID" b="1" dirty="0" smtClean="0"/>
              <a:t> </a:t>
            </a:r>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buNone/>
            </a:pPr>
            <a:r>
              <a:rPr lang="en-US" b="1" dirty="0" smtClean="0"/>
              <a:t>    </a:t>
            </a:r>
            <a:r>
              <a:rPr lang="id-ID" b="1" dirty="0" smtClean="0"/>
              <a:t>Norma ini masih dibagi lagi menjadi </a:t>
            </a:r>
            <a:r>
              <a:rPr lang="id-ID" b="1" u="sng" dirty="0" smtClean="0">
                <a:solidFill>
                  <a:srgbClr val="FF0000"/>
                </a:solidFill>
              </a:rPr>
              <a:t>norma hukum, norma agama, norma moral dan norma sopan santun</a:t>
            </a:r>
            <a:r>
              <a:rPr lang="id-ID" b="1" u="sng" dirty="0" smtClean="0"/>
              <a:t>.  </a:t>
            </a:r>
            <a:endParaRPr lang="en-US" b="1" u="sng" dirty="0" smtClean="0"/>
          </a:p>
          <a:p>
            <a:pPr lvl="1" algn="just"/>
            <a:r>
              <a:rPr lang="id-ID" sz="3200" b="1" u="sng" dirty="0" smtClean="0">
                <a:solidFill>
                  <a:srgbClr val="0070C0"/>
                </a:solidFill>
              </a:rPr>
              <a:t>Norma hukum berasal dari hukum dan perundang-undangan</a:t>
            </a:r>
            <a:endParaRPr lang="en-US" sz="3200" b="1" u="sng" dirty="0" smtClean="0">
              <a:solidFill>
                <a:srgbClr val="0070C0"/>
              </a:solidFill>
            </a:endParaRPr>
          </a:p>
          <a:p>
            <a:pPr lvl="1" algn="just"/>
            <a:r>
              <a:rPr lang="id-ID" sz="3200" b="1" u="sng" dirty="0" smtClean="0">
                <a:solidFill>
                  <a:srgbClr val="FF0000"/>
                </a:solidFill>
              </a:rPr>
              <a:t>Norma agama berasal dari agama </a:t>
            </a:r>
            <a:endParaRPr lang="en-US" sz="3200" b="1" u="sng" dirty="0" smtClean="0">
              <a:solidFill>
                <a:srgbClr val="FF0000"/>
              </a:solidFill>
            </a:endParaRPr>
          </a:p>
          <a:p>
            <a:pPr lvl="1" algn="just"/>
            <a:r>
              <a:rPr lang="id-ID" sz="3200" b="1" u="sng" dirty="0" smtClean="0">
                <a:solidFill>
                  <a:srgbClr val="0070C0"/>
                </a:solidFill>
              </a:rPr>
              <a:t>Norma moral berasal dari suara batin.  </a:t>
            </a:r>
            <a:endParaRPr lang="en-US" sz="3200" b="1" u="sng" dirty="0" smtClean="0">
              <a:solidFill>
                <a:srgbClr val="0070C0"/>
              </a:solidFill>
            </a:endParaRPr>
          </a:p>
          <a:p>
            <a:pPr lvl="1" algn="just"/>
            <a:r>
              <a:rPr lang="id-ID" sz="3200" b="1" u="sng" dirty="0" smtClean="0">
                <a:solidFill>
                  <a:srgbClr val="FF0000"/>
                </a:solidFill>
              </a:rPr>
              <a:t>Norma sopan santun berasal dari kehidupan sehari-hari sedangkan norma moral berasal dari etika</a:t>
            </a:r>
            <a:endParaRPr lang="en-US" sz="3200" b="1" u="sng" dirty="0" smtClean="0">
              <a:solidFill>
                <a:srgbClr val="FF0000"/>
              </a:solidFill>
            </a:endParaRPr>
          </a:p>
          <a:p>
            <a:pPr lvl="1" algn="just">
              <a:buNone/>
            </a:pPr>
            <a:r>
              <a:rPr lang="id-ID" sz="3200" b="1" dirty="0" smtClean="0"/>
              <a:t>Sering orang memberikan pengertian yang sama</a:t>
            </a:r>
            <a:endParaRPr lang="en-US" sz="3200" b="1" dirty="0" smtClean="0"/>
          </a:p>
          <a:p>
            <a:pPr lvl="1" algn="just">
              <a:buNone/>
            </a:pPr>
            <a:r>
              <a:rPr lang="id-ID" sz="3200" b="1" dirty="0" smtClean="0"/>
              <a:t> antara moral dan etika</a:t>
            </a:r>
            <a:endParaRPr lang="en-US" sz="3200" b="1" dirty="0" smtClean="0">
              <a:solidFill>
                <a:srgbClr val="FF0000"/>
              </a:solidFill>
            </a:endParaRPr>
          </a:p>
          <a:p>
            <a:pPr algn="just">
              <a:buNone/>
            </a:pPr>
            <a:r>
              <a:rPr lang="id-ID" b="1"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pPr algn="just"/>
            <a:r>
              <a:rPr lang="id-ID" sz="3500" b="1" dirty="0" smtClean="0"/>
              <a:t>Moral berasal dari bahasa Latin </a:t>
            </a:r>
            <a:r>
              <a:rPr lang="id-ID" sz="3500" b="1" i="1" u="sng" dirty="0" smtClean="0">
                <a:solidFill>
                  <a:srgbClr val="FF0000"/>
                </a:solidFill>
              </a:rPr>
              <a:t>moralia</a:t>
            </a:r>
            <a:r>
              <a:rPr lang="id-ID" sz="3500" b="1" dirty="0" smtClean="0"/>
              <a:t>, kata sifat dari </a:t>
            </a:r>
            <a:r>
              <a:rPr lang="id-ID" sz="3500" b="1" i="1" dirty="0" smtClean="0"/>
              <a:t>mos</a:t>
            </a:r>
            <a:r>
              <a:rPr lang="id-ID" sz="3500" b="1" dirty="0" smtClean="0"/>
              <a:t> (adat istiadat) dan </a:t>
            </a:r>
            <a:r>
              <a:rPr lang="id-ID" sz="3500" b="1" i="1" dirty="0" smtClean="0"/>
              <a:t>mores</a:t>
            </a:r>
            <a:r>
              <a:rPr lang="id-ID" sz="3500" b="1" dirty="0" smtClean="0"/>
              <a:t> (perilaku).  Sehingga boleh jadi, etika merupakan filsafat atau </a:t>
            </a:r>
            <a:r>
              <a:rPr lang="id-ID" sz="3500" b="1" u="sng" dirty="0" smtClean="0">
                <a:solidFill>
                  <a:srgbClr val="FF0000"/>
                </a:solidFill>
              </a:rPr>
              <a:t>pemikiran kritis dan mendasar tentang ajaran-ajaran dan pandangan moral</a:t>
            </a:r>
            <a:r>
              <a:rPr lang="id-ID" sz="3500" b="1" dirty="0" smtClean="0">
                <a:solidFill>
                  <a:srgbClr val="FF0000"/>
                </a:solidFill>
              </a:rPr>
              <a:t>. </a:t>
            </a:r>
            <a:endParaRPr lang="en-US" sz="3500" b="1" dirty="0" smtClean="0">
              <a:solidFill>
                <a:srgbClr val="FF0000"/>
              </a:solidFill>
            </a:endParaRPr>
          </a:p>
          <a:p>
            <a:pPr algn="just"/>
            <a:r>
              <a:rPr lang="id-ID" sz="3500" b="1" dirty="0" smtClean="0"/>
              <a:t>Moral atau </a:t>
            </a:r>
            <a:r>
              <a:rPr lang="id-ID" sz="3500" b="1" u="sng" dirty="0" smtClean="0">
                <a:solidFill>
                  <a:srgbClr val="FF0000"/>
                </a:solidFill>
              </a:rPr>
              <a:t>moralitas biasanya dikaitkan dengan tindakan seseorang yang benar atau salah</a:t>
            </a:r>
            <a:r>
              <a:rPr lang="id-ID" sz="3500" b="1" dirty="0" smtClean="0"/>
              <a:t>.  Sedangkan etika ialah </a:t>
            </a:r>
            <a:r>
              <a:rPr lang="id-ID" sz="3500" b="1" u="sng" dirty="0" smtClean="0">
                <a:solidFill>
                  <a:srgbClr val="0070C0"/>
                </a:solidFill>
              </a:rPr>
              <a:t>studi tentang tindakan moral atau sistem atau kode berprilaku yang mengikutinya</a:t>
            </a:r>
            <a:r>
              <a:rPr lang="id-ID" sz="3500" b="1" dirty="0" smtClean="0"/>
              <a:t>.  Etika menentukan standar untuk membedakan antara karakter yang baik dan tidak baik, atau dengan kata lain </a:t>
            </a:r>
            <a:r>
              <a:rPr lang="id-ID" sz="3500" b="1" u="sng" dirty="0" smtClean="0">
                <a:solidFill>
                  <a:srgbClr val="FF0000"/>
                </a:solidFill>
              </a:rPr>
              <a:t>etika adalah merupakan pedoman normatif tentang berbagai prinsip yang mendasari tipe-tipe tindakan manusia.</a:t>
            </a:r>
            <a:endParaRPr lang="en-US" sz="3500" b="1" u="sng" dirty="0" smtClean="0">
              <a:solidFill>
                <a:srgbClr val="FF0000"/>
              </a:solidFill>
            </a:endParaRPr>
          </a:p>
          <a:p>
            <a:pPr algn="just">
              <a:buNone/>
            </a:pPr>
            <a:r>
              <a:rPr lang="id-ID" sz="3500" b="1" dirty="0" smtClean="0">
                <a:solidFill>
                  <a:srgbClr val="FF0000"/>
                </a:solidFill>
              </a:rPr>
              <a:t> </a:t>
            </a:r>
            <a:endParaRPr lang="en-US" sz="3500" b="1"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lgn="just">
              <a:buNone/>
            </a:pPr>
            <a:r>
              <a:rPr lang="en-US" b="1" dirty="0" smtClean="0"/>
              <a:t>    </a:t>
            </a:r>
            <a:r>
              <a:rPr lang="id-ID" b="1" dirty="0" smtClean="0"/>
              <a:t>Perilaku seseorang dalam memenuhi kebutuhannya dipengaruhi oleh berbagai faktor.  Pemenuhan kebutuhan tersebut harus diarahkan pada </a:t>
            </a:r>
            <a:r>
              <a:rPr lang="id-ID" b="1" u="sng" dirty="0" smtClean="0">
                <a:solidFill>
                  <a:srgbClr val="FF0000"/>
                </a:solidFill>
              </a:rPr>
              <a:t>perilaku yang bermoral</a:t>
            </a:r>
            <a:r>
              <a:rPr lang="id-ID" b="1" dirty="0" smtClean="0"/>
              <a:t>.  Pemahaman tentang berbagai masalah moral yang dihadapi manusia baik sebagai individu maupun kelompok memerlukan dukungan dari berba-gai ilmu, misal: </a:t>
            </a:r>
            <a:r>
              <a:rPr lang="id-ID" b="1" u="sng" dirty="0" smtClean="0">
                <a:solidFill>
                  <a:srgbClr val="FF0000"/>
                </a:solidFill>
              </a:rPr>
              <a:t>ekonomi, sosial, politik, psikologi, etnologi, antro-pologi</a:t>
            </a:r>
            <a:r>
              <a:rPr lang="id-ID" b="1" dirty="0" smtClean="0"/>
              <a:t>, dan lainnya.  Yang menarik dalam hal ini adalah tidak adanya tolak ukur yang pasti dan universal tentang apa yang dikatakan salah atau benar karena dipengaruhi oleh banyak hal.  Disinilah letak pentingnya mempelajari etika.</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Autofit/>
          </a:bodyPr>
          <a:lstStyle/>
          <a:p>
            <a:pPr algn="just">
              <a:buNone/>
            </a:pPr>
            <a:r>
              <a:rPr lang="en-US" sz="3000" b="1" dirty="0" smtClean="0"/>
              <a:t>      </a:t>
            </a:r>
            <a:r>
              <a:rPr lang="id-ID" sz="3100" b="1" dirty="0" smtClean="0"/>
              <a:t>Paling tidak dijumpai </a:t>
            </a:r>
            <a:r>
              <a:rPr lang="id-ID" sz="3100" b="1" u="sng" dirty="0" smtClean="0">
                <a:solidFill>
                  <a:srgbClr val="0070C0"/>
                </a:solidFill>
              </a:rPr>
              <a:t>empat alasan mengapa mempelajari etika sangat penting</a:t>
            </a:r>
            <a:r>
              <a:rPr lang="id-ID" sz="3100" b="1" dirty="0" smtClean="0"/>
              <a:t>.</a:t>
            </a:r>
            <a:endParaRPr lang="en-US" sz="3100" b="1" dirty="0" smtClean="0"/>
          </a:p>
          <a:p>
            <a:pPr marL="457200" lvl="0" indent="-457200" algn="just">
              <a:buFont typeface="+mj-lt"/>
              <a:buAutoNum type="alphaLcParenR"/>
            </a:pPr>
            <a:r>
              <a:rPr lang="id-ID" sz="3100" b="1" dirty="0" smtClean="0"/>
              <a:t>Umat manusia hidup di dunia dimana </a:t>
            </a:r>
            <a:r>
              <a:rPr lang="id-ID" sz="3100" b="1" u="sng" dirty="0" smtClean="0">
                <a:solidFill>
                  <a:srgbClr val="FF0000"/>
                </a:solidFill>
              </a:rPr>
              <a:t>bukan hanya berbagai keputusan harus diambil, akan tetapi juga diakui adanya cara yang benar dan salah</a:t>
            </a:r>
            <a:r>
              <a:rPr lang="id-ID" sz="3100" b="1" dirty="0" smtClean="0">
                <a:solidFill>
                  <a:srgbClr val="FF0000"/>
                </a:solidFill>
              </a:rPr>
              <a:t>.  </a:t>
            </a:r>
            <a:r>
              <a:rPr lang="id-ID" sz="3100" b="1" dirty="0" smtClean="0"/>
              <a:t>Norma moral dan etika menjelaskan mengapa suatu tindakan ter-tentu dikatakan benar atau salah.</a:t>
            </a:r>
            <a:endParaRPr lang="en-US" sz="3100" b="1" dirty="0" smtClean="0"/>
          </a:p>
          <a:p>
            <a:pPr marL="457200" lvl="0" indent="-457200" algn="just">
              <a:buFont typeface="+mj-lt"/>
              <a:buAutoNum type="alphaLcParenR"/>
            </a:pPr>
            <a:r>
              <a:rPr lang="id-ID" sz="3100" b="1" dirty="0" smtClean="0"/>
              <a:t>Untuk menikmati kehidupan sosial yang teratur, manusia memerlukan kesepakatan, pemahaman, prinsip dan berbagai ketentuan prosedural yang menyangkut pola perilaku.  </a:t>
            </a:r>
            <a:r>
              <a:rPr lang="id-ID" sz="3100" b="1" u="sng" dirty="0" smtClean="0">
                <a:solidFill>
                  <a:srgbClr val="FF0000"/>
                </a:solidFill>
              </a:rPr>
              <a:t>Etika mencari prinsip yang kokoh berdasarkan kesepakatan sehingga kehidupan yang harmonis dapat tercapai.</a:t>
            </a:r>
            <a:endParaRPr lang="en-US" sz="3100" b="1" u="sng" dirty="0" smtClean="0">
              <a:solidFill>
                <a:srgbClr val="FF0000"/>
              </a:solidFill>
            </a:endParaRPr>
          </a:p>
          <a:p>
            <a:pPr algn="just">
              <a:buNone/>
            </a:pPr>
            <a:endParaRPr lang="en-US" sz="3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marL="514350" lvl="0" indent="-514350" algn="just">
              <a:buFont typeface="+mj-lt"/>
              <a:buAutoNum type="alphaLcParenR" startAt="3"/>
            </a:pPr>
            <a:endParaRPr lang="en-US" b="1" dirty="0" smtClean="0"/>
          </a:p>
          <a:p>
            <a:pPr marL="514350" lvl="0" indent="-514350" algn="just">
              <a:buFont typeface="+mj-lt"/>
              <a:buAutoNum type="alphaLcParenR" startAt="3"/>
            </a:pPr>
            <a:r>
              <a:rPr lang="id-ID" sz="3600" b="1" u="sng" dirty="0" smtClean="0">
                <a:solidFill>
                  <a:srgbClr val="0070C0"/>
                </a:solidFill>
              </a:rPr>
              <a:t>Dinamika dalam kehidupan manusia menyebabkan perubahan nilai-nilai moral sehingga perlu dianalisa dan ditinjau ulang.</a:t>
            </a:r>
            <a:endParaRPr lang="en-US" sz="3600" b="1" u="sng" dirty="0" smtClean="0">
              <a:solidFill>
                <a:srgbClr val="0070C0"/>
              </a:solidFill>
            </a:endParaRPr>
          </a:p>
          <a:p>
            <a:pPr marL="514350" lvl="0" indent="-514350" algn="just">
              <a:buFont typeface="+mj-lt"/>
              <a:buAutoNum type="alphaLcParenR" startAt="3"/>
            </a:pPr>
            <a:r>
              <a:rPr lang="id-ID" sz="3600" b="1" dirty="0" smtClean="0"/>
              <a:t>Etika menunjukkan nilai hakiki dari kehidupan.  </a:t>
            </a:r>
            <a:r>
              <a:rPr lang="id-ID" sz="3600" b="1" u="sng" dirty="0" smtClean="0">
                <a:solidFill>
                  <a:srgbClr val="FF0000"/>
                </a:solidFill>
              </a:rPr>
              <a:t>Etika men-dorong tumbuhnya naluri mo-ralitas dan mengilhami manusia untuk sama-sama mencari, menemukan dan menerapkan nilai-nilai hidup yang hakiki tersebut.</a:t>
            </a:r>
            <a:endParaRPr lang="en-US" sz="3600" b="1" u="sng"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70C0"/>
                </a:solidFill>
              </a:rPr>
              <a:t>DAFTAR PUSTAKA </a:t>
            </a:r>
            <a:r>
              <a:rPr lang="en-US" dirty="0" smtClean="0">
                <a:solidFill>
                  <a:srgbClr val="0070C0"/>
                </a:solidFill>
              </a:rPr>
              <a:t>: </a:t>
            </a:r>
            <a:endParaRPr lang="en-US" dirty="0">
              <a:solidFill>
                <a:srgbClr val="0070C0"/>
              </a:solidFill>
            </a:endParaRPr>
          </a:p>
        </p:txBody>
      </p:sp>
      <p:sp>
        <p:nvSpPr>
          <p:cNvPr id="3" name="Content Placeholder 2"/>
          <p:cNvSpPr>
            <a:spLocks noGrp="1"/>
          </p:cNvSpPr>
          <p:nvPr>
            <p:ph idx="1"/>
          </p:nvPr>
        </p:nvSpPr>
        <p:spPr>
          <a:xfrm>
            <a:off x="0" y="1524000"/>
            <a:ext cx="8915400" cy="5334000"/>
          </a:xfrm>
        </p:spPr>
        <p:txBody>
          <a:bodyPr>
            <a:noAutofit/>
          </a:bodyPr>
          <a:lstStyle/>
          <a:p>
            <a:pPr algn="just"/>
            <a:r>
              <a:rPr lang="en-US" b="1" u="sng" dirty="0" smtClean="0">
                <a:solidFill>
                  <a:srgbClr val="FF0000"/>
                </a:solidFill>
              </a:rPr>
              <a:t>Ali  </a:t>
            </a:r>
            <a:r>
              <a:rPr lang="en-US" b="1" u="sng" dirty="0" err="1" smtClean="0">
                <a:solidFill>
                  <a:srgbClr val="FF0000"/>
                </a:solidFill>
              </a:rPr>
              <a:t>Ramdhani</a:t>
            </a:r>
            <a:r>
              <a:rPr lang="en-US" b="1" u="sng" dirty="0" smtClean="0">
                <a:solidFill>
                  <a:srgbClr val="FF0000"/>
                </a:solidFill>
              </a:rPr>
              <a:t>, Prof. DR. H. M.  </a:t>
            </a:r>
            <a:r>
              <a:rPr lang="en-US" b="1" dirty="0" err="1" smtClean="0"/>
              <a:t>Etika</a:t>
            </a:r>
            <a:r>
              <a:rPr lang="en-US" b="1" dirty="0" smtClean="0"/>
              <a:t> </a:t>
            </a:r>
            <a:r>
              <a:rPr lang="en-US" b="1" dirty="0" err="1" smtClean="0"/>
              <a:t>Profesi</a:t>
            </a:r>
            <a:endParaRPr lang="en-US" b="1" dirty="0" smtClean="0"/>
          </a:p>
          <a:p>
            <a:pPr algn="just"/>
            <a:r>
              <a:rPr lang="id-ID" b="1" u="sng" dirty="0" smtClean="0">
                <a:solidFill>
                  <a:srgbClr val="FF0000"/>
                </a:solidFill>
              </a:rPr>
              <a:t>Anamisa, D. R</a:t>
            </a:r>
            <a:r>
              <a:rPr lang="id-ID" b="1" dirty="0" smtClean="0"/>
              <a:t>.  Tanpa Tahun.  Etika Bisnis dan E-Commerce.  </a:t>
            </a:r>
            <a:endParaRPr lang="en-US" b="1" dirty="0" smtClean="0"/>
          </a:p>
          <a:p>
            <a:pPr algn="just"/>
            <a:r>
              <a:rPr lang="id-ID" b="1" u="sng" dirty="0" smtClean="0">
                <a:solidFill>
                  <a:srgbClr val="FF0000"/>
                </a:solidFill>
              </a:rPr>
              <a:t>Anonim.</a:t>
            </a:r>
            <a:r>
              <a:rPr lang="id-ID" b="1" dirty="0" smtClean="0"/>
              <a:t> Perangkat hukum di Indonesia dalam mengatasi kejahatan komputer.  Warta Ekonomi No. 9, 5 Maret 2001.  halaman 12-14</a:t>
            </a:r>
            <a:endParaRPr lang="en-US" b="1" dirty="0" smtClean="0"/>
          </a:p>
          <a:p>
            <a:pPr algn="just"/>
            <a:r>
              <a:rPr lang="id-ID" b="1" u="sng" dirty="0" smtClean="0">
                <a:solidFill>
                  <a:srgbClr val="FF0000"/>
                </a:solidFill>
              </a:rPr>
              <a:t>Asyikin, A. N. </a:t>
            </a:r>
            <a:r>
              <a:rPr lang="id-ID" b="1" dirty="0" smtClean="0"/>
              <a:t>2009.  Etika Komputer.  Sekolah Tinggi Informatika dan Komputer Indonesia, Malang.</a:t>
            </a: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
            </a:r>
            <a:br>
              <a:rPr lang="en-US" b="1" dirty="0" smtClean="0"/>
            </a:br>
            <a:r>
              <a:rPr lang="id-ID" b="1" u="sng" dirty="0" smtClean="0">
                <a:solidFill>
                  <a:srgbClr val="0070C0"/>
                </a:solidFill>
              </a:rPr>
              <a:t>1.2	Manusia dan Etika </a:t>
            </a:r>
            <a:r>
              <a:rPr lang="en-US" dirty="0" smtClean="0"/>
              <a:t/>
            </a:r>
            <a:br>
              <a:rPr lang="en-US" dirty="0" smtClean="0"/>
            </a:br>
            <a:endParaRPr lang="en-US" dirty="0"/>
          </a:p>
        </p:txBody>
      </p:sp>
      <p:sp>
        <p:nvSpPr>
          <p:cNvPr id="3" name="Content Placeholder 2"/>
          <p:cNvSpPr>
            <a:spLocks noGrp="1"/>
          </p:cNvSpPr>
          <p:nvPr>
            <p:ph idx="1"/>
          </p:nvPr>
        </p:nvSpPr>
        <p:spPr>
          <a:xfrm>
            <a:off x="0" y="685800"/>
            <a:ext cx="8915400" cy="6172200"/>
          </a:xfrm>
        </p:spPr>
        <p:txBody>
          <a:bodyPr>
            <a:normAutofit lnSpcReduction="10000"/>
          </a:bodyPr>
          <a:lstStyle/>
          <a:p>
            <a:pPr algn="just">
              <a:buNone/>
            </a:pPr>
            <a:r>
              <a:rPr lang="en-US" b="1" dirty="0" smtClean="0"/>
              <a:t>    </a:t>
            </a:r>
            <a:r>
              <a:rPr lang="id-ID" b="1" dirty="0" smtClean="0"/>
              <a:t>Manusia dibangun dari dua unsur utama, yaitu: (1) unsur materi </a:t>
            </a:r>
            <a:r>
              <a:rPr lang="id-ID" b="1" u="sng" dirty="0" smtClean="0">
                <a:solidFill>
                  <a:srgbClr val="FF0000"/>
                </a:solidFill>
              </a:rPr>
              <a:t>fisik</a:t>
            </a:r>
            <a:r>
              <a:rPr lang="id-ID" b="1" dirty="0" smtClean="0"/>
              <a:t>, dan (2) unsur non materi </a:t>
            </a:r>
            <a:r>
              <a:rPr lang="id-ID" b="1" u="sng" dirty="0" smtClean="0">
                <a:solidFill>
                  <a:srgbClr val="FF0000"/>
                </a:solidFill>
              </a:rPr>
              <a:t>(jiwa</a:t>
            </a:r>
            <a:r>
              <a:rPr lang="id-ID" b="1" dirty="0" smtClean="0"/>
              <a:t>, spiritual).  Unsur materi bersifat </a:t>
            </a:r>
            <a:r>
              <a:rPr lang="id-ID" b="1" u="sng" dirty="0" smtClean="0">
                <a:solidFill>
                  <a:srgbClr val="FF0000"/>
                </a:solidFill>
              </a:rPr>
              <a:t>fana</a:t>
            </a:r>
            <a:r>
              <a:rPr lang="id-ID" b="1" dirty="0" smtClean="0"/>
              <a:t> dan berasal dari tanah, sedangkan non materi bersifat </a:t>
            </a:r>
            <a:r>
              <a:rPr lang="id-ID" b="1" u="sng" dirty="0" smtClean="0">
                <a:solidFill>
                  <a:srgbClr val="FF0000"/>
                </a:solidFill>
              </a:rPr>
              <a:t>kekal</a:t>
            </a:r>
            <a:r>
              <a:rPr lang="id-ID" b="1" dirty="0" smtClean="0">
                <a:solidFill>
                  <a:srgbClr val="FF0000"/>
                </a:solidFill>
              </a:rPr>
              <a:t> </a:t>
            </a:r>
            <a:r>
              <a:rPr lang="id-ID" b="1" dirty="0" smtClean="0"/>
              <a:t>dan berasal dari Tuhan.  Essensi manusia terletak pada unsur ke dua yaitu jiwa.  Unsur jiwa sering disebut sebagai unsur metafisik dan unsur metafisik manusia ini kemudian diurai berdasarkan hirarkhinya sebagai berikut: tingkatan pertama (terendah) adalah </a:t>
            </a:r>
            <a:r>
              <a:rPr lang="id-ID" b="1" u="sng" dirty="0" smtClean="0">
                <a:solidFill>
                  <a:srgbClr val="FF0000"/>
                </a:solidFill>
              </a:rPr>
              <a:t>nafsu</a:t>
            </a:r>
            <a:r>
              <a:rPr lang="id-ID" b="1" dirty="0" smtClean="0"/>
              <a:t>, kedua adalah </a:t>
            </a:r>
            <a:r>
              <a:rPr lang="id-ID" b="1" u="sng" dirty="0" smtClean="0">
                <a:solidFill>
                  <a:srgbClr val="FF0000"/>
                </a:solidFill>
              </a:rPr>
              <a:t>akal</a:t>
            </a:r>
            <a:r>
              <a:rPr lang="id-ID" b="1" dirty="0" smtClean="0"/>
              <a:t>, ketiga </a:t>
            </a:r>
            <a:r>
              <a:rPr lang="id-ID" b="1" u="sng" dirty="0" smtClean="0">
                <a:solidFill>
                  <a:srgbClr val="FF0000"/>
                </a:solidFill>
              </a:rPr>
              <a:t>kalbu</a:t>
            </a:r>
            <a:r>
              <a:rPr lang="id-ID" b="1" u="sng" dirty="0" smtClean="0"/>
              <a:t> </a:t>
            </a:r>
            <a:r>
              <a:rPr lang="id-ID" b="1" dirty="0" smtClean="0"/>
              <a:t>dan yang keempat (tertinggi) adalah </a:t>
            </a:r>
            <a:r>
              <a:rPr lang="id-ID" b="1" u="sng" dirty="0" smtClean="0">
                <a:solidFill>
                  <a:srgbClr val="FF0000"/>
                </a:solidFill>
              </a:rPr>
              <a:t>ruh.</a:t>
            </a:r>
            <a:r>
              <a:rPr lang="id-ID" b="1" dirty="0" smtClean="0">
                <a:solidFill>
                  <a:srgbClr val="FF0000"/>
                </a:solidFill>
              </a:rPr>
              <a:t>  </a:t>
            </a:r>
            <a:endParaRPr lang="en-US" b="1" dirty="0" smtClean="0">
              <a:solidFill>
                <a:srgbClr val="FF0000"/>
              </a:solidFill>
            </a:endParaRPr>
          </a:p>
          <a:p>
            <a:pPr algn="just">
              <a:buNone/>
            </a:pPr>
            <a:r>
              <a:rPr lang="id-ID" b="1"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buNone/>
            </a:pPr>
            <a:r>
              <a:rPr lang="en-US" sz="3400" dirty="0" smtClean="0"/>
              <a:t>    </a:t>
            </a:r>
            <a:r>
              <a:rPr lang="id-ID" sz="3400" b="1" dirty="0" smtClean="0"/>
              <a:t>Dalam usaha </a:t>
            </a:r>
            <a:r>
              <a:rPr lang="id-ID" sz="3400" b="1" u="sng" dirty="0" smtClean="0">
                <a:solidFill>
                  <a:srgbClr val="FF0000"/>
                </a:solidFill>
              </a:rPr>
              <a:t>mencari/ menguasai ilmu</a:t>
            </a:r>
            <a:r>
              <a:rPr lang="id-ID" sz="3400" b="1" dirty="0" smtClean="0"/>
              <a:t>, manusia dikaruniai Tuhan dengan perangkat </a:t>
            </a:r>
            <a:r>
              <a:rPr lang="id-ID" sz="3400" b="1" u="sng" dirty="0" smtClean="0">
                <a:solidFill>
                  <a:srgbClr val="FF0000"/>
                </a:solidFill>
              </a:rPr>
              <a:t>rasio (akal) dan rasa (kalbu)</a:t>
            </a:r>
            <a:r>
              <a:rPr lang="id-ID" sz="3400" b="1" dirty="0" smtClean="0">
                <a:solidFill>
                  <a:srgbClr val="FF0000"/>
                </a:solidFill>
              </a:rPr>
              <a:t>.</a:t>
            </a:r>
            <a:r>
              <a:rPr lang="id-ID" sz="3400" b="1" dirty="0" smtClean="0"/>
              <a:t>  Kemampuan rasio terletak pada membedakan (menyamakan), menggolongkan, menyatakan secara secara kuantitatif/ kualitatif, menyatakan hubungan-hubungan, dan mendeduksinya (atau menginduksinya).  Semua kemampuan rasio tersebut didasarkan pada pedoman yang sangat rinci, oleh karena itu </a:t>
            </a:r>
            <a:r>
              <a:rPr lang="id-ID" sz="3400" b="1" u="sng" dirty="0" smtClean="0">
                <a:solidFill>
                  <a:srgbClr val="FF0000"/>
                </a:solidFill>
              </a:rPr>
              <a:t>rasio tidak berdusta</a:t>
            </a:r>
            <a:r>
              <a:rPr lang="id-ID" sz="3400" b="1" dirty="0" smtClean="0"/>
              <a:t>, dalam keadaan murni rasio menyatakan ya atau tidak.  Kemampuan rasa (kalbu) terletak pada penjiwaan kondisi, yang berhubungan dengan nilai-nilai kebaikan.  </a:t>
            </a:r>
            <a:r>
              <a:rPr lang="id-ID" sz="3400" b="1" u="sng" dirty="0" smtClean="0">
                <a:solidFill>
                  <a:srgbClr val="FF0000"/>
                </a:solidFill>
              </a:rPr>
              <a:t>Penjiwaan ini yang merupakan awal dari segala bidang nalar, ilmu, etika dan estetika</a:t>
            </a:r>
            <a:r>
              <a:rPr lang="id-ID" sz="3400" b="1" dirty="0" smtClean="0"/>
              <a:t>.  Etika dan estetika seluruhnya terletak pada rasa, sehingga </a:t>
            </a:r>
            <a:r>
              <a:rPr lang="id-ID" sz="3400" b="1" u="sng" dirty="0" smtClean="0">
                <a:solidFill>
                  <a:srgbClr val="FF0000"/>
                </a:solidFill>
              </a:rPr>
              <a:t>jika manusia tidak punya rasa maka tidak ada etika dan estetika.</a:t>
            </a:r>
            <a:endParaRPr lang="en-US" sz="3400" b="1" u="sng"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pPr algn="just">
              <a:buNone/>
            </a:pPr>
            <a:r>
              <a:rPr lang="en-US" sz="3500" b="1" dirty="0" smtClean="0"/>
              <a:t>   </a:t>
            </a:r>
            <a:r>
              <a:rPr lang="id-ID" sz="3500" b="1" dirty="0" smtClean="0"/>
              <a:t>Manusia dengan </a:t>
            </a:r>
            <a:r>
              <a:rPr lang="id-ID" sz="3500" b="1" u="sng" dirty="0" smtClean="0">
                <a:solidFill>
                  <a:srgbClr val="FF0000"/>
                </a:solidFill>
              </a:rPr>
              <a:t>pengetahuan yang dimilikinya dapat memilih jalan hidup, apakah dia akan memilih jalan yang benar atau salah</a:t>
            </a:r>
            <a:r>
              <a:rPr lang="id-ID" sz="3500" b="1" dirty="0" smtClean="0"/>
              <a:t>.  Dalam memilih tersebut manusia dibimbing dengan moral yang terdapat di dalam rasa.  Dengan demikian rasio menghasilkan ilmu, dan </a:t>
            </a:r>
            <a:r>
              <a:rPr lang="id-ID" sz="3500" b="1" u="sng" dirty="0" smtClean="0">
                <a:solidFill>
                  <a:srgbClr val="0070C0"/>
                </a:solidFill>
              </a:rPr>
              <a:t>ilmu mengungkapkan hukum-hukum Allah (</a:t>
            </a:r>
            <a:r>
              <a:rPr lang="id-ID" sz="3500" b="1" i="1" u="sng" dirty="0" smtClean="0">
                <a:solidFill>
                  <a:srgbClr val="0070C0"/>
                </a:solidFill>
              </a:rPr>
              <a:t>sunnatullah</a:t>
            </a:r>
            <a:r>
              <a:rPr lang="id-ID" sz="3500" b="1" u="sng" dirty="0" smtClean="0">
                <a:solidFill>
                  <a:srgbClr val="0070C0"/>
                </a:solidFill>
              </a:rPr>
              <a:t>) yang dikenal dengan hukum-hukum yang bersifat kekal.</a:t>
            </a:r>
            <a:endParaRPr lang="en-US" sz="3500" b="1" u="sng" dirty="0" smtClean="0">
              <a:solidFill>
                <a:srgbClr val="0070C0"/>
              </a:solidFill>
            </a:endParaRPr>
          </a:p>
          <a:p>
            <a:pPr algn="just">
              <a:buNone/>
            </a:pPr>
            <a:endParaRPr lang="en-US" sz="3500" b="1" dirty="0" smtClean="0">
              <a:solidFill>
                <a:srgbClr val="0070C0"/>
              </a:solidFill>
            </a:endParaRPr>
          </a:p>
          <a:p>
            <a:r>
              <a:rPr lang="id-ID" sz="3500" b="1" dirty="0" smtClean="0"/>
              <a:t>Sehingga secara prinsip, etika berfungsi sebagai:</a:t>
            </a:r>
            <a:endParaRPr lang="en-US" sz="3500" b="1" dirty="0" smtClean="0"/>
          </a:p>
          <a:p>
            <a:pPr marL="1428750" lvl="2" indent="-514350" algn="just">
              <a:buFont typeface="+mj-lt"/>
              <a:buAutoNum type="alphaLcParenR"/>
            </a:pPr>
            <a:r>
              <a:rPr lang="id-ID" sz="3500" b="1" dirty="0" smtClean="0"/>
              <a:t>Sarana untuk memperoleh orientasi kritis berhadapan dengan pelbagai moralitas yang membingungkan.  </a:t>
            </a:r>
            <a:endParaRPr lang="en-US" sz="3500" b="1" dirty="0" smtClean="0"/>
          </a:p>
          <a:p>
            <a:pPr algn="just">
              <a:buNone/>
            </a:pPr>
            <a:r>
              <a:rPr lang="id-ID" b="1" dirty="0" smtClean="0">
                <a:solidFill>
                  <a:srgbClr val="0070C0"/>
                </a:solidFill>
              </a:rPr>
              <a:t> </a:t>
            </a:r>
            <a:br>
              <a:rPr lang="id-ID" b="1" dirty="0" smtClean="0">
                <a:solidFill>
                  <a:srgbClr val="0070C0"/>
                </a:solidFill>
              </a:rPr>
            </a:br>
            <a:r>
              <a:rPr lang="id-ID" b="1" dirty="0" smtClean="0">
                <a:solidFill>
                  <a:srgbClr val="0070C0"/>
                </a:solidFill>
              </a:rPr>
              <a:t> </a:t>
            </a:r>
            <a:endParaRPr lang="en-US" b="1" dirty="0" smtClean="0">
              <a:solidFill>
                <a:srgbClr val="0070C0"/>
              </a:solidFill>
            </a:endParaRP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pPr marL="514350" indent="-514350" algn="just">
              <a:buFont typeface="+mj-lt"/>
              <a:buAutoNum type="alphaLcPeriod" startAt="2"/>
            </a:pPr>
            <a:r>
              <a:rPr lang="en-US" sz="3100" b="1" dirty="0" smtClean="0"/>
              <a:t> </a:t>
            </a:r>
            <a:r>
              <a:rPr lang="id-ID" sz="3500" b="1" u="sng" dirty="0" smtClean="0">
                <a:solidFill>
                  <a:srgbClr val="FF0000"/>
                </a:solidFill>
              </a:rPr>
              <a:t>Etika ingin menampilkan ketrampilan intelektual yaitu ketrampilan untuk berargumentasi secara rasional dan kritis.</a:t>
            </a:r>
            <a:endParaRPr lang="en-US" sz="3500" b="1" u="sng" dirty="0" smtClean="0">
              <a:solidFill>
                <a:srgbClr val="FF0000"/>
              </a:solidFill>
            </a:endParaRPr>
          </a:p>
          <a:p>
            <a:pPr marL="514350" indent="-514350" algn="just">
              <a:buFont typeface="+mj-lt"/>
              <a:buAutoNum type="alphaLcPeriod" startAt="2"/>
            </a:pPr>
            <a:r>
              <a:rPr lang="id-ID" sz="3500" b="1" dirty="0" smtClean="0"/>
              <a:t>Orientasi etis ini diperlukan dalam mengabil sikap yang wajar dalam suasana pluralisme</a:t>
            </a:r>
            <a:endParaRPr lang="en-US" sz="3500" b="1" dirty="0" smtClean="0"/>
          </a:p>
          <a:p>
            <a:pPr algn="just"/>
            <a:r>
              <a:rPr lang="id-ID" sz="3500" b="1" dirty="0" smtClean="0"/>
              <a:t>Faktor-faktor yang mempengaruhi pelanggaran etika:</a:t>
            </a:r>
            <a:endParaRPr lang="en-US" sz="3500" b="1" dirty="0" smtClean="0"/>
          </a:p>
          <a:p>
            <a:pPr marL="1428750" lvl="2" indent="-514350" algn="just">
              <a:buFont typeface="+mj-lt"/>
              <a:buAutoNum type="alphaLcParenR"/>
            </a:pPr>
            <a:r>
              <a:rPr lang="id-ID" sz="3500" b="1" u="sng" dirty="0" smtClean="0">
                <a:solidFill>
                  <a:srgbClr val="0070C0"/>
                </a:solidFill>
              </a:rPr>
              <a:t>Kebutuhan individu</a:t>
            </a:r>
            <a:endParaRPr lang="en-US" sz="3500" b="1" u="sng" dirty="0" smtClean="0">
              <a:solidFill>
                <a:srgbClr val="0070C0"/>
              </a:solidFill>
            </a:endParaRPr>
          </a:p>
          <a:p>
            <a:pPr marL="1428750" lvl="2" indent="-514350" algn="just">
              <a:buFont typeface="+mj-lt"/>
              <a:buAutoNum type="alphaLcParenR"/>
            </a:pPr>
            <a:r>
              <a:rPr lang="id-ID" sz="3500" b="1" u="sng" dirty="0" smtClean="0">
                <a:solidFill>
                  <a:srgbClr val="0070C0"/>
                </a:solidFill>
              </a:rPr>
              <a:t>Tidak ada pedoman </a:t>
            </a:r>
            <a:endParaRPr lang="en-US" sz="3500" b="1" u="sng" dirty="0" smtClean="0">
              <a:solidFill>
                <a:srgbClr val="0070C0"/>
              </a:solidFill>
            </a:endParaRPr>
          </a:p>
          <a:p>
            <a:pPr marL="1428750" lvl="2" indent="-514350" algn="just">
              <a:buFont typeface="+mj-lt"/>
              <a:buAutoNum type="alphaLcParenR"/>
            </a:pPr>
            <a:r>
              <a:rPr lang="id-ID" sz="3500" b="1" u="sng" dirty="0" smtClean="0">
                <a:solidFill>
                  <a:srgbClr val="0070C0"/>
                </a:solidFill>
              </a:rPr>
              <a:t>Perilaku dan kebiasaan individu yang terakumulasi dan tak dikoreksi</a:t>
            </a:r>
            <a:endParaRPr lang="en-US" sz="3500" b="1" u="sng" dirty="0" smtClean="0">
              <a:solidFill>
                <a:srgbClr val="0070C0"/>
              </a:solidFill>
            </a:endParaRPr>
          </a:p>
          <a:p>
            <a:pPr marL="1428750" lvl="2" indent="-514350" algn="just">
              <a:buFont typeface="+mj-lt"/>
              <a:buAutoNum type="alphaLcParenR"/>
            </a:pPr>
            <a:r>
              <a:rPr lang="id-ID" sz="3500" b="1" u="sng" dirty="0" smtClean="0">
                <a:solidFill>
                  <a:srgbClr val="0070C0"/>
                </a:solidFill>
              </a:rPr>
              <a:t>Lingkungan yang tidak etis</a:t>
            </a:r>
            <a:endParaRPr lang="en-US" sz="3500" b="1" u="sng" dirty="0" smtClean="0">
              <a:solidFill>
                <a:srgbClr val="0070C0"/>
              </a:solidFill>
            </a:endParaRPr>
          </a:p>
          <a:p>
            <a:pPr marL="1428750" lvl="2" indent="-514350" algn="just">
              <a:buFont typeface="+mj-lt"/>
              <a:buAutoNum type="alphaLcParenR"/>
            </a:pPr>
            <a:r>
              <a:rPr lang="id-ID" sz="3500" b="1" u="sng" dirty="0" smtClean="0">
                <a:solidFill>
                  <a:srgbClr val="0070C0"/>
                </a:solidFill>
              </a:rPr>
              <a:t>Perilaku dari komunitas</a:t>
            </a:r>
            <a:endParaRPr lang="en-US" sz="3500" b="1" u="sng" dirty="0" smtClean="0">
              <a:solidFill>
                <a:srgbClr val="0070C0"/>
              </a:solidFill>
            </a:endParaRPr>
          </a:p>
          <a:p>
            <a:pPr marL="514350" indent="-514350" algn="just">
              <a:buNone/>
            </a:pPr>
            <a:r>
              <a:rPr lang="id-ID" sz="3500" b="1" u="sng" dirty="0" smtClean="0"/>
              <a:t> </a:t>
            </a:r>
            <a:endParaRPr lang="en-US" sz="3500" b="1" u="sng" dirty="0" smtClean="0"/>
          </a:p>
          <a:p>
            <a:pPr>
              <a:buNone/>
            </a:pPr>
            <a:r>
              <a:rPr lang="id-ID" dirty="0" smtClean="0"/>
              <a:t> </a:t>
            </a: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id-ID" b="1" u="sng" dirty="0" smtClean="0">
                <a:solidFill>
                  <a:srgbClr val="0070C0"/>
                </a:solidFill>
              </a:rPr>
              <a:t>1.3	Etika dan Agama</a:t>
            </a:r>
            <a:r>
              <a:rPr lang="en-US" dirty="0" smtClean="0"/>
              <a:t/>
            </a:r>
            <a:br>
              <a:rPr lang="en-US" dirty="0" smtClean="0"/>
            </a:br>
            <a:endParaRPr lang="en-US" dirty="0"/>
          </a:p>
        </p:txBody>
      </p:sp>
      <p:sp>
        <p:nvSpPr>
          <p:cNvPr id="3" name="Content Placeholder 2"/>
          <p:cNvSpPr>
            <a:spLocks noGrp="1"/>
          </p:cNvSpPr>
          <p:nvPr>
            <p:ph idx="1"/>
          </p:nvPr>
        </p:nvSpPr>
        <p:spPr>
          <a:xfrm>
            <a:off x="0" y="990600"/>
            <a:ext cx="8915400" cy="5867400"/>
          </a:xfrm>
        </p:spPr>
        <p:txBody>
          <a:bodyPr/>
          <a:lstStyle/>
          <a:p>
            <a:pPr algn="just">
              <a:buNone/>
            </a:pPr>
            <a:r>
              <a:rPr lang="en-US" sz="3600" dirty="0" smtClean="0"/>
              <a:t>    </a:t>
            </a:r>
            <a:r>
              <a:rPr lang="id-ID" sz="3600" b="1" dirty="0" smtClean="0"/>
              <a:t>Etika tidak dapat menggantikan agama.  Agama merupakan hal yang tepat untuk memberikan orientasi moral.  Pemeluk agama menemukan orientasi dasar kehidupan dalam agamanya.  Akan tetapi agama itu memerlukan ketrampilan etika agar dapat memberikan orientasi, bukan sekadar indoktrinasi. Hal ini disebabkan </a:t>
            </a:r>
            <a:r>
              <a:rPr lang="en-US" sz="3600" b="1" dirty="0" err="1" smtClean="0"/>
              <a:t>tiga</a:t>
            </a:r>
            <a:r>
              <a:rPr lang="id-ID" sz="3600" b="1" dirty="0" smtClean="0"/>
              <a:t> alasan sebagai berikut:</a:t>
            </a:r>
            <a:endParaRPr lang="en-US" sz="3600" b="1"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marL="514350" indent="-514350" algn="just">
              <a:buFont typeface="+mj-lt"/>
              <a:buAutoNum type="arabicPeriod"/>
            </a:pPr>
            <a:r>
              <a:rPr lang="id-ID" b="1" dirty="0" smtClean="0"/>
              <a:t>Orang agama mengharapkan agar ajaran agamanya rasional. Ia tidak puas mendengar bahwa Tuhan memerintahkan sesuatu, tetapi ia juga ingin mengerti mengapa Tuhan memerintahkannya. Etika dapat membantu menggali rasionalitas agama.</a:t>
            </a:r>
            <a:endParaRPr lang="en-US" b="1" dirty="0" smtClean="0"/>
          </a:p>
          <a:p>
            <a:pPr marL="514350" indent="-514350" algn="just">
              <a:buFont typeface="+mj-lt"/>
              <a:buAutoNum type="arabicPeriod"/>
            </a:pPr>
            <a:r>
              <a:rPr lang="id-ID" b="1" u="sng" dirty="0" smtClean="0">
                <a:solidFill>
                  <a:srgbClr val="FF0000"/>
                </a:solidFill>
              </a:rPr>
              <a:t>Karena perkembangan ilmu pengetahuan, teknologi dan masyarakat</a:t>
            </a:r>
            <a:r>
              <a:rPr lang="id-ID" b="1" dirty="0" smtClean="0">
                <a:solidFill>
                  <a:srgbClr val="FF0000"/>
                </a:solidFill>
              </a:rPr>
              <a:t> </a:t>
            </a:r>
            <a:r>
              <a:rPr lang="id-ID" b="1" dirty="0" smtClean="0"/>
              <a:t>maka agama menghadapi masalah moral yang secara langsung tidak disinggung-singgung dalam wahyu. Misalnya </a:t>
            </a:r>
            <a:r>
              <a:rPr lang="id-ID" b="1" u="sng" dirty="0" smtClean="0">
                <a:solidFill>
                  <a:srgbClr val="FF0000"/>
                </a:solidFill>
              </a:rPr>
              <a:t>bayi tabung, reproduksi manusia dengan gen yang sama.</a:t>
            </a:r>
            <a:endParaRPr lang="en-US" b="1" u="sng" dirty="0" smtClean="0">
              <a:solidFill>
                <a:srgbClr val="FF0000"/>
              </a:solidFill>
            </a:endParaRPr>
          </a:p>
          <a:p>
            <a:pPr algn="just">
              <a:buNone/>
            </a:pP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marL="514350" indent="-514350" algn="just">
              <a:buFont typeface="+mj-lt"/>
              <a:buAutoNum type="arabicPeriod" startAt="3"/>
            </a:pPr>
            <a:r>
              <a:rPr lang="id-ID" sz="4000" b="1" dirty="0" smtClean="0"/>
              <a:t>Adanya perbedaan antara etika dan ajaran moral. </a:t>
            </a:r>
            <a:r>
              <a:rPr lang="id-ID" sz="4000" b="1" u="sng" dirty="0" smtClean="0">
                <a:solidFill>
                  <a:srgbClr val="FF0000"/>
                </a:solidFill>
              </a:rPr>
              <a:t>Etika mendasarkan diri pada argumentasi rasional semata-mata</a:t>
            </a:r>
            <a:r>
              <a:rPr lang="id-ID" sz="4000" b="1" dirty="0" smtClean="0"/>
              <a:t> sedangkan agama pada wahyunya sendiri. Oleh karena itu </a:t>
            </a:r>
            <a:r>
              <a:rPr lang="id-ID" sz="4000" b="1" u="sng" dirty="0" smtClean="0">
                <a:solidFill>
                  <a:srgbClr val="FF0000"/>
                </a:solidFill>
              </a:rPr>
              <a:t>ajaran agama hanya terbuka pada mereka yang mengakuinya sedangkan etika terbuka bagi setiap orang dari semua agama dan pandangan dunia</a:t>
            </a:r>
            <a:r>
              <a:rPr lang="id-ID" sz="4000" b="1" dirty="0" smtClean="0"/>
              <a:t>.</a:t>
            </a:r>
            <a:endParaRPr lang="en-US" sz="4000" b="1" dirty="0" smtClean="0"/>
          </a:p>
          <a:p>
            <a:pPr algn="just">
              <a:buNone/>
            </a:pPr>
            <a:endParaRPr lang="en-US" sz="4000" b="1" dirty="0" smtClean="0"/>
          </a:p>
          <a:p>
            <a:pPr algn="just">
              <a:buNone/>
            </a:pPr>
            <a:endParaRPr lang="en-US" sz="4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en-US" b="1" dirty="0" smtClean="0"/>
              <a:t>    </a:t>
            </a:r>
            <a:r>
              <a:rPr lang="id-ID" sz="3600" b="1" u="sng" dirty="0" smtClean="0">
                <a:solidFill>
                  <a:srgbClr val="0070C0"/>
                </a:solidFill>
              </a:rPr>
              <a:t>Etika atau etika profesi harus senantiasa berlandaskan pada nilai-nilai dan norma-norma, serta konsep ketuhanan (agama), </a:t>
            </a:r>
            <a:r>
              <a:rPr lang="id-ID" sz="3600" b="1" dirty="0" smtClean="0"/>
              <a:t>karena:</a:t>
            </a:r>
            <a:endParaRPr lang="en-US" sz="3600" b="1" dirty="0" smtClean="0"/>
          </a:p>
          <a:p>
            <a:pPr marL="514350" indent="-514350" algn="just">
              <a:buFont typeface="+mj-lt"/>
              <a:buAutoNum type="arabicPeriod"/>
            </a:pPr>
            <a:r>
              <a:rPr lang="id-ID" sz="3600" b="1" u="sng" dirty="0" smtClean="0">
                <a:solidFill>
                  <a:srgbClr val="FF0000"/>
                </a:solidFill>
              </a:rPr>
              <a:t>Etika bersifat relatif, sedangkan aturan agama memiliki kebenaran mutlak</a:t>
            </a:r>
            <a:r>
              <a:rPr lang="id-ID" sz="3600" b="1" dirty="0" smtClean="0">
                <a:solidFill>
                  <a:srgbClr val="FF0000"/>
                </a:solidFill>
              </a:rPr>
              <a:t>;</a:t>
            </a:r>
            <a:endParaRPr lang="en-US" sz="3600" b="1" dirty="0" smtClean="0">
              <a:solidFill>
                <a:srgbClr val="FF0000"/>
              </a:solidFill>
            </a:endParaRPr>
          </a:p>
          <a:p>
            <a:pPr marL="514350" indent="-514350" algn="just">
              <a:buFont typeface="+mj-lt"/>
              <a:buAutoNum type="arabicPeriod"/>
            </a:pPr>
            <a:r>
              <a:rPr lang="id-ID" sz="3600" b="1" u="sng" dirty="0" smtClean="0">
                <a:solidFill>
                  <a:srgbClr val="0070C0"/>
                </a:solidFill>
              </a:rPr>
              <a:t>Adanya masyarakat dan kelompok yang beragam hanya dapat dipersatukan dengan adanya aturan agama</a:t>
            </a:r>
            <a:endParaRPr lang="en-US" sz="3600" b="1" u="sng" dirty="0" smtClean="0">
              <a:solidFill>
                <a:srgbClr val="0070C0"/>
              </a:solidFill>
            </a:endParaRPr>
          </a:p>
          <a:p>
            <a:pPr marL="514350" indent="-514350" algn="just">
              <a:buNone/>
            </a:pPr>
            <a:r>
              <a:rPr lang="id-ID" sz="3600" b="1" u="sng" dirty="0" smtClean="0"/>
              <a:t> </a:t>
            </a:r>
            <a:endParaRPr lang="en-US" sz="3600" b="1" u="sng"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id-ID" b="1" u="sng" dirty="0" smtClean="0">
                <a:solidFill>
                  <a:srgbClr val="0070C0"/>
                </a:solidFill>
              </a:rPr>
              <a:t>Gbr 1.1Hubungan Agama dan Etika</a:t>
            </a:r>
            <a:r>
              <a:rPr lang="en-US" dirty="0" smtClean="0"/>
              <a:t/>
            </a:r>
            <a:br>
              <a:rPr lang="en-US" dirty="0" smtClean="0"/>
            </a:br>
            <a:endParaRPr lang="en-US" dirty="0"/>
          </a:p>
        </p:txBody>
      </p:sp>
      <p:pic>
        <p:nvPicPr>
          <p:cNvPr id="6" name="Content Placeholder 5" descr="Gambar 2"/>
          <p:cNvPicPr>
            <a:picLocks noGrp="1"/>
          </p:cNvPicPr>
          <p:nvPr>
            <p:ph idx="1"/>
          </p:nvPr>
        </p:nvPicPr>
        <p:blipFill>
          <a:blip r:embed="rId2"/>
          <a:srcRect/>
          <a:stretch>
            <a:fillRect/>
          </a:stretch>
        </p:blipFill>
        <p:spPr bwMode="auto">
          <a:xfrm>
            <a:off x="304800" y="1143000"/>
            <a:ext cx="86106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pPr algn="just">
              <a:buNone/>
            </a:pPr>
            <a:r>
              <a:rPr lang="en-US" sz="3500" b="1" dirty="0" smtClean="0"/>
              <a:t>   </a:t>
            </a:r>
          </a:p>
          <a:p>
            <a:pPr algn="just">
              <a:buNone/>
            </a:pPr>
            <a:r>
              <a:rPr lang="en-US" sz="3500" b="1" dirty="0" smtClean="0"/>
              <a:t>    </a:t>
            </a:r>
            <a:r>
              <a:rPr lang="id-ID" sz="3600" b="1" dirty="0" smtClean="0"/>
              <a:t>Dari gambar di atas, dapat didefinisikan hal-hal sebagai berikut:</a:t>
            </a:r>
            <a:endParaRPr lang="en-US" sz="3600" b="1" dirty="0" smtClean="0"/>
          </a:p>
          <a:p>
            <a:pPr marL="514350" indent="-514350" algn="just">
              <a:buFont typeface="+mj-lt"/>
              <a:buAutoNum type="arabicPeriod"/>
            </a:pPr>
            <a:r>
              <a:rPr lang="id-ID" sz="3600" b="1" dirty="0" smtClean="0"/>
              <a:t>Sikap adalah </a:t>
            </a:r>
            <a:r>
              <a:rPr lang="id-ID" sz="3600" b="1" u="sng" dirty="0" smtClean="0">
                <a:solidFill>
                  <a:srgbClr val="FF0000"/>
                </a:solidFill>
              </a:rPr>
              <a:t>kelakuan atau keputusan yang diambil oleh seorang individu pada tempat, waktu dan moment tertentu</a:t>
            </a:r>
            <a:endParaRPr lang="en-US" sz="3600" b="1" u="sng" dirty="0" smtClean="0">
              <a:solidFill>
                <a:srgbClr val="FF0000"/>
              </a:solidFill>
            </a:endParaRPr>
          </a:p>
          <a:p>
            <a:pPr marL="514350" indent="-514350" algn="just">
              <a:buFont typeface="+mj-lt"/>
              <a:buAutoNum type="arabicPeriod"/>
            </a:pPr>
            <a:r>
              <a:rPr lang="id-ID" sz="3600" b="1" u="sng" dirty="0" smtClean="0">
                <a:solidFill>
                  <a:srgbClr val="0070C0"/>
                </a:solidFill>
              </a:rPr>
              <a:t>Perilaku atau sifat (akhlak) adalah sikap yang telah menjadi kebiasaan, yang telah dilakukan secara spontan.</a:t>
            </a:r>
            <a:endParaRPr lang="en-US" sz="3600" b="1" u="sng" dirty="0" smtClean="0">
              <a:solidFill>
                <a:srgbClr val="0070C0"/>
              </a:solidFill>
            </a:endParaRPr>
          </a:p>
          <a:p>
            <a:pPr marL="514350" indent="-514350" algn="just">
              <a:buFont typeface="+mj-lt"/>
              <a:buAutoNum type="arabicPeriod"/>
            </a:pPr>
            <a:r>
              <a:rPr lang="id-ID" sz="3600" b="1" u="sng" dirty="0" smtClean="0">
                <a:solidFill>
                  <a:srgbClr val="0070C0"/>
                </a:solidFill>
              </a:rPr>
              <a:t>Budaya</a:t>
            </a:r>
            <a:r>
              <a:rPr lang="id-ID" sz="3600" b="1" u="sng" dirty="0" smtClean="0"/>
              <a:t> adalah </a:t>
            </a:r>
            <a:r>
              <a:rPr lang="id-ID" sz="3600" b="1" u="sng" dirty="0" smtClean="0">
                <a:solidFill>
                  <a:srgbClr val="FF0000"/>
                </a:solidFill>
              </a:rPr>
              <a:t>perilaku masyarakat yang dilakukan secara dominan pada tempat tersebut</a:t>
            </a:r>
            <a:r>
              <a:rPr lang="id-ID" sz="3600" b="1" u="sng" dirty="0" smtClean="0"/>
              <a:t>.</a:t>
            </a:r>
            <a:endParaRPr lang="en-US" sz="3600" b="1" u="sng" dirty="0" smtClean="0"/>
          </a:p>
          <a:p>
            <a:pPr marL="514350" indent="-514350" algn="just">
              <a:buNone/>
            </a:pPr>
            <a:endParaRPr lang="en-US" sz="3600" b="1" dirty="0" smtClean="0">
              <a:solidFill>
                <a:srgbClr val="FF0000"/>
              </a:solidFill>
            </a:endParaRPr>
          </a:p>
          <a:p>
            <a:pPr algn="just">
              <a:buNone/>
            </a:pPr>
            <a:r>
              <a:rPr lang="id-ID" sz="3600" b="1" dirty="0" smtClean="0"/>
              <a:t> </a:t>
            </a:r>
            <a:endParaRPr lang="en-US" sz="3600" b="1"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25000" lnSpcReduction="20000"/>
          </a:bodyPr>
          <a:lstStyle/>
          <a:p>
            <a:endParaRPr lang="en-US" sz="7000" b="1" dirty="0" smtClean="0"/>
          </a:p>
          <a:p>
            <a:pPr algn="just"/>
            <a:r>
              <a:rPr lang="id-ID" sz="12800" b="1" dirty="0" smtClean="0"/>
              <a:t>Bok, D. 1988. </a:t>
            </a:r>
            <a:r>
              <a:rPr lang="id-ID" sz="12800" b="1" u="sng" dirty="0" smtClean="0">
                <a:solidFill>
                  <a:srgbClr val="FF0000"/>
                </a:solidFill>
              </a:rPr>
              <a:t>Can Higher Education Foster Higher Moral?</a:t>
            </a:r>
            <a:r>
              <a:rPr lang="id-ID" sz="12800" b="1" dirty="0" smtClean="0"/>
              <a:t>, Business and Society Review, Vol 66, hal 4–12</a:t>
            </a:r>
            <a:endParaRPr lang="en-US" sz="12800" b="1" dirty="0" smtClean="0"/>
          </a:p>
          <a:p>
            <a:pPr algn="just"/>
            <a:r>
              <a:rPr lang="id-ID" sz="12800" b="1" u="sng" dirty="0" smtClean="0">
                <a:solidFill>
                  <a:srgbClr val="FF0000"/>
                </a:solidFill>
              </a:rPr>
              <a:t>Hiltebeitel, K. M., and S. K Jones</a:t>
            </a:r>
            <a:r>
              <a:rPr lang="id-ID" sz="12800" b="1" dirty="0" smtClean="0"/>
              <a:t>. 1992. An Assesment of Ethics Instruction in Accounting Education. Journal of Business Ethics 11: 37-46.</a:t>
            </a:r>
            <a:endParaRPr lang="en-US" sz="12800" b="1" dirty="0" smtClean="0"/>
          </a:p>
          <a:p>
            <a:pPr algn="just"/>
            <a:r>
              <a:rPr lang="id-ID" sz="12800" b="1" u="sng" dirty="0" smtClean="0">
                <a:solidFill>
                  <a:srgbClr val="FF0000"/>
                </a:solidFill>
              </a:rPr>
              <a:t>Karman, Y. </a:t>
            </a:r>
            <a:r>
              <a:rPr lang="id-ID" sz="12800" b="1" dirty="0" smtClean="0"/>
              <a:t>2006. Etika: Upaya membangun Insan Berintegritas.  Makalah.  disampaikan dalam Pelatihan ETIKA dan BISNIS di Universitas Ciputra Surabaya, Surabaya.</a:t>
            </a:r>
            <a:endParaRPr lang="en-US" sz="12800" b="1" dirty="0" smtClean="0"/>
          </a:p>
          <a:p>
            <a:pPr algn="just"/>
            <a:r>
              <a:rPr lang="id-ID" sz="12800" b="1" u="sng" dirty="0" smtClean="0">
                <a:solidFill>
                  <a:srgbClr val="FF0000"/>
                </a:solidFill>
              </a:rPr>
              <a:t>Langendefer, H.Q dan J. W. Rockess</a:t>
            </a:r>
            <a:r>
              <a:rPr lang="id-ID" sz="12800" b="1" dirty="0" smtClean="0"/>
              <a:t>. 1989. Integrating ethics into accounting curriculum: 	Issues, Problem, and Solution, Issues Accounting Education, hal 58-80</a:t>
            </a:r>
            <a:endParaRPr lang="en-US" sz="12800" b="1" dirty="0" smtClean="0"/>
          </a:p>
          <a:p>
            <a:pPr algn="just">
              <a:buNone/>
            </a:pPr>
            <a:r>
              <a:rPr lang="id-ID" sz="11200" b="1" dirty="0" smtClean="0"/>
              <a:t/>
            </a:r>
            <a:br>
              <a:rPr lang="id-ID" sz="11200" b="1" dirty="0" smtClean="0"/>
            </a:br>
            <a:endParaRPr lang="en-US" sz="11200" b="1" dirty="0" smtClean="0"/>
          </a:p>
          <a:p>
            <a:pPr>
              <a:buNone/>
            </a:pPr>
            <a:endParaRPr lang="en-US" sz="1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indent="-514350" algn="just">
              <a:buNone/>
            </a:pPr>
            <a:endParaRPr lang="en-US" b="1" dirty="0" smtClean="0">
              <a:solidFill>
                <a:srgbClr val="0070C0"/>
              </a:solidFill>
            </a:endParaRPr>
          </a:p>
          <a:p>
            <a:pPr marL="514350" indent="-514350" algn="just">
              <a:buNone/>
            </a:pPr>
            <a:endParaRPr lang="en-US" b="1" dirty="0" smtClean="0">
              <a:solidFill>
                <a:srgbClr val="0070C0"/>
              </a:solidFill>
            </a:endParaRPr>
          </a:p>
          <a:p>
            <a:pPr marL="514350" indent="-514350" algn="just">
              <a:buFont typeface="+mj-lt"/>
              <a:buAutoNum type="arabicPeriod" startAt="4"/>
            </a:pPr>
            <a:r>
              <a:rPr lang="id-ID" sz="3600" b="1" dirty="0" smtClean="0">
                <a:solidFill>
                  <a:srgbClr val="0070C0"/>
                </a:solidFill>
              </a:rPr>
              <a:t>Moral</a:t>
            </a:r>
            <a:r>
              <a:rPr lang="id-ID" sz="3600" b="1" dirty="0" smtClean="0"/>
              <a:t> adalah </a:t>
            </a:r>
            <a:r>
              <a:rPr lang="id-ID" sz="3600" b="1" u="sng" dirty="0" smtClean="0">
                <a:solidFill>
                  <a:srgbClr val="FF0000"/>
                </a:solidFill>
              </a:rPr>
              <a:t>adat atau kebiasaan yang berlaku pada suatu masyarakat tertentu yang benilai (baik, buruk, salah, benar</a:t>
            </a:r>
            <a:r>
              <a:rPr lang="id-ID" sz="3600" b="1" dirty="0" smtClean="0">
                <a:solidFill>
                  <a:srgbClr val="FF0000"/>
                </a:solidFill>
              </a:rPr>
              <a:t>).</a:t>
            </a:r>
            <a:endParaRPr lang="en-US" sz="3600" b="1" dirty="0" smtClean="0">
              <a:solidFill>
                <a:srgbClr val="FF0000"/>
              </a:solidFill>
            </a:endParaRPr>
          </a:p>
          <a:p>
            <a:pPr marL="514350" indent="-514350" algn="just">
              <a:buFont typeface="+mj-lt"/>
              <a:buAutoNum type="arabicPeriod" startAt="4"/>
            </a:pPr>
            <a:r>
              <a:rPr lang="id-ID" sz="3600" b="1" dirty="0" smtClean="0">
                <a:solidFill>
                  <a:srgbClr val="0070C0"/>
                </a:solidFill>
              </a:rPr>
              <a:t>Etika</a:t>
            </a:r>
            <a:r>
              <a:rPr lang="id-ID" sz="3600" b="1" dirty="0" smtClean="0"/>
              <a:t> adalah </a:t>
            </a:r>
            <a:r>
              <a:rPr lang="id-ID" sz="3600" b="1" u="sng" dirty="0" smtClean="0">
                <a:solidFill>
                  <a:srgbClr val="FF0000"/>
                </a:solidFill>
              </a:rPr>
              <a:t>suatu pandangan atau pemahaman yang sarat akan nilai  moral dan pertimbangan disipilin ilmu yang terkait.</a:t>
            </a:r>
            <a:endParaRPr lang="en-US" sz="3600" b="1" u="sng" dirty="0" smtClean="0">
              <a:solidFill>
                <a:srgbClr val="FF0000"/>
              </a:solidFill>
            </a:endParaRPr>
          </a:p>
          <a:p>
            <a:pPr marL="514350" indent="-514350" algn="just">
              <a:buNone/>
            </a:pPr>
            <a:r>
              <a:rPr lang="id-ID" sz="3600" b="1" dirty="0" smtClean="0">
                <a:solidFill>
                  <a:srgbClr val="FF0000"/>
                </a:solidFill>
              </a:rPr>
              <a:t> </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
            </a:r>
            <a:br>
              <a:rPr lang="en-US" b="1" dirty="0" smtClean="0"/>
            </a:br>
            <a:r>
              <a:rPr lang="id-ID" b="1" u="sng" dirty="0" smtClean="0">
                <a:solidFill>
                  <a:srgbClr val="0070C0"/>
                </a:solidFill>
              </a:rPr>
              <a:t>1.4	Etika dan Etiket</a:t>
            </a:r>
            <a:r>
              <a:rPr lang="en-US" b="1" dirty="0" smtClean="0">
                <a:solidFill>
                  <a:srgbClr val="FF0000"/>
                </a:solidFill>
              </a:rPr>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0" y="685800"/>
            <a:ext cx="8915400" cy="6172200"/>
          </a:xfrm>
        </p:spPr>
        <p:txBody>
          <a:bodyPr>
            <a:normAutofit fontScale="92500" lnSpcReduction="10000"/>
          </a:bodyPr>
          <a:lstStyle/>
          <a:p>
            <a:pPr algn="just">
              <a:buNone/>
            </a:pPr>
            <a:r>
              <a:rPr lang="en-US" b="1" dirty="0" smtClean="0"/>
              <a:t>    </a:t>
            </a:r>
            <a:r>
              <a:rPr lang="id-ID" b="1" dirty="0" smtClean="0"/>
              <a:t>Etika berarti </a:t>
            </a:r>
            <a:r>
              <a:rPr lang="id-ID" b="1" u="sng" dirty="0" smtClean="0">
                <a:solidFill>
                  <a:srgbClr val="FF0000"/>
                </a:solidFill>
              </a:rPr>
              <a:t>kebiasaan baik </a:t>
            </a:r>
            <a:r>
              <a:rPr lang="id-ID" b="1" dirty="0" smtClean="0"/>
              <a:t>sedangkan </a:t>
            </a:r>
            <a:r>
              <a:rPr lang="id-ID" b="1" u="sng" dirty="0" smtClean="0">
                <a:solidFill>
                  <a:srgbClr val="FF0000"/>
                </a:solidFill>
              </a:rPr>
              <a:t>etiket berarti sopan santun</a:t>
            </a:r>
            <a:r>
              <a:rPr lang="id-ID" b="1" dirty="0" smtClean="0">
                <a:solidFill>
                  <a:srgbClr val="FF0000"/>
                </a:solidFill>
              </a:rPr>
              <a:t>.</a:t>
            </a:r>
            <a:r>
              <a:rPr lang="id-ID" b="1" dirty="0" smtClean="0"/>
              <a:t>  Dalam bahasa Inggeris dikenal sebagai </a:t>
            </a:r>
            <a:r>
              <a:rPr lang="id-ID" b="1" i="1" u="sng" dirty="0" smtClean="0"/>
              <a:t>ethics</a:t>
            </a:r>
            <a:r>
              <a:rPr lang="id-ID" b="1" u="sng" dirty="0" smtClean="0"/>
              <a:t> dan </a:t>
            </a:r>
            <a:r>
              <a:rPr lang="id-ID" b="1" i="1" u="sng" dirty="0" smtClean="0"/>
              <a:t>etiquette</a:t>
            </a:r>
            <a:r>
              <a:rPr lang="id-ID" b="1" dirty="0" smtClean="0"/>
              <a:t>.  Antara etika dengan etiket terdapat persamaan yaitu:</a:t>
            </a:r>
            <a:endParaRPr lang="en-US" b="1" dirty="0" smtClean="0"/>
          </a:p>
          <a:p>
            <a:pPr marL="514350" lvl="0" indent="-514350" algn="just">
              <a:buFont typeface="+mj-lt"/>
              <a:buAutoNum type="arabicPeriod"/>
            </a:pPr>
            <a:r>
              <a:rPr lang="id-ID" b="1" u="sng" dirty="0" smtClean="0">
                <a:solidFill>
                  <a:srgbClr val="FF0000"/>
                </a:solidFill>
              </a:rPr>
              <a:t>etika dan etiket menyangkut perilaku manusia</a:t>
            </a:r>
            <a:r>
              <a:rPr lang="id-ID" b="1" dirty="0" smtClean="0"/>
              <a:t>.  Istilah tersebut dipakai mengenai manusia tidak mengenai binatang karena binatang tidak mengenal etika maupun etiket.</a:t>
            </a:r>
            <a:endParaRPr lang="en-US" b="1" dirty="0" smtClean="0"/>
          </a:p>
          <a:p>
            <a:pPr marL="514350" indent="-514350" algn="just">
              <a:buFont typeface="+mj-lt"/>
              <a:buAutoNum type="arabicPeriod"/>
            </a:pPr>
            <a:r>
              <a:rPr lang="id-ID" b="1" dirty="0" smtClean="0"/>
              <a:t>Kedua-duanya mengatur perilaku manusia secara normatif artinya </a:t>
            </a:r>
            <a:r>
              <a:rPr lang="id-ID" b="1" u="sng" dirty="0" smtClean="0">
                <a:solidFill>
                  <a:srgbClr val="0070C0"/>
                </a:solidFill>
              </a:rPr>
              <a:t>memberi norma bagi perilaku manusia dan dengan demikian menyatakan apa yag harus dilakukan dan apa yang tidak boleh dilkukan</a:t>
            </a:r>
            <a:r>
              <a:rPr lang="id-ID" b="1" dirty="0" smtClean="0"/>
              <a:t>.  Justru karena sifatnya normatif maka kedua istilah tersebut sering dicampuradukkan</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b="1" dirty="0" smtClean="0"/>
              <a:t>   </a:t>
            </a:r>
            <a:r>
              <a:rPr lang="id-ID" b="1" u="sng" dirty="0" smtClean="0">
                <a:solidFill>
                  <a:srgbClr val="0070C0"/>
                </a:solidFill>
              </a:rPr>
              <a:t>Adapun perbedaan antara etika dengan etiket ialah:</a:t>
            </a:r>
            <a:endParaRPr lang="en-US" b="1" u="sng" dirty="0" smtClean="0">
              <a:solidFill>
                <a:srgbClr val="0070C0"/>
              </a:solidFill>
            </a:endParaRPr>
          </a:p>
          <a:p>
            <a:pPr marL="514350" lvl="0" indent="-514350" algn="just">
              <a:buFont typeface="+mj-lt"/>
              <a:buAutoNum type="arabicPeriod"/>
            </a:pPr>
            <a:r>
              <a:rPr lang="id-ID" b="1" dirty="0" smtClean="0"/>
              <a:t>Etiket menyangkut </a:t>
            </a:r>
            <a:r>
              <a:rPr lang="id-ID" b="1" u="sng" dirty="0" smtClean="0">
                <a:solidFill>
                  <a:srgbClr val="FF0000"/>
                </a:solidFill>
              </a:rPr>
              <a:t>cara melakukan perbuatan manusia.</a:t>
            </a:r>
            <a:r>
              <a:rPr lang="id-ID" b="1" dirty="0" smtClean="0"/>
              <a:t>  Etiket menunjukkan cara yang tepat artinya cara yang diharapkan serta ditentukan dalam sebuah kalangan tertentu.  Misalnya </a:t>
            </a:r>
            <a:r>
              <a:rPr lang="id-ID" b="1" u="sng" dirty="0" smtClean="0">
                <a:solidFill>
                  <a:srgbClr val="FF0000"/>
                </a:solidFill>
              </a:rPr>
              <a:t>menyerahkan sesuatu harus dengan tangan kanan</a:t>
            </a:r>
            <a:r>
              <a:rPr lang="id-ID" b="1" u="sng" dirty="0" smtClean="0"/>
              <a:t>.</a:t>
            </a:r>
            <a:r>
              <a:rPr lang="id-ID" b="1" dirty="0" smtClean="0"/>
              <a:t>  Bila dilanggar dianggap melanggar etiket.  Etika tidak terbatas pada cara melakukan sebuah perbuatan, etika memberi norma tentang perbuatan itu sendiri.  </a:t>
            </a:r>
            <a:r>
              <a:rPr lang="id-ID" b="1" u="sng" dirty="0" smtClean="0">
                <a:solidFill>
                  <a:srgbClr val="FF0000"/>
                </a:solidFill>
              </a:rPr>
              <a:t>Etika menyangkut masalah apakah sebuah perbuatan boleh dilakukan atau tidak boleh dilakukan.</a:t>
            </a:r>
            <a:endParaRPr lang="en-US" b="1" u="sng" dirty="0" smtClean="0">
              <a:solidFill>
                <a:srgbClr val="FF0000"/>
              </a:solidFill>
            </a:endParaRPr>
          </a:p>
          <a:p>
            <a:pPr algn="just">
              <a:buNone/>
            </a:pP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lvl="0" algn="just">
              <a:buNone/>
            </a:pPr>
            <a:r>
              <a:rPr lang="en-US" dirty="0" smtClean="0"/>
              <a:t>2</a:t>
            </a:r>
            <a:r>
              <a:rPr lang="en-US" u="sng" dirty="0" smtClean="0">
                <a:solidFill>
                  <a:srgbClr val="FF0000"/>
                </a:solidFill>
              </a:rPr>
              <a:t>. </a:t>
            </a:r>
            <a:r>
              <a:rPr lang="id-ID" b="1" u="sng" dirty="0" smtClean="0">
                <a:solidFill>
                  <a:srgbClr val="FF0000"/>
                </a:solidFill>
              </a:rPr>
              <a:t>Etiket hanya berlaku untuk pergaulan</a:t>
            </a:r>
            <a:r>
              <a:rPr lang="id-ID" b="1" dirty="0" smtClean="0"/>
              <a:t>.  </a:t>
            </a:r>
            <a:endParaRPr lang="en-US" b="1" dirty="0" smtClean="0"/>
          </a:p>
          <a:p>
            <a:pPr algn="just">
              <a:buNone/>
            </a:pPr>
            <a:r>
              <a:rPr lang="id-ID" b="1" dirty="0" smtClean="0"/>
              <a:t>	Bila tidak ada orang lain atau tidak ada saksi mata, maka etiket tidak berlaku.  Misalnya etiket tentang cara makan.  </a:t>
            </a:r>
            <a:r>
              <a:rPr lang="id-ID" b="1" u="sng" dirty="0" smtClean="0">
                <a:solidFill>
                  <a:srgbClr val="FF0000"/>
                </a:solidFill>
              </a:rPr>
              <a:t>Makan sambil menaruh kaki di atas meja dianggap melanggar etiket </a:t>
            </a:r>
            <a:r>
              <a:rPr lang="en-US" b="1" u="sng" dirty="0" smtClean="0">
                <a:solidFill>
                  <a:srgbClr val="FF0000"/>
                </a:solidFill>
              </a:rPr>
              <a:t>b</a:t>
            </a:r>
            <a:r>
              <a:rPr lang="id-ID" b="1" u="sng" dirty="0" smtClean="0">
                <a:solidFill>
                  <a:srgbClr val="FF0000"/>
                </a:solidFill>
              </a:rPr>
              <a:t>ila dilakukan bersama-sama orang lain</a:t>
            </a:r>
            <a:r>
              <a:rPr lang="id-ID" b="1" dirty="0" smtClean="0"/>
              <a:t>.  </a:t>
            </a:r>
            <a:r>
              <a:rPr lang="id-ID" b="1" u="sng" dirty="0" smtClean="0">
                <a:solidFill>
                  <a:srgbClr val="0070C0"/>
                </a:solidFill>
              </a:rPr>
              <a:t>Bila dilakukan sendiri maka hal tersebut tidak melanggar etiket</a:t>
            </a:r>
            <a:r>
              <a:rPr lang="id-ID" b="1" dirty="0" smtClean="0"/>
              <a:t>.  </a:t>
            </a:r>
            <a:r>
              <a:rPr lang="id-ID" b="1" u="sng" dirty="0" smtClean="0">
                <a:solidFill>
                  <a:srgbClr val="FF0000"/>
                </a:solidFill>
              </a:rPr>
              <a:t>Etika selalu berlaku walaupun tidak ada orang lain</a:t>
            </a:r>
            <a:r>
              <a:rPr lang="id-ID" b="1" dirty="0" smtClean="0"/>
              <a:t>.  </a:t>
            </a:r>
            <a:r>
              <a:rPr lang="id-ID" b="1" u="sng" dirty="0" smtClean="0">
                <a:solidFill>
                  <a:srgbClr val="0070C0"/>
                </a:solidFill>
              </a:rPr>
              <a:t>Barang yang dipinjam harus dikembalikan walaupun pemiliknya sudah lupa.</a:t>
            </a:r>
            <a:endParaRPr lang="en-US" b="1" u="sng" dirty="0" smtClean="0">
              <a:solidFill>
                <a:srgbClr val="0070C0"/>
              </a:solidFill>
            </a:endParaRPr>
          </a:p>
          <a:p>
            <a:pPr algn="just">
              <a:buNone/>
            </a:pP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10000"/>
          </a:bodyPr>
          <a:lstStyle/>
          <a:p>
            <a:pPr lvl="0" algn="just">
              <a:buNone/>
            </a:pPr>
            <a:r>
              <a:rPr lang="en-US" sz="3400" b="1" dirty="0" smtClean="0"/>
              <a:t>3</a:t>
            </a:r>
            <a:r>
              <a:rPr lang="en-US" sz="3400" b="1" u="sng" dirty="0" smtClean="0">
                <a:solidFill>
                  <a:srgbClr val="0070C0"/>
                </a:solidFill>
              </a:rPr>
              <a:t>. </a:t>
            </a:r>
            <a:r>
              <a:rPr lang="id-ID" sz="3400" b="1" u="sng" dirty="0" smtClean="0">
                <a:solidFill>
                  <a:srgbClr val="0070C0"/>
                </a:solidFill>
              </a:rPr>
              <a:t>Etiket bersifat relatif</a:t>
            </a:r>
            <a:r>
              <a:rPr lang="id-ID" sz="3400" b="1" dirty="0" smtClean="0"/>
              <a:t>.  </a:t>
            </a:r>
            <a:endParaRPr lang="en-US" sz="3400" b="1" dirty="0" smtClean="0"/>
          </a:p>
          <a:p>
            <a:pPr algn="just">
              <a:buNone/>
            </a:pPr>
            <a:r>
              <a:rPr lang="id-ID" sz="3400" b="1" dirty="0" smtClean="0"/>
              <a:t>	Yang dianggap tidak sopan dalam sebuah kebudayaan, dapat saja dianggap sopan dalam kebudayaan lain.  Contohnya: makan dengan tangan, bersenggak sesudah makan.  Etika jauh lebih absolut.  Perintah seperti: </a:t>
            </a:r>
            <a:r>
              <a:rPr lang="id-ID" sz="3400" b="1" u="sng" dirty="0" smtClean="0">
                <a:solidFill>
                  <a:srgbClr val="FF0000"/>
                </a:solidFill>
              </a:rPr>
              <a:t>jangan berbohong; jangan mencuri merupakan prinsip etika yang tidak dapat ditawar-tawar.</a:t>
            </a:r>
            <a:endParaRPr lang="en-US" sz="3400" b="1" u="sng" dirty="0" smtClean="0">
              <a:solidFill>
                <a:srgbClr val="FF0000"/>
              </a:solidFill>
            </a:endParaRPr>
          </a:p>
          <a:p>
            <a:pPr lvl="0" algn="just">
              <a:buNone/>
            </a:pPr>
            <a:r>
              <a:rPr lang="en-US" sz="3400" b="1" dirty="0" smtClean="0"/>
              <a:t>4. </a:t>
            </a:r>
            <a:r>
              <a:rPr lang="id-ID" sz="3400" b="1" dirty="0" smtClean="0"/>
              <a:t>Etiket hanya memadang manusia dari segi lahiriah saja sedangkan etika memandang manusia dari segi dalam.  </a:t>
            </a:r>
            <a:endParaRPr lang="en-US" sz="3400" b="1" dirty="0" smtClean="0"/>
          </a:p>
          <a:p>
            <a:pPr algn="just">
              <a:buNone/>
            </a:pPr>
            <a:r>
              <a:rPr lang="id-ID" sz="3400" b="1" dirty="0" smtClean="0"/>
              <a:t>	</a:t>
            </a:r>
            <a:r>
              <a:rPr lang="id-ID" sz="3400" b="1" u="sng" dirty="0" smtClean="0">
                <a:solidFill>
                  <a:srgbClr val="FF0000"/>
                </a:solidFill>
              </a:rPr>
              <a:t>Penipu misalnya tutur katanya lembut, memegang etiket namun menipu</a:t>
            </a:r>
            <a:r>
              <a:rPr lang="id-ID" sz="3400" b="1" dirty="0" smtClean="0"/>
              <a:t>.  Orang dapat memegang etiket namun munafik sebaliknya </a:t>
            </a:r>
            <a:r>
              <a:rPr lang="id-ID" sz="3400" b="1" u="sng" dirty="0" smtClean="0">
                <a:solidFill>
                  <a:srgbClr val="0070C0"/>
                </a:solidFill>
              </a:rPr>
              <a:t>seseorang yang berpegang pada etika tidak mungkin munafik </a:t>
            </a:r>
            <a:r>
              <a:rPr lang="id-ID" sz="3400" b="1" u="sng" dirty="0" smtClean="0">
                <a:solidFill>
                  <a:srgbClr val="FF0000"/>
                </a:solidFill>
              </a:rPr>
              <a:t>karena seandainya dia bersikap munafik maka dia tidak bersikap etis</a:t>
            </a:r>
            <a:endParaRPr lang="en-US" sz="3400" b="1" u="sng" dirty="0" smtClean="0">
              <a:solidFill>
                <a:srgbClr val="FF0000"/>
              </a:solidFill>
            </a:endParaRPr>
          </a:p>
          <a:p>
            <a:pPr algn="just">
              <a:buNone/>
            </a:pPr>
            <a:r>
              <a:rPr lang="id-ID" sz="3400" b="1" u="sng" dirty="0" smtClean="0">
                <a:solidFill>
                  <a:srgbClr val="FF0000"/>
                </a:solidFill>
              </a:rPr>
              <a:t> </a:t>
            </a:r>
            <a:endParaRPr lang="en-US" sz="3400" b="1" u="sng"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8839200" cy="6858000"/>
          </a:xfrm>
        </p:spPr>
        <p:txBody>
          <a:bodyPr>
            <a:normAutofit lnSpcReduction="10000"/>
          </a:bodyPr>
          <a:lstStyle/>
          <a:p>
            <a:pPr algn="just">
              <a:buNone/>
            </a:pPr>
            <a:r>
              <a:rPr lang="en-US" b="1" dirty="0" smtClean="0"/>
              <a:t>    </a:t>
            </a:r>
            <a:r>
              <a:rPr lang="id-ID" b="1" dirty="0" smtClean="0"/>
              <a:t>Adapun, jenis-jenis etika dapat diidentifikasi sebagai berikut:</a:t>
            </a:r>
            <a:endParaRPr lang="en-US" b="1" dirty="0" smtClean="0"/>
          </a:p>
          <a:p>
            <a:pPr algn="just">
              <a:buNone/>
            </a:pPr>
            <a:r>
              <a:rPr lang="id-ID" b="1" dirty="0" smtClean="0"/>
              <a:t>1</a:t>
            </a:r>
            <a:r>
              <a:rPr lang="id-ID" b="1" u="sng" dirty="0" smtClean="0">
                <a:solidFill>
                  <a:srgbClr val="FF0000"/>
                </a:solidFill>
              </a:rPr>
              <a:t>. Etika umum yang berisi prinsip serta moral dasar </a:t>
            </a:r>
            <a:endParaRPr lang="en-US" b="1" u="sng" dirty="0" smtClean="0">
              <a:solidFill>
                <a:srgbClr val="FF0000"/>
              </a:solidFill>
            </a:endParaRPr>
          </a:p>
          <a:p>
            <a:pPr algn="just">
              <a:buNone/>
            </a:pPr>
            <a:r>
              <a:rPr lang="id-ID" b="1" dirty="0" smtClean="0"/>
              <a:t>2.  </a:t>
            </a:r>
            <a:r>
              <a:rPr lang="id-ID" b="1" u="sng" dirty="0" smtClean="0">
                <a:solidFill>
                  <a:srgbClr val="0070C0"/>
                </a:solidFill>
              </a:rPr>
              <a:t>Etika khusus atau etika terapan yang berlaku khusus.  </a:t>
            </a:r>
            <a:endParaRPr lang="en-US" b="1" u="sng" dirty="0" smtClean="0">
              <a:solidFill>
                <a:srgbClr val="0070C0"/>
              </a:solidFill>
            </a:endParaRPr>
          </a:p>
          <a:p>
            <a:pPr lvl="0" algn="just">
              <a:buNone/>
            </a:pPr>
            <a:r>
              <a:rPr lang="en-US" b="1" dirty="0" smtClean="0"/>
              <a:t>    </a:t>
            </a:r>
            <a:r>
              <a:rPr lang="id-ID" b="1" dirty="0" smtClean="0"/>
              <a:t>Etika khusus ini masih dibagi lagi menjadi </a:t>
            </a:r>
            <a:r>
              <a:rPr lang="id-ID" b="1" dirty="0" smtClean="0">
                <a:solidFill>
                  <a:srgbClr val="0070C0"/>
                </a:solidFill>
              </a:rPr>
              <a:t>etika </a:t>
            </a:r>
            <a:r>
              <a:rPr lang="id-ID" b="1" u="sng" dirty="0" smtClean="0">
                <a:solidFill>
                  <a:srgbClr val="0070C0"/>
                </a:solidFill>
              </a:rPr>
              <a:t>individual dan etika sosial</a:t>
            </a:r>
            <a:r>
              <a:rPr lang="id-ID" b="1" dirty="0" smtClean="0">
                <a:solidFill>
                  <a:srgbClr val="0070C0"/>
                </a:solidFill>
              </a:rPr>
              <a:t>.  </a:t>
            </a:r>
            <a:endParaRPr lang="en-US" b="1" dirty="0" smtClean="0">
              <a:solidFill>
                <a:srgbClr val="0070C0"/>
              </a:solidFill>
            </a:endParaRPr>
          </a:p>
          <a:p>
            <a:pPr lvl="0" algn="just">
              <a:buNone/>
            </a:pPr>
            <a:r>
              <a:rPr lang="en-US" b="1" dirty="0" smtClean="0"/>
              <a:t>    </a:t>
            </a:r>
            <a:r>
              <a:rPr lang="id-ID" b="1" dirty="0" smtClean="0"/>
              <a:t>Etika sosial dibagi menjadi:</a:t>
            </a:r>
            <a:endParaRPr lang="en-US" b="1" dirty="0" smtClean="0"/>
          </a:p>
          <a:p>
            <a:pPr lvl="1" algn="just"/>
            <a:r>
              <a:rPr lang="id-ID" sz="3200" b="1" u="sng" dirty="0" smtClean="0">
                <a:solidFill>
                  <a:srgbClr val="FF0000"/>
                </a:solidFill>
              </a:rPr>
              <a:t>Sikap terhadap sesama;</a:t>
            </a:r>
            <a:endParaRPr lang="en-US" sz="3200" b="1" u="sng" dirty="0" smtClean="0">
              <a:solidFill>
                <a:srgbClr val="FF0000"/>
              </a:solidFill>
            </a:endParaRPr>
          </a:p>
          <a:p>
            <a:pPr lvl="1" algn="just"/>
            <a:r>
              <a:rPr lang="id-ID" sz="3200" b="1" u="sng" dirty="0" smtClean="0">
                <a:solidFill>
                  <a:srgbClr val="FF0000"/>
                </a:solidFill>
              </a:rPr>
              <a:t>Etika keluarga;</a:t>
            </a:r>
            <a:endParaRPr lang="en-US" sz="3200" b="1" u="sng" dirty="0" smtClean="0">
              <a:solidFill>
                <a:srgbClr val="FF0000"/>
              </a:solidFill>
            </a:endParaRPr>
          </a:p>
          <a:p>
            <a:pPr lvl="1" algn="just"/>
            <a:r>
              <a:rPr lang="id-ID" sz="3200" b="1" u="sng" dirty="0" smtClean="0">
                <a:solidFill>
                  <a:srgbClr val="FF0000"/>
                </a:solidFill>
              </a:rPr>
              <a:t>Etika profesi;</a:t>
            </a:r>
            <a:endParaRPr lang="en-US" sz="3200" b="1" u="sng" dirty="0" smtClean="0">
              <a:solidFill>
                <a:srgbClr val="FF0000"/>
              </a:solidFill>
            </a:endParaRPr>
          </a:p>
          <a:p>
            <a:pPr lvl="1" algn="just"/>
            <a:r>
              <a:rPr lang="id-ID" sz="3200" b="1" u="sng" dirty="0" smtClean="0">
                <a:solidFill>
                  <a:srgbClr val="FF0000"/>
                </a:solidFill>
              </a:rPr>
              <a:t>Etika politik;</a:t>
            </a:r>
            <a:endParaRPr lang="en-US" sz="3200" b="1" u="sng" dirty="0" smtClean="0">
              <a:solidFill>
                <a:srgbClr val="FF0000"/>
              </a:solidFill>
            </a:endParaRPr>
          </a:p>
          <a:p>
            <a:pPr lvl="1" algn="just"/>
            <a:r>
              <a:rPr lang="id-ID" sz="3200" b="1" u="sng" dirty="0" smtClean="0">
                <a:solidFill>
                  <a:srgbClr val="FF0000"/>
                </a:solidFill>
              </a:rPr>
              <a:t>Etika lingkungan hidup</a:t>
            </a:r>
            <a:endParaRPr lang="en-US" sz="3200" b="1" u="sng"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buNone/>
            </a:pPr>
            <a:r>
              <a:rPr lang="en-US" sz="3600" dirty="0" smtClean="0"/>
              <a:t>   </a:t>
            </a:r>
            <a:r>
              <a:rPr lang="id-ID" sz="3600" b="1" dirty="0" smtClean="0"/>
              <a:t>Secara umum, pelanggaran terhadap etika diharuskan memperoleh sangksi, yang dapat diwujudkan dengan: </a:t>
            </a:r>
            <a:endParaRPr lang="en-US" sz="3600" b="1" dirty="0" smtClean="0"/>
          </a:p>
          <a:p>
            <a:pPr>
              <a:buNone/>
            </a:pPr>
            <a:r>
              <a:rPr lang="id-ID" sz="3600" b="1" dirty="0" smtClean="0"/>
              <a:t>1.  Sanksi Sosial</a:t>
            </a:r>
            <a:endParaRPr lang="en-US" sz="3600" b="1" dirty="0" smtClean="0"/>
          </a:p>
          <a:p>
            <a:pPr>
              <a:buNone/>
            </a:pPr>
            <a:r>
              <a:rPr lang="id-ID" sz="3600" b="1" dirty="0" smtClean="0"/>
              <a:t> 	Skala relatif kecil, dipahami sebagai kesalahan yang dapat </a:t>
            </a:r>
            <a:r>
              <a:rPr lang="id-ID" sz="3600" b="1" u="sng" dirty="0" smtClean="0">
                <a:solidFill>
                  <a:srgbClr val="FF0000"/>
                </a:solidFill>
              </a:rPr>
              <a:t>‘dimaafkan</a:t>
            </a:r>
            <a:r>
              <a:rPr lang="id-ID" sz="3600" b="1" dirty="0" smtClean="0">
                <a:solidFill>
                  <a:srgbClr val="FF0000"/>
                </a:solidFill>
              </a:rPr>
              <a:t>’</a:t>
            </a:r>
            <a:endParaRPr lang="en-US" sz="3600" b="1" dirty="0" smtClean="0">
              <a:solidFill>
                <a:srgbClr val="FF0000"/>
              </a:solidFill>
            </a:endParaRPr>
          </a:p>
          <a:p>
            <a:pPr>
              <a:buNone/>
            </a:pPr>
            <a:r>
              <a:rPr lang="id-ID" sz="3600" b="1" dirty="0" smtClean="0"/>
              <a:t>2.  Sanksi Hukum</a:t>
            </a:r>
            <a:endParaRPr lang="en-US" sz="3600" b="1" dirty="0" smtClean="0"/>
          </a:p>
          <a:p>
            <a:pPr>
              <a:buNone/>
            </a:pPr>
            <a:r>
              <a:rPr lang="id-ID" sz="3600" b="1" dirty="0" smtClean="0"/>
              <a:t> </a:t>
            </a:r>
            <a:r>
              <a:rPr lang="id-ID" sz="3600" b="1" dirty="0" smtClean="0">
                <a:solidFill>
                  <a:srgbClr val="0070C0"/>
                </a:solidFill>
              </a:rPr>
              <a:t>	</a:t>
            </a:r>
            <a:r>
              <a:rPr lang="id-ID" sz="3600" b="1" u="sng" dirty="0" smtClean="0">
                <a:solidFill>
                  <a:srgbClr val="0070C0"/>
                </a:solidFill>
              </a:rPr>
              <a:t>Skala besar, merugikan hak pihak lain.  </a:t>
            </a:r>
            <a:endParaRPr lang="en-US" sz="3600" b="1" u="sng" dirty="0" smtClean="0">
              <a:solidFill>
                <a:srgbClr val="0070C0"/>
              </a:solidFill>
            </a:endParaRPr>
          </a:p>
          <a:p>
            <a:pPr>
              <a:buNone/>
            </a:pPr>
            <a:r>
              <a:rPr lang="id-ID" sz="3600" b="1" u="sng" dirty="0" smtClean="0">
                <a:solidFill>
                  <a:srgbClr val="0070C0"/>
                </a:solidFill>
              </a:rPr>
              <a:t> </a:t>
            </a:r>
            <a:endParaRPr lang="en-US" sz="3600" b="1" u="sng" dirty="0" smtClean="0">
              <a:solidFill>
                <a:srgbClr val="0070C0"/>
              </a:solidFill>
            </a:endParaRPr>
          </a:p>
          <a:p>
            <a:pPr>
              <a:buNone/>
            </a:pPr>
            <a:endParaRPr lang="en-US" sz="3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endParaRPr lang="en-US" sz="3500" b="1" dirty="0" smtClean="0"/>
          </a:p>
          <a:p>
            <a:pPr algn="just"/>
            <a:r>
              <a:rPr lang="id-ID" sz="3500" b="1" u="sng" dirty="0" smtClean="0">
                <a:solidFill>
                  <a:srgbClr val="FF0000"/>
                </a:solidFill>
              </a:rPr>
              <a:t>Loeb, S.E</a:t>
            </a:r>
            <a:r>
              <a:rPr lang="id-ID" sz="3500" b="1" dirty="0" smtClean="0"/>
              <a:t>. 1989. Teaching Students Accounting Ethics: Some crucial Issues: Issues 	Accounting Education, hal 316 – 329.</a:t>
            </a:r>
            <a:endParaRPr lang="en-US" b="1" dirty="0" smtClean="0"/>
          </a:p>
          <a:p>
            <a:pPr algn="just"/>
            <a:r>
              <a:rPr lang="id-ID" b="1" u="sng" dirty="0" smtClean="0">
                <a:solidFill>
                  <a:srgbClr val="FF0000"/>
                </a:solidFill>
              </a:rPr>
              <a:t>Ludigdo, U. dan M. Machfoedz</a:t>
            </a:r>
            <a:r>
              <a:rPr lang="id-ID" b="1" dirty="0" smtClean="0"/>
              <a:t>. 1999.  Persepsi Akuntansi dan Mahasiswa tentang etika Bisnis, Jurnal riset Akuntansi Indonesia. Vol.2, No 1, hal 1-19.</a:t>
            </a:r>
            <a:endParaRPr lang="en-US" b="1" dirty="0" smtClean="0"/>
          </a:p>
          <a:p>
            <a:pPr algn="just"/>
            <a:r>
              <a:rPr lang="id-ID" b="1" u="sng" dirty="0" smtClean="0">
                <a:solidFill>
                  <a:srgbClr val="FF0000"/>
                </a:solidFill>
              </a:rPr>
              <a:t>Mason, R. O.  </a:t>
            </a:r>
            <a:r>
              <a:rPr lang="id-ID" b="1" dirty="0" smtClean="0"/>
              <a:t>1986.  Four Ethical Issues of the Information Age; Management Information Systems Quarterly, Vol. 10, No. 1, March, 1986</a:t>
            </a:r>
            <a:endParaRPr lang="en-US" b="1" dirty="0" smtClean="0"/>
          </a:p>
          <a:p>
            <a:pPr algn="just">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r>
              <a:rPr lang="id-ID" b="1" u="sng" dirty="0" smtClean="0">
                <a:solidFill>
                  <a:srgbClr val="FF0000"/>
                </a:solidFill>
              </a:rPr>
              <a:t>Northcutt, S.  </a:t>
            </a:r>
            <a:r>
              <a:rPr lang="id-ID" b="1" dirty="0" smtClean="0"/>
              <a:t>2004.   IT Ethics Handbook Right and Wrong for IT Professionals, Syngress Publishing, Inc.</a:t>
            </a:r>
            <a:endParaRPr lang="en-US" b="1" dirty="0" smtClean="0"/>
          </a:p>
          <a:p>
            <a:pPr algn="just"/>
            <a:r>
              <a:rPr lang="id-ID" b="1" u="sng" dirty="0" smtClean="0">
                <a:solidFill>
                  <a:srgbClr val="FF0000"/>
                </a:solidFill>
              </a:rPr>
              <a:t>Sanders, D. H.  </a:t>
            </a:r>
            <a:r>
              <a:rPr lang="id-ID" b="1" dirty="0" smtClean="0"/>
              <a:t>1988.  Computer Today.   McGraw Hill, New York.</a:t>
            </a:r>
            <a:endParaRPr lang="en-US" b="1" dirty="0" smtClean="0"/>
          </a:p>
          <a:p>
            <a:pPr algn="just"/>
            <a:r>
              <a:rPr lang="id-ID" b="1" u="sng" dirty="0" smtClean="0">
                <a:solidFill>
                  <a:srgbClr val="FF0000"/>
                </a:solidFill>
              </a:rPr>
              <a:t>Sawarjuwono, T. </a:t>
            </a:r>
            <a:r>
              <a:rPr lang="id-ID" b="1" dirty="0" smtClean="0"/>
              <a:t>2005. Suatu Proses Antisipasi. Media Akuntansi, Edisi 49/TahunXII/September 2005. </a:t>
            </a:r>
            <a:endParaRPr lang="en-US" b="1" dirty="0" smtClean="0"/>
          </a:p>
          <a:p>
            <a:pPr algn="just"/>
            <a:r>
              <a:rPr lang="id-ID" b="1" u="sng" dirty="0" smtClean="0">
                <a:solidFill>
                  <a:srgbClr val="FF0000"/>
                </a:solidFill>
              </a:rPr>
              <a:t>Sholeh, M</a:t>
            </a:r>
            <a:r>
              <a:rPr lang="id-ID" b="1" dirty="0" smtClean="0"/>
              <a:t>. 2008.  Pentingnya Etika Profesi.  </a:t>
            </a:r>
            <a:endParaRPr lang="en-US" b="1" dirty="0" smtClean="0"/>
          </a:p>
          <a:p>
            <a:pPr algn="just"/>
            <a:r>
              <a:rPr lang="id-ID" b="1" u="sng" dirty="0" smtClean="0">
                <a:solidFill>
                  <a:srgbClr val="FF0000"/>
                </a:solidFill>
              </a:rPr>
              <a:t>Susanti, B</a:t>
            </a:r>
            <a:r>
              <a:rPr lang="id-ID" b="1" dirty="0" smtClean="0"/>
              <a:t>.  2008.  Etika Profesi Akuntansi.  Modul Ajar.  Fakultas Ekonomi Universitas Gunadarma, Jakarta.</a:t>
            </a:r>
            <a:endParaRPr lang="en-US" b="1" dirty="0" smtClean="0"/>
          </a:p>
          <a:p>
            <a:pPr algn="just"/>
            <a:endParaRPr lang="en-US" sz="2800" b="1" dirty="0" smtClean="0"/>
          </a:p>
          <a:p>
            <a:pPr algn="just"/>
            <a:endParaRPr lang="en-US" sz="2800" b="1"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r>
              <a:rPr lang="id-ID" b="1" u="sng" dirty="0" smtClean="0">
                <a:solidFill>
                  <a:srgbClr val="FF0000"/>
                </a:solidFill>
              </a:rPr>
              <a:t>Siagian, S. P. </a:t>
            </a:r>
            <a:r>
              <a:rPr lang="id-ID" b="1" dirty="0" smtClean="0"/>
              <a:t>1996. Etika Bisnis. Seri manajemen No 177, PT Pustaka Binaman Pressindo, Jakarta.</a:t>
            </a:r>
            <a:endParaRPr lang="en-US" b="1" dirty="0" smtClean="0"/>
          </a:p>
          <a:p>
            <a:pPr algn="just"/>
            <a:r>
              <a:rPr lang="id-ID" b="1" u="sng" dirty="0" smtClean="0">
                <a:solidFill>
                  <a:srgbClr val="FF0000"/>
                </a:solidFill>
              </a:rPr>
              <a:t>Soetanto, H</a:t>
            </a:r>
            <a:r>
              <a:rPr lang="id-ID" b="1" dirty="0" smtClean="0"/>
              <a:t>.  2006.  Information Technology. Jakarta</a:t>
            </a:r>
            <a:endParaRPr lang="en-US" b="1" dirty="0" smtClean="0"/>
          </a:p>
          <a:p>
            <a:pPr algn="just"/>
            <a:r>
              <a:rPr lang="id-ID" b="1" u="sng" dirty="0" smtClean="0">
                <a:solidFill>
                  <a:srgbClr val="FF0000"/>
                </a:solidFill>
              </a:rPr>
              <a:t>Soewardi, H</a:t>
            </a:r>
            <a:r>
              <a:rPr lang="id-ID" b="1" dirty="0" smtClean="0"/>
              <a:t>. 2001. Roda Berputar Dunia Bergulir. Bakti Mandiri, Bandung</a:t>
            </a:r>
            <a:endParaRPr lang="en-US" b="1" dirty="0" smtClean="0"/>
          </a:p>
          <a:p>
            <a:pPr algn="just"/>
            <a:r>
              <a:rPr lang="id-ID" b="1" u="sng" dirty="0" smtClean="0">
                <a:solidFill>
                  <a:srgbClr val="FF0000"/>
                </a:solidFill>
              </a:rPr>
              <a:t>Spafford, E., K. Heaphy, and D. Ferbrache</a:t>
            </a:r>
            <a:r>
              <a:rPr lang="id-ID" b="1" dirty="0" smtClean="0"/>
              <a:t>.  1989.  Computer Viruses: Dealing with Electronic Vandalism and Programmed Threats, Arlington, VA: ADAPSO (now ITAA).</a:t>
            </a:r>
            <a:endParaRPr lang="en-US" b="1" dirty="0" smtClean="0"/>
          </a:p>
          <a:p>
            <a:pPr algn="just"/>
            <a:r>
              <a:rPr lang="id-ID" b="1" u="sng" dirty="0" smtClean="0">
                <a:solidFill>
                  <a:srgbClr val="FF0000"/>
                </a:solidFill>
              </a:rPr>
              <a:t>Suseno, F. M</a:t>
            </a:r>
            <a:r>
              <a:rPr lang="id-ID" b="1" dirty="0" smtClean="0"/>
              <a:t>.  1997. Etika Dasar. Penerbit  Kanisius, Yogyakarta</a:t>
            </a:r>
            <a:endParaRPr lang="en-US" b="1" dirty="0" smtClean="0"/>
          </a:p>
          <a:p>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endParaRPr lang="en-US" sz="2800" b="1" dirty="0" smtClean="0"/>
          </a:p>
          <a:p>
            <a:pPr algn="just"/>
            <a:r>
              <a:rPr lang="id-ID" b="1" u="sng" dirty="0" smtClean="0">
                <a:solidFill>
                  <a:srgbClr val="FF0000"/>
                </a:solidFill>
              </a:rPr>
              <a:t>Tim Perundang-undangan dan Pengkajian Hukum Direktorat Hukum Bank Indonesia</a:t>
            </a:r>
            <a:r>
              <a:rPr lang="id-ID" b="1" dirty="0" smtClean="0"/>
              <a:t>.  2006.  Urgensi Cyberlaw di Indonesia dalam Rangka Penanganan Cybercrime di Sektor Perbankan.  Buletin Hukum Perbankan dan Kebank</a:t>
            </a:r>
            <a:r>
              <a:rPr lang="en-US" b="1" dirty="0" smtClean="0"/>
              <a:t> </a:t>
            </a:r>
            <a:r>
              <a:rPr lang="id-ID" b="1" dirty="0" smtClean="0"/>
              <a:t>sentralan.  Volume 4 Nomor 2, Agustus 2006.</a:t>
            </a:r>
            <a:endParaRPr lang="en-US" b="1" dirty="0" smtClean="0"/>
          </a:p>
          <a:p>
            <a:pPr algn="just"/>
            <a:r>
              <a:rPr lang="id-ID" b="1" u="sng" dirty="0" smtClean="0">
                <a:solidFill>
                  <a:srgbClr val="FF0000"/>
                </a:solidFill>
              </a:rPr>
              <a:t>Wear, L. L., J. R. Pinkert, L. C. Wear, and W. G. Lane.</a:t>
            </a:r>
            <a:r>
              <a:rPr lang="id-ID" b="1" dirty="0" smtClean="0">
                <a:solidFill>
                  <a:srgbClr val="FF0000"/>
                </a:solidFill>
              </a:rPr>
              <a:t> </a:t>
            </a:r>
            <a:r>
              <a:rPr lang="id-ID" b="1" dirty="0" smtClean="0"/>
              <a:t>1989.  An Introduction to Computer Systtem;  Hardware and  Software.  Mc Graw-Hill, New York.</a:t>
            </a:r>
            <a:endParaRPr lang="en-US" b="1" dirty="0" smtClean="0"/>
          </a:p>
          <a:p>
            <a:pPr algn="just"/>
            <a:r>
              <a:rPr lang="id-ID" b="1" u="sng" dirty="0" smtClean="0">
                <a:solidFill>
                  <a:srgbClr val="FF0000"/>
                </a:solidFill>
              </a:rPr>
              <a:t>Wibowo, A</a:t>
            </a:r>
            <a:r>
              <a:rPr lang="id-ID" b="1" dirty="0" smtClean="0"/>
              <a:t>.  2008.  Etika Profesi dan Budi Pekerti.  Fakultas Teknologi Informasi, Universitas Budi Luhur, Jakarta.</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lstStyle/>
          <a:p>
            <a:r>
              <a:rPr lang="en-US" b="1" u="sng" dirty="0" smtClean="0">
                <a:solidFill>
                  <a:srgbClr val="FF0000"/>
                </a:solidFill>
              </a:rPr>
              <a:t>POKOK BAHASAN</a:t>
            </a:r>
            <a:endParaRPr lang="en-US" u="sng" dirty="0"/>
          </a:p>
        </p:txBody>
      </p:sp>
      <p:sp>
        <p:nvSpPr>
          <p:cNvPr id="3" name="Content Placeholder 2"/>
          <p:cNvSpPr>
            <a:spLocks noGrp="1"/>
          </p:cNvSpPr>
          <p:nvPr>
            <p:ph idx="1"/>
          </p:nvPr>
        </p:nvSpPr>
        <p:spPr>
          <a:xfrm>
            <a:off x="457200" y="1905000"/>
            <a:ext cx="8229600" cy="4953000"/>
          </a:xfrm>
        </p:spPr>
        <p:txBody>
          <a:bodyPr>
            <a:normAutofit/>
          </a:bodyPr>
          <a:lstStyle/>
          <a:p>
            <a:r>
              <a:rPr lang="en-US" sz="4000" b="1" dirty="0" smtClean="0">
                <a:solidFill>
                  <a:srgbClr val="0070C0"/>
                </a:solidFill>
              </a:rPr>
              <a:t>1.0. </a:t>
            </a:r>
            <a:r>
              <a:rPr lang="en-US" sz="4000" b="1" dirty="0" err="1" smtClean="0">
                <a:solidFill>
                  <a:srgbClr val="0070C0"/>
                </a:solidFill>
              </a:rPr>
              <a:t>Pendahuluan</a:t>
            </a:r>
            <a:endParaRPr lang="en-US" sz="4000" b="1" dirty="0" smtClean="0">
              <a:solidFill>
                <a:srgbClr val="0070C0"/>
              </a:solidFill>
            </a:endParaRPr>
          </a:p>
          <a:p>
            <a:r>
              <a:rPr lang="id-ID" sz="4000" b="1" dirty="0" smtClean="0">
                <a:solidFill>
                  <a:srgbClr val="0070C0"/>
                </a:solidFill>
              </a:rPr>
              <a:t>1.1</a:t>
            </a:r>
            <a:r>
              <a:rPr lang="en-US" sz="4000" b="1" dirty="0" smtClean="0">
                <a:solidFill>
                  <a:srgbClr val="0070C0"/>
                </a:solidFill>
              </a:rPr>
              <a:t>. </a:t>
            </a:r>
            <a:r>
              <a:rPr lang="id-ID" sz="4000" b="1" dirty="0" smtClean="0">
                <a:solidFill>
                  <a:srgbClr val="0070C0"/>
                </a:solidFill>
              </a:rPr>
              <a:t>Definisi Etika</a:t>
            </a:r>
            <a:endParaRPr lang="en-US" sz="4000" b="1" dirty="0" smtClean="0">
              <a:solidFill>
                <a:srgbClr val="0070C0"/>
              </a:solidFill>
            </a:endParaRPr>
          </a:p>
          <a:p>
            <a:r>
              <a:rPr lang="id-ID" sz="4000" b="1" dirty="0" smtClean="0">
                <a:solidFill>
                  <a:srgbClr val="0070C0"/>
                </a:solidFill>
              </a:rPr>
              <a:t>1.2</a:t>
            </a:r>
            <a:r>
              <a:rPr lang="en-US" sz="4000" b="1" dirty="0" smtClean="0">
                <a:solidFill>
                  <a:srgbClr val="0070C0"/>
                </a:solidFill>
              </a:rPr>
              <a:t>.  </a:t>
            </a:r>
            <a:r>
              <a:rPr lang="id-ID" sz="4000" b="1" dirty="0" smtClean="0">
                <a:solidFill>
                  <a:srgbClr val="0070C0"/>
                </a:solidFill>
              </a:rPr>
              <a:t>Manusia dan Etika</a:t>
            </a:r>
            <a:endParaRPr lang="en-US" sz="4000" b="1" dirty="0" smtClean="0">
              <a:solidFill>
                <a:srgbClr val="0070C0"/>
              </a:solidFill>
            </a:endParaRPr>
          </a:p>
          <a:p>
            <a:r>
              <a:rPr lang="id-ID" sz="4000" b="1" dirty="0" smtClean="0">
                <a:solidFill>
                  <a:srgbClr val="0070C0"/>
                </a:solidFill>
              </a:rPr>
              <a:t>1.3</a:t>
            </a:r>
            <a:r>
              <a:rPr lang="en-US" sz="4000" b="1" dirty="0" smtClean="0">
                <a:solidFill>
                  <a:srgbClr val="0070C0"/>
                </a:solidFill>
              </a:rPr>
              <a:t>.  </a:t>
            </a:r>
            <a:r>
              <a:rPr lang="id-ID" sz="4000" b="1" dirty="0" smtClean="0">
                <a:solidFill>
                  <a:srgbClr val="0070C0"/>
                </a:solidFill>
              </a:rPr>
              <a:t>Etika dan Agama</a:t>
            </a:r>
            <a:endParaRPr lang="en-US" sz="4000" b="1" dirty="0" smtClean="0">
              <a:solidFill>
                <a:srgbClr val="0070C0"/>
              </a:solidFill>
            </a:endParaRPr>
          </a:p>
          <a:p>
            <a:r>
              <a:rPr lang="id-ID" sz="4000" b="1" dirty="0" smtClean="0">
                <a:solidFill>
                  <a:srgbClr val="0070C0"/>
                </a:solidFill>
              </a:rPr>
              <a:t>1.4</a:t>
            </a:r>
            <a:r>
              <a:rPr lang="en-US" sz="4000" b="1" dirty="0" smtClean="0">
                <a:solidFill>
                  <a:srgbClr val="0070C0"/>
                </a:solidFill>
              </a:rPr>
              <a:t>.  </a:t>
            </a:r>
            <a:r>
              <a:rPr lang="id-ID" sz="4000" b="1" dirty="0" smtClean="0">
                <a:solidFill>
                  <a:srgbClr val="0070C0"/>
                </a:solidFill>
              </a:rPr>
              <a:t>Etika dan Etiket</a:t>
            </a:r>
            <a:r>
              <a:rPr lang="en-US" sz="4000" b="1" dirty="0" smtClean="0"/>
              <a:t/>
            </a:r>
            <a:br>
              <a:rPr lang="en-US" sz="4000" b="1" dirty="0" smtClean="0"/>
            </a:b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u="sng" dirty="0" smtClean="0">
                <a:solidFill>
                  <a:srgbClr val="0070C0"/>
                </a:solidFill>
              </a:rPr>
              <a:t>1.0. </a:t>
            </a:r>
            <a:r>
              <a:rPr lang="en-US" b="1" u="sng" dirty="0" err="1" smtClean="0">
                <a:solidFill>
                  <a:srgbClr val="0070C0"/>
                </a:solidFill>
              </a:rPr>
              <a:t>Pendahuluan</a:t>
            </a:r>
            <a:r>
              <a:rPr lang="en-US" b="1" u="sng" dirty="0" smtClean="0">
                <a:solidFill>
                  <a:srgbClr val="0070C0"/>
                </a:solidFill>
              </a:rPr>
              <a:t> </a:t>
            </a:r>
            <a:endParaRPr lang="en-US" u="sng" dirty="0">
              <a:solidFill>
                <a:srgbClr val="0070C0"/>
              </a:solidFill>
            </a:endParaRPr>
          </a:p>
        </p:txBody>
      </p:sp>
      <p:sp>
        <p:nvSpPr>
          <p:cNvPr id="3" name="Content Placeholder 2"/>
          <p:cNvSpPr>
            <a:spLocks noGrp="1"/>
          </p:cNvSpPr>
          <p:nvPr>
            <p:ph idx="1"/>
          </p:nvPr>
        </p:nvSpPr>
        <p:spPr>
          <a:xfrm>
            <a:off x="0" y="762000"/>
            <a:ext cx="8915400" cy="6096000"/>
          </a:xfrm>
        </p:spPr>
        <p:txBody>
          <a:bodyPr>
            <a:normAutofit/>
          </a:bodyPr>
          <a:lstStyle/>
          <a:p>
            <a:pPr algn="just">
              <a:buNone/>
            </a:pPr>
            <a:r>
              <a:rPr lang="en-US" sz="3000" b="1" dirty="0" smtClean="0"/>
              <a:t>    </a:t>
            </a:r>
            <a:r>
              <a:rPr lang="id-ID" b="1" dirty="0" smtClean="0"/>
              <a:t>Teknologi adalah satu ciri yang mendefinisikan hakikat manusia yaitu bagian dari sejarahnya meliputi keseluruhan sejarah.  Teknologi berkaitan erat dengan </a:t>
            </a:r>
            <a:r>
              <a:rPr lang="id-ID" b="1" u="sng" dirty="0" smtClean="0">
                <a:solidFill>
                  <a:srgbClr val="FF0000"/>
                </a:solidFill>
              </a:rPr>
              <a:t>sains (</a:t>
            </a:r>
            <a:r>
              <a:rPr lang="id-ID" b="1" i="1" u="sng" dirty="0" smtClean="0">
                <a:solidFill>
                  <a:srgbClr val="FF0000"/>
                </a:solidFill>
              </a:rPr>
              <a:t>science</a:t>
            </a:r>
            <a:r>
              <a:rPr lang="id-ID" b="1" u="sng" dirty="0" smtClean="0">
                <a:solidFill>
                  <a:srgbClr val="FF0000"/>
                </a:solidFill>
              </a:rPr>
              <a:t>) dan perekayasaan (</a:t>
            </a:r>
            <a:r>
              <a:rPr lang="id-ID" b="1" i="1" u="sng" dirty="0" smtClean="0">
                <a:solidFill>
                  <a:srgbClr val="FF0000"/>
                </a:solidFill>
              </a:rPr>
              <a:t>engineering</a:t>
            </a:r>
            <a:r>
              <a:rPr lang="id-ID" b="1" u="sng" dirty="0" smtClean="0">
                <a:solidFill>
                  <a:srgbClr val="FF0000"/>
                </a:solidFill>
              </a:rPr>
              <a:t>).</a:t>
            </a:r>
            <a:r>
              <a:rPr lang="id-ID" b="1" dirty="0" smtClean="0"/>
              <a:t>  Dengan kata lain, teknologi mengandung dua dimensi, yaitu </a:t>
            </a:r>
            <a:r>
              <a:rPr lang="id-ID" b="1" i="1" u="sng" dirty="0" smtClean="0">
                <a:solidFill>
                  <a:srgbClr val="FF0000"/>
                </a:solidFill>
              </a:rPr>
              <a:t>science </a:t>
            </a:r>
            <a:r>
              <a:rPr lang="id-ID" b="1" u="sng" dirty="0" smtClean="0">
                <a:solidFill>
                  <a:srgbClr val="FF0000"/>
                </a:solidFill>
              </a:rPr>
              <a:t>dan </a:t>
            </a:r>
            <a:r>
              <a:rPr lang="id-ID" b="1" i="1" u="sng" dirty="0" smtClean="0">
                <a:solidFill>
                  <a:srgbClr val="FF0000"/>
                </a:solidFill>
              </a:rPr>
              <a:t>engineering</a:t>
            </a:r>
            <a:r>
              <a:rPr lang="id-ID" b="1" i="1" dirty="0" smtClean="0"/>
              <a:t> </a:t>
            </a:r>
            <a:r>
              <a:rPr lang="id-ID" b="1" dirty="0" smtClean="0"/>
              <a:t>yang saling berkaitan satu sama lainnya.  Sains mengacu pada pemahaman atas dunia nyata sekitar manusia, artinya mengenai ciri-ciri dasar pada dimensi ruang, tentang materi dan energi dalam interaksinya satu terhadap lainnya</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2186</Words>
  <Application>Microsoft Office PowerPoint</Application>
  <PresentationFormat>On-screen Show (4:3)</PresentationFormat>
  <Paragraphs>145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ETIKA PROFESI 2 SKS  </vt:lpstr>
      <vt:lpstr>DAFTAR PUSTAKA : </vt:lpstr>
      <vt:lpstr>PowerPoint Presentation</vt:lpstr>
      <vt:lpstr>PowerPoint Presentation</vt:lpstr>
      <vt:lpstr>PowerPoint Presentation</vt:lpstr>
      <vt:lpstr>PowerPoint Presentation</vt:lpstr>
      <vt:lpstr>PowerPoint Presentation</vt:lpstr>
      <vt:lpstr>POKOK BAHASAN</vt:lpstr>
      <vt:lpstr>1.0. Pendahuluan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1.2 Manusia dan Etika  </vt:lpstr>
      <vt:lpstr>PowerPoint Presentation</vt:lpstr>
      <vt:lpstr>PowerPoint Presentation</vt:lpstr>
      <vt:lpstr>PowerPoint Presentation</vt:lpstr>
      <vt:lpstr> 1.3 Etika dan Agama </vt:lpstr>
      <vt:lpstr>PowerPoint Presentation</vt:lpstr>
      <vt:lpstr>PowerPoint Presentation</vt:lpstr>
      <vt:lpstr>PowerPoint Presentation</vt:lpstr>
      <vt:lpstr> Gbr 1.1Hubungan Agama dan Etika </vt:lpstr>
      <vt:lpstr>PowerPoint Presentation</vt:lpstr>
      <vt:lpstr>PowerPoint Presentation</vt:lpstr>
      <vt:lpstr> 1.4 Etika dan Etiket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ETIKA PROFESI 2 SKS  </dc:title>
  <dc:creator/>
  <cp:lastModifiedBy>SONY</cp:lastModifiedBy>
  <cp:revision>57</cp:revision>
  <dcterms:created xsi:type="dcterms:W3CDTF">2006-08-16T00:00:00Z</dcterms:created>
  <dcterms:modified xsi:type="dcterms:W3CDTF">2017-02-14T00:15:47Z</dcterms:modified>
</cp:coreProperties>
</file>