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57" r:id="rId5"/>
    <p:sldId id="279" r:id="rId6"/>
    <p:sldId id="258" r:id="rId7"/>
    <p:sldId id="259" r:id="rId8"/>
    <p:sldId id="260" r:id="rId9"/>
    <p:sldId id="28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81" r:id="rId23"/>
    <p:sldId id="273" r:id="rId24"/>
    <p:sldId id="274" r:id="rId25"/>
    <p:sldId id="282" r:id="rId26"/>
    <p:sldId id="275" r:id="rId27"/>
    <p:sldId id="283"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592762"/>
          </a:xfrm>
        </p:spPr>
        <p:txBody>
          <a:bodyPr>
            <a:normAutofit/>
          </a:bodyPr>
          <a:lstStyle/>
          <a:p>
            <a:r>
              <a:rPr lang="en-US" sz="7200" b="1" dirty="0" smtClean="0">
                <a:solidFill>
                  <a:srgbClr val="FF0000"/>
                </a:solidFill>
              </a:rPr>
              <a:t>BAB-02</a:t>
            </a:r>
            <a:br>
              <a:rPr lang="en-US" sz="7200" b="1" dirty="0" smtClean="0">
                <a:solidFill>
                  <a:srgbClr val="FF0000"/>
                </a:solidFill>
              </a:rPr>
            </a:br>
            <a:r>
              <a:rPr lang="id-ID" sz="7200" b="1" dirty="0" smtClean="0">
                <a:solidFill>
                  <a:srgbClr val="FF0000"/>
                </a:solidFill>
              </a:rPr>
              <a:t>Konsepsi Etika </a:t>
            </a:r>
            <a:endParaRPr lang="en-US" sz="72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marL="514350" lvl="1" indent="-514350" algn="just">
              <a:buNone/>
            </a:pPr>
            <a:r>
              <a:rPr lang="en-US" sz="3200" b="1" dirty="0" smtClean="0"/>
              <a:t>     </a:t>
            </a:r>
            <a:r>
              <a:rPr lang="id-ID" sz="3200" b="1" dirty="0" smtClean="0"/>
              <a:t>Ada beberapa ciri utama yang membedakan norma moral dari norma umum lainnya (kendati dalam kaitan dengan norma hukum ciri-ciri ini bisa tumpang tindih):</a:t>
            </a:r>
            <a:endParaRPr lang="en-US" sz="3200" dirty="0" smtClean="0"/>
          </a:p>
          <a:p>
            <a:pPr marL="514350" indent="-514350" algn="just">
              <a:buNone/>
            </a:pPr>
            <a:endParaRPr lang="en-US" b="1" dirty="0" smtClean="0"/>
          </a:p>
          <a:p>
            <a:pPr marL="514350" lvl="0" indent="-514350" algn="just">
              <a:buFont typeface="+mj-lt"/>
              <a:buAutoNum type="arabicParenR"/>
            </a:pPr>
            <a:r>
              <a:rPr lang="id-ID" b="1" dirty="0" smtClean="0">
                <a:solidFill>
                  <a:srgbClr val="FF0000"/>
                </a:solidFill>
              </a:rPr>
              <a:t>Kaidah moral berkaitan dengan hal-hal yang mempunyai atau yang dianggap mempunyai konsekuensi yang serius bagi kesejahteraan, kebaikan dan kehidupan manusia, baik sebagai pribadi maupun sebagai kelompok.</a:t>
            </a:r>
            <a:endParaRPr lang="en-US" b="1" dirty="0" smtClean="0">
              <a:solidFill>
                <a:srgbClr val="FF0000"/>
              </a:solidFill>
            </a:endParaRPr>
          </a:p>
          <a:p>
            <a:pPr>
              <a:buNone/>
            </a:pPr>
            <a:r>
              <a:rPr lang="en-US" b="1" dirty="0" smtClean="0"/>
              <a:t>2)</a:t>
            </a:r>
            <a:r>
              <a:rPr lang="id-ID" b="1" dirty="0" smtClean="0"/>
              <a:t>Norma moral tidak ditetapkan dan/atau diubah oleh keputusan penguasa tertentu. </a:t>
            </a:r>
            <a:r>
              <a:rPr lang="id-ID" b="1" dirty="0" smtClean="0">
                <a:solidFill>
                  <a:srgbClr val="FF0000"/>
                </a:solidFill>
              </a:rPr>
              <a:t>Norma moral dan juga norma hukum merupakan ekspresi, cermin dan harapan masyarakat mengenai apa yang baik dan apa yang buruk.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lvl="0" algn="just">
              <a:buNone/>
            </a:pPr>
            <a:r>
              <a:rPr lang="en-US" b="1" dirty="0" smtClean="0"/>
              <a:t>  </a:t>
            </a:r>
          </a:p>
          <a:p>
            <a:pPr lvl="0" algn="just">
              <a:buNone/>
            </a:pPr>
            <a:r>
              <a:rPr lang="en-US" b="1" dirty="0" smtClean="0"/>
              <a:t>   </a:t>
            </a:r>
            <a:r>
              <a:rPr lang="id-ID" b="1" dirty="0" smtClean="0"/>
              <a:t>Berbeda dengan norma hukum, norma moral tidak dikodifikasikan, tidak ditetapkan atau diubah oleh pemerintah. Ia lebih merupakan hukum tak tertulis dalam hati setiap anggota masyarakat, yang karena itu mengikat semua anggota dari dalam dirinya sendiri </a:t>
            </a:r>
            <a:endParaRPr lang="en-US" b="1" dirty="0" smtClean="0"/>
          </a:p>
          <a:p>
            <a:pPr lvl="0" algn="just">
              <a:buNone/>
            </a:pPr>
            <a:r>
              <a:rPr lang="en-US" b="1" dirty="0" smtClean="0"/>
              <a:t>(3)</a:t>
            </a:r>
            <a:r>
              <a:rPr lang="id-ID" b="1" dirty="0" smtClean="0">
                <a:solidFill>
                  <a:srgbClr val="0070C0"/>
                </a:solidFill>
              </a:rPr>
              <a:t>Norma moral </a:t>
            </a:r>
            <a:r>
              <a:rPr lang="id-ID" b="1" u="sng" dirty="0" smtClean="0">
                <a:solidFill>
                  <a:srgbClr val="0070C0"/>
                </a:solidFill>
              </a:rPr>
              <a:t>selalu menyangkut sebuah perasaan khusus tertentu, yang oleh beberapa filsuf moral disebut sebagai perasaan moral (</a:t>
            </a:r>
            <a:r>
              <a:rPr lang="id-ID" b="1" i="1" u="sng" dirty="0" smtClean="0">
                <a:solidFill>
                  <a:srgbClr val="0070C0"/>
                </a:solidFill>
              </a:rPr>
              <a:t>moral sense</a:t>
            </a:r>
            <a:r>
              <a:rPr lang="id-ID" b="1" u="sng" dirty="0" smtClean="0">
                <a:solidFill>
                  <a:srgbClr val="0070C0"/>
                </a:solidFill>
              </a:rPr>
              <a:t>) </a:t>
            </a:r>
            <a:endParaRPr lang="en-US" b="1" u="sng" dirty="0" smtClean="0">
              <a:solidFill>
                <a:srgbClr val="0070C0"/>
              </a:solidFill>
            </a:endParaRPr>
          </a:p>
          <a:p>
            <a:pPr algn="just">
              <a:buNone/>
            </a:pPr>
            <a:r>
              <a:rPr lang="id-ID" b="1" u="sng" dirty="0" smtClean="0">
                <a:solidFill>
                  <a:srgbClr val="0070C0"/>
                </a:solidFill>
              </a:rPr>
              <a:t> </a:t>
            </a:r>
            <a:endParaRPr lang="en-US" b="1" u="sng" dirty="0" smtClean="0">
              <a:solidFill>
                <a:srgbClr val="0070C0"/>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
            </a:r>
            <a:br>
              <a:rPr lang="en-US" b="1" dirty="0" smtClean="0"/>
            </a:br>
            <a:r>
              <a:rPr lang="id-ID" b="1" dirty="0" smtClean="0">
                <a:solidFill>
                  <a:srgbClr val="0070C0"/>
                </a:solidFill>
              </a:rPr>
              <a:t>2.3	</a:t>
            </a:r>
            <a:r>
              <a:rPr lang="id-ID" b="1" u="sng" dirty="0" smtClean="0">
                <a:solidFill>
                  <a:srgbClr val="0070C0"/>
                </a:solidFill>
              </a:rPr>
              <a:t>Konsep tentang Etika </a:t>
            </a:r>
            <a:r>
              <a:rPr lang="en-US" dirty="0" smtClean="0"/>
              <a:t/>
            </a:r>
            <a:br>
              <a:rPr lang="en-US" dirty="0" smtClean="0"/>
            </a:br>
            <a:endParaRPr lang="en-US" dirty="0"/>
          </a:p>
        </p:txBody>
      </p:sp>
      <p:sp>
        <p:nvSpPr>
          <p:cNvPr id="3" name="Content Placeholder 2"/>
          <p:cNvSpPr>
            <a:spLocks noGrp="1"/>
          </p:cNvSpPr>
          <p:nvPr>
            <p:ph idx="1"/>
          </p:nvPr>
        </p:nvSpPr>
        <p:spPr>
          <a:xfrm>
            <a:off x="0" y="914400"/>
            <a:ext cx="8915400" cy="5943600"/>
          </a:xfrm>
        </p:spPr>
        <p:txBody>
          <a:bodyPr>
            <a:normAutofit fontScale="85000" lnSpcReduction="10000"/>
          </a:bodyPr>
          <a:lstStyle/>
          <a:p>
            <a:pPr>
              <a:buNone/>
            </a:pPr>
            <a:r>
              <a:rPr lang="id-ID" b="1" dirty="0" smtClean="0"/>
              <a:t>1</a:t>
            </a:r>
            <a:r>
              <a:rPr lang="id-ID" sz="3300" b="1" dirty="0" smtClean="0"/>
              <a:t>	</a:t>
            </a:r>
            <a:r>
              <a:rPr lang="en-GB" sz="3300" b="1" dirty="0" err="1" smtClean="0"/>
              <a:t>Etika</a:t>
            </a:r>
            <a:r>
              <a:rPr lang="en-GB" sz="3300" b="1" dirty="0" smtClean="0"/>
              <a:t> </a:t>
            </a:r>
            <a:r>
              <a:rPr lang="en-GB" sz="3300" b="1" dirty="0" err="1" smtClean="0"/>
              <a:t>Teleologi</a:t>
            </a:r>
            <a:r>
              <a:rPr lang="en-GB" sz="3300" b="1" dirty="0" smtClean="0"/>
              <a:t> </a:t>
            </a:r>
            <a:endParaRPr lang="en-US" sz="3300" dirty="0" smtClean="0"/>
          </a:p>
          <a:p>
            <a:pPr algn="just">
              <a:buNone/>
            </a:pPr>
            <a:r>
              <a:rPr lang="en-US" sz="3300" b="1" dirty="0" smtClean="0"/>
              <a:t>    </a:t>
            </a:r>
            <a:r>
              <a:rPr lang="id-ID" sz="3300" b="1" dirty="0" smtClean="0"/>
              <a:t>Berasal dari kata Yunani</a:t>
            </a:r>
            <a:r>
              <a:rPr lang="id-ID" sz="3300" b="1" u="sng" dirty="0" smtClean="0"/>
              <a:t>, </a:t>
            </a:r>
            <a:r>
              <a:rPr lang="id-ID" sz="3300" b="1" i="1" u="sng" dirty="0" smtClean="0">
                <a:solidFill>
                  <a:srgbClr val="FF0000"/>
                </a:solidFill>
              </a:rPr>
              <a:t>telos </a:t>
            </a:r>
            <a:r>
              <a:rPr lang="id-ID" sz="3300" b="1" u="sng" dirty="0" smtClean="0">
                <a:solidFill>
                  <a:srgbClr val="FF0000"/>
                </a:solidFill>
              </a:rPr>
              <a:t>yang bermakna</a:t>
            </a:r>
            <a:r>
              <a:rPr lang="id-ID" sz="3300" b="1" i="1" u="sng" dirty="0" smtClean="0">
                <a:solidFill>
                  <a:srgbClr val="FF0000"/>
                </a:solidFill>
              </a:rPr>
              <a:t> tujuan</a:t>
            </a:r>
            <a:r>
              <a:rPr lang="id-ID" sz="3300" b="1" i="1" dirty="0" smtClean="0"/>
              <a:t>. </a:t>
            </a:r>
            <a:r>
              <a:rPr lang="en-GB" sz="3300" b="1" dirty="0" err="1" smtClean="0"/>
              <a:t>Mengukur</a:t>
            </a:r>
            <a:r>
              <a:rPr lang="en-GB" sz="3300" b="1" dirty="0" smtClean="0"/>
              <a:t> </a:t>
            </a:r>
            <a:r>
              <a:rPr lang="en-GB" sz="3300" b="1" dirty="0" err="1" smtClean="0"/>
              <a:t>baik</a:t>
            </a:r>
            <a:r>
              <a:rPr lang="en-GB" sz="3300" b="1" dirty="0" smtClean="0"/>
              <a:t> </a:t>
            </a:r>
            <a:r>
              <a:rPr lang="en-GB" sz="3300" b="1" dirty="0" err="1" smtClean="0"/>
              <a:t>buruknya</a:t>
            </a:r>
            <a:r>
              <a:rPr lang="en-GB" sz="3300" b="1" dirty="0" smtClean="0"/>
              <a:t> </a:t>
            </a:r>
            <a:r>
              <a:rPr lang="en-GB" sz="3300" b="1" dirty="0" err="1" smtClean="0"/>
              <a:t>suatu</a:t>
            </a:r>
            <a:r>
              <a:rPr lang="en-GB" sz="3300" b="1" dirty="0" smtClean="0"/>
              <a:t> </a:t>
            </a:r>
            <a:r>
              <a:rPr lang="en-GB" sz="3300" b="1" dirty="0" err="1" smtClean="0"/>
              <a:t>tindakan</a:t>
            </a:r>
            <a:r>
              <a:rPr lang="en-GB" sz="3300" b="1" dirty="0" smtClean="0"/>
              <a:t> </a:t>
            </a:r>
            <a:r>
              <a:rPr lang="en-GB" sz="3300" b="1" dirty="0" err="1" smtClean="0"/>
              <a:t>berdasarkan</a:t>
            </a:r>
            <a:r>
              <a:rPr lang="en-GB" sz="3300" b="1" dirty="0" smtClean="0"/>
              <a:t> </a:t>
            </a:r>
            <a:r>
              <a:rPr lang="en-GB" sz="3300" b="1" dirty="0" err="1" smtClean="0"/>
              <a:t>tujuan</a:t>
            </a:r>
            <a:r>
              <a:rPr lang="en-GB" sz="3300" b="1" dirty="0" smtClean="0"/>
              <a:t> yang </a:t>
            </a:r>
            <a:r>
              <a:rPr lang="en-GB" sz="3300" b="1" dirty="0" err="1" smtClean="0"/>
              <a:t>mau</a:t>
            </a:r>
            <a:r>
              <a:rPr lang="en-GB" sz="3300" b="1" dirty="0" smtClean="0"/>
              <a:t> </a:t>
            </a:r>
            <a:r>
              <a:rPr lang="en-GB" sz="3300" b="1" dirty="0" err="1" smtClean="0"/>
              <a:t>dicapai</a:t>
            </a:r>
            <a:r>
              <a:rPr lang="en-GB" sz="3300" b="1" dirty="0" smtClean="0"/>
              <a:t> </a:t>
            </a:r>
            <a:r>
              <a:rPr lang="en-GB" sz="3300" b="1" dirty="0" err="1" smtClean="0"/>
              <a:t>dengan</a:t>
            </a:r>
            <a:r>
              <a:rPr lang="en-GB" sz="3300" b="1" dirty="0" smtClean="0"/>
              <a:t> </a:t>
            </a:r>
            <a:r>
              <a:rPr lang="en-GB" sz="3300" b="1" dirty="0" err="1" smtClean="0"/>
              <a:t>tindakan</a:t>
            </a:r>
            <a:r>
              <a:rPr lang="en-GB" sz="3300" b="1" dirty="0" smtClean="0"/>
              <a:t> </a:t>
            </a:r>
            <a:r>
              <a:rPr lang="en-GB" sz="3300" b="1" dirty="0" err="1" smtClean="0"/>
              <a:t>itu</a:t>
            </a:r>
            <a:r>
              <a:rPr lang="en-GB" sz="3300" b="1" dirty="0" smtClean="0"/>
              <a:t>, </a:t>
            </a:r>
            <a:r>
              <a:rPr lang="en-GB" sz="3300" b="1" dirty="0" err="1" smtClean="0"/>
              <a:t>atau</a:t>
            </a:r>
            <a:r>
              <a:rPr lang="en-GB" sz="3300" b="1" dirty="0" smtClean="0"/>
              <a:t> </a:t>
            </a:r>
            <a:r>
              <a:rPr lang="en-GB" sz="3300" b="1" dirty="0" err="1" smtClean="0"/>
              <a:t>berdasarkan</a:t>
            </a:r>
            <a:r>
              <a:rPr lang="en-GB" sz="3300" b="1" dirty="0" smtClean="0"/>
              <a:t> </a:t>
            </a:r>
            <a:r>
              <a:rPr lang="en-GB" sz="3300" b="1" dirty="0" err="1" smtClean="0"/>
              <a:t>akibat</a:t>
            </a:r>
            <a:r>
              <a:rPr lang="en-GB" sz="3300" b="1" dirty="0" smtClean="0"/>
              <a:t> yang </a:t>
            </a:r>
            <a:r>
              <a:rPr lang="en-GB" sz="3300" b="1" dirty="0" err="1" smtClean="0"/>
              <a:t>ditimbulkan</a:t>
            </a:r>
            <a:r>
              <a:rPr lang="en-GB" sz="3300" b="1" dirty="0" smtClean="0"/>
              <a:t> </a:t>
            </a:r>
            <a:r>
              <a:rPr lang="en-GB" sz="3300" b="1" dirty="0" err="1" smtClean="0"/>
              <a:t>oleh</a:t>
            </a:r>
            <a:r>
              <a:rPr lang="en-GB" sz="3300" b="1" dirty="0" smtClean="0"/>
              <a:t> </a:t>
            </a:r>
            <a:r>
              <a:rPr lang="en-GB" sz="3300" b="1" dirty="0" err="1" smtClean="0"/>
              <a:t>tindakan</a:t>
            </a:r>
            <a:r>
              <a:rPr lang="en-GB" sz="3300" b="1" dirty="0" smtClean="0"/>
              <a:t> </a:t>
            </a:r>
            <a:r>
              <a:rPr lang="en-GB" sz="3300" b="1" dirty="0" err="1" smtClean="0"/>
              <a:t>itu</a:t>
            </a:r>
            <a:r>
              <a:rPr lang="en-GB" sz="3300" b="1" dirty="0" smtClean="0"/>
              <a:t>.</a:t>
            </a:r>
            <a:r>
              <a:rPr lang="id-ID" sz="3300" b="1" dirty="0" smtClean="0"/>
              <a:t> Konsep tersebut memuat dua prinsip utama:</a:t>
            </a:r>
            <a:endParaRPr lang="en-US" sz="3300" b="1" dirty="0" smtClean="0"/>
          </a:p>
          <a:p>
            <a:pPr marL="514350" lvl="0" indent="-514350" algn="just">
              <a:buFont typeface="+mj-lt"/>
              <a:buAutoNum type="alphaLcParenR"/>
            </a:pPr>
            <a:r>
              <a:rPr lang="id-ID" sz="3300" b="1" u="sng" dirty="0" smtClean="0">
                <a:solidFill>
                  <a:srgbClr val="FF0000"/>
                </a:solidFill>
              </a:rPr>
              <a:t>Satu tindakan dianggap secara moral benar atau bisa diterima jika itu menghasilkan keinginan dari sebagian orang, yaitu kesenangan, pengetahuan, pertumbuhan karier, suatu kepentingan atau kegunaan diri.</a:t>
            </a:r>
            <a:endParaRPr lang="en-US" sz="3300" b="1" u="sng" dirty="0" smtClean="0">
              <a:solidFill>
                <a:srgbClr val="FF0000"/>
              </a:solidFill>
            </a:endParaRPr>
          </a:p>
          <a:p>
            <a:pPr marL="514350" lvl="0" indent="-514350" algn="just">
              <a:buFont typeface="+mj-lt"/>
              <a:buAutoNum type="alphaLcParenR"/>
            </a:pPr>
            <a:r>
              <a:rPr lang="id-ID" sz="3300" b="1" u="sng" dirty="0" smtClean="0">
                <a:solidFill>
                  <a:srgbClr val="0070C0"/>
                </a:solidFill>
              </a:rPr>
              <a:t>menaksir nilai moral dari suatu tingkah laku dengan memperhatikan akibat-akibatnya (</a:t>
            </a:r>
            <a:r>
              <a:rPr lang="id-ID" sz="3300" b="1" i="1" u="sng" dirty="0" smtClean="0">
                <a:solidFill>
                  <a:srgbClr val="0070C0"/>
                </a:solidFill>
              </a:rPr>
              <a:t>consequentialism</a:t>
            </a:r>
            <a:r>
              <a:rPr lang="id-ID" sz="3300" b="1" u="sng" dirty="0" smtClean="0">
                <a:solidFill>
                  <a:srgbClr val="0070C0"/>
                </a:solidFill>
              </a:rPr>
              <a:t>) </a:t>
            </a:r>
            <a:endParaRPr lang="en-US" sz="3300" b="1" u="sng" dirty="0" smtClean="0">
              <a:solidFill>
                <a:srgbClr val="0070C0"/>
              </a:solidFill>
            </a:endParaRPr>
          </a:p>
          <a:p>
            <a:pPr algn="just">
              <a:buNone/>
            </a:pPr>
            <a:endParaRPr lang="en-US" sz="3300" b="1" u="sng" dirty="0" smtClean="0"/>
          </a:p>
          <a:p>
            <a:pPr>
              <a:buNone/>
            </a:pPr>
            <a:endParaRPr lang="en-US" sz="3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buNone/>
            </a:pPr>
            <a:r>
              <a:rPr lang="en-GB" dirty="0" smtClean="0"/>
              <a:t>    </a:t>
            </a:r>
            <a:r>
              <a:rPr lang="en-GB" b="1" dirty="0" err="1" smtClean="0"/>
              <a:t>Dua</a:t>
            </a:r>
            <a:r>
              <a:rPr lang="en-GB" b="1" dirty="0" smtClean="0"/>
              <a:t> </a:t>
            </a:r>
            <a:r>
              <a:rPr lang="en-GB" b="1" dirty="0" err="1" smtClean="0"/>
              <a:t>aliran</a:t>
            </a:r>
            <a:r>
              <a:rPr lang="en-GB" b="1" dirty="0" smtClean="0"/>
              <a:t> </a:t>
            </a:r>
            <a:r>
              <a:rPr lang="id-ID" b="1" dirty="0" smtClean="0"/>
              <a:t>yang berkembang dalam </a:t>
            </a:r>
            <a:r>
              <a:rPr lang="en-GB" b="1" dirty="0" err="1" smtClean="0"/>
              <a:t>etika</a:t>
            </a:r>
            <a:r>
              <a:rPr lang="en-GB" b="1" dirty="0" smtClean="0"/>
              <a:t> </a:t>
            </a:r>
            <a:r>
              <a:rPr lang="en-GB" b="1" dirty="0" err="1" smtClean="0"/>
              <a:t>teleologi</a:t>
            </a:r>
            <a:r>
              <a:rPr lang="en-GB" b="1" dirty="0" smtClean="0"/>
              <a:t>:</a:t>
            </a:r>
            <a:endParaRPr lang="en-US" b="1" dirty="0" smtClean="0"/>
          </a:p>
          <a:p>
            <a:pPr marL="514350" indent="-514350">
              <a:buFont typeface="+mj-lt"/>
              <a:buAutoNum type="arabicParenR"/>
            </a:pPr>
            <a:r>
              <a:rPr lang="en-GB" b="1" u="sng" dirty="0" err="1" smtClean="0">
                <a:solidFill>
                  <a:srgbClr val="0070C0"/>
                </a:solidFill>
              </a:rPr>
              <a:t>Egoisme</a:t>
            </a:r>
            <a:r>
              <a:rPr lang="en-GB" b="1" u="sng" dirty="0" smtClean="0">
                <a:solidFill>
                  <a:srgbClr val="0070C0"/>
                </a:solidFill>
              </a:rPr>
              <a:t> </a:t>
            </a:r>
            <a:r>
              <a:rPr lang="en-GB" b="1" u="sng" dirty="0" err="1" smtClean="0">
                <a:solidFill>
                  <a:srgbClr val="0070C0"/>
                </a:solidFill>
              </a:rPr>
              <a:t>Etis</a:t>
            </a:r>
            <a:endParaRPr lang="en-US" u="sng" dirty="0" smtClean="0">
              <a:solidFill>
                <a:srgbClr val="0070C0"/>
              </a:solidFill>
            </a:endParaRPr>
          </a:p>
          <a:p>
            <a:pPr algn="just">
              <a:buNone/>
            </a:pPr>
            <a:r>
              <a:rPr lang="en-US" b="1" dirty="0" smtClean="0"/>
              <a:t>    </a:t>
            </a:r>
            <a:r>
              <a:rPr lang="id-ID" b="1" dirty="0" smtClean="0"/>
              <a:t>Inti pandangan </a:t>
            </a:r>
            <a:r>
              <a:rPr lang="id-ID" b="1" u="sng" dirty="0" smtClean="0">
                <a:solidFill>
                  <a:srgbClr val="FF0000"/>
                </a:solidFill>
              </a:rPr>
              <a:t>egoisme</a:t>
            </a:r>
            <a:r>
              <a:rPr lang="id-ID" b="1" dirty="0" smtClean="0"/>
              <a:t> adalah </a:t>
            </a:r>
            <a:r>
              <a:rPr lang="id-ID" b="1" u="sng" dirty="0" smtClean="0">
                <a:solidFill>
                  <a:srgbClr val="FF0000"/>
                </a:solidFill>
              </a:rPr>
              <a:t>bahwa tindakan dari setiap orang pada dasarnya bertujuan untuk mengejar pribadi dan memajukan dirinya sendiri</a:t>
            </a:r>
            <a:r>
              <a:rPr lang="id-ID" b="1" dirty="0" smtClean="0"/>
              <a:t>. Satu-satunya tujuan tindakan moral setiap orang adalah mengejar kepentingan pribadi dan memajukan dirinya. Egoisme ini baru menjadi persoalan serius ketika ia cenderung menjadi </a:t>
            </a:r>
            <a:r>
              <a:rPr lang="id-ID" b="1" i="1" u="sng" dirty="0" smtClean="0">
                <a:solidFill>
                  <a:srgbClr val="FF0000"/>
                </a:solidFill>
              </a:rPr>
              <a:t>hedonistis</a:t>
            </a:r>
            <a:r>
              <a:rPr lang="id-ID" b="1" i="1" dirty="0" smtClean="0"/>
              <a:t>, </a:t>
            </a:r>
            <a:r>
              <a:rPr lang="id-ID" b="1" dirty="0" smtClean="0"/>
              <a:t>yaitu </a:t>
            </a:r>
            <a:r>
              <a:rPr lang="id-ID" b="1" u="sng" dirty="0" smtClean="0">
                <a:solidFill>
                  <a:srgbClr val="FF0000"/>
                </a:solidFill>
              </a:rPr>
              <a:t>ketika kebahagiaan dan kepentingan pribadi diterjemahkan semata-mata sebagai kenikmatan fisik yang bersifat vulgar</a:t>
            </a:r>
            <a:endParaRPr lang="en-US" b="1" u="sng"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marL="514350" indent="-514350">
              <a:buFont typeface="+mj-lt"/>
              <a:buAutoNum type="arabicParenR" startAt="2"/>
            </a:pPr>
            <a:r>
              <a:rPr lang="id-ID" b="1" u="sng" dirty="0" smtClean="0">
                <a:solidFill>
                  <a:srgbClr val="0070C0"/>
                </a:solidFill>
              </a:rPr>
              <a:t>Utilitarianisme</a:t>
            </a:r>
            <a:endParaRPr lang="en-US" u="sng" dirty="0" smtClean="0">
              <a:solidFill>
                <a:srgbClr val="0070C0"/>
              </a:solidFill>
            </a:endParaRPr>
          </a:p>
          <a:p>
            <a:pPr algn="just">
              <a:buNone/>
            </a:pPr>
            <a:r>
              <a:rPr lang="en-US" dirty="0" smtClean="0"/>
              <a:t>    </a:t>
            </a:r>
            <a:r>
              <a:rPr lang="id-ID" b="1" dirty="0" smtClean="0"/>
              <a:t>Berasal dari bahasa latin </a:t>
            </a:r>
            <a:r>
              <a:rPr lang="id-ID" b="1" i="1" u="sng" dirty="0" smtClean="0">
                <a:solidFill>
                  <a:srgbClr val="FF0000"/>
                </a:solidFill>
              </a:rPr>
              <a:t>utilis</a:t>
            </a:r>
            <a:r>
              <a:rPr lang="id-ID" b="1" i="1" dirty="0" smtClean="0"/>
              <a:t> </a:t>
            </a:r>
            <a:r>
              <a:rPr lang="id-ID" b="1" dirty="0" smtClean="0"/>
              <a:t>yang berarti </a:t>
            </a:r>
            <a:r>
              <a:rPr lang="id-ID" b="1" dirty="0" smtClean="0">
                <a:solidFill>
                  <a:srgbClr val="FF0000"/>
                </a:solidFill>
              </a:rPr>
              <a:t>“</a:t>
            </a:r>
            <a:r>
              <a:rPr lang="id-ID" b="1" u="sng" dirty="0" smtClean="0">
                <a:solidFill>
                  <a:srgbClr val="FF0000"/>
                </a:solidFill>
              </a:rPr>
              <a:t>bermanfaat</a:t>
            </a:r>
            <a:r>
              <a:rPr lang="id-ID" b="1" dirty="0" smtClean="0">
                <a:solidFill>
                  <a:srgbClr val="FF0000"/>
                </a:solidFill>
              </a:rPr>
              <a:t>”. </a:t>
            </a:r>
            <a:r>
              <a:rPr lang="id-ID" b="1" dirty="0" smtClean="0"/>
              <a:t>Menurut teori ini </a:t>
            </a:r>
            <a:r>
              <a:rPr lang="id-ID" b="1" u="sng" dirty="0" smtClean="0">
                <a:solidFill>
                  <a:srgbClr val="FF0000"/>
                </a:solidFill>
              </a:rPr>
              <a:t>suatu perbuatan adalah baik jika membawa manfaat</a:t>
            </a:r>
            <a:r>
              <a:rPr lang="id-ID" b="1" dirty="0" smtClean="0"/>
              <a:t>, tapi manfaat itu harus menyangkut bukan saja satu dua orang melainkan masyarakat sebagai keseluruhan. Dalam rangka pemikiran utilitarianisme, kriteria untuk menentukan baik buruknya suatu perbuatan adalah “</a:t>
            </a:r>
            <a:r>
              <a:rPr lang="id-ID" b="1" i="1" u="sng" dirty="0" smtClean="0"/>
              <a:t>the greatest happiness of the greatest number</a:t>
            </a:r>
            <a:r>
              <a:rPr lang="id-ID" b="1" u="sng" dirty="0" smtClean="0"/>
              <a:t>”, </a:t>
            </a:r>
            <a:r>
              <a:rPr lang="id-ID" b="1" u="sng" dirty="0" smtClean="0">
                <a:solidFill>
                  <a:srgbClr val="FF0000"/>
                </a:solidFill>
              </a:rPr>
              <a:t>kebahagiaan terbesar dari jumlah orang yang terbesar</a:t>
            </a:r>
            <a:r>
              <a:rPr lang="id-ID" b="1" dirty="0" smtClean="0"/>
              <a:t>. Utilitarianisme, teori ini cocok dengan pemikiran ekonomis, karena cukup dekat dengan </a:t>
            </a:r>
            <a:r>
              <a:rPr lang="id-ID" b="1" i="1" u="sng" dirty="0" smtClean="0"/>
              <a:t>Cost-Benefit Analysis</a:t>
            </a:r>
            <a:r>
              <a:rPr lang="id-ID" b="1" dirty="0" smtClean="0"/>
              <a:t>. Manfaat yang dimaksudkan </a:t>
            </a:r>
            <a:r>
              <a:rPr lang="id-ID" b="1" u="sng" dirty="0" smtClean="0">
                <a:solidFill>
                  <a:srgbClr val="FF0000"/>
                </a:solidFill>
              </a:rPr>
              <a:t>utilitarianisme</a:t>
            </a:r>
            <a:r>
              <a:rPr lang="id-ID" b="1" dirty="0" smtClean="0"/>
              <a:t> bisa dihitung </a:t>
            </a:r>
            <a:r>
              <a:rPr lang="id-ID" b="1" u="sng" dirty="0" smtClean="0">
                <a:solidFill>
                  <a:srgbClr val="FF0000"/>
                </a:solidFill>
              </a:rPr>
              <a:t>sama seperti menghitung untung dan rugi atau kredit dan debet dalam konteks bisnis</a:t>
            </a:r>
            <a:endParaRPr lang="en-US" b="1" u="sng"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endParaRPr lang="en-US" dirty="0" smtClean="0"/>
          </a:p>
          <a:p>
            <a:pPr algn="just">
              <a:buNone/>
            </a:pPr>
            <a:r>
              <a:rPr lang="id-ID" b="1" dirty="0" smtClean="0"/>
              <a:t>Utilitarianisme, dibedakan menjadi dua macam: </a:t>
            </a:r>
            <a:endParaRPr lang="en-US" b="1" dirty="0" smtClean="0"/>
          </a:p>
          <a:p>
            <a:pPr algn="just">
              <a:buNone/>
            </a:pPr>
            <a:r>
              <a:rPr lang="id-ID" b="1" dirty="0" smtClean="0"/>
              <a:t>(1)	</a:t>
            </a:r>
            <a:r>
              <a:rPr lang="id-ID" b="1" u="sng" dirty="0" smtClean="0">
                <a:solidFill>
                  <a:srgbClr val="FF0000"/>
                </a:solidFill>
              </a:rPr>
              <a:t>Utilitarianisme Perbuatan (Act Utilitarianism); prinsip dasar utilitarianisme (manfaat terbesar bagi jumlah orang terbesar) diterpakan pada perbuatan</a:t>
            </a:r>
            <a:endParaRPr lang="en-US" b="1" u="sng" dirty="0" smtClean="0">
              <a:solidFill>
                <a:srgbClr val="FF0000"/>
              </a:solidFill>
            </a:endParaRPr>
          </a:p>
          <a:p>
            <a:pPr algn="just">
              <a:buNone/>
            </a:pPr>
            <a:r>
              <a:rPr lang="id-ID" b="1" dirty="0" smtClean="0"/>
              <a:t>(2)	</a:t>
            </a:r>
            <a:r>
              <a:rPr lang="id-ID" b="1" u="sng" dirty="0" smtClean="0">
                <a:solidFill>
                  <a:srgbClr val="0070C0"/>
                </a:solidFill>
              </a:rPr>
              <a:t>Utilitarianisme Aturan (Rule Utilitarianism); membatasi diri pada justifikasi aturan-aturan moral. </a:t>
            </a:r>
            <a:endParaRPr lang="en-US" b="1" u="sng" dirty="0" smtClean="0">
              <a:solidFill>
                <a:srgbClr val="0070C0"/>
              </a:solidFill>
            </a:endParaRPr>
          </a:p>
          <a:p>
            <a:pPr algn="just"/>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indent="-514350">
              <a:buFont typeface="+mj-lt"/>
              <a:buAutoNum type="arabicPeriod" startAt="3"/>
            </a:pPr>
            <a:r>
              <a:rPr lang="id-ID" b="1" dirty="0" smtClean="0"/>
              <a:t>	</a:t>
            </a:r>
            <a:r>
              <a:rPr lang="id-ID" b="1" u="sng" dirty="0" smtClean="0">
                <a:solidFill>
                  <a:srgbClr val="FF0000"/>
                </a:solidFill>
              </a:rPr>
              <a:t>Deontologi</a:t>
            </a:r>
            <a:endParaRPr lang="en-US" u="sng" dirty="0" smtClean="0">
              <a:solidFill>
                <a:srgbClr val="FF0000"/>
              </a:solidFill>
            </a:endParaRPr>
          </a:p>
          <a:p>
            <a:pPr algn="just">
              <a:buNone/>
            </a:pPr>
            <a:r>
              <a:rPr lang="en-US" b="1" dirty="0" smtClean="0"/>
              <a:t>    </a:t>
            </a:r>
            <a:r>
              <a:rPr lang="id-ID" b="1" dirty="0" smtClean="0"/>
              <a:t>Istilah deontologi berasal dari kata Yunani ‘</a:t>
            </a:r>
            <a:r>
              <a:rPr lang="id-ID" b="1" i="1" u="sng" dirty="0" smtClean="0">
                <a:solidFill>
                  <a:srgbClr val="FF0000"/>
                </a:solidFill>
              </a:rPr>
              <a:t>deon</a:t>
            </a:r>
            <a:r>
              <a:rPr lang="id-ID" b="1" dirty="0" smtClean="0">
                <a:solidFill>
                  <a:srgbClr val="FF0000"/>
                </a:solidFill>
              </a:rPr>
              <a:t>’</a:t>
            </a:r>
            <a:r>
              <a:rPr lang="id-ID" b="1" dirty="0" smtClean="0"/>
              <a:t> yang berarti </a:t>
            </a:r>
            <a:r>
              <a:rPr lang="id-ID" b="1" u="sng" dirty="0" smtClean="0">
                <a:solidFill>
                  <a:srgbClr val="FF0000"/>
                </a:solidFill>
              </a:rPr>
              <a:t>kewajiban</a:t>
            </a:r>
            <a:r>
              <a:rPr lang="id-ID" b="1" u="sng" dirty="0" smtClean="0"/>
              <a:t>.</a:t>
            </a:r>
            <a:r>
              <a:rPr lang="id-ID" b="1" dirty="0" smtClean="0"/>
              <a:t> ‘Mengapa perbuatan ini baik dan perbuatan itu harus ditolak sebagai buruk’, deontologi menjawab: ‘</a:t>
            </a:r>
            <a:r>
              <a:rPr lang="id-ID" b="1" u="sng" dirty="0" smtClean="0">
                <a:solidFill>
                  <a:srgbClr val="FF0000"/>
                </a:solidFill>
              </a:rPr>
              <a:t>karena perbuatan pertama menjadi kewajiban dan karena perbuatan kedua dilarang</a:t>
            </a:r>
            <a:r>
              <a:rPr lang="id-ID" b="1" dirty="0" smtClean="0"/>
              <a:t>’. Yang menjadi dasar baik buruknya perbuatan adalah kewajiban. Pendekatan deontologi sudah diterima dalam konteks agama, sekarang merupakan juga salah satu teori etika yang terpenting. </a:t>
            </a:r>
            <a:endParaRPr lang="en-US" b="1" dirty="0" smtClean="0"/>
          </a:p>
          <a:p>
            <a:pPr algn="just">
              <a:buNone/>
            </a:pPr>
            <a:r>
              <a:rPr lang="id-ID" b="1" dirty="0" smtClean="0"/>
              <a:t> </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id-ID" b="1" dirty="0" smtClean="0"/>
              <a:t>Ada tiga prinsip yang harus dipenuhi:</a:t>
            </a:r>
            <a:endParaRPr lang="en-US" b="1" dirty="0" smtClean="0"/>
          </a:p>
          <a:p>
            <a:pPr marL="514350" lvl="0" indent="-514350" algn="just">
              <a:buFont typeface="+mj-lt"/>
              <a:buAutoNum type="arabicParenR"/>
            </a:pPr>
            <a:r>
              <a:rPr lang="id-ID" b="1" u="sng" dirty="0" smtClean="0">
                <a:solidFill>
                  <a:srgbClr val="FF0000"/>
                </a:solidFill>
              </a:rPr>
              <a:t>Supaya tindakan punya nilai moral, tindakan ini harus dijalankan berdasarkan kewajiban</a:t>
            </a:r>
            <a:endParaRPr lang="en-US" b="1" u="sng" dirty="0" smtClean="0">
              <a:solidFill>
                <a:srgbClr val="FF0000"/>
              </a:solidFill>
            </a:endParaRPr>
          </a:p>
          <a:p>
            <a:pPr marL="514350" lvl="0" indent="-514350" algn="just">
              <a:buFont typeface="+mj-lt"/>
              <a:buAutoNum type="arabicParenR"/>
            </a:pPr>
            <a:r>
              <a:rPr lang="id-ID" b="1" u="sng" dirty="0" smtClean="0">
                <a:solidFill>
                  <a:srgbClr val="0070C0"/>
                </a:solidFill>
              </a:rPr>
              <a:t>Nilai moral dari tindakan ini tidak tergantung pada tercapainya tujuan dari tindakan itu melainkan tergantung pada kemauan baik yang mendorong seseorang untuk melakukan tindakan itu, berarti kalaupun tujuan tidak tercapai, tindakan itu sudah dinilai baik</a:t>
            </a:r>
            <a:endParaRPr lang="en-US" b="1" u="sng" dirty="0" smtClean="0">
              <a:solidFill>
                <a:srgbClr val="0070C0"/>
              </a:solidFill>
            </a:endParaRPr>
          </a:p>
          <a:p>
            <a:pPr marL="514350" lvl="0" indent="-514350" algn="just">
              <a:buFont typeface="+mj-lt"/>
              <a:buAutoNum type="arabicParenR"/>
            </a:pPr>
            <a:r>
              <a:rPr lang="id-ID" b="1" u="sng" dirty="0" smtClean="0"/>
              <a:t>Sebagai konsekuensi dari kedua prinsi</a:t>
            </a:r>
            <a:r>
              <a:rPr lang="id-ID" b="1" dirty="0" smtClean="0"/>
              <a:t>p </a:t>
            </a:r>
            <a:r>
              <a:rPr lang="id-ID" b="1" u="sng" dirty="0" smtClean="0"/>
              <a:t>ini, kewajiban adalah hal yang niscaya dari tindakan yang dilakukan berdasarkan sikap hormat pada hukum moral universal</a:t>
            </a:r>
            <a:endParaRPr lang="en-US" b="1" u="sng" dirty="0" smtClean="0"/>
          </a:p>
          <a:p>
            <a:pPr marL="514350" indent="-514350" algn="just">
              <a:buNone/>
            </a:pPr>
            <a:r>
              <a:rPr lang="id-ID" b="1" dirty="0" smtClean="0"/>
              <a:t> </a:t>
            </a:r>
            <a:endParaRPr lang="en-US" b="1"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b="1" dirty="0" smtClean="0"/>
              <a:t>    </a:t>
            </a:r>
            <a:r>
              <a:rPr lang="id-ID" b="1" u="sng" dirty="0" smtClean="0">
                <a:solidFill>
                  <a:srgbClr val="FF0000"/>
                </a:solidFill>
              </a:rPr>
              <a:t>Hukum Moral </a:t>
            </a:r>
            <a:r>
              <a:rPr lang="id-ID" b="1" dirty="0" smtClean="0"/>
              <a:t>ini dianggapnya sebagai </a:t>
            </a:r>
            <a:r>
              <a:rPr lang="id-ID" b="1" u="sng" dirty="0" smtClean="0">
                <a:solidFill>
                  <a:srgbClr val="FF0000"/>
                </a:solidFill>
              </a:rPr>
              <a:t>perintah tak bersyarat</a:t>
            </a:r>
            <a:r>
              <a:rPr lang="id-ID" b="1" u="sng" dirty="0" smtClean="0"/>
              <a:t> </a:t>
            </a:r>
            <a:r>
              <a:rPr lang="id-ID" b="1" dirty="0" smtClean="0"/>
              <a:t>(</a:t>
            </a:r>
            <a:r>
              <a:rPr lang="id-ID" b="1" i="1" dirty="0" smtClean="0"/>
              <a:t>imperatif kategoris</a:t>
            </a:r>
            <a:r>
              <a:rPr lang="id-ID" b="1" dirty="0" smtClean="0"/>
              <a:t>), yang berarti hukum moral ini berlaku bagi semua orang pada segala situasi dan tempat. Perlu dipahami bahwa </a:t>
            </a:r>
            <a:r>
              <a:rPr lang="id-ID" b="1" u="sng" dirty="0" smtClean="0">
                <a:solidFill>
                  <a:srgbClr val="FF0000"/>
                </a:solidFill>
              </a:rPr>
              <a:t>perintah bersyarat </a:t>
            </a:r>
            <a:r>
              <a:rPr lang="id-ID" b="1" dirty="0" smtClean="0"/>
              <a:t>adalah </a:t>
            </a:r>
            <a:r>
              <a:rPr lang="id-ID" b="1" u="sng" dirty="0" smtClean="0">
                <a:solidFill>
                  <a:srgbClr val="FF0000"/>
                </a:solidFill>
              </a:rPr>
              <a:t>perintah yang dilaksanakan kalau orang menghendaki akibatnya,</a:t>
            </a:r>
            <a:r>
              <a:rPr lang="id-ID" b="1" u="sng" dirty="0" smtClean="0"/>
              <a:t> </a:t>
            </a:r>
            <a:r>
              <a:rPr lang="id-ID" b="1" dirty="0" smtClean="0"/>
              <a:t>atau </a:t>
            </a:r>
            <a:r>
              <a:rPr lang="id-ID" b="1" u="sng" dirty="0" smtClean="0">
                <a:solidFill>
                  <a:srgbClr val="FF0000"/>
                </a:solidFill>
              </a:rPr>
              <a:t>kalau akibat dari tindakan itu merupakan hal yang diinginkan dan dikehendaki oleh orang tersebut</a:t>
            </a:r>
            <a:r>
              <a:rPr lang="id-ID" b="1" dirty="0" smtClean="0">
                <a:solidFill>
                  <a:srgbClr val="FF0000"/>
                </a:solidFill>
              </a:rPr>
              <a:t>;</a:t>
            </a:r>
            <a:r>
              <a:rPr lang="id-ID" b="1" dirty="0" smtClean="0"/>
              <a:t> sedangkan </a:t>
            </a:r>
            <a:r>
              <a:rPr lang="id-ID" b="1" u="sng" dirty="0" smtClean="0">
                <a:solidFill>
                  <a:srgbClr val="0070C0"/>
                </a:solidFill>
              </a:rPr>
              <a:t>perintah tak bersyarat adalah perintah yang dilaksanakan begitu saja tanpa syarat apapun, yaitu tanpa mengharapkan akibatnya, atau tanpa mempedulikan apakah akibatnya tercapai dan berguna bagi orang tersebut atau tidak.</a:t>
            </a:r>
            <a:endParaRPr lang="en-US" b="1" u="sng" dirty="0" smtClean="0">
              <a:solidFill>
                <a:srgbClr val="0070C0"/>
              </a:solidFill>
            </a:endParaRPr>
          </a:p>
          <a:p>
            <a:pPr algn="just">
              <a:buNone/>
            </a:pPr>
            <a:r>
              <a:rPr lang="id-ID" b="1" u="sng" dirty="0" smtClean="0">
                <a:solidFill>
                  <a:srgbClr val="0070C0"/>
                </a:solidFill>
              </a:rPr>
              <a:t> </a:t>
            </a:r>
            <a:endParaRPr lang="en-US" b="1" u="sng" dirty="0" smtClean="0">
              <a:solidFill>
                <a:srgbClr val="0070C0"/>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id-ID" b="1" dirty="0" smtClean="0"/>
              <a:t>3	</a:t>
            </a:r>
            <a:r>
              <a:rPr lang="id-ID" b="1" u="sng" dirty="0" smtClean="0">
                <a:solidFill>
                  <a:srgbClr val="FF0000"/>
                </a:solidFill>
              </a:rPr>
              <a:t>Teori Hak</a:t>
            </a:r>
            <a:endParaRPr lang="en-US" u="sng" dirty="0" smtClean="0">
              <a:solidFill>
                <a:srgbClr val="FF0000"/>
              </a:solidFill>
            </a:endParaRPr>
          </a:p>
          <a:p>
            <a:pPr algn="just">
              <a:buNone/>
            </a:pPr>
            <a:r>
              <a:rPr lang="en-US" dirty="0" smtClean="0"/>
              <a:t>    </a:t>
            </a:r>
            <a:r>
              <a:rPr lang="id-ID" b="1" dirty="0" smtClean="0"/>
              <a:t>Dalam pemikiran moral dewasa ini barangkali </a:t>
            </a:r>
            <a:r>
              <a:rPr lang="id-ID" b="1" u="sng" dirty="0" smtClean="0">
                <a:solidFill>
                  <a:srgbClr val="FF0000"/>
                </a:solidFill>
              </a:rPr>
              <a:t>teori hak ini adalah pendekatan yang paling banyak dipakai untuk mengevaluasi baik buruknya suatu perbuatan atau perilaku</a:t>
            </a:r>
            <a:r>
              <a:rPr lang="id-ID" b="1" dirty="0" smtClean="0"/>
              <a:t>. Teori Hak merupakan suatu aspek dari teori deontologi, karena berkaitan dengan kewajiban. </a:t>
            </a:r>
            <a:r>
              <a:rPr lang="id-ID" b="1" u="sng" dirty="0" smtClean="0">
                <a:solidFill>
                  <a:srgbClr val="FF0000"/>
                </a:solidFill>
              </a:rPr>
              <a:t>Hak dan kewajiban bagaikan dua sisi uang logam yang sama</a:t>
            </a:r>
            <a:r>
              <a:rPr lang="id-ID" b="1" dirty="0" smtClean="0"/>
              <a:t>. Hak didasarkan atas martabat manusia dan martabat semua manusia itu sama. </a:t>
            </a:r>
            <a:r>
              <a:rPr lang="id-ID" b="1" u="sng" dirty="0" smtClean="0">
                <a:solidFill>
                  <a:srgbClr val="FF0000"/>
                </a:solidFill>
              </a:rPr>
              <a:t>Karena itu hak sangat cocok dengan suasana pemikiran demokratis.</a:t>
            </a:r>
            <a:r>
              <a:rPr lang="id-ID" b="1" i="1" u="sng" dirty="0" smtClean="0">
                <a:solidFill>
                  <a:srgbClr val="FF0000"/>
                </a:solidFill>
              </a:rPr>
              <a:t> </a:t>
            </a:r>
            <a:endParaRPr lang="en-US" b="1" u="sng" dirty="0" smtClean="0">
              <a:solidFill>
                <a:srgbClr val="FF0000"/>
              </a:solidFill>
            </a:endParaRPr>
          </a:p>
          <a:p>
            <a:pPr algn="just"/>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b="1" u="sng" dirty="0" smtClean="0">
                <a:solidFill>
                  <a:srgbClr val="FF0000"/>
                </a:solidFill>
              </a:rPr>
              <a:t>POKOK BAHASAN</a:t>
            </a:r>
            <a:endParaRPr lang="en-US" b="1" u="sng" dirty="0">
              <a:solidFill>
                <a:srgbClr val="FF0000"/>
              </a:solidFill>
            </a:endParaRPr>
          </a:p>
        </p:txBody>
      </p:sp>
      <p:sp>
        <p:nvSpPr>
          <p:cNvPr id="3" name="Content Placeholder 2"/>
          <p:cNvSpPr>
            <a:spLocks noGrp="1"/>
          </p:cNvSpPr>
          <p:nvPr>
            <p:ph idx="1"/>
          </p:nvPr>
        </p:nvSpPr>
        <p:spPr>
          <a:xfrm>
            <a:off x="0" y="1600200"/>
            <a:ext cx="8686800" cy="5257800"/>
          </a:xfrm>
        </p:spPr>
        <p:txBody>
          <a:bodyPr/>
          <a:lstStyle/>
          <a:p>
            <a:endParaRPr lang="en-US" sz="4000" b="1" dirty="0" smtClean="0">
              <a:solidFill>
                <a:srgbClr val="0070C0"/>
              </a:solidFill>
            </a:endParaRPr>
          </a:p>
          <a:p>
            <a:r>
              <a:rPr lang="id-ID" sz="4000" b="1" dirty="0" smtClean="0">
                <a:solidFill>
                  <a:srgbClr val="0070C0"/>
                </a:solidFill>
              </a:rPr>
              <a:t>2.1</a:t>
            </a:r>
            <a:r>
              <a:rPr lang="en-US" sz="4000" b="1" dirty="0" smtClean="0">
                <a:solidFill>
                  <a:srgbClr val="0070C0"/>
                </a:solidFill>
              </a:rPr>
              <a:t>.</a:t>
            </a:r>
            <a:r>
              <a:rPr lang="id-ID" sz="4000" b="1" dirty="0" smtClean="0">
                <a:solidFill>
                  <a:srgbClr val="0070C0"/>
                </a:solidFill>
              </a:rPr>
              <a:t>	Etika sebagai Panduan Moral</a:t>
            </a:r>
            <a:endParaRPr lang="en-US" sz="4000" b="1" dirty="0" smtClean="0">
              <a:solidFill>
                <a:srgbClr val="0070C0"/>
              </a:solidFill>
            </a:endParaRPr>
          </a:p>
          <a:p>
            <a:r>
              <a:rPr lang="id-ID" sz="4000" b="1" dirty="0" smtClean="0">
                <a:solidFill>
                  <a:srgbClr val="0070C0"/>
                </a:solidFill>
              </a:rPr>
              <a:t>2.2</a:t>
            </a:r>
            <a:r>
              <a:rPr lang="en-US" sz="4000" b="1" dirty="0" smtClean="0">
                <a:solidFill>
                  <a:srgbClr val="0070C0"/>
                </a:solidFill>
              </a:rPr>
              <a:t>.</a:t>
            </a:r>
            <a:r>
              <a:rPr lang="id-ID" sz="4000" b="1" dirty="0" smtClean="0">
                <a:solidFill>
                  <a:srgbClr val="0070C0"/>
                </a:solidFill>
              </a:rPr>
              <a:t>	Etika sebagai Norma </a:t>
            </a:r>
            <a:endParaRPr lang="en-US" sz="4000" b="1" dirty="0" smtClean="0">
              <a:solidFill>
                <a:srgbClr val="0070C0"/>
              </a:solidFill>
            </a:endParaRPr>
          </a:p>
          <a:p>
            <a:r>
              <a:rPr lang="id-ID" sz="4000" b="1" dirty="0" smtClean="0">
                <a:solidFill>
                  <a:srgbClr val="0070C0"/>
                </a:solidFill>
              </a:rPr>
              <a:t>2.3</a:t>
            </a:r>
            <a:r>
              <a:rPr lang="en-US" sz="4000" b="1" dirty="0" smtClean="0">
                <a:solidFill>
                  <a:srgbClr val="0070C0"/>
                </a:solidFill>
              </a:rPr>
              <a:t>.</a:t>
            </a:r>
            <a:r>
              <a:rPr lang="id-ID" sz="4000" b="1" dirty="0" smtClean="0">
                <a:solidFill>
                  <a:srgbClr val="0070C0"/>
                </a:solidFill>
              </a:rPr>
              <a:t>	Konsep tentang Etika</a:t>
            </a:r>
            <a:endParaRPr lang="en-US" sz="4000" b="1" dirty="0" smtClean="0">
              <a:solidFill>
                <a:srgbClr val="0070C0"/>
              </a:solidFill>
            </a:endParaRPr>
          </a:p>
          <a:p>
            <a:r>
              <a:rPr lang="id-ID" sz="4000" b="1" dirty="0" smtClean="0">
                <a:solidFill>
                  <a:srgbClr val="0070C0"/>
                </a:solidFill>
              </a:rPr>
              <a:t>2.4</a:t>
            </a:r>
            <a:r>
              <a:rPr lang="en-US" sz="4000" b="1" dirty="0" smtClean="0">
                <a:solidFill>
                  <a:srgbClr val="0070C0"/>
                </a:solidFill>
              </a:rPr>
              <a:t>.</a:t>
            </a:r>
            <a:r>
              <a:rPr lang="id-ID" sz="4000" b="1" dirty="0" smtClean="0">
                <a:solidFill>
                  <a:srgbClr val="0070C0"/>
                </a:solidFill>
              </a:rPr>
              <a:t>	Beberapa Filsafat tentang Etika</a:t>
            </a:r>
            <a:endParaRPr lang="en-US" sz="4000" b="1" dirty="0" smtClean="0">
              <a:solidFill>
                <a:srgbClr val="0070C0"/>
              </a:solidFill>
            </a:endParaRPr>
          </a:p>
          <a:p>
            <a:endParaRPr lang="en-US" sz="4000" b="1" dirty="0" smtClean="0">
              <a:solidFill>
                <a:srgbClr val="FF0000"/>
              </a:solidFill>
            </a:endParaRPr>
          </a:p>
          <a:p>
            <a:endParaRPr lang="en-US" sz="4000" b="1" dirty="0" smtClean="0">
              <a:solidFill>
                <a:srgbClr val="FF0000"/>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pPr>
              <a:buNone/>
            </a:pPr>
            <a:endParaRPr lang="en-US" b="1" dirty="0" smtClean="0"/>
          </a:p>
          <a:p>
            <a:pPr>
              <a:buNone/>
            </a:pPr>
            <a:r>
              <a:rPr lang="id-ID" b="1" dirty="0" smtClean="0"/>
              <a:t>4	</a:t>
            </a:r>
            <a:r>
              <a:rPr lang="id-ID" b="1" u="sng" dirty="0" smtClean="0">
                <a:solidFill>
                  <a:srgbClr val="FF0000"/>
                </a:solidFill>
              </a:rPr>
              <a:t>Teori Keutamaan </a:t>
            </a:r>
            <a:r>
              <a:rPr lang="id-ID" b="1" dirty="0" smtClean="0">
                <a:solidFill>
                  <a:srgbClr val="FF0000"/>
                </a:solidFill>
              </a:rPr>
              <a:t>(</a:t>
            </a:r>
            <a:r>
              <a:rPr lang="id-ID" b="1" dirty="0" smtClean="0"/>
              <a:t>Virtue)</a:t>
            </a:r>
            <a:endParaRPr lang="en-US" dirty="0" smtClean="0"/>
          </a:p>
          <a:p>
            <a:pPr algn="just">
              <a:buNone/>
            </a:pPr>
            <a:r>
              <a:rPr lang="en-US" b="1" dirty="0" smtClean="0"/>
              <a:t>   </a:t>
            </a:r>
            <a:r>
              <a:rPr lang="id-ID" b="1" dirty="0" smtClean="0"/>
              <a:t>Dengan memandang sikap atau akhlak seseorang.   Tidak ditanyakan apakah suatu perbuatan tertentu adil, atau jujur, atau murah hati dan sebagainya. Keutamaan bisa didefinisikan sebagai berikut : </a:t>
            </a:r>
            <a:r>
              <a:rPr lang="id-ID" b="1" u="sng" dirty="0" smtClean="0">
                <a:solidFill>
                  <a:srgbClr val="FF0000"/>
                </a:solidFill>
              </a:rPr>
              <a:t>disposisi watak yang telah diperoleh seseorang dan memungkinkan dia untuk bertingkah laku baik secara moral. </a:t>
            </a:r>
            <a:endParaRPr lang="en-US" b="1" u="sng" dirty="0" smtClean="0">
              <a:solidFill>
                <a:srgbClr val="FF0000"/>
              </a:solidFill>
            </a:endParaRPr>
          </a:p>
          <a:p>
            <a:pPr algn="just">
              <a:buNone/>
            </a:pPr>
            <a:r>
              <a:rPr lang="id-ID" b="1" dirty="0" smtClean="0"/>
              <a:t> </a:t>
            </a:r>
            <a:endParaRPr lang="en-US" b="1" dirty="0" smtClean="0"/>
          </a:p>
          <a:p>
            <a:pPr>
              <a:buNone/>
            </a:pPr>
            <a:r>
              <a:rPr lang="id-ID" dirty="0" smtClean="0"/>
              <a:t/>
            </a:r>
            <a:br>
              <a:rPr lang="id-ID" dirty="0" smtClean="0"/>
            </a:br>
            <a:r>
              <a:rPr lang="id-ID" dirty="0" smtClean="0"/>
              <a:t>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ctr">
              <a:buNone/>
            </a:pPr>
            <a:r>
              <a:rPr lang="id-ID" b="1" u="sng" dirty="0" smtClean="0">
                <a:solidFill>
                  <a:srgbClr val="0070C0"/>
                </a:solidFill>
              </a:rPr>
              <a:t>Contoh keutamaan </a:t>
            </a:r>
            <a:r>
              <a:rPr lang="id-ID" b="1" dirty="0" smtClean="0"/>
              <a:t>: </a:t>
            </a:r>
            <a:endParaRPr lang="en-US" b="1" dirty="0" smtClean="0"/>
          </a:p>
          <a:p>
            <a:pPr marL="514350" lvl="0" indent="-514350" algn="just">
              <a:buFont typeface="+mj-lt"/>
              <a:buAutoNum type="arabicParenR"/>
            </a:pPr>
            <a:r>
              <a:rPr lang="id-ID" b="1" u="sng" dirty="0" smtClean="0">
                <a:solidFill>
                  <a:srgbClr val="FF0000"/>
                </a:solidFill>
              </a:rPr>
              <a:t>Kebijaksanaan </a:t>
            </a:r>
            <a:endParaRPr lang="en-US" b="1" u="sng" dirty="0" smtClean="0">
              <a:solidFill>
                <a:srgbClr val="FF0000"/>
              </a:solidFill>
            </a:endParaRPr>
          </a:p>
          <a:p>
            <a:pPr marL="514350" lvl="0" indent="-514350" algn="just">
              <a:buFont typeface="+mj-lt"/>
              <a:buAutoNum type="arabicParenR"/>
            </a:pPr>
            <a:r>
              <a:rPr lang="id-ID" b="1" u="sng" dirty="0" smtClean="0">
                <a:solidFill>
                  <a:srgbClr val="FF0000"/>
                </a:solidFill>
              </a:rPr>
              <a:t>Keadilan </a:t>
            </a:r>
            <a:endParaRPr lang="en-US" b="1" u="sng" dirty="0" smtClean="0">
              <a:solidFill>
                <a:srgbClr val="FF0000"/>
              </a:solidFill>
            </a:endParaRPr>
          </a:p>
          <a:p>
            <a:pPr marL="514350" lvl="0" indent="-514350" algn="just">
              <a:buFont typeface="+mj-lt"/>
              <a:buAutoNum type="arabicParenR"/>
            </a:pPr>
            <a:r>
              <a:rPr lang="id-ID" b="1" u="sng" dirty="0" smtClean="0">
                <a:solidFill>
                  <a:srgbClr val="FF0000"/>
                </a:solidFill>
              </a:rPr>
              <a:t>Suka bekerja keras </a:t>
            </a:r>
            <a:endParaRPr lang="en-US" b="1" u="sng" dirty="0" smtClean="0">
              <a:solidFill>
                <a:srgbClr val="FF0000"/>
              </a:solidFill>
            </a:endParaRPr>
          </a:p>
          <a:p>
            <a:pPr marL="514350" lvl="0" indent="-514350" algn="just">
              <a:buFont typeface="+mj-lt"/>
              <a:buAutoNum type="arabicParenR"/>
            </a:pPr>
            <a:r>
              <a:rPr lang="id-ID" b="1" u="sng" dirty="0" smtClean="0">
                <a:solidFill>
                  <a:srgbClr val="FF0000"/>
                </a:solidFill>
              </a:rPr>
              <a:t>Hidup yang baik</a:t>
            </a:r>
            <a:endParaRPr lang="en-US" b="1" u="sng" dirty="0" smtClean="0">
              <a:solidFill>
                <a:srgbClr val="FF0000"/>
              </a:solidFill>
            </a:endParaRPr>
          </a:p>
          <a:p>
            <a:pPr marL="514350" lvl="0" indent="-514350" algn="just">
              <a:buFont typeface="+mj-lt"/>
              <a:buAutoNum type="arabicParenR"/>
            </a:pPr>
            <a:r>
              <a:rPr lang="id-ID" b="1" dirty="0" smtClean="0"/>
              <a:t>Keutamaan yang harus menandai pebisnis perorangan bisa disebut : </a:t>
            </a:r>
            <a:r>
              <a:rPr lang="id-ID" b="1" i="1" u="sng" dirty="0" smtClean="0">
                <a:solidFill>
                  <a:srgbClr val="FF0000"/>
                </a:solidFill>
              </a:rPr>
              <a:t>kejujuran, fairness, kepercayaan dan keuletan.</a:t>
            </a:r>
            <a:r>
              <a:rPr lang="id-ID" b="1" dirty="0" smtClean="0"/>
              <a:t> Keempat keutamaan ini berkaitan erat satu sama lain dan kadang-kadang malah ada tumpang tindih di antaranya. </a:t>
            </a:r>
            <a:endParaRPr lang="en-US" b="1" dirty="0" smtClean="0"/>
          </a:p>
          <a:p>
            <a:pPr marL="514350" indent="-514350" algn="just">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buFont typeface="+mj-lt"/>
              <a:buAutoNum type="arabicParenR" startAt="6"/>
            </a:pPr>
            <a:r>
              <a:rPr lang="id-ID" b="1" dirty="0" smtClean="0"/>
              <a:t>Fairness : </a:t>
            </a:r>
            <a:r>
              <a:rPr lang="id-ID" b="1" u="sng" dirty="0" smtClean="0">
                <a:solidFill>
                  <a:srgbClr val="FF0000"/>
                </a:solidFill>
              </a:rPr>
              <a:t>kesediaan untuk memberikan apa yang wajar kepada semua orang </a:t>
            </a:r>
            <a:r>
              <a:rPr lang="id-ID" b="1" dirty="0" smtClean="0"/>
              <a:t>dan dengan wajar dimaksudkan apa yang bisa disetujui oleh semua pihak yang terlibat dalam suatu transaksi. </a:t>
            </a:r>
            <a:endParaRPr lang="en-US" b="1" dirty="0" smtClean="0"/>
          </a:p>
          <a:p>
            <a:pPr marL="514350" lvl="0" indent="-514350" algn="just">
              <a:buFont typeface="+mj-lt"/>
              <a:buAutoNum type="arabicParenR" startAt="7"/>
            </a:pPr>
            <a:r>
              <a:rPr lang="id-ID" b="1" dirty="0" smtClean="0"/>
              <a:t>Keutamaan-keutamaan yang dimilliki manajer dan karyawan sejauh mereka mewakili perusahaan, adalah : </a:t>
            </a:r>
            <a:r>
              <a:rPr lang="id-ID" b="1" i="1" u="sng" dirty="0" smtClean="0">
                <a:solidFill>
                  <a:srgbClr val="FF0000"/>
                </a:solidFill>
              </a:rPr>
              <a:t>Keramahan, Loyalitas, Kehormatan dan Rasa malu.</a:t>
            </a:r>
            <a:r>
              <a:rPr lang="id-ID" b="1" u="sng" dirty="0" smtClean="0">
                <a:solidFill>
                  <a:srgbClr val="FF0000"/>
                </a:solidFill>
              </a:rPr>
              <a:t> </a:t>
            </a:r>
            <a:endParaRPr lang="en-US" b="1" u="sng" dirty="0" smtClean="0">
              <a:solidFill>
                <a:srgbClr val="FF0000"/>
              </a:solidFill>
            </a:endParaRPr>
          </a:p>
          <a:p>
            <a:pPr marL="514350" lvl="0" indent="-514350" algn="just">
              <a:buFont typeface="+mj-lt"/>
              <a:buAutoNum type="arabicParenR" startAt="7"/>
            </a:pPr>
            <a:r>
              <a:rPr lang="id-ID" b="1" dirty="0" smtClean="0"/>
              <a:t>Keramahan merupakan inti kehidupan bisnis, </a:t>
            </a:r>
            <a:r>
              <a:rPr lang="id-ID" b="1" u="sng" dirty="0" smtClean="0">
                <a:solidFill>
                  <a:srgbClr val="FF0000"/>
                </a:solidFill>
              </a:rPr>
              <a:t>keramahan itu hakiki untuk setiap hubungan antar manusia</a:t>
            </a:r>
            <a:r>
              <a:rPr lang="id-ID" b="1" dirty="0" smtClean="0"/>
              <a:t>, hubungan bisnis tidak terkecuali</a:t>
            </a:r>
            <a:endParaRPr lang="en-US" b="1"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0" indent="-514350" algn="just">
              <a:buFont typeface="+mj-lt"/>
              <a:buAutoNum type="arabicParenR" startAt="9"/>
            </a:pPr>
            <a:endParaRPr lang="en-US" sz="3400" b="1" dirty="0" smtClean="0"/>
          </a:p>
          <a:p>
            <a:pPr marL="514350" lvl="0" indent="-514350" algn="just">
              <a:buFont typeface="+mj-lt"/>
              <a:buAutoNum type="arabicParenR" startAt="9"/>
            </a:pPr>
            <a:r>
              <a:rPr lang="id-ID" sz="3400" b="1" dirty="0" smtClean="0"/>
              <a:t>Loyalitas berarti bahwa </a:t>
            </a:r>
            <a:r>
              <a:rPr lang="id-ID" sz="3400" b="1" u="sng" dirty="0" smtClean="0">
                <a:solidFill>
                  <a:srgbClr val="FF0000"/>
                </a:solidFill>
              </a:rPr>
              <a:t>karyawan tidak bekerja semata-mata untuk mendapat gaji, tetapi mempunyai juga komitmen yang tulus dengan perusahaan. </a:t>
            </a:r>
            <a:endParaRPr lang="en-US" sz="3400" b="1" u="sng" dirty="0" smtClean="0">
              <a:solidFill>
                <a:srgbClr val="FF0000"/>
              </a:solidFill>
            </a:endParaRPr>
          </a:p>
          <a:p>
            <a:pPr marL="514350" lvl="0" indent="-514350" algn="just">
              <a:buFont typeface="+mj-lt"/>
              <a:buAutoNum type="arabicParenR" startAt="9"/>
            </a:pPr>
            <a:r>
              <a:rPr lang="id-ID" sz="3400" b="1" dirty="0" smtClean="0"/>
              <a:t>Kehormatan adalah </a:t>
            </a:r>
            <a:r>
              <a:rPr lang="id-ID" sz="3400" b="1" u="sng" dirty="0" smtClean="0">
                <a:solidFill>
                  <a:srgbClr val="FF0000"/>
                </a:solidFill>
              </a:rPr>
              <a:t>keutamaan yang membuat karyawan menjadi peka terhadap suka dan duka serta sukses dan kegagalan perusahaan</a:t>
            </a:r>
            <a:r>
              <a:rPr lang="id-ID" sz="3400" b="1" u="sng" dirty="0" smtClean="0"/>
              <a:t>. </a:t>
            </a:r>
            <a:endParaRPr lang="en-US" sz="3400" b="1" u="sng" dirty="0" smtClean="0"/>
          </a:p>
          <a:p>
            <a:pPr marL="514350" lvl="0" indent="-514350" algn="just">
              <a:buFont typeface="+mj-lt"/>
              <a:buAutoNum type="arabicParenR" startAt="9"/>
            </a:pPr>
            <a:r>
              <a:rPr lang="id-ID" sz="3400" b="1" dirty="0" smtClean="0"/>
              <a:t>Rasa malu membuat </a:t>
            </a:r>
            <a:r>
              <a:rPr lang="id-ID" sz="3400" b="1" u="sng" dirty="0" smtClean="0">
                <a:solidFill>
                  <a:srgbClr val="FF0000"/>
                </a:solidFill>
              </a:rPr>
              <a:t>karyawan solider dengan kesalahan perusahaan.</a:t>
            </a:r>
            <a:endParaRPr lang="en-US" sz="3400" b="1" u="sng" dirty="0" smtClean="0"/>
          </a:p>
          <a:p>
            <a:pPr algn="just">
              <a:buNone/>
            </a:pPr>
            <a:endParaRPr lang="en-US" sz="3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id-ID" b="1" dirty="0" smtClean="0">
                <a:solidFill>
                  <a:srgbClr val="0070C0"/>
                </a:solidFill>
              </a:rPr>
              <a:t>2.4	</a:t>
            </a:r>
            <a:r>
              <a:rPr lang="id-ID" b="1" u="sng" dirty="0" smtClean="0">
                <a:solidFill>
                  <a:srgbClr val="0070C0"/>
                </a:solidFill>
              </a:rPr>
              <a:t>Beberapa Filsafat tentang Etika</a:t>
            </a:r>
            <a:endParaRPr lang="en-US" u="sng" dirty="0">
              <a:solidFill>
                <a:srgbClr val="0070C0"/>
              </a:solidFill>
            </a:endParaRPr>
          </a:p>
        </p:txBody>
      </p:sp>
      <p:sp>
        <p:nvSpPr>
          <p:cNvPr id="3" name="Content Placeholder 2"/>
          <p:cNvSpPr>
            <a:spLocks noGrp="1"/>
          </p:cNvSpPr>
          <p:nvPr>
            <p:ph idx="1"/>
          </p:nvPr>
        </p:nvSpPr>
        <p:spPr>
          <a:xfrm>
            <a:off x="0" y="990600"/>
            <a:ext cx="8915400" cy="5867400"/>
          </a:xfrm>
        </p:spPr>
        <p:txBody>
          <a:bodyPr>
            <a:normAutofit lnSpcReduction="10000"/>
          </a:bodyPr>
          <a:lstStyle/>
          <a:p>
            <a:pPr>
              <a:buNone/>
            </a:pPr>
            <a:r>
              <a:rPr lang="id-ID" b="1" dirty="0" smtClean="0"/>
              <a:t>1.	</a:t>
            </a:r>
            <a:r>
              <a:rPr lang="en-GB" b="1" dirty="0" err="1" smtClean="0"/>
              <a:t>Hedonisme</a:t>
            </a:r>
            <a:endParaRPr lang="en-US" dirty="0" smtClean="0"/>
          </a:p>
          <a:p>
            <a:pPr algn="just">
              <a:buNone/>
            </a:pPr>
            <a:r>
              <a:rPr lang="en-US" b="1" dirty="0" smtClean="0"/>
              <a:t>     </a:t>
            </a:r>
            <a:r>
              <a:rPr lang="id-ID" b="1" dirty="0" smtClean="0"/>
              <a:t>Doktrin etika yang mengajarkan bahwa hal terbaik bagi manusia adalah </a:t>
            </a:r>
            <a:r>
              <a:rPr lang="id-ID" b="1" u="sng" dirty="0" smtClean="0">
                <a:solidFill>
                  <a:srgbClr val="FF0000"/>
                </a:solidFill>
              </a:rPr>
              <a:t>mengusahakan “kesenangan” (Hedone)</a:t>
            </a:r>
            <a:endParaRPr lang="en-US" b="1" u="sng" dirty="0" smtClean="0">
              <a:solidFill>
                <a:srgbClr val="FF0000"/>
              </a:solidFill>
            </a:endParaRPr>
          </a:p>
          <a:p>
            <a:pPr algn="just">
              <a:buNone/>
            </a:pPr>
            <a:r>
              <a:rPr lang="id-ID" b="1" dirty="0" smtClean="0"/>
              <a:t>a. 	Aristipos dri Kyrene (433-355 S.M): </a:t>
            </a:r>
            <a:endParaRPr lang="en-US" b="1" dirty="0" smtClean="0"/>
          </a:p>
          <a:p>
            <a:pPr algn="just">
              <a:buNone/>
            </a:pPr>
            <a:r>
              <a:rPr lang="en-US" b="1" dirty="0" smtClean="0"/>
              <a:t>    </a:t>
            </a:r>
            <a:r>
              <a:rPr lang="id-ID" b="1" dirty="0" smtClean="0"/>
              <a:t>(1)	Yang sungguh baik bagi manusia adalah </a:t>
            </a:r>
            <a:r>
              <a:rPr lang="id-ID" b="1" u="sng" dirty="0" smtClean="0">
                <a:solidFill>
                  <a:srgbClr val="FF0000"/>
                </a:solidFill>
              </a:rPr>
              <a:t>kesenangan.</a:t>
            </a:r>
            <a:endParaRPr lang="en-US" b="1" u="sng" dirty="0" smtClean="0">
              <a:solidFill>
                <a:srgbClr val="FF0000"/>
              </a:solidFill>
            </a:endParaRPr>
          </a:p>
          <a:p>
            <a:pPr algn="just">
              <a:buNone/>
            </a:pPr>
            <a:r>
              <a:rPr lang="en-US" b="1" dirty="0" smtClean="0"/>
              <a:t>    </a:t>
            </a:r>
            <a:r>
              <a:rPr lang="id-ID" b="1" dirty="0" smtClean="0"/>
              <a:t>(2)	Kesenangan itu bersifat badani belaka, karena hakikatnya tidak lain dari pada gerak dalam badan</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lgn="just">
              <a:buFont typeface="+mj-lt"/>
              <a:buAutoNum type="alphaLcParenR" startAt="2"/>
            </a:pPr>
            <a:endParaRPr lang="en-US" b="1" dirty="0" smtClean="0"/>
          </a:p>
          <a:p>
            <a:pPr marL="514350" indent="-514350" algn="just">
              <a:buFont typeface="+mj-lt"/>
              <a:buAutoNum type="alphaLcParenR" startAt="2"/>
            </a:pPr>
            <a:r>
              <a:rPr lang="id-ID" b="1" dirty="0" smtClean="0"/>
              <a:t>Epikuros (341-270 S.M.)</a:t>
            </a:r>
            <a:endParaRPr lang="en-US" b="1" dirty="0" smtClean="0"/>
          </a:p>
          <a:p>
            <a:pPr algn="just">
              <a:buNone/>
            </a:pPr>
            <a:r>
              <a:rPr lang="en-US" b="1" dirty="0" smtClean="0"/>
              <a:t>    </a:t>
            </a:r>
            <a:r>
              <a:rPr lang="id-ID" b="1" dirty="0" smtClean="0"/>
              <a:t>(1)</a:t>
            </a:r>
            <a:r>
              <a:rPr lang="id-ID" b="1" u="sng" dirty="0" smtClean="0"/>
              <a:t>	Kesenangan adalah tujuan hidup manusia.</a:t>
            </a:r>
            <a:endParaRPr lang="en-US" b="1" u="sng" dirty="0" smtClean="0"/>
          </a:p>
          <a:p>
            <a:pPr algn="just">
              <a:buNone/>
            </a:pPr>
            <a:r>
              <a:rPr lang="en-US" b="1" dirty="0" smtClean="0"/>
              <a:t>    </a:t>
            </a:r>
            <a:r>
              <a:rPr lang="id-ID" b="1" u="sng" dirty="0" smtClean="0">
                <a:solidFill>
                  <a:srgbClr val="FF0000"/>
                </a:solidFill>
              </a:rPr>
              <a:t>(2)	Menurut kodratnya setiap manusia mencari kesenangan. </a:t>
            </a:r>
            <a:endParaRPr lang="en-US" b="1" u="sng" dirty="0" smtClean="0">
              <a:solidFill>
                <a:srgbClr val="FF0000"/>
              </a:solidFill>
            </a:endParaRPr>
          </a:p>
          <a:p>
            <a:pPr algn="just">
              <a:buNone/>
            </a:pPr>
            <a:r>
              <a:rPr lang="en-US" b="1" dirty="0" smtClean="0"/>
              <a:t>    </a:t>
            </a:r>
            <a:r>
              <a:rPr lang="id-ID" b="1" dirty="0" smtClean="0"/>
              <a:t>(3)	</a:t>
            </a:r>
            <a:r>
              <a:rPr lang="id-ID" b="1" u="sng" dirty="0" smtClean="0">
                <a:solidFill>
                  <a:srgbClr val="0070C0"/>
                </a:solidFill>
              </a:rPr>
              <a:t>Kesenangan yang dimaksud bukanlah kesenangan inderawi, tetapi kebebasan dari rasa nyeri dalam tubuh kita dan kebebasan dari keresahan dalam jiwa</a:t>
            </a:r>
            <a:endParaRPr lang="en-US" b="1" u="sng" dirty="0" smtClean="0">
              <a:solidFill>
                <a:srgbClr val="0070C0"/>
              </a:solidFill>
            </a:endParaRPr>
          </a:p>
          <a:p>
            <a:pPr algn="just">
              <a:buNone/>
            </a:pPr>
            <a:endParaRPr lang="en-US" b="1" u="sng" dirty="0" smtClean="0">
              <a:solidFill>
                <a:srgbClr val="0070C0"/>
              </a:solidFill>
            </a:endParaRP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u="sng" dirty="0" smtClean="0">
                <a:solidFill>
                  <a:srgbClr val="0070C0"/>
                </a:solidFill>
              </a:rPr>
              <a:t>Tinjauan Kritis:</a:t>
            </a:r>
            <a:endParaRPr lang="en-US" b="1" u="sng" dirty="0" smtClean="0">
              <a:solidFill>
                <a:srgbClr val="0070C0"/>
              </a:solidFill>
            </a:endParaRPr>
          </a:p>
          <a:p>
            <a:pPr algn="just">
              <a:buNone/>
            </a:pPr>
            <a:endParaRPr lang="en-US" b="1" dirty="0" smtClean="0"/>
          </a:p>
          <a:p>
            <a:pPr marL="514350" lvl="0" indent="-514350" algn="just">
              <a:buFont typeface="+mj-lt"/>
              <a:buAutoNum type="alphaLcParenR"/>
            </a:pPr>
            <a:r>
              <a:rPr lang="id-ID" b="1" dirty="0" smtClean="0"/>
              <a:t>Ada kebenaran yang mendalam pada hedonisme: </a:t>
            </a:r>
            <a:r>
              <a:rPr lang="id-ID" b="1" u="sng" dirty="0" smtClean="0">
                <a:solidFill>
                  <a:srgbClr val="FF0000"/>
                </a:solidFill>
              </a:rPr>
              <a:t>Manusia menurut kodratnya mencari kesenangan dan berupaya menghindari ketidaksenangan</a:t>
            </a:r>
            <a:r>
              <a:rPr lang="id-ID" b="1" dirty="0" smtClean="0"/>
              <a:t>. Tetapi apakah manusia selalu mencari kesenangan? </a:t>
            </a:r>
            <a:endParaRPr lang="en-US" b="1" dirty="0" smtClean="0"/>
          </a:p>
          <a:p>
            <a:pPr marL="514350" lvl="0" indent="-514350" algn="just">
              <a:buFont typeface="+mj-lt"/>
              <a:buAutoNum type="alphaLcParenR"/>
            </a:pPr>
            <a:r>
              <a:rPr lang="id-ID" b="1" dirty="0" smtClean="0"/>
              <a:t>Hedonisme beranggapan bahwa kodrat manusia adalah </a:t>
            </a:r>
            <a:r>
              <a:rPr lang="id-ID" b="1" u="sng" dirty="0" smtClean="0">
                <a:solidFill>
                  <a:srgbClr val="FF0000"/>
                </a:solidFill>
              </a:rPr>
              <a:t>mencari kesenangan sehingga kesenangan disetarakan dengan moralitas yang baik.</a:t>
            </a:r>
            <a:r>
              <a:rPr lang="id-ID" b="1" dirty="0" smtClean="0"/>
              <a:t> Tetapi jika demikian, apakah ada jaminan bahwa kesenangan itu baik secara etis?</a:t>
            </a:r>
            <a:endParaRPr lang="en-US"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just">
              <a:buNone/>
            </a:pPr>
            <a:endParaRPr lang="en-US" b="1" dirty="0" smtClean="0"/>
          </a:p>
          <a:p>
            <a:pPr marL="514350" lvl="0" indent="-514350" algn="just">
              <a:buFont typeface="+mj-lt"/>
              <a:buAutoNum type="alphaLcParenR" startAt="3"/>
            </a:pPr>
            <a:r>
              <a:rPr lang="id-ID" b="1" dirty="0" smtClean="0"/>
              <a:t>Para hedonis berpikir bahwa sesuatu adalah </a:t>
            </a:r>
            <a:r>
              <a:rPr lang="id-ID" b="1" u="sng" dirty="0" smtClean="0">
                <a:solidFill>
                  <a:srgbClr val="FF0000"/>
                </a:solidFill>
              </a:rPr>
              <a:t>baik karena disenangi. Tetapi sesuatu belum tentu menjadi baik karena disenangi. </a:t>
            </a:r>
            <a:endParaRPr lang="en-US" b="1" u="sng" dirty="0" smtClean="0">
              <a:solidFill>
                <a:srgbClr val="FF0000"/>
              </a:solidFill>
            </a:endParaRPr>
          </a:p>
          <a:p>
            <a:pPr marL="514350" lvl="0" indent="-514350" algn="just">
              <a:buFont typeface="+mj-lt"/>
              <a:buAutoNum type="alphaLcParenR" startAt="3"/>
            </a:pPr>
            <a:r>
              <a:rPr lang="id-ID" b="1" dirty="0" smtClean="0"/>
              <a:t>Hedonisme mengatakan bahwa kewajiban moral saya adalah </a:t>
            </a:r>
            <a:r>
              <a:rPr lang="id-ID" b="1" u="sng" dirty="0" smtClean="0">
                <a:solidFill>
                  <a:srgbClr val="FF0000"/>
                </a:solidFill>
              </a:rPr>
              <a:t>membuat sesuatu yang terbaik bagi diri saya sendiri. Karena itu ia mengandung paham egoisme karena hanya memperhatikan kepentingan dirinya saja. </a:t>
            </a:r>
            <a:endParaRPr lang="en-US" b="1" u="sng" dirty="0" smtClean="0">
              <a:solidFill>
                <a:srgbClr val="FF0000"/>
              </a:solidFill>
            </a:endParaRPr>
          </a:p>
          <a:p>
            <a:pPr algn="just">
              <a:buNone/>
            </a:pPr>
            <a:endParaRPr lang="en-US" b="1"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686800" cy="6553200"/>
          </a:xfrm>
        </p:spPr>
        <p:txBody>
          <a:bodyPr/>
          <a:lstStyle/>
          <a:p>
            <a:pPr marL="514350" indent="-514350">
              <a:buAutoNum type="arabicPeriod" startAt="2"/>
            </a:pPr>
            <a:r>
              <a:rPr lang="en-GB" b="1" dirty="0" err="1" smtClean="0"/>
              <a:t>Eudemonisme</a:t>
            </a:r>
            <a:endParaRPr lang="en-GB" b="1" dirty="0" smtClean="0"/>
          </a:p>
          <a:p>
            <a:pPr marL="514350" indent="-514350">
              <a:buNone/>
            </a:pPr>
            <a:endParaRPr lang="en-US" dirty="0" smtClean="0"/>
          </a:p>
          <a:p>
            <a:pPr algn="just">
              <a:buNone/>
            </a:pPr>
            <a:r>
              <a:rPr lang="id-ID" b="1" dirty="0" smtClean="0"/>
              <a:t>Aristoteles (384-322):</a:t>
            </a:r>
            <a:endParaRPr lang="en-US" b="1" dirty="0" smtClean="0"/>
          </a:p>
          <a:p>
            <a:pPr marL="514350" lvl="0" indent="-514350" algn="just">
              <a:buFont typeface="+mj-lt"/>
              <a:buAutoNum type="alphaLcParenR"/>
            </a:pPr>
            <a:r>
              <a:rPr lang="id-ID" b="1" dirty="0" smtClean="0"/>
              <a:t>Bahwa dalam setiap kegiatannya </a:t>
            </a:r>
            <a:r>
              <a:rPr lang="id-ID" b="1" u="sng" dirty="0" smtClean="0">
                <a:solidFill>
                  <a:srgbClr val="FF0000"/>
                </a:solidFill>
              </a:rPr>
              <a:t>manusia mengejar suatu tujuan akhir yang disebut kebahagiaan.</a:t>
            </a:r>
            <a:r>
              <a:rPr lang="id-ID" b="1" dirty="0" smtClean="0"/>
              <a:t> Tetapi apa itu kebahagiaan?</a:t>
            </a:r>
            <a:endParaRPr lang="en-US" b="1" dirty="0" smtClean="0"/>
          </a:p>
          <a:p>
            <a:pPr marL="514350" lvl="0" indent="-514350" algn="just">
              <a:buFont typeface="+mj-lt"/>
              <a:buAutoNum type="alphaLcParenR"/>
            </a:pPr>
            <a:r>
              <a:rPr lang="id-ID" b="1" dirty="0" smtClean="0"/>
              <a:t>Manusia mencapai </a:t>
            </a:r>
            <a:r>
              <a:rPr lang="id-ID" b="1" u="sng" dirty="0" smtClean="0">
                <a:solidFill>
                  <a:srgbClr val="FF0000"/>
                </a:solidFill>
              </a:rPr>
              <a:t>kebahagiaan dengan menjalankan secara baik kegiatan-kegiatan rasionalnya dengan disertai keutamaan</a:t>
            </a:r>
            <a:r>
              <a:rPr lang="id-ID" b="1" dirty="0" smtClean="0"/>
              <a:t>. </a:t>
            </a:r>
            <a:endParaRPr lang="en-US" b="1" dirty="0" smtClean="0"/>
          </a:p>
          <a:p>
            <a:pPr algn="just">
              <a:buNone/>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endParaRPr lang="en-US" b="1" dirty="0" smtClean="0">
              <a:solidFill>
                <a:srgbClr val="FF0000"/>
              </a:solidFill>
            </a:endParaRPr>
          </a:p>
          <a:p>
            <a:pPr>
              <a:buNone/>
            </a:pPr>
            <a:r>
              <a:rPr lang="id-ID" b="1" dirty="0" smtClean="0">
                <a:solidFill>
                  <a:srgbClr val="0070C0"/>
                </a:solidFill>
              </a:rPr>
              <a:t>2.1	</a:t>
            </a:r>
            <a:r>
              <a:rPr lang="id-ID" b="1" u="sng" dirty="0" smtClean="0">
                <a:solidFill>
                  <a:srgbClr val="0070C0"/>
                </a:solidFill>
              </a:rPr>
              <a:t>Etika sebagai Panduan Moral</a:t>
            </a:r>
            <a:endParaRPr lang="en-US" b="1" u="sng" dirty="0" smtClean="0">
              <a:solidFill>
                <a:srgbClr val="0070C0"/>
              </a:solidFill>
            </a:endParaRPr>
          </a:p>
          <a:p>
            <a:pPr algn="just">
              <a:buNone/>
            </a:pPr>
            <a:r>
              <a:rPr lang="en-US" b="1" dirty="0" smtClean="0">
                <a:solidFill>
                  <a:srgbClr val="FF0000"/>
                </a:solidFill>
              </a:rPr>
              <a:t>  </a:t>
            </a:r>
            <a:r>
              <a:rPr lang="en-US" b="1" dirty="0" smtClean="0"/>
              <a:t>  </a:t>
            </a:r>
            <a:r>
              <a:rPr lang="id-ID" b="1" dirty="0" smtClean="0"/>
              <a:t>Etika sebagai filsafat moral tidak langsung memberi perintah konkret sebagai pegangan siap pakai. Etika dapat dirumuskan sebagai refleksi kritis dan rasional mengenai:</a:t>
            </a:r>
            <a:endParaRPr lang="en-US" b="1" dirty="0" smtClean="0"/>
          </a:p>
          <a:p>
            <a:pPr marL="514350" lvl="0" indent="-514350" algn="just">
              <a:buFont typeface="+mj-lt"/>
              <a:buAutoNum type="arabicPeriod"/>
            </a:pPr>
            <a:r>
              <a:rPr lang="id-ID" b="1" u="sng" dirty="0" smtClean="0">
                <a:solidFill>
                  <a:srgbClr val="FF0000"/>
                </a:solidFill>
              </a:rPr>
              <a:t>Nilai dan norma yang menyangkut bagaimana manusia harus hidup baik sebagai manusia </a:t>
            </a:r>
            <a:endParaRPr lang="en-US" b="1" u="sng" dirty="0" smtClean="0">
              <a:solidFill>
                <a:srgbClr val="FF0000"/>
              </a:solidFill>
            </a:endParaRPr>
          </a:p>
          <a:p>
            <a:pPr marL="514350" lvl="0" indent="-514350" algn="just">
              <a:buFont typeface="+mj-lt"/>
              <a:buAutoNum type="arabicPeriod"/>
            </a:pPr>
            <a:r>
              <a:rPr lang="id-ID" b="1" u="sng" dirty="0" smtClean="0">
                <a:solidFill>
                  <a:srgbClr val="FF0000"/>
                </a:solidFill>
              </a:rPr>
              <a:t>Masalah kehidupan manusia dengan mendasarkan diri pada nilai dan norma moral yang umum diterima</a:t>
            </a:r>
            <a:r>
              <a:rPr lang="id-ID" u="sng" dirty="0" smtClean="0">
                <a:solidFill>
                  <a:srgbClr val="FF0000"/>
                </a:solidFill>
              </a:rPr>
              <a:t>.</a:t>
            </a:r>
            <a:endParaRPr lang="en-US" u="sng" dirty="0" smtClean="0">
              <a:solidFill>
                <a:srgbClr val="FF0000"/>
              </a:solidFill>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r>
              <a:rPr lang="en-US" b="1" dirty="0" smtClean="0">
                <a:solidFill>
                  <a:srgbClr val="FF0000"/>
                </a:solidFill>
              </a:rPr>
              <a:t>    </a:t>
            </a:r>
          </a:p>
          <a:p>
            <a:pPr algn="just">
              <a:buNone/>
            </a:pPr>
            <a:r>
              <a:rPr lang="en-US" b="1" dirty="0" smtClean="0">
                <a:solidFill>
                  <a:srgbClr val="FF0000"/>
                </a:solidFill>
              </a:rPr>
              <a:t>   </a:t>
            </a:r>
            <a:r>
              <a:rPr lang="id-ID" b="1" dirty="0" smtClean="0">
                <a:solidFill>
                  <a:srgbClr val="FF0000"/>
                </a:solidFill>
              </a:rPr>
              <a:t>Etika sebagai sebuah ilmu yang terutama menitikberatkan refleksi kritis dan rasional:</a:t>
            </a:r>
            <a:endParaRPr lang="en-US" b="1" dirty="0" smtClean="0">
              <a:solidFill>
                <a:srgbClr val="FF0000"/>
              </a:solidFill>
            </a:endParaRPr>
          </a:p>
          <a:p>
            <a:pPr algn="just">
              <a:buNone/>
            </a:pPr>
            <a:endParaRPr lang="en-US" b="1" dirty="0" smtClean="0">
              <a:solidFill>
                <a:srgbClr val="FF0000"/>
              </a:solidFill>
            </a:endParaRPr>
          </a:p>
          <a:p>
            <a:pPr marL="514350" lvl="0" indent="-514350" algn="just">
              <a:buFont typeface="+mj-lt"/>
              <a:buAutoNum type="arabicPeriod"/>
            </a:pPr>
            <a:r>
              <a:rPr lang="id-ID" b="1" u="sng" dirty="0" smtClean="0">
                <a:solidFill>
                  <a:srgbClr val="0070C0"/>
                </a:solidFill>
              </a:rPr>
              <a:t>Mempersoalkan apakah nilai dan norma moral tertentu memang harus dilaksanakan dalam situasi konkret terutama yang dihadapi seseorang, atau </a:t>
            </a:r>
            <a:endParaRPr lang="en-US" b="1" u="sng" dirty="0" smtClean="0">
              <a:solidFill>
                <a:srgbClr val="0070C0"/>
              </a:solidFill>
            </a:endParaRPr>
          </a:p>
          <a:p>
            <a:pPr marL="514350" lvl="0" indent="-514350" algn="just">
              <a:buFont typeface="+mj-lt"/>
              <a:buAutoNum type="arabicPeriod"/>
            </a:pPr>
            <a:r>
              <a:rPr lang="id-ID" b="1" u="sng" dirty="0" smtClean="0">
                <a:solidFill>
                  <a:srgbClr val="FF0000"/>
                </a:solidFill>
              </a:rPr>
              <a:t>Etika mempersoalkan apakah suatu tindakan yang kelihatan bertentangan dengan nilai dan norma moral tertentu harus dianggap sebagai tindakan yang tidak etis dan karena itu dikutuk atau justru sebaliknya </a:t>
            </a:r>
            <a:endParaRPr lang="en-US" b="1" u="sng" dirty="0" smtClean="0">
              <a:solidFill>
                <a:srgbClr val="FF0000"/>
              </a:solidFill>
            </a:endParaRPr>
          </a:p>
          <a:p>
            <a:pPr marL="514350" lvl="0" indent="-514350" algn="just">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just">
              <a:buFont typeface="+mj-lt"/>
              <a:buAutoNum type="arabicPeriod" startAt="3"/>
            </a:pPr>
            <a:endParaRPr lang="en-US" b="1" u="sng" dirty="0" smtClean="0">
              <a:solidFill>
                <a:srgbClr val="0070C0"/>
              </a:solidFill>
            </a:endParaRPr>
          </a:p>
          <a:p>
            <a:pPr marL="514350" lvl="0" indent="-514350" algn="just">
              <a:buFont typeface="+mj-lt"/>
              <a:buAutoNum type="arabicPeriod" startAt="3"/>
            </a:pPr>
            <a:endParaRPr lang="en-US" sz="3600" b="1" u="sng" dirty="0" smtClean="0">
              <a:solidFill>
                <a:srgbClr val="0070C0"/>
              </a:solidFill>
            </a:endParaRPr>
          </a:p>
          <a:p>
            <a:pPr marL="514350" lvl="0" indent="-514350" algn="just">
              <a:buFont typeface="+mj-lt"/>
              <a:buAutoNum type="arabicPeriod" startAt="3"/>
            </a:pPr>
            <a:r>
              <a:rPr lang="id-ID" sz="3600" b="1" u="sng" dirty="0" smtClean="0">
                <a:solidFill>
                  <a:srgbClr val="0070C0"/>
                </a:solidFill>
              </a:rPr>
              <a:t>Apakah dalam situasi konkret yang saya hadapi saya memang harus bertindak sesuai dengan norma yang ada dalam masyarakat</a:t>
            </a:r>
            <a:r>
              <a:rPr lang="en-US" sz="3600" b="1" u="sng" dirty="0" smtClean="0">
                <a:solidFill>
                  <a:srgbClr val="0070C0"/>
                </a:solidFill>
              </a:rPr>
              <a:t> </a:t>
            </a:r>
            <a:r>
              <a:rPr lang="id-ID" sz="3600" b="1" u="sng" dirty="0" smtClean="0">
                <a:solidFill>
                  <a:srgbClr val="0070C0"/>
                </a:solidFill>
              </a:rPr>
              <a:t>ku atau</a:t>
            </a:r>
            <a:r>
              <a:rPr lang="en-US" sz="3600" b="1" u="sng" dirty="0" smtClean="0">
                <a:solidFill>
                  <a:srgbClr val="0070C0"/>
                </a:solidFill>
              </a:rPr>
              <a:t> </a:t>
            </a:r>
            <a:r>
              <a:rPr lang="id-ID" sz="3600" b="1" u="sng" dirty="0" smtClean="0">
                <a:solidFill>
                  <a:srgbClr val="0070C0"/>
                </a:solidFill>
              </a:rPr>
              <a:t>kah justru sebaliknya saya dapat dibenarkan untuk bertindak sebaliknya yang bahkan melawan nilai dan norma moral tertentu. </a:t>
            </a:r>
            <a:endParaRPr lang="en-US" sz="3600" b="1" u="sng" dirty="0" smtClean="0">
              <a:solidFill>
                <a:srgbClr val="0070C0"/>
              </a:solidFill>
            </a:endParaRPr>
          </a:p>
          <a:p>
            <a:pPr marL="514350" indent="-514350" algn="just">
              <a:buNone/>
            </a:pPr>
            <a:r>
              <a:rPr lang="id-ID" sz="3600" b="1" dirty="0" smtClean="0"/>
              <a:t> </a:t>
            </a:r>
            <a:endParaRPr lang="en-US" sz="3600"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en-US" b="1" dirty="0" smtClean="0"/>
              <a:t> </a:t>
            </a:r>
          </a:p>
          <a:p>
            <a:pPr algn="just">
              <a:buNone/>
            </a:pPr>
            <a:r>
              <a:rPr lang="en-US" b="1" dirty="0" smtClean="0"/>
              <a:t>   </a:t>
            </a:r>
            <a:r>
              <a:rPr lang="id-ID" b="1" dirty="0" smtClean="0"/>
              <a:t>Etika sebagai </a:t>
            </a:r>
            <a:r>
              <a:rPr lang="id-ID" b="1" u="sng" dirty="0" smtClean="0">
                <a:solidFill>
                  <a:srgbClr val="FF0000"/>
                </a:solidFill>
              </a:rPr>
              <a:t>Ilmu menuntut orang untuk berperilaku moral secara kritis dan rasional</a:t>
            </a:r>
            <a:r>
              <a:rPr lang="id-ID" b="1" dirty="0" smtClean="0">
                <a:solidFill>
                  <a:srgbClr val="FF0000"/>
                </a:solidFill>
              </a:rPr>
              <a:t>. </a:t>
            </a:r>
            <a:r>
              <a:rPr lang="id-ID" b="1" dirty="0" smtClean="0"/>
              <a:t>Dengan menggunakan pendekatan Nietzcshe, etika sebagai ilmu menghimbau orang untuk memiliki moralitas tuan dan bukan moralitas hamba. Dalam </a:t>
            </a:r>
            <a:r>
              <a:rPr lang="id-ID" b="1" u="sng" dirty="0" smtClean="0">
                <a:solidFill>
                  <a:srgbClr val="0070C0"/>
                </a:solidFill>
              </a:rPr>
              <a:t>konsep Kant, etika berusaha menggugah kesadaran manusia untuk bertindak secara otonom</a:t>
            </a:r>
            <a:r>
              <a:rPr lang="id-ID" b="1" u="sng" dirty="0" smtClean="0"/>
              <a:t> </a:t>
            </a:r>
            <a:r>
              <a:rPr lang="id-ID" b="1" dirty="0" smtClean="0"/>
              <a:t>dan bukan secara heteronom. Etika bermaksud </a:t>
            </a:r>
            <a:r>
              <a:rPr lang="id-ID" b="1" u="sng" dirty="0" smtClean="0">
                <a:solidFill>
                  <a:srgbClr val="FF0000"/>
                </a:solidFill>
              </a:rPr>
              <a:t>membantu manusia untuk bertindak secara bebas tetapi dapat dipertanggungjawabkan. </a:t>
            </a:r>
            <a:endParaRPr lang="en-US" b="1" u="sng" dirty="0" smtClean="0">
              <a:solidFill>
                <a:srgbClr val="FF0000"/>
              </a:solidFill>
            </a:endParaRPr>
          </a:p>
          <a:p>
            <a:pPr algn="just">
              <a:buNone/>
            </a:pPr>
            <a:r>
              <a:rPr lang="id-ID" b="1" dirty="0" smtClean="0"/>
              <a:t> </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id-ID" b="1" dirty="0" smtClean="0">
                <a:solidFill>
                  <a:srgbClr val="0070C0"/>
                </a:solidFill>
              </a:rPr>
              <a:t>2.2	</a:t>
            </a:r>
            <a:r>
              <a:rPr lang="id-ID" b="1" u="sng" dirty="0" smtClean="0">
                <a:solidFill>
                  <a:srgbClr val="0070C0"/>
                </a:solidFill>
              </a:rPr>
              <a:t>Etika sebagai Norma </a:t>
            </a:r>
            <a:endParaRPr lang="en-US" u="sng" dirty="0">
              <a:solidFill>
                <a:srgbClr val="0070C0"/>
              </a:solidFill>
            </a:endParaRPr>
          </a:p>
        </p:txBody>
      </p:sp>
      <p:sp>
        <p:nvSpPr>
          <p:cNvPr id="3" name="Content Placeholder 2"/>
          <p:cNvSpPr>
            <a:spLocks noGrp="1"/>
          </p:cNvSpPr>
          <p:nvPr>
            <p:ph idx="1"/>
          </p:nvPr>
        </p:nvSpPr>
        <p:spPr>
          <a:xfrm>
            <a:off x="0" y="990600"/>
            <a:ext cx="8915400" cy="5867400"/>
          </a:xfrm>
        </p:spPr>
        <p:txBody>
          <a:bodyPr/>
          <a:lstStyle/>
          <a:p>
            <a:pPr algn="just">
              <a:buNone/>
            </a:pPr>
            <a:r>
              <a:rPr lang="en-US" b="1" dirty="0" smtClean="0"/>
              <a:t>   </a:t>
            </a:r>
            <a:r>
              <a:rPr lang="id-ID" b="1" dirty="0" smtClean="0"/>
              <a:t>Norma </a:t>
            </a:r>
            <a:r>
              <a:rPr lang="id-ID" b="1" u="sng" dirty="0" smtClean="0">
                <a:solidFill>
                  <a:srgbClr val="FF0000"/>
                </a:solidFill>
              </a:rPr>
              <a:t>memberi pedoman tentang bagaimana manusia harus hidup dan bertindak secara baik dan tepat</a:t>
            </a:r>
            <a:r>
              <a:rPr lang="id-ID" b="1" dirty="0" smtClean="0"/>
              <a:t>, sekaligus menjadi dasar bagi penilaian mengenai baik buruknya perilaku dan tindakan manusia.</a:t>
            </a:r>
            <a:endParaRPr lang="en-US" b="1" dirty="0" smtClean="0"/>
          </a:p>
          <a:p>
            <a:pPr algn="just">
              <a:buNone/>
            </a:pPr>
            <a:r>
              <a:rPr lang="id-ID" b="1" dirty="0" smtClean="0"/>
              <a:t> </a:t>
            </a:r>
            <a:endParaRPr lang="en-US" b="1" dirty="0" smtClean="0"/>
          </a:p>
          <a:p>
            <a:pPr algn="just">
              <a:buNone/>
            </a:pPr>
            <a:r>
              <a:rPr lang="en-US" b="1" dirty="0" smtClean="0"/>
              <a:t>    </a:t>
            </a:r>
            <a:r>
              <a:rPr lang="id-ID" b="1" dirty="0" smtClean="0"/>
              <a:t>Klasifikasi atas norma, dapat dikategorisasikan:</a:t>
            </a:r>
            <a:endParaRPr lang="en-US" b="1" dirty="0" smtClean="0"/>
          </a:p>
          <a:p>
            <a:pPr algn="just">
              <a:buNone/>
            </a:pPr>
            <a:r>
              <a:rPr lang="id-ID" b="1" dirty="0" smtClean="0"/>
              <a:t>1.	Norma Khusus; adalah </a:t>
            </a:r>
            <a:r>
              <a:rPr lang="id-ID" b="1" u="sng" dirty="0" smtClean="0">
                <a:solidFill>
                  <a:srgbClr val="FF0000"/>
                </a:solidFill>
              </a:rPr>
              <a:t>aturan yang berlaku dalam bidang kegiatan atau kehidupan khusus</a:t>
            </a:r>
            <a:r>
              <a:rPr lang="id-ID" b="1" dirty="0" smtClean="0"/>
              <a:t>, misalnya </a:t>
            </a:r>
            <a:r>
              <a:rPr lang="id-ID" b="1" u="sng" dirty="0" smtClean="0">
                <a:solidFill>
                  <a:srgbClr val="0070C0"/>
                </a:solidFill>
              </a:rPr>
              <a:t>aturan olah raga, aturan pendidikan </a:t>
            </a:r>
            <a:r>
              <a:rPr lang="id-ID" b="1" dirty="0" smtClean="0"/>
              <a:t>dan lain-lain</a:t>
            </a: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marL="514350" indent="-514350" algn="just">
              <a:buAutoNum type="arabicPeriod" startAt="2"/>
            </a:pPr>
            <a:r>
              <a:rPr lang="id-ID" b="1" dirty="0" smtClean="0"/>
              <a:t>Norma Umum; lebih bersifat umum dan sampai pada tingkat tertentu boleh dikatakan </a:t>
            </a:r>
            <a:r>
              <a:rPr lang="id-ID" b="1" u="sng" dirty="0" smtClean="0">
                <a:solidFill>
                  <a:srgbClr val="FF0000"/>
                </a:solidFill>
              </a:rPr>
              <a:t>bersifat universal</a:t>
            </a:r>
            <a:endParaRPr lang="en-US" b="1" u="sng" dirty="0" smtClean="0">
              <a:solidFill>
                <a:srgbClr val="FF0000"/>
              </a:solidFill>
            </a:endParaRPr>
          </a:p>
          <a:p>
            <a:pPr marL="514350" indent="-514350" algn="just">
              <a:buAutoNum type="arabicPeriod" startAt="2"/>
            </a:pPr>
            <a:endParaRPr lang="en-US" b="1" u="sng" dirty="0" smtClean="0">
              <a:solidFill>
                <a:srgbClr val="FF0000"/>
              </a:solidFill>
            </a:endParaRPr>
          </a:p>
          <a:p>
            <a:pPr marL="914400" lvl="1" indent="-514350" algn="just">
              <a:buFont typeface="+mj-lt"/>
              <a:buAutoNum type="alphaLcParenR"/>
            </a:pPr>
            <a:r>
              <a:rPr lang="id-ID" sz="3200" b="1" dirty="0" smtClean="0"/>
              <a:t>Norma Sopan Santun/ Etiket; </a:t>
            </a:r>
            <a:r>
              <a:rPr lang="id-ID" sz="3200" b="1" u="sng" dirty="0" smtClean="0">
                <a:solidFill>
                  <a:srgbClr val="FF0000"/>
                </a:solidFill>
              </a:rPr>
              <a:t>norma yang mengatur pola perilaku dan sikap lahiriah dalam pergaulan sehari-hari</a:t>
            </a:r>
            <a:endParaRPr lang="en-US" sz="3200" b="1" u="sng" dirty="0" smtClean="0">
              <a:solidFill>
                <a:srgbClr val="FF0000"/>
              </a:solidFill>
            </a:endParaRPr>
          </a:p>
          <a:p>
            <a:pPr marL="914400" lvl="1" indent="-514350" algn="just">
              <a:buFont typeface="+mj-lt"/>
              <a:buAutoNum type="alphaLcParenR"/>
            </a:pPr>
            <a:r>
              <a:rPr lang="id-ID" sz="3200" b="1" dirty="0" smtClean="0"/>
              <a:t>Norma Hukum; </a:t>
            </a:r>
            <a:r>
              <a:rPr lang="id-ID" sz="3200" b="1" u="sng" dirty="0" smtClean="0">
                <a:solidFill>
                  <a:srgbClr val="0070C0"/>
                </a:solidFill>
              </a:rPr>
              <a:t>norma yang dituntut keberlakuannya secara tegas oleh masyarakat karena dianggap perlu dan niscaya demi keselamatan dan kesejahteraan manusia dalam kehidupan bermasyarakat. </a:t>
            </a:r>
            <a:endParaRPr lang="en-US" sz="3200" b="1" u="sng" dirty="0" smtClean="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lvl="1" algn="just"/>
            <a:r>
              <a:rPr lang="id-ID" sz="3200" b="1" dirty="0" smtClean="0"/>
              <a:t>Norma hukum ini </a:t>
            </a:r>
            <a:r>
              <a:rPr lang="id-ID" sz="3200" b="1" u="sng" dirty="0" smtClean="0">
                <a:solidFill>
                  <a:srgbClr val="FF0000"/>
                </a:solidFill>
              </a:rPr>
              <a:t>mencerminkan harapan, keinginan dan keyakinan seluruh anggota masyarakat tersebut tentang bagaimana hidup bermasyarakat yang baik dan bagaimana masyarakat tersebut harus diatur secara baik</a:t>
            </a:r>
            <a:endParaRPr lang="en-US" sz="3200" b="1" u="sng" dirty="0" smtClean="0">
              <a:solidFill>
                <a:srgbClr val="FF0000"/>
              </a:solidFill>
            </a:endParaRPr>
          </a:p>
          <a:p>
            <a:pPr marL="971550" lvl="1" indent="-514350" algn="just">
              <a:buFont typeface="+mj-lt"/>
              <a:buAutoNum type="alphaLcParenR" startAt="3"/>
            </a:pPr>
            <a:r>
              <a:rPr lang="id-ID" sz="3200" b="1" dirty="0" smtClean="0"/>
              <a:t>Norma Moral; yaitu aturan </a:t>
            </a:r>
            <a:r>
              <a:rPr lang="id-ID" sz="3200" b="1" u="sng" dirty="0" smtClean="0">
                <a:solidFill>
                  <a:srgbClr val="FF0000"/>
                </a:solidFill>
              </a:rPr>
              <a:t>mengenai sikap dan perilaku manusia sebagai manusia</a:t>
            </a:r>
            <a:r>
              <a:rPr lang="id-ID" sz="3200" b="1" u="sng" dirty="0" smtClean="0"/>
              <a:t>. </a:t>
            </a:r>
            <a:r>
              <a:rPr lang="id-ID" sz="3200" b="1" u="sng" dirty="0" smtClean="0">
                <a:solidFill>
                  <a:srgbClr val="0070C0"/>
                </a:solidFill>
              </a:rPr>
              <a:t>Norma moral ini menyangkut aturan tentang baik buruknya, adil tidaknya tindakan dan perilaku manusia sejauh ia dilihat sebagai manusia</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1142</Words>
  <Application>Microsoft Office PowerPoint</Application>
  <PresentationFormat>On-screen Show (4:3)</PresentationFormat>
  <Paragraphs>113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BAB-02 Konsepsi Etika </vt:lpstr>
      <vt:lpstr>POKOK BAHASAN</vt:lpstr>
      <vt:lpstr>Slide 3</vt:lpstr>
      <vt:lpstr>Slide 4</vt:lpstr>
      <vt:lpstr>Slide 5</vt:lpstr>
      <vt:lpstr>Slide 6</vt:lpstr>
      <vt:lpstr>2.2 Etika sebagai Norma </vt:lpstr>
      <vt:lpstr>Slide 8</vt:lpstr>
      <vt:lpstr>Slide 9</vt:lpstr>
      <vt:lpstr>Slide 10</vt:lpstr>
      <vt:lpstr>Slide 11</vt:lpstr>
      <vt:lpstr> 2.3 Konsep tentang Etika  </vt:lpstr>
      <vt:lpstr>Slide 13</vt:lpstr>
      <vt:lpstr>Slide 14</vt:lpstr>
      <vt:lpstr>Slide 15</vt:lpstr>
      <vt:lpstr>Slide 16</vt:lpstr>
      <vt:lpstr>Slide 17</vt:lpstr>
      <vt:lpstr>Slide 18</vt:lpstr>
      <vt:lpstr>Slide 19</vt:lpstr>
      <vt:lpstr>Slide 20</vt:lpstr>
      <vt:lpstr>Slide 21</vt:lpstr>
      <vt:lpstr>Slide 22</vt:lpstr>
      <vt:lpstr>Slide 23</vt:lpstr>
      <vt:lpstr>2.4 Beberapa Filsafat tentang Etika</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BAB-02-Konsepsi Etika </dc:title>
  <dc:creator>Neng Delis</dc:creator>
  <cp:lastModifiedBy>HP</cp:lastModifiedBy>
  <cp:revision>27</cp:revision>
  <dcterms:created xsi:type="dcterms:W3CDTF">2006-08-16T00:00:00Z</dcterms:created>
  <dcterms:modified xsi:type="dcterms:W3CDTF">2013-05-17T07:14:59Z</dcterms:modified>
</cp:coreProperties>
</file>