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9" r:id="rId4"/>
    <p:sldId id="281" r:id="rId5"/>
    <p:sldId id="283" r:id="rId6"/>
    <p:sldId id="257" r:id="rId7"/>
    <p:sldId id="258" r:id="rId8"/>
    <p:sldId id="259" r:id="rId9"/>
    <p:sldId id="260" r:id="rId10"/>
    <p:sldId id="261" r:id="rId11"/>
    <p:sldId id="284" r:id="rId12"/>
    <p:sldId id="262" r:id="rId13"/>
    <p:sldId id="263" r:id="rId14"/>
    <p:sldId id="264" r:id="rId15"/>
    <p:sldId id="265" r:id="rId16"/>
    <p:sldId id="266" r:id="rId17"/>
    <p:sldId id="285" r:id="rId18"/>
    <p:sldId id="267" r:id="rId19"/>
    <p:sldId id="268" r:id="rId20"/>
    <p:sldId id="286" r:id="rId21"/>
    <p:sldId id="269" r:id="rId22"/>
    <p:sldId id="270" r:id="rId23"/>
    <p:sldId id="271" r:id="rId24"/>
    <p:sldId id="287" r:id="rId25"/>
    <p:sldId id="272" r:id="rId26"/>
    <p:sldId id="288" r:id="rId27"/>
    <p:sldId id="273" r:id="rId28"/>
    <p:sldId id="274" r:id="rId29"/>
    <p:sldId id="275" r:id="rId30"/>
    <p:sldId id="279" r:id="rId31"/>
    <p:sldId id="276" r:id="rId32"/>
    <p:sldId id="280" r:id="rId33"/>
    <p:sldId id="277" r:id="rId34"/>
    <p:sldId id="27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364162"/>
          </a:xfrm>
        </p:spPr>
        <p:txBody>
          <a:bodyPr>
            <a:normAutofit/>
          </a:bodyPr>
          <a:lstStyle/>
          <a:p>
            <a:r>
              <a:rPr lang="en-US" dirty="0" smtClean="0"/>
              <a:t/>
            </a:r>
            <a:br>
              <a:rPr lang="en-US" dirty="0" smtClean="0"/>
            </a:br>
            <a:r>
              <a:rPr lang="en-US" sz="7200" b="1" dirty="0" smtClean="0">
                <a:solidFill>
                  <a:srgbClr val="FF0000"/>
                </a:solidFill>
              </a:rPr>
              <a:t>BAB-03</a:t>
            </a:r>
            <a:br>
              <a:rPr lang="en-US" sz="7200" b="1" dirty="0" smtClean="0">
                <a:solidFill>
                  <a:srgbClr val="FF0000"/>
                </a:solidFill>
              </a:rPr>
            </a:br>
            <a:r>
              <a:rPr lang="id-ID" sz="7200" b="1" dirty="0" smtClean="0">
                <a:solidFill>
                  <a:srgbClr val="FF0000"/>
                </a:solidFill>
              </a:rPr>
              <a:t>Kode Etik Profesi </a:t>
            </a:r>
            <a:r>
              <a:rPr lang="en-US" sz="7200" b="1" dirty="0" smtClean="0">
                <a:solidFill>
                  <a:srgbClr val="FF0000"/>
                </a:solidFill>
              </a:rPr>
              <a:t/>
            </a:r>
            <a:br>
              <a:rPr lang="en-US" sz="7200" b="1" dirty="0" smtClean="0">
                <a:solidFill>
                  <a:srgbClr val="FF0000"/>
                </a:solidFill>
              </a:rPr>
            </a:br>
            <a:endParaRPr lang="en-US" sz="72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Autofit/>
          </a:bodyPr>
          <a:lstStyle/>
          <a:p>
            <a:pPr algn="just">
              <a:buNone/>
            </a:pPr>
            <a:r>
              <a:rPr lang="en-US" b="1" dirty="0" smtClean="0">
                <a:solidFill>
                  <a:srgbClr val="0070C0"/>
                </a:solidFill>
              </a:rPr>
              <a:t>3.1.2..</a:t>
            </a:r>
            <a:r>
              <a:rPr lang="en-US" b="1" u="sng" dirty="0" smtClean="0">
                <a:solidFill>
                  <a:srgbClr val="0070C0"/>
                </a:solidFill>
              </a:rPr>
              <a:t>Ada </a:t>
            </a:r>
            <a:r>
              <a:rPr lang="id-ID" b="1" u="sng" dirty="0" smtClean="0">
                <a:solidFill>
                  <a:srgbClr val="0070C0"/>
                </a:solidFill>
              </a:rPr>
              <a:t>10 ciri khas suatu profesi</a:t>
            </a:r>
            <a:endParaRPr lang="en-US" b="1" u="sng" dirty="0" smtClean="0">
              <a:solidFill>
                <a:srgbClr val="0070C0"/>
              </a:solidFill>
            </a:endParaRPr>
          </a:p>
          <a:p>
            <a:pPr algn="just">
              <a:buNone/>
            </a:pPr>
            <a:r>
              <a:rPr lang="en-US" b="1" dirty="0" smtClean="0"/>
              <a:t>   </a:t>
            </a:r>
            <a:r>
              <a:rPr lang="id-ID" b="1" dirty="0" smtClean="0"/>
              <a:t>Menurut artikel dalam </a:t>
            </a:r>
            <a:r>
              <a:rPr lang="id-ID" b="1" i="1" dirty="0" smtClean="0"/>
              <a:t>International Encyclopedia of Education</a:t>
            </a:r>
            <a:r>
              <a:rPr lang="id-ID" b="1" dirty="0" smtClean="0"/>
              <a:t>, ada, yaitu:</a:t>
            </a:r>
            <a:endParaRPr lang="en-US" b="1" dirty="0" smtClean="0"/>
          </a:p>
          <a:p>
            <a:pPr algn="just">
              <a:buNone/>
            </a:pPr>
            <a:r>
              <a:rPr lang="id-ID" b="1" dirty="0" smtClean="0"/>
              <a:t>1	</a:t>
            </a:r>
            <a:r>
              <a:rPr lang="id-ID" b="1" u="sng" dirty="0" smtClean="0">
                <a:solidFill>
                  <a:srgbClr val="FF0000"/>
                </a:solidFill>
              </a:rPr>
              <a:t>Suatu bidang pekerjaan yang terorganisir dari jenis intelektual yang terus berkembang dan diperluas</a:t>
            </a:r>
            <a:endParaRPr lang="en-US" b="1" u="sng" dirty="0" smtClean="0">
              <a:solidFill>
                <a:srgbClr val="FF0000"/>
              </a:solidFill>
            </a:endParaRPr>
          </a:p>
          <a:p>
            <a:pPr algn="just">
              <a:buNone/>
            </a:pPr>
            <a:r>
              <a:rPr lang="id-ID" b="1" u="sng" dirty="0" smtClean="0">
                <a:solidFill>
                  <a:srgbClr val="FF0000"/>
                </a:solidFill>
              </a:rPr>
              <a:t>2</a:t>
            </a:r>
            <a:r>
              <a:rPr lang="id-ID" b="1" u="sng" dirty="0" smtClean="0">
                <a:solidFill>
                  <a:srgbClr val="0070C0"/>
                </a:solidFill>
              </a:rPr>
              <a:t>	Suatu teknik intelektual</a:t>
            </a:r>
            <a:endParaRPr lang="en-US" b="1" u="sng" dirty="0" smtClean="0">
              <a:solidFill>
                <a:srgbClr val="0070C0"/>
              </a:solidFill>
            </a:endParaRPr>
          </a:p>
          <a:p>
            <a:pPr algn="just">
              <a:buNone/>
            </a:pPr>
            <a:r>
              <a:rPr lang="id-ID" b="1" u="sng" dirty="0" smtClean="0">
                <a:solidFill>
                  <a:srgbClr val="FF0000"/>
                </a:solidFill>
              </a:rPr>
              <a:t>3	</a:t>
            </a:r>
            <a:r>
              <a:rPr lang="id-ID" b="1" u="sng" dirty="0" smtClean="0"/>
              <a:t>Penerapan praktis dari teknik intelektual pada urusan praktis</a:t>
            </a:r>
            <a:endParaRPr lang="en-US" b="1" u="sng" dirty="0" smtClean="0"/>
          </a:p>
          <a:p>
            <a:pPr algn="just">
              <a:buNone/>
            </a:pPr>
            <a:r>
              <a:rPr lang="id-ID" b="1" u="sng" dirty="0" smtClean="0">
                <a:solidFill>
                  <a:srgbClr val="FF0000"/>
                </a:solidFill>
              </a:rPr>
              <a:t>4	Suatu periode panjang untuk pelatihan dan sertifikasi</a:t>
            </a:r>
            <a:endParaRPr lang="en-US" b="1" u="sng" dirty="0" smtClean="0">
              <a:solidFill>
                <a:srgbClr val="FF0000"/>
              </a:solidFill>
            </a:endParaRPr>
          </a:p>
          <a:p>
            <a:pPr algn="just">
              <a:buNone/>
            </a:pPr>
            <a:r>
              <a:rPr lang="id-ID" b="1" u="sng" dirty="0" smtClean="0">
                <a:solidFill>
                  <a:srgbClr val="FF0000"/>
                </a:solidFill>
              </a:rPr>
              <a:t>5</a:t>
            </a:r>
            <a:r>
              <a:rPr lang="id-ID" b="1" u="sng" dirty="0" smtClean="0">
                <a:solidFill>
                  <a:srgbClr val="0070C0"/>
                </a:solidFill>
              </a:rPr>
              <a:t>	Beberapa standar dan pernyataan tentang etika yang dapat diselenggarakan</a:t>
            </a:r>
            <a:endParaRPr lang="en-US" b="1" u="sng" dirty="0" smtClean="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514350" indent="-514350" algn="just">
              <a:buNone/>
            </a:pPr>
            <a:r>
              <a:rPr lang="id-ID" b="1" dirty="0" smtClean="0">
                <a:solidFill>
                  <a:srgbClr val="FF0000"/>
                </a:solidFill>
              </a:rPr>
              <a:t>5</a:t>
            </a:r>
            <a:r>
              <a:rPr lang="id-ID" b="1" dirty="0" smtClean="0">
                <a:solidFill>
                  <a:srgbClr val="0070C0"/>
                </a:solidFill>
              </a:rPr>
              <a:t>	</a:t>
            </a:r>
            <a:r>
              <a:rPr lang="id-ID" b="1" u="sng" dirty="0" smtClean="0">
                <a:solidFill>
                  <a:srgbClr val="0070C0"/>
                </a:solidFill>
              </a:rPr>
              <a:t>Beberapa standar dan pernyataan tentang etika yang dapat diselenggarakan</a:t>
            </a:r>
            <a:endParaRPr lang="en-US" b="1" u="sng" dirty="0" smtClean="0"/>
          </a:p>
          <a:p>
            <a:pPr marL="514350" indent="-514350" algn="just">
              <a:buFont typeface="+mj-lt"/>
              <a:buAutoNum type="arabicPeriod" startAt="6"/>
            </a:pPr>
            <a:r>
              <a:rPr lang="id-ID" b="1" u="sng" dirty="0" smtClean="0"/>
              <a:t>Kemampuan untuk kepemimpinan pada profesi sendiri</a:t>
            </a:r>
            <a:endParaRPr lang="en-US" b="1" u="sng" dirty="0" smtClean="0"/>
          </a:p>
          <a:p>
            <a:pPr algn="just">
              <a:buNone/>
            </a:pPr>
            <a:r>
              <a:rPr lang="id-ID" b="1" dirty="0" smtClean="0">
                <a:solidFill>
                  <a:srgbClr val="FF0000"/>
                </a:solidFill>
              </a:rPr>
              <a:t>7	</a:t>
            </a:r>
            <a:r>
              <a:rPr lang="id-ID" b="1" u="sng" dirty="0" smtClean="0">
                <a:solidFill>
                  <a:srgbClr val="FF0000"/>
                </a:solidFill>
              </a:rPr>
              <a:t>Asosiasi dari anggota profesi yang menjadi suatu kelompok yang erat dengan kualitas komunikasi yang tinggi antar anggotanya</a:t>
            </a:r>
            <a:endParaRPr lang="en-US" b="1" u="sng" dirty="0" smtClean="0">
              <a:solidFill>
                <a:srgbClr val="FF0000"/>
              </a:solidFill>
            </a:endParaRPr>
          </a:p>
          <a:p>
            <a:pPr algn="just">
              <a:buNone/>
            </a:pPr>
            <a:r>
              <a:rPr lang="id-ID" b="1" dirty="0" smtClean="0">
                <a:solidFill>
                  <a:srgbClr val="FF0000"/>
                </a:solidFill>
              </a:rPr>
              <a:t>8	</a:t>
            </a:r>
            <a:r>
              <a:rPr lang="id-ID" b="1" u="sng" dirty="0" smtClean="0">
                <a:solidFill>
                  <a:srgbClr val="0070C0"/>
                </a:solidFill>
              </a:rPr>
              <a:t>Pengakuan sebagai profesi</a:t>
            </a:r>
            <a:endParaRPr lang="en-US" b="1" u="sng" dirty="0" smtClean="0">
              <a:solidFill>
                <a:srgbClr val="0070C0"/>
              </a:solidFill>
            </a:endParaRPr>
          </a:p>
          <a:p>
            <a:pPr algn="just">
              <a:buNone/>
            </a:pPr>
            <a:r>
              <a:rPr lang="id-ID" b="1" dirty="0" smtClean="0">
                <a:solidFill>
                  <a:srgbClr val="FF0000"/>
                </a:solidFill>
              </a:rPr>
              <a:t>9</a:t>
            </a:r>
            <a:r>
              <a:rPr lang="id-ID" b="1" dirty="0" smtClean="0"/>
              <a:t>	</a:t>
            </a:r>
            <a:r>
              <a:rPr lang="id-ID" b="1" u="sng" dirty="0" smtClean="0"/>
              <a:t>Perhatian yang profesional terhadap penggunaan yang bertanggung jawab dari pekerjaan profesi</a:t>
            </a:r>
            <a:endParaRPr lang="en-US" b="1" u="sng" dirty="0" smtClean="0"/>
          </a:p>
          <a:p>
            <a:pPr algn="just">
              <a:buNone/>
            </a:pPr>
            <a:r>
              <a:rPr lang="id-ID" b="1" dirty="0" smtClean="0">
                <a:solidFill>
                  <a:srgbClr val="FF0000"/>
                </a:solidFill>
              </a:rPr>
              <a:t>10</a:t>
            </a:r>
            <a:r>
              <a:rPr lang="en-US" b="1" u="sng" dirty="0" smtClean="0">
                <a:solidFill>
                  <a:srgbClr val="FF0000"/>
                </a:solidFill>
              </a:rPr>
              <a:t>.</a:t>
            </a:r>
            <a:r>
              <a:rPr lang="id-ID" b="1" u="sng" dirty="0" smtClean="0">
                <a:solidFill>
                  <a:srgbClr val="FF0000"/>
                </a:solidFill>
              </a:rPr>
              <a:t>Hubungan yang erat dengan profesi lain</a:t>
            </a:r>
            <a:endParaRPr lang="en-US"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a:buNone/>
            </a:pPr>
            <a:endParaRPr lang="en-US" b="1" u="sng" dirty="0" smtClean="0">
              <a:solidFill>
                <a:srgbClr val="0070C0"/>
              </a:solidFill>
            </a:endParaRPr>
          </a:p>
          <a:p>
            <a:pPr>
              <a:buNone/>
            </a:pPr>
            <a:r>
              <a:rPr lang="id-ID" b="1" dirty="0" smtClean="0">
                <a:solidFill>
                  <a:srgbClr val="0070C0"/>
                </a:solidFill>
              </a:rPr>
              <a:t>3.2 	</a:t>
            </a:r>
            <a:r>
              <a:rPr lang="id-ID" b="1" u="sng" dirty="0" smtClean="0">
                <a:solidFill>
                  <a:srgbClr val="0070C0"/>
                </a:solidFill>
              </a:rPr>
              <a:t>Kode Etik</a:t>
            </a:r>
            <a:endParaRPr lang="en-US" b="1" u="sng" dirty="0" smtClean="0">
              <a:solidFill>
                <a:srgbClr val="0070C0"/>
              </a:solidFill>
            </a:endParaRPr>
          </a:p>
          <a:p>
            <a:pPr>
              <a:buNone/>
            </a:pPr>
            <a:endParaRPr lang="en-US" b="1" dirty="0" smtClean="0"/>
          </a:p>
          <a:p>
            <a:pPr algn="just">
              <a:buNone/>
            </a:pPr>
            <a:r>
              <a:rPr lang="en-US" b="1" dirty="0" smtClean="0"/>
              <a:t>    </a:t>
            </a:r>
            <a:r>
              <a:rPr lang="id-ID" b="1" dirty="0" smtClean="0"/>
              <a:t>Kode etik adalah </a:t>
            </a:r>
            <a:r>
              <a:rPr lang="id-ID" b="1" u="sng" dirty="0" smtClean="0">
                <a:solidFill>
                  <a:srgbClr val="FF0000"/>
                </a:solidFill>
              </a:rPr>
              <a:t>sistem norma, nilai dan aturan profesional tertulis yang secara tegas menyatakan apa yang benar dan baik, dan apa yang tidak benar dan tidak baik bagi profesional</a:t>
            </a:r>
            <a:r>
              <a:rPr lang="id-ID" b="1" dirty="0" smtClean="0"/>
              <a:t>. Kode etik menyatakan perbuatan apa yang benar atau salah, perbuatan apa yang harus dilakukan dan apa yang harus dihindari.</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buNone/>
            </a:pPr>
            <a:r>
              <a:rPr lang="en-US" b="1" dirty="0" smtClean="0">
                <a:solidFill>
                  <a:srgbClr val="FF0000"/>
                </a:solidFill>
              </a:rPr>
              <a:t>    </a:t>
            </a:r>
            <a:r>
              <a:rPr lang="id-ID" b="1" u="sng" dirty="0" smtClean="0">
                <a:solidFill>
                  <a:srgbClr val="FF0000"/>
                </a:solidFill>
              </a:rPr>
              <a:t>Tujuan kode etik agar profesional memberikan jasa sebaik-baiknya kepada pemakai atau nasabahnya</a:t>
            </a:r>
            <a:r>
              <a:rPr lang="id-ID" b="1" dirty="0" smtClean="0"/>
              <a:t>. </a:t>
            </a:r>
            <a:r>
              <a:rPr lang="en-US" b="1" dirty="0" err="1" smtClean="0"/>
              <a:t>Adanya</a:t>
            </a:r>
            <a:r>
              <a:rPr lang="id-ID" b="1" dirty="0" smtClean="0"/>
              <a:t> kode etik akan melindungi perbuatan yang tidak profesional.  </a:t>
            </a:r>
            <a:endParaRPr lang="en-US" b="1" dirty="0" smtClean="0"/>
          </a:p>
          <a:p>
            <a:pPr algn="just">
              <a:buNone/>
            </a:pPr>
            <a:r>
              <a:rPr lang="en-US" b="1" dirty="0" smtClean="0">
                <a:solidFill>
                  <a:srgbClr val="0070C0"/>
                </a:solidFill>
              </a:rPr>
              <a:t>3.2.1. </a:t>
            </a:r>
            <a:r>
              <a:rPr lang="id-ID" b="1" u="sng" dirty="0" smtClean="0">
                <a:solidFill>
                  <a:srgbClr val="0070C0"/>
                </a:solidFill>
              </a:rPr>
              <a:t>Orientasi kode etik </a:t>
            </a:r>
            <a:endParaRPr lang="en-US" b="1" u="sng" dirty="0" smtClean="0">
              <a:solidFill>
                <a:srgbClr val="0070C0"/>
              </a:solidFill>
            </a:endParaRPr>
          </a:p>
          <a:p>
            <a:pPr algn="just">
              <a:buNone/>
            </a:pPr>
            <a:r>
              <a:rPr lang="id-ID" b="1" dirty="0" smtClean="0"/>
              <a:t>ditujukan kepada:</a:t>
            </a:r>
            <a:endParaRPr lang="en-US" b="1" dirty="0" smtClean="0"/>
          </a:p>
          <a:p>
            <a:pPr algn="just">
              <a:buNone/>
            </a:pPr>
            <a:r>
              <a:rPr lang="id-ID" b="1" dirty="0" smtClean="0"/>
              <a:t>1. 	</a:t>
            </a:r>
            <a:r>
              <a:rPr lang="id-ID" b="1" u="sng" dirty="0" smtClean="0">
                <a:solidFill>
                  <a:srgbClr val="FF0000"/>
                </a:solidFill>
              </a:rPr>
              <a:t>Rekan,</a:t>
            </a:r>
            <a:endParaRPr lang="en-US" b="1" u="sng" dirty="0" smtClean="0">
              <a:solidFill>
                <a:srgbClr val="FF0000"/>
              </a:solidFill>
            </a:endParaRPr>
          </a:p>
          <a:p>
            <a:pPr algn="just">
              <a:buNone/>
            </a:pPr>
            <a:r>
              <a:rPr lang="id-ID" b="1" dirty="0" smtClean="0">
                <a:solidFill>
                  <a:srgbClr val="FF0000"/>
                </a:solidFill>
              </a:rPr>
              <a:t>2. 	</a:t>
            </a:r>
            <a:r>
              <a:rPr lang="id-ID" b="1" u="sng" dirty="0" smtClean="0">
                <a:solidFill>
                  <a:srgbClr val="FF0000"/>
                </a:solidFill>
              </a:rPr>
              <a:t>Profesi,</a:t>
            </a:r>
            <a:endParaRPr lang="en-US" b="1" u="sng" dirty="0" smtClean="0">
              <a:solidFill>
                <a:srgbClr val="FF0000"/>
              </a:solidFill>
            </a:endParaRPr>
          </a:p>
          <a:p>
            <a:pPr algn="just">
              <a:buNone/>
            </a:pPr>
            <a:r>
              <a:rPr lang="id-ID" b="1" dirty="0" smtClean="0">
                <a:solidFill>
                  <a:srgbClr val="FF0000"/>
                </a:solidFill>
              </a:rPr>
              <a:t>3. 	</a:t>
            </a:r>
            <a:r>
              <a:rPr lang="id-ID" b="1" u="sng" dirty="0" smtClean="0">
                <a:solidFill>
                  <a:srgbClr val="FF0000"/>
                </a:solidFill>
              </a:rPr>
              <a:t>Badan,</a:t>
            </a:r>
            <a:endParaRPr lang="en-US" b="1" u="sng" dirty="0" smtClean="0">
              <a:solidFill>
                <a:srgbClr val="FF0000"/>
              </a:solidFill>
            </a:endParaRPr>
          </a:p>
          <a:p>
            <a:pPr algn="just">
              <a:buNone/>
            </a:pPr>
            <a:r>
              <a:rPr lang="id-ID" b="1" dirty="0" smtClean="0">
                <a:solidFill>
                  <a:srgbClr val="FF0000"/>
                </a:solidFill>
              </a:rPr>
              <a:t>4. 	</a:t>
            </a:r>
            <a:r>
              <a:rPr lang="id-ID" b="1" u="sng" dirty="0" smtClean="0">
                <a:solidFill>
                  <a:srgbClr val="FF0000"/>
                </a:solidFill>
              </a:rPr>
              <a:t>Nasabah/ Pemakai,</a:t>
            </a:r>
            <a:endParaRPr lang="en-US" b="1" u="sng" dirty="0" smtClean="0">
              <a:solidFill>
                <a:srgbClr val="FF0000"/>
              </a:solidFill>
            </a:endParaRPr>
          </a:p>
          <a:p>
            <a:pPr algn="just">
              <a:buNone/>
            </a:pPr>
            <a:r>
              <a:rPr lang="id-ID" b="1" dirty="0" smtClean="0">
                <a:solidFill>
                  <a:srgbClr val="FF0000"/>
                </a:solidFill>
              </a:rPr>
              <a:t>5. 	</a:t>
            </a:r>
            <a:r>
              <a:rPr lang="id-ID" b="1" u="sng" dirty="0" smtClean="0">
                <a:solidFill>
                  <a:srgbClr val="FF0000"/>
                </a:solidFill>
              </a:rPr>
              <a:t>Negara, dan</a:t>
            </a:r>
            <a:endParaRPr lang="en-US" b="1" u="sng" dirty="0" smtClean="0">
              <a:solidFill>
                <a:srgbClr val="FF0000"/>
              </a:solidFill>
            </a:endParaRPr>
          </a:p>
          <a:p>
            <a:pPr algn="just">
              <a:buNone/>
            </a:pPr>
            <a:r>
              <a:rPr lang="id-ID" b="1" dirty="0" smtClean="0">
                <a:solidFill>
                  <a:srgbClr val="FF0000"/>
                </a:solidFill>
              </a:rPr>
              <a:t>6. 	</a:t>
            </a:r>
            <a:r>
              <a:rPr lang="id-ID" b="1" u="sng" dirty="0" smtClean="0">
                <a:solidFill>
                  <a:srgbClr val="FF0000"/>
                </a:solidFill>
              </a:rPr>
              <a:t>Masyarakat.</a:t>
            </a:r>
            <a:endParaRPr lang="en-US" b="1" u="sng"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a:buNone/>
            </a:pPr>
            <a:r>
              <a:rPr lang="id-ID" b="1" dirty="0" smtClean="0">
                <a:solidFill>
                  <a:srgbClr val="0070C0"/>
                </a:solidFill>
              </a:rPr>
              <a:t>3.3	</a:t>
            </a:r>
            <a:r>
              <a:rPr lang="id-ID" b="1" u="sng" dirty="0" smtClean="0">
                <a:solidFill>
                  <a:srgbClr val="0070C0"/>
                </a:solidFill>
              </a:rPr>
              <a:t>Kode Etik Profesi</a:t>
            </a:r>
            <a:endParaRPr lang="en-US" b="1" u="sng" dirty="0" smtClean="0">
              <a:solidFill>
                <a:srgbClr val="0070C0"/>
              </a:solidFill>
            </a:endParaRPr>
          </a:p>
          <a:p>
            <a:pPr algn="just">
              <a:buNone/>
            </a:pPr>
            <a:r>
              <a:rPr lang="en-US" b="1" dirty="0" smtClean="0"/>
              <a:t>    </a:t>
            </a:r>
            <a:r>
              <a:rPr lang="id-ID" b="1" dirty="0" smtClean="0"/>
              <a:t>Kode etik profesi adalah </a:t>
            </a:r>
            <a:r>
              <a:rPr lang="id-ID" b="1" u="sng" dirty="0" smtClean="0">
                <a:solidFill>
                  <a:srgbClr val="FF0000"/>
                </a:solidFill>
              </a:rPr>
              <a:t>seperangkat kaidah, baik tertulis maupun tidak tertulis, yang berlaku bagi anggota organisasi profesi yang bersangkutan</a:t>
            </a:r>
            <a:r>
              <a:rPr lang="id-ID" b="1" dirty="0" smtClean="0"/>
              <a:t>. Kode etik profesi disusun sebagai sarana untuk melindungi masyarakat dan para anggota organisasi profesi dari penyalahgunaan keahlian profesi. </a:t>
            </a:r>
            <a:r>
              <a:rPr lang="id-ID" b="1" u="sng" dirty="0" smtClean="0">
                <a:solidFill>
                  <a:srgbClr val="FF0000"/>
                </a:solidFill>
              </a:rPr>
              <a:t>Dengan berpedoman pada kode etik profesi inilah para profesional melaksanakan tugas profesinya untuk menciptakan penghormatan terhadap martabat dan kehormatan manusia yang bertujuan menciptakan keadilan di masyarakat</a:t>
            </a:r>
            <a:r>
              <a:rPr lang="id-ID" b="1" u="sng" dirty="0" smtClean="0"/>
              <a:t>. </a:t>
            </a:r>
            <a:endParaRPr lang="en-US" b="1" u="sng" dirty="0" smtClean="0"/>
          </a:p>
          <a:p>
            <a:pPr algn="just">
              <a:buNone/>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lgn="just">
              <a:buNone/>
            </a:pPr>
            <a:r>
              <a:rPr lang="en-US" dirty="0" smtClean="0"/>
              <a:t>    </a:t>
            </a:r>
            <a:r>
              <a:rPr lang="id-ID" b="1" dirty="0" smtClean="0"/>
              <a:t>Kode etik profesi tentunya membutuhkan organisasi profesi yang kuat dan berwibawa yang sekaligus mampu menegakkan etika profesi. Penegakkan kode etik profesi sendiri dimaksudkan sebagai alat kontrol dan pengawasan terhadap pelaksanaan nilai-nilai yang tertuang dalam kode etik yang merupakan kesepakatan para pelaku profesi itu sendiri dan sekaligus juga menerapkan sanksi terhadap terhadap setiap perilaku yang bertentangan dengan nilai-nilai tersebut.  </a:t>
            </a:r>
            <a:r>
              <a:rPr lang="id-ID" b="1" u="sng" dirty="0" smtClean="0">
                <a:solidFill>
                  <a:srgbClr val="FF0000"/>
                </a:solidFill>
              </a:rPr>
              <a:t>Kode etik profesi merupakan sarana untuk membantu para pelaksana sebagai seseorang yang profesional supaya tidak dapat merusak etika profesi.</a:t>
            </a:r>
            <a:endParaRPr lang="en-US" b="1" u="sng" dirty="0" smtClean="0">
              <a:solidFill>
                <a:srgbClr val="FF0000"/>
              </a:solidFill>
            </a:endParaRP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buNone/>
            </a:pPr>
            <a:r>
              <a:rPr lang="en-US" b="1" dirty="0" smtClean="0"/>
              <a:t>    </a:t>
            </a:r>
            <a:r>
              <a:rPr lang="id-ID" b="1" dirty="0" smtClean="0"/>
              <a:t>Prinsip-prinsip umum yang dirumuskan dalam suatu profesi akan berbeda satu dengan yang lainnya. Hal ini disebabkan perbedaan adat, kebiasaan, kebudayaan, dan peranan tenaga ahli profesi yang didefinisikan dalam suatu negar tidak sama.</a:t>
            </a:r>
            <a:endParaRPr lang="en-US" b="1" dirty="0" smtClean="0"/>
          </a:p>
          <a:p>
            <a:pPr algn="just">
              <a:buNone/>
            </a:pPr>
            <a:r>
              <a:rPr lang="id-ID" b="1" dirty="0" smtClean="0"/>
              <a:t> </a:t>
            </a:r>
            <a:r>
              <a:rPr lang="en-US" b="1" dirty="0" smtClean="0"/>
              <a:t> </a:t>
            </a:r>
            <a:r>
              <a:rPr lang="en-US" b="1" dirty="0" smtClean="0">
                <a:solidFill>
                  <a:srgbClr val="0070C0"/>
                </a:solidFill>
              </a:rPr>
              <a:t>3.3.1. </a:t>
            </a:r>
            <a:r>
              <a:rPr lang="en-US" b="1" u="sng" dirty="0" smtClean="0">
                <a:solidFill>
                  <a:srgbClr val="0070C0"/>
                </a:solidFill>
              </a:rPr>
              <a:t>T</a:t>
            </a:r>
            <a:r>
              <a:rPr lang="id-ID" b="1" u="sng" dirty="0" smtClean="0">
                <a:solidFill>
                  <a:srgbClr val="0070C0"/>
                </a:solidFill>
              </a:rPr>
              <a:t>ujuan pokok kode etik profesi </a:t>
            </a:r>
            <a:endParaRPr lang="en-US" b="1" u="sng" dirty="0" smtClean="0">
              <a:solidFill>
                <a:srgbClr val="0070C0"/>
              </a:solidFill>
            </a:endParaRPr>
          </a:p>
          <a:p>
            <a:pPr algn="just">
              <a:buNone/>
            </a:pPr>
            <a:r>
              <a:rPr lang="en-US" b="1" dirty="0" smtClean="0"/>
              <a:t>   </a:t>
            </a:r>
          </a:p>
          <a:p>
            <a:pPr algn="just">
              <a:buNone/>
            </a:pPr>
            <a:r>
              <a:rPr lang="en-US" b="1" dirty="0" smtClean="0"/>
              <a:t>    A</a:t>
            </a:r>
            <a:r>
              <a:rPr lang="id-ID" b="1" dirty="0" smtClean="0"/>
              <a:t>dalah:</a:t>
            </a:r>
            <a:endParaRPr lang="en-US" b="1" dirty="0" smtClean="0"/>
          </a:p>
          <a:p>
            <a:pPr algn="just">
              <a:buNone/>
            </a:pPr>
            <a:r>
              <a:rPr lang="id-ID" b="1" dirty="0" smtClean="0"/>
              <a:t>1.	</a:t>
            </a:r>
            <a:r>
              <a:rPr lang="id-ID" b="1" u="sng" dirty="0" smtClean="0">
                <a:solidFill>
                  <a:srgbClr val="FF0000"/>
                </a:solidFill>
              </a:rPr>
              <a:t>Standar-standar etika menjelaskan dan menetapkan tanggung jawab terhadap klien, institusi, dan masyarakat pada umumnya</a:t>
            </a:r>
            <a:endParaRPr lang="en-US" b="1" u="sng" dirty="0" smtClean="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marL="514350" indent="-514350" algn="just">
              <a:buFont typeface="+mj-lt"/>
              <a:buAutoNum type="arabicPeriod" startAt="2"/>
            </a:pPr>
            <a:r>
              <a:rPr lang="id-ID" b="1" u="sng" dirty="0" smtClean="0"/>
              <a:t>Standar-standar etika membantu tenaga ahli profesi dalam menentukan apa yang harus mereka perbuat kalau mereka menghadapi dilema-dilema etika dalam pekerjaan</a:t>
            </a:r>
            <a:endParaRPr lang="en-US" b="1" u="sng" dirty="0" smtClean="0"/>
          </a:p>
          <a:p>
            <a:pPr marL="514350" indent="-514350" algn="just">
              <a:buFont typeface="+mj-lt"/>
              <a:buAutoNum type="arabicPeriod" startAt="3"/>
            </a:pPr>
            <a:r>
              <a:rPr lang="id-ID" b="1" u="sng" dirty="0" smtClean="0">
                <a:solidFill>
                  <a:srgbClr val="FF0000"/>
                </a:solidFill>
              </a:rPr>
              <a:t>Standar-standar etika membiarkan profesi menjaga reputasi atau nama dan fungsi-fungsi profesi dalam masyarakat melawan kelakuan-kelakuan yang jahat dari anggota-anggota tertentu</a:t>
            </a:r>
            <a:endParaRPr lang="en-US" b="1" u="sng" dirty="0" smtClean="0">
              <a:solidFill>
                <a:srgbClr val="FF0000"/>
              </a:solidFill>
            </a:endParaRPr>
          </a:p>
          <a:p>
            <a:pPr algn="just">
              <a:buNone/>
            </a:pPr>
            <a:r>
              <a:rPr lang="id-ID" b="1" dirty="0" smtClean="0"/>
              <a:t>4.</a:t>
            </a:r>
            <a:r>
              <a:rPr lang="id-ID" b="1" dirty="0" smtClean="0">
                <a:solidFill>
                  <a:srgbClr val="0070C0"/>
                </a:solidFill>
              </a:rPr>
              <a:t>	</a:t>
            </a:r>
            <a:r>
              <a:rPr lang="id-ID" b="1" u="sng" dirty="0" smtClean="0">
                <a:solidFill>
                  <a:srgbClr val="0070C0"/>
                </a:solidFill>
              </a:rPr>
              <a:t>Standar-standar etika mencerminkan/ membayangkan pengharapan moral-moral dari komunitas, dengan demikian standar-standar etika menjamin bahwa para anggota profesi akan menaati kitab UU etika (kode etik) profesi dalam pelayanannya</a:t>
            </a:r>
            <a:endParaRPr lang="en-US" b="1" u="sng" dirty="0" smtClean="0">
              <a:solidFill>
                <a:srgbClr val="0070C0"/>
              </a:solidFill>
            </a:endParaRPr>
          </a:p>
          <a:p>
            <a:endParaRPr lang="en-US"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lgn="just">
              <a:buNone/>
            </a:pPr>
            <a:endParaRPr lang="en-US" b="1" dirty="0" smtClean="0"/>
          </a:p>
          <a:p>
            <a:pPr algn="just">
              <a:buNone/>
            </a:pPr>
            <a:r>
              <a:rPr lang="id-ID" sz="3600" b="1" dirty="0" smtClean="0"/>
              <a:t>5.Standar-standar etika merupakan dasar untuk menjaga kelakuan dan integritas atau kejujuran dari tenaga ahli profesi</a:t>
            </a:r>
            <a:endParaRPr lang="en-US" sz="3600" b="1" dirty="0" smtClean="0"/>
          </a:p>
          <a:p>
            <a:pPr algn="just">
              <a:buNone/>
            </a:pPr>
            <a:r>
              <a:rPr lang="id-ID" sz="3600" b="1" dirty="0" smtClean="0"/>
              <a:t>6.</a:t>
            </a:r>
            <a:r>
              <a:rPr lang="id-ID" sz="3600" b="1" dirty="0" smtClean="0">
                <a:solidFill>
                  <a:srgbClr val="FF0000"/>
                </a:solidFill>
              </a:rPr>
              <a:t>Perlu diketahui bahwa kode etik profesi adalah tidak sama dengan hukum (atau undang-undang). Seorang ahli profesi yang melanggar kode etik profesi akan menerima sangsi atau denda dari induk organisasi profesinya</a:t>
            </a:r>
            <a:endParaRPr lang="en-US" sz="3600" b="1" dirty="0" smtClean="0">
              <a:solidFill>
                <a:srgbClr val="FF0000"/>
              </a:solidFill>
            </a:endParaRPr>
          </a:p>
          <a:p>
            <a:pPr algn="just">
              <a:buNone/>
            </a:pPr>
            <a:endParaRPr lang="en-US" sz="36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buNone/>
            </a:pPr>
            <a:r>
              <a:rPr lang="en-US" b="1" dirty="0" smtClean="0">
                <a:solidFill>
                  <a:srgbClr val="0070C0"/>
                </a:solidFill>
              </a:rPr>
              <a:t>3.3.2. </a:t>
            </a:r>
            <a:r>
              <a:rPr lang="id-ID" b="1" u="sng" dirty="0" smtClean="0">
                <a:solidFill>
                  <a:srgbClr val="0070C0"/>
                </a:solidFill>
              </a:rPr>
              <a:t>Fungsi Kode Etik Profesi</a:t>
            </a:r>
            <a:endParaRPr lang="en-US" b="1" u="sng" dirty="0" smtClean="0">
              <a:solidFill>
                <a:srgbClr val="0070C0"/>
              </a:solidFill>
            </a:endParaRPr>
          </a:p>
          <a:p>
            <a:pPr algn="just">
              <a:buNone/>
            </a:pPr>
            <a:r>
              <a:rPr lang="en-US" dirty="0" smtClean="0"/>
              <a:t>1</a:t>
            </a:r>
            <a:r>
              <a:rPr lang="en-US" b="1" u="sng" dirty="0" smtClean="0"/>
              <a:t>.</a:t>
            </a:r>
            <a:r>
              <a:rPr lang="en-US" b="1" dirty="0" smtClean="0"/>
              <a:t>  </a:t>
            </a:r>
            <a:r>
              <a:rPr lang="en-US" b="1" u="sng" dirty="0" smtClean="0"/>
              <a:t> </a:t>
            </a:r>
            <a:r>
              <a:rPr lang="id-ID" b="1" u="sng" dirty="0" smtClean="0">
                <a:solidFill>
                  <a:srgbClr val="FF0000"/>
                </a:solidFill>
              </a:rPr>
              <a:t>Kode etik profesi memberikan pedoman bagi setiap anggota profesi tentang prinsip profesionalitas yang digariskan</a:t>
            </a:r>
            <a:r>
              <a:rPr lang="id-ID" b="1" dirty="0" smtClean="0"/>
              <a:t>. Maksudnya </a:t>
            </a:r>
            <a:r>
              <a:rPr lang="id-ID" b="1" u="sng" dirty="0" smtClean="0">
                <a:solidFill>
                  <a:srgbClr val="0070C0"/>
                </a:solidFill>
              </a:rPr>
              <a:t>bahwa dengan kode etik profesi, pelaksana profesi mampu mengetahui suatu hal yang boleh dia lakukan dan yang tidak boleh dilakukan.</a:t>
            </a:r>
            <a:endParaRPr lang="en-US" b="1" u="sng" dirty="0" smtClean="0">
              <a:solidFill>
                <a:srgbClr val="0070C0"/>
              </a:solidFill>
            </a:endParaRPr>
          </a:p>
          <a:p>
            <a:pPr algn="just">
              <a:buNone/>
            </a:pPr>
            <a:r>
              <a:rPr lang="id-ID" b="1" dirty="0" smtClean="0"/>
              <a:t>2. </a:t>
            </a:r>
            <a:r>
              <a:rPr lang="id-ID" b="1" u="sng" dirty="0" smtClean="0">
                <a:solidFill>
                  <a:srgbClr val="FF0000"/>
                </a:solidFill>
              </a:rPr>
              <a:t>Kode etik profesi merupakan sarana kontrol sosial bagi masyarakat atas profesi yang bersangkutan</a:t>
            </a:r>
            <a:r>
              <a:rPr lang="id-ID" b="1" dirty="0" smtClean="0"/>
              <a:t>. Maksudnya</a:t>
            </a:r>
            <a:r>
              <a:rPr lang="id-ID" b="1" dirty="0" smtClean="0">
                <a:solidFill>
                  <a:srgbClr val="0070C0"/>
                </a:solidFill>
              </a:rPr>
              <a:t> </a:t>
            </a:r>
            <a:r>
              <a:rPr lang="id-ID" b="1" u="sng" dirty="0" smtClean="0">
                <a:solidFill>
                  <a:srgbClr val="0070C0"/>
                </a:solidFill>
              </a:rPr>
              <a:t>bahwa etika profesi dapat memberikan suatu pengetahuan kepada masyarakat agar juga dapat memahami arti pentingnya suatu profesi</a:t>
            </a:r>
            <a:r>
              <a:rPr lang="id-ID" b="1" dirty="0" smtClean="0">
                <a:solidFill>
                  <a:srgbClr val="0070C0"/>
                </a:solidFill>
              </a:rPr>
              <a:t>,</a:t>
            </a:r>
            <a:r>
              <a:rPr lang="id-ID" b="1" dirty="0" smtClean="0"/>
              <a:t> sehingga memungkinkan pengontrolan terhadap para pelaksana di lapangan kerja (kalangan sosial).</a:t>
            </a:r>
            <a:endParaRPr lang="en-US" b="1" dirty="0" smtClean="0"/>
          </a:p>
          <a:p>
            <a:pPr algn="just">
              <a:buNone/>
            </a:pP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POKOK BAHASAN</a:t>
            </a:r>
            <a:endParaRPr lang="en-US" b="1" dirty="0">
              <a:solidFill>
                <a:srgbClr val="FF0000"/>
              </a:solidFill>
            </a:endParaRPr>
          </a:p>
        </p:txBody>
      </p:sp>
      <p:sp>
        <p:nvSpPr>
          <p:cNvPr id="3" name="Content Placeholder 2"/>
          <p:cNvSpPr>
            <a:spLocks noGrp="1"/>
          </p:cNvSpPr>
          <p:nvPr>
            <p:ph idx="1"/>
          </p:nvPr>
        </p:nvSpPr>
        <p:spPr>
          <a:xfrm>
            <a:off x="0" y="1295400"/>
            <a:ext cx="8686800" cy="5562600"/>
          </a:xfrm>
        </p:spPr>
        <p:txBody>
          <a:bodyPr>
            <a:normAutofit/>
          </a:bodyPr>
          <a:lstStyle/>
          <a:p>
            <a:r>
              <a:rPr lang="id-ID" sz="3600" b="1" dirty="0" smtClean="0">
                <a:solidFill>
                  <a:srgbClr val="0070C0"/>
                </a:solidFill>
              </a:rPr>
              <a:t>3.1 </a:t>
            </a:r>
            <a:r>
              <a:rPr lang="en-US" sz="3600" b="1" dirty="0" smtClean="0">
                <a:solidFill>
                  <a:srgbClr val="0070C0"/>
                </a:solidFill>
              </a:rPr>
              <a:t>.        </a:t>
            </a:r>
            <a:r>
              <a:rPr lang="id-ID" sz="3600" b="1" dirty="0" smtClean="0">
                <a:solidFill>
                  <a:srgbClr val="0070C0"/>
                </a:solidFill>
              </a:rPr>
              <a:t>Profesi</a:t>
            </a:r>
            <a:endParaRPr lang="en-US" sz="3600" b="1" dirty="0" smtClean="0">
              <a:solidFill>
                <a:srgbClr val="0070C0"/>
              </a:solidFill>
            </a:endParaRPr>
          </a:p>
          <a:p>
            <a:pPr lvl="1">
              <a:buFont typeface="Wingdings" pitchFamily="2" charset="2"/>
              <a:buChar char="Ø"/>
            </a:pPr>
            <a:r>
              <a:rPr lang="en-US" sz="3600" b="1" dirty="0" smtClean="0">
                <a:solidFill>
                  <a:srgbClr val="0070C0"/>
                </a:solidFill>
              </a:rPr>
              <a:t>3.1.1.  </a:t>
            </a:r>
            <a:r>
              <a:rPr lang="id-ID" sz="3600" b="1" dirty="0" smtClean="0">
                <a:solidFill>
                  <a:srgbClr val="0070C0"/>
                </a:solidFill>
              </a:rPr>
              <a:t>Ciri Utama Profesi</a:t>
            </a:r>
            <a:endParaRPr lang="en-US" sz="3600" b="1" dirty="0" smtClean="0">
              <a:solidFill>
                <a:srgbClr val="0070C0"/>
              </a:solidFill>
            </a:endParaRPr>
          </a:p>
          <a:p>
            <a:pPr lvl="1">
              <a:buFont typeface="Wingdings" pitchFamily="2" charset="2"/>
              <a:buChar char="Ø"/>
            </a:pPr>
            <a:r>
              <a:rPr lang="en-US" sz="3600" b="1" dirty="0" smtClean="0">
                <a:solidFill>
                  <a:srgbClr val="0070C0"/>
                </a:solidFill>
              </a:rPr>
              <a:t>3.1.2.  </a:t>
            </a:r>
            <a:r>
              <a:rPr lang="en-US" sz="3600" b="1" dirty="0" err="1" smtClean="0">
                <a:solidFill>
                  <a:srgbClr val="0070C0"/>
                </a:solidFill>
              </a:rPr>
              <a:t>Ada</a:t>
            </a:r>
            <a:r>
              <a:rPr lang="en-US" sz="3600" b="1" dirty="0" smtClean="0">
                <a:solidFill>
                  <a:srgbClr val="0070C0"/>
                </a:solidFill>
              </a:rPr>
              <a:t> </a:t>
            </a:r>
            <a:r>
              <a:rPr lang="id-ID" sz="3600" b="1" dirty="0" smtClean="0">
                <a:solidFill>
                  <a:srgbClr val="0070C0"/>
                </a:solidFill>
              </a:rPr>
              <a:t>10 ciri khas suatu profesi</a:t>
            </a:r>
            <a:endParaRPr lang="en-US" sz="3600" b="1" dirty="0" smtClean="0">
              <a:solidFill>
                <a:srgbClr val="0070C0"/>
              </a:solidFill>
            </a:endParaRPr>
          </a:p>
          <a:p>
            <a:r>
              <a:rPr lang="id-ID" sz="3600" b="1" dirty="0" smtClean="0">
                <a:solidFill>
                  <a:srgbClr val="0070C0"/>
                </a:solidFill>
              </a:rPr>
              <a:t>3.2</a:t>
            </a:r>
            <a:r>
              <a:rPr lang="en-US" sz="3600" b="1" dirty="0" smtClean="0">
                <a:solidFill>
                  <a:srgbClr val="0070C0"/>
                </a:solidFill>
              </a:rPr>
              <a:t>.</a:t>
            </a:r>
            <a:r>
              <a:rPr lang="id-ID" sz="3600" b="1" dirty="0" smtClean="0">
                <a:solidFill>
                  <a:srgbClr val="0070C0"/>
                </a:solidFill>
              </a:rPr>
              <a:t> 	</a:t>
            </a:r>
            <a:r>
              <a:rPr lang="en-US" sz="3600" b="1" dirty="0" smtClean="0">
                <a:solidFill>
                  <a:srgbClr val="0070C0"/>
                </a:solidFill>
              </a:rPr>
              <a:t>  </a:t>
            </a:r>
            <a:r>
              <a:rPr lang="id-ID" sz="3600" b="1" dirty="0" smtClean="0">
                <a:solidFill>
                  <a:srgbClr val="0070C0"/>
                </a:solidFill>
              </a:rPr>
              <a:t>Kode Etik</a:t>
            </a:r>
            <a:endParaRPr lang="en-US" sz="3600" b="1" dirty="0" smtClean="0">
              <a:solidFill>
                <a:srgbClr val="0070C0"/>
              </a:solidFill>
            </a:endParaRPr>
          </a:p>
          <a:p>
            <a:pPr lvl="1">
              <a:buFont typeface="Wingdings" pitchFamily="2" charset="2"/>
              <a:buChar char="Ø"/>
            </a:pPr>
            <a:r>
              <a:rPr lang="en-US" sz="3600" b="1" dirty="0" smtClean="0">
                <a:solidFill>
                  <a:srgbClr val="0070C0"/>
                </a:solidFill>
              </a:rPr>
              <a:t>3.2.1.  O</a:t>
            </a:r>
            <a:r>
              <a:rPr lang="id-ID" sz="3600" b="1" dirty="0" smtClean="0">
                <a:solidFill>
                  <a:srgbClr val="0070C0"/>
                </a:solidFill>
              </a:rPr>
              <a:t>rientasi kode etik</a:t>
            </a:r>
            <a:r>
              <a:rPr lang="id-ID" sz="3600" b="1" u="sng" dirty="0" smtClean="0">
                <a:solidFill>
                  <a:srgbClr val="0070C0"/>
                </a:solidFill>
              </a:rPr>
              <a:t> </a:t>
            </a:r>
            <a:endParaRPr lang="en-US" sz="3600" b="1" dirty="0" smtClean="0">
              <a:solidFill>
                <a:srgbClr val="0070C0"/>
              </a:solidFill>
            </a:endParaRPr>
          </a:p>
          <a:p>
            <a:r>
              <a:rPr lang="id-ID" sz="3600" b="1" dirty="0" smtClean="0">
                <a:solidFill>
                  <a:srgbClr val="0070C0"/>
                </a:solidFill>
              </a:rPr>
              <a:t>3.3</a:t>
            </a:r>
            <a:r>
              <a:rPr lang="en-US" sz="3600" b="1" dirty="0" smtClean="0">
                <a:solidFill>
                  <a:srgbClr val="0070C0"/>
                </a:solidFill>
              </a:rPr>
              <a:t>.</a:t>
            </a:r>
            <a:r>
              <a:rPr lang="id-ID" sz="3600" b="1" dirty="0" smtClean="0">
                <a:solidFill>
                  <a:srgbClr val="0070C0"/>
                </a:solidFill>
              </a:rPr>
              <a:t>	</a:t>
            </a:r>
            <a:r>
              <a:rPr lang="en-US" sz="3600" b="1" dirty="0" smtClean="0">
                <a:solidFill>
                  <a:srgbClr val="0070C0"/>
                </a:solidFill>
              </a:rPr>
              <a:t>  </a:t>
            </a:r>
            <a:r>
              <a:rPr lang="id-ID" sz="3600" b="1" dirty="0" smtClean="0">
                <a:solidFill>
                  <a:srgbClr val="0070C0"/>
                </a:solidFill>
              </a:rPr>
              <a:t>Kode Etik Profesi</a:t>
            </a:r>
            <a:endParaRPr lang="en-US" sz="3600" b="1" dirty="0" smtClean="0">
              <a:solidFill>
                <a:srgbClr val="0070C0"/>
              </a:solidFill>
            </a:endParaRPr>
          </a:p>
          <a:p>
            <a:pPr lvl="1">
              <a:buFont typeface="Wingdings" pitchFamily="2" charset="2"/>
              <a:buChar char="Ø"/>
            </a:pPr>
            <a:r>
              <a:rPr lang="en-US" sz="3600" b="1" dirty="0" smtClean="0">
                <a:solidFill>
                  <a:srgbClr val="0070C0"/>
                </a:solidFill>
              </a:rPr>
              <a:t>3.3.1.  T</a:t>
            </a:r>
            <a:r>
              <a:rPr lang="id-ID" sz="3600" b="1" dirty="0" smtClean="0">
                <a:solidFill>
                  <a:srgbClr val="0070C0"/>
                </a:solidFill>
              </a:rPr>
              <a:t>ujuan pokok kode etik profesi</a:t>
            </a:r>
            <a:endParaRPr lang="en-US" sz="3600" b="1" dirty="0" smtClean="0">
              <a:solidFill>
                <a:srgbClr val="0070C0"/>
              </a:solidFill>
            </a:endParaRPr>
          </a:p>
          <a:p>
            <a:pPr lvl="1">
              <a:buFont typeface="Wingdings" pitchFamily="2" charset="2"/>
              <a:buChar char="Ø"/>
            </a:pPr>
            <a:r>
              <a:rPr lang="en-US" sz="3600" b="1" dirty="0" smtClean="0">
                <a:solidFill>
                  <a:srgbClr val="0070C0"/>
                </a:solidFill>
              </a:rPr>
              <a:t>3.3.2.  </a:t>
            </a:r>
            <a:r>
              <a:rPr lang="id-ID" sz="3600" b="1" dirty="0" smtClean="0">
                <a:solidFill>
                  <a:srgbClr val="0070C0"/>
                </a:solidFill>
              </a:rPr>
              <a:t>Fungsi Kode Etik Profesi</a:t>
            </a:r>
            <a:endParaRPr lang="en-US" sz="3600" b="1" dirty="0" smtClean="0">
              <a:solidFill>
                <a:srgbClr val="0070C0"/>
              </a:solidFill>
            </a:endParaRPr>
          </a:p>
          <a:p>
            <a:pPr>
              <a:buNone/>
            </a:pPr>
            <a:endParaRPr lang="en-US" sz="3600" b="1" dirty="0" smtClean="0">
              <a:solidFill>
                <a:srgbClr val="0070C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endParaRPr lang="en-US" b="1" dirty="0" smtClean="0"/>
          </a:p>
          <a:p>
            <a:pPr algn="just">
              <a:buNone/>
            </a:pPr>
            <a:r>
              <a:rPr lang="en-US" sz="3600" b="1" dirty="0" smtClean="0"/>
              <a:t>3.</a:t>
            </a:r>
            <a:r>
              <a:rPr lang="id-ID" sz="3600" b="1" dirty="0" smtClean="0"/>
              <a:t>Kode etik profesi mencegah campur tangan pihak di luar organisasi profesi tentang hubungan etika dalam keanggotaan profesi. Arti tersebut dapat dijelaskan bahwa para pelaksana profesi pada suatu instansi atau </a:t>
            </a:r>
            <a:r>
              <a:rPr lang="id-ID" sz="3600" b="1" u="sng" dirty="0" smtClean="0">
                <a:solidFill>
                  <a:srgbClr val="FF0000"/>
                </a:solidFill>
              </a:rPr>
              <a:t>perusahaan yang lain tidak boleh mencampuri pelaksanaan profesi di lain instansi</a:t>
            </a:r>
            <a:r>
              <a:rPr lang="id-ID" sz="3600" b="1" dirty="0" smtClean="0"/>
              <a:t> atau perusahaan.</a:t>
            </a:r>
            <a:br>
              <a:rPr lang="id-ID" sz="3600" b="1" dirty="0" smtClean="0"/>
            </a:br>
            <a:endParaRPr lang="en-US" sz="3600" b="1"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r>
              <a:rPr lang="en-US" sz="3300" b="1" dirty="0" smtClean="0">
                <a:solidFill>
                  <a:srgbClr val="0070C0"/>
                </a:solidFill>
              </a:rPr>
              <a:t>3.3.3. </a:t>
            </a:r>
            <a:r>
              <a:rPr lang="id-ID" sz="3300" b="1" u="sng" dirty="0" smtClean="0">
                <a:solidFill>
                  <a:srgbClr val="0070C0"/>
                </a:solidFill>
              </a:rPr>
              <a:t>Tanggung Jawab Profesi </a:t>
            </a:r>
            <a:endParaRPr lang="en-US" sz="3300" b="1" u="sng" dirty="0" smtClean="0">
              <a:solidFill>
                <a:srgbClr val="0070C0"/>
              </a:solidFill>
            </a:endParaRPr>
          </a:p>
          <a:p>
            <a:pPr>
              <a:buNone/>
            </a:pPr>
            <a:r>
              <a:rPr lang="id-ID" u="sng" dirty="0" smtClean="0"/>
              <a:t> </a:t>
            </a:r>
            <a:endParaRPr lang="en-US" b="1" u="sng" dirty="0" smtClean="0"/>
          </a:p>
          <a:p>
            <a:pPr algn="just">
              <a:buNone/>
            </a:pPr>
            <a:r>
              <a:rPr lang="id-ID" dirty="0" smtClean="0"/>
              <a:t>1</a:t>
            </a:r>
            <a:r>
              <a:rPr lang="id-ID" b="1" dirty="0" smtClean="0"/>
              <a:t>. </a:t>
            </a:r>
            <a:r>
              <a:rPr lang="id-ID" b="1" u="sng" dirty="0" smtClean="0">
                <a:solidFill>
                  <a:srgbClr val="FF0000"/>
                </a:solidFill>
              </a:rPr>
              <a:t>Mencapai kualitas yang tinggi dan efektifitas baik dalam proses maupun produk hasil kerja profesional.</a:t>
            </a:r>
            <a:endParaRPr lang="en-US" b="1" u="sng" dirty="0" smtClean="0">
              <a:solidFill>
                <a:srgbClr val="FF0000"/>
              </a:solidFill>
            </a:endParaRPr>
          </a:p>
          <a:p>
            <a:pPr algn="just">
              <a:buNone/>
            </a:pPr>
            <a:r>
              <a:rPr lang="id-ID" b="1" dirty="0" smtClean="0">
                <a:solidFill>
                  <a:srgbClr val="FF0000"/>
                </a:solidFill>
              </a:rPr>
              <a:t>2. </a:t>
            </a:r>
            <a:r>
              <a:rPr lang="id-ID" b="1" u="sng" dirty="0" smtClean="0">
                <a:solidFill>
                  <a:srgbClr val="0070C0"/>
                </a:solidFill>
              </a:rPr>
              <a:t>Menjaga kompetensi sebagai profesional</a:t>
            </a:r>
            <a:r>
              <a:rPr lang="id-ID" b="1" dirty="0" smtClean="0">
                <a:solidFill>
                  <a:srgbClr val="0070C0"/>
                </a:solidFill>
              </a:rPr>
              <a:t>.</a:t>
            </a:r>
            <a:endParaRPr lang="en-US" b="1" dirty="0" smtClean="0">
              <a:solidFill>
                <a:srgbClr val="0070C0"/>
              </a:solidFill>
            </a:endParaRPr>
          </a:p>
          <a:p>
            <a:pPr algn="just">
              <a:buNone/>
            </a:pPr>
            <a:r>
              <a:rPr lang="id-ID" b="1" dirty="0" smtClean="0"/>
              <a:t>3.</a:t>
            </a:r>
            <a:r>
              <a:rPr lang="id-ID" b="1" u="sng" dirty="0" smtClean="0"/>
              <a:t>Mengetahui dan menghormati adanya hukum yang berhubungan dengan kerja yang profesional.</a:t>
            </a:r>
            <a:endParaRPr lang="en-US" b="1" u="sng" dirty="0" smtClean="0"/>
          </a:p>
          <a:p>
            <a:pPr algn="just">
              <a:buNone/>
            </a:pPr>
            <a:r>
              <a:rPr lang="id-ID" b="1" dirty="0" smtClean="0">
                <a:solidFill>
                  <a:srgbClr val="FF0000"/>
                </a:solidFill>
              </a:rPr>
              <a:t>4.</a:t>
            </a:r>
            <a:r>
              <a:rPr lang="id-ID" b="1" u="sng" dirty="0" smtClean="0">
                <a:solidFill>
                  <a:srgbClr val="FF0000"/>
                </a:solidFill>
              </a:rPr>
              <a:t>Menghormati perjanjian, persetujuan, dan menunjukkan tanggung jawab.</a:t>
            </a:r>
            <a:r>
              <a:rPr lang="id-ID" u="sng" dirty="0" smtClean="0"/>
              <a:t/>
            </a:r>
            <a:br>
              <a:rPr lang="id-ID" u="sng" dirty="0" smtClean="0"/>
            </a:br>
            <a:endParaRPr lang="en-US" b="1" u="sng"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a:buNone/>
            </a:pPr>
            <a:r>
              <a:rPr lang="en-US" sz="3800" b="1" dirty="0" smtClean="0">
                <a:solidFill>
                  <a:srgbClr val="0070C0"/>
                </a:solidFill>
              </a:rPr>
              <a:t>3.3.4. </a:t>
            </a:r>
            <a:r>
              <a:rPr lang="id-ID" sz="3800" b="1" u="sng" dirty="0" smtClean="0">
                <a:solidFill>
                  <a:srgbClr val="0070C0"/>
                </a:solidFill>
              </a:rPr>
              <a:t>Kodel Etik </a:t>
            </a:r>
            <a:r>
              <a:rPr lang="en-GB" sz="3800" b="1" u="sng" dirty="0" err="1" smtClean="0">
                <a:solidFill>
                  <a:srgbClr val="0070C0"/>
                </a:solidFill>
              </a:rPr>
              <a:t>Insinyur</a:t>
            </a:r>
            <a:r>
              <a:rPr lang="en-GB" sz="3800" b="1" u="sng" dirty="0" smtClean="0">
                <a:solidFill>
                  <a:srgbClr val="0070C0"/>
                </a:solidFill>
              </a:rPr>
              <a:t> Indonesia </a:t>
            </a:r>
            <a:endParaRPr lang="en-US" sz="3800" b="1" u="sng" dirty="0" smtClean="0">
              <a:solidFill>
                <a:srgbClr val="0070C0"/>
              </a:solidFill>
            </a:endParaRPr>
          </a:p>
          <a:p>
            <a:pPr algn="just">
              <a:buNone/>
            </a:pPr>
            <a:r>
              <a:rPr lang="en-GB" dirty="0" smtClean="0"/>
              <a:t/>
            </a:r>
            <a:br>
              <a:rPr lang="en-GB" dirty="0" smtClean="0"/>
            </a:br>
            <a:r>
              <a:rPr lang="id-ID" b="1" dirty="0" smtClean="0"/>
              <a:t>Kodel Etik </a:t>
            </a:r>
            <a:r>
              <a:rPr lang="en-GB" b="1" dirty="0" err="1" smtClean="0"/>
              <a:t>Insinyur</a:t>
            </a:r>
            <a:r>
              <a:rPr lang="en-GB" b="1" dirty="0" smtClean="0"/>
              <a:t> Indonesia</a:t>
            </a:r>
            <a:r>
              <a:rPr lang="id-ID" b="1" dirty="0" smtClean="0"/>
              <a:t> telah dirumuskan oleh Persatuan Insinyur Indonesia (PII) dengan sebutan </a:t>
            </a:r>
            <a:r>
              <a:rPr lang="en-GB" b="1" dirty="0" smtClean="0"/>
              <a:t>"</a:t>
            </a:r>
            <a:r>
              <a:rPr lang="en-GB" b="1" u="sng" dirty="0" err="1" smtClean="0">
                <a:solidFill>
                  <a:srgbClr val="FF0000"/>
                </a:solidFill>
              </a:rPr>
              <a:t>Catur</a:t>
            </a:r>
            <a:r>
              <a:rPr lang="en-GB" b="1" u="sng" dirty="0" smtClean="0">
                <a:solidFill>
                  <a:srgbClr val="FF0000"/>
                </a:solidFill>
              </a:rPr>
              <a:t> </a:t>
            </a:r>
            <a:r>
              <a:rPr lang="en-GB" b="1" u="sng" dirty="0" err="1" smtClean="0">
                <a:solidFill>
                  <a:srgbClr val="FF0000"/>
                </a:solidFill>
              </a:rPr>
              <a:t>Karsa</a:t>
            </a:r>
            <a:r>
              <a:rPr lang="en-GB" b="1" u="sng" dirty="0" smtClean="0">
                <a:solidFill>
                  <a:srgbClr val="FF0000"/>
                </a:solidFill>
              </a:rPr>
              <a:t> </a:t>
            </a:r>
            <a:r>
              <a:rPr lang="en-GB" b="1" u="sng" dirty="0" err="1" smtClean="0">
                <a:solidFill>
                  <a:srgbClr val="FF0000"/>
                </a:solidFill>
              </a:rPr>
              <a:t>Sapta</a:t>
            </a:r>
            <a:r>
              <a:rPr lang="en-GB" b="1" u="sng" dirty="0" smtClean="0">
                <a:solidFill>
                  <a:srgbClr val="FF0000"/>
                </a:solidFill>
              </a:rPr>
              <a:t> Dharma </a:t>
            </a:r>
            <a:r>
              <a:rPr lang="en-GB" b="1" u="sng" dirty="0" err="1" smtClean="0">
                <a:solidFill>
                  <a:srgbClr val="FF0000"/>
                </a:solidFill>
              </a:rPr>
              <a:t>Insinyur</a:t>
            </a:r>
            <a:r>
              <a:rPr lang="en-GB" b="1" u="sng" dirty="0" smtClean="0">
                <a:solidFill>
                  <a:srgbClr val="FF0000"/>
                </a:solidFill>
              </a:rPr>
              <a:t> Indonesia"</a:t>
            </a:r>
            <a:r>
              <a:rPr lang="id-ID" b="1" dirty="0" smtClean="0">
                <a:solidFill>
                  <a:srgbClr val="FF0000"/>
                </a:solidFill>
              </a:rPr>
              <a:t>,</a:t>
            </a:r>
            <a:r>
              <a:rPr lang="id-ID" b="1" dirty="0" smtClean="0"/>
              <a:t> yang terdiri dari:</a:t>
            </a:r>
            <a:endParaRPr lang="en-US" b="1" dirty="0" smtClean="0"/>
          </a:p>
          <a:p>
            <a:pPr algn="ctr">
              <a:buNone/>
            </a:pPr>
            <a:r>
              <a:rPr lang="en-GB" b="1" dirty="0" err="1" smtClean="0">
                <a:solidFill>
                  <a:srgbClr val="0070C0"/>
                </a:solidFill>
              </a:rPr>
              <a:t>Pertama</a:t>
            </a:r>
            <a:r>
              <a:rPr lang="en-GB" b="1" dirty="0" smtClean="0">
                <a:solidFill>
                  <a:srgbClr val="0070C0"/>
                </a:solidFill>
              </a:rPr>
              <a:t>, </a:t>
            </a:r>
            <a:r>
              <a:rPr lang="en-GB" b="1" dirty="0" err="1" smtClean="0">
                <a:solidFill>
                  <a:srgbClr val="0070C0"/>
                </a:solidFill>
              </a:rPr>
              <a:t>Prinsip</a:t>
            </a:r>
            <a:r>
              <a:rPr lang="en-GB" b="1" dirty="0" smtClean="0">
                <a:solidFill>
                  <a:srgbClr val="0070C0"/>
                </a:solidFill>
              </a:rPr>
              <a:t>-</a:t>
            </a:r>
            <a:r>
              <a:rPr lang="id-ID" b="1" dirty="0" smtClean="0">
                <a:solidFill>
                  <a:srgbClr val="0070C0"/>
                </a:solidFill>
              </a:rPr>
              <a:t>p</a:t>
            </a:r>
            <a:r>
              <a:rPr lang="en-GB" b="1" dirty="0" err="1" smtClean="0">
                <a:solidFill>
                  <a:srgbClr val="0070C0"/>
                </a:solidFill>
              </a:rPr>
              <a:t>rinsip</a:t>
            </a:r>
            <a:r>
              <a:rPr lang="en-GB" b="1" dirty="0" smtClean="0">
                <a:solidFill>
                  <a:srgbClr val="0070C0"/>
                </a:solidFill>
              </a:rPr>
              <a:t> </a:t>
            </a:r>
            <a:r>
              <a:rPr lang="en-GB" b="1" dirty="0" err="1" smtClean="0">
                <a:solidFill>
                  <a:srgbClr val="0070C0"/>
                </a:solidFill>
              </a:rPr>
              <a:t>Dasar</a:t>
            </a:r>
            <a:r>
              <a:rPr lang="id-ID" b="1" dirty="0" smtClean="0"/>
              <a:t>:</a:t>
            </a:r>
            <a:endParaRPr lang="en-US" dirty="0" smtClean="0"/>
          </a:p>
          <a:p>
            <a:pPr algn="just">
              <a:buNone/>
            </a:pPr>
            <a:r>
              <a:rPr lang="id-ID" dirty="0" smtClean="0"/>
              <a:t>1.</a:t>
            </a:r>
            <a:r>
              <a:rPr lang="id-ID" b="1" dirty="0" smtClean="0"/>
              <a:t>	</a:t>
            </a:r>
            <a:r>
              <a:rPr lang="id-ID" b="1" u="sng" dirty="0" smtClean="0">
                <a:solidFill>
                  <a:srgbClr val="FF0000"/>
                </a:solidFill>
              </a:rPr>
              <a:t>Mengutamakan keluhuran budi.</a:t>
            </a:r>
            <a:endParaRPr lang="en-US" b="1" u="sng" dirty="0" smtClean="0">
              <a:solidFill>
                <a:srgbClr val="FF0000"/>
              </a:solidFill>
            </a:endParaRPr>
          </a:p>
          <a:p>
            <a:pPr algn="just">
              <a:buNone/>
            </a:pPr>
            <a:r>
              <a:rPr lang="id-ID" b="1" dirty="0" smtClean="0">
                <a:solidFill>
                  <a:srgbClr val="FF0000"/>
                </a:solidFill>
              </a:rPr>
              <a:t>2.</a:t>
            </a:r>
            <a:r>
              <a:rPr lang="id-ID" b="1" dirty="0" smtClean="0">
                <a:solidFill>
                  <a:srgbClr val="0070C0"/>
                </a:solidFill>
              </a:rPr>
              <a:t>	</a:t>
            </a:r>
            <a:r>
              <a:rPr lang="id-ID" b="1" u="sng" dirty="0" smtClean="0">
                <a:solidFill>
                  <a:srgbClr val="0070C0"/>
                </a:solidFill>
              </a:rPr>
              <a:t>Menggunakan pengetahuan dan kemampuannya untuk kepentingan kesejahteraan umat manusia.</a:t>
            </a:r>
            <a:endParaRPr lang="en-US" b="1" u="sng" dirty="0" smtClean="0">
              <a:solidFill>
                <a:srgbClr val="0070C0"/>
              </a:solidFill>
            </a:endParaRPr>
          </a:p>
          <a:p>
            <a:pPr algn="just">
              <a:buNone/>
            </a:pPr>
            <a:r>
              <a:rPr lang="id-ID" b="1" dirty="0" smtClean="0">
                <a:solidFill>
                  <a:srgbClr val="FF0000"/>
                </a:solidFill>
              </a:rPr>
              <a:t>3.</a:t>
            </a:r>
            <a:r>
              <a:rPr lang="id-ID" b="1" u="sng" dirty="0" smtClean="0"/>
              <a:t>	Bekerja secara sungguh-sungguh untuk kepentingan masyarakat, sesuai dengan tugas dan tanggung jawabnya.</a:t>
            </a:r>
            <a:endParaRPr lang="en-US" b="1" u="sng" dirty="0" smtClean="0"/>
          </a:p>
          <a:p>
            <a:pPr algn="just">
              <a:buNone/>
            </a:pPr>
            <a:r>
              <a:rPr lang="id-ID" b="1" dirty="0" smtClean="0">
                <a:solidFill>
                  <a:srgbClr val="FF0000"/>
                </a:solidFill>
              </a:rPr>
              <a:t>4.	</a:t>
            </a:r>
            <a:r>
              <a:rPr lang="en-GB" b="1" u="sng" dirty="0" err="1" smtClean="0">
                <a:solidFill>
                  <a:srgbClr val="FF0000"/>
                </a:solidFill>
              </a:rPr>
              <a:t>Meningkatkan</a:t>
            </a:r>
            <a:r>
              <a:rPr lang="en-GB" b="1" u="sng" dirty="0" smtClean="0">
                <a:solidFill>
                  <a:srgbClr val="FF0000"/>
                </a:solidFill>
              </a:rPr>
              <a:t> </a:t>
            </a:r>
            <a:r>
              <a:rPr lang="en-GB" b="1" u="sng" dirty="0" err="1" smtClean="0">
                <a:solidFill>
                  <a:srgbClr val="FF0000"/>
                </a:solidFill>
              </a:rPr>
              <a:t>kompetensi</a:t>
            </a:r>
            <a:r>
              <a:rPr lang="en-GB" b="1" u="sng" dirty="0" smtClean="0">
                <a:solidFill>
                  <a:srgbClr val="FF0000"/>
                </a:solidFill>
              </a:rPr>
              <a:t> </a:t>
            </a:r>
            <a:r>
              <a:rPr lang="en-GB" b="1" u="sng" dirty="0" err="1" smtClean="0">
                <a:solidFill>
                  <a:srgbClr val="FF0000"/>
                </a:solidFill>
              </a:rPr>
              <a:t>dan</a:t>
            </a:r>
            <a:r>
              <a:rPr lang="en-GB" b="1" u="sng" dirty="0" smtClean="0">
                <a:solidFill>
                  <a:srgbClr val="FF0000"/>
                </a:solidFill>
              </a:rPr>
              <a:t> </a:t>
            </a:r>
            <a:r>
              <a:rPr lang="en-GB" b="1" u="sng" dirty="0" err="1" smtClean="0">
                <a:solidFill>
                  <a:srgbClr val="FF0000"/>
                </a:solidFill>
              </a:rPr>
              <a:t>martabat</a:t>
            </a:r>
            <a:r>
              <a:rPr lang="en-GB" b="1" u="sng" dirty="0" smtClean="0">
                <a:solidFill>
                  <a:srgbClr val="FF0000"/>
                </a:solidFill>
              </a:rPr>
              <a:t> </a:t>
            </a:r>
            <a:r>
              <a:rPr lang="en-GB" b="1" u="sng" dirty="0" err="1" smtClean="0">
                <a:solidFill>
                  <a:srgbClr val="FF0000"/>
                </a:solidFill>
              </a:rPr>
              <a:t>berdasarkan</a:t>
            </a:r>
            <a:r>
              <a:rPr lang="en-GB" b="1" u="sng" dirty="0" smtClean="0">
                <a:solidFill>
                  <a:srgbClr val="FF0000"/>
                </a:solidFill>
              </a:rPr>
              <a:t> </a:t>
            </a:r>
            <a:r>
              <a:rPr lang="en-GB" b="1" u="sng" dirty="0" err="1" smtClean="0">
                <a:solidFill>
                  <a:srgbClr val="FF0000"/>
                </a:solidFill>
              </a:rPr>
              <a:t>keahlian</a:t>
            </a:r>
            <a:r>
              <a:rPr lang="en-GB" b="1" u="sng" dirty="0" smtClean="0">
                <a:solidFill>
                  <a:srgbClr val="FF0000"/>
                </a:solidFill>
              </a:rPr>
              <a:t> </a:t>
            </a:r>
            <a:r>
              <a:rPr lang="en-GB" b="1" u="sng" dirty="0" err="1" smtClean="0">
                <a:solidFill>
                  <a:srgbClr val="FF0000"/>
                </a:solidFill>
              </a:rPr>
              <a:t>profesional</a:t>
            </a:r>
            <a:r>
              <a:rPr lang="en-GB" b="1" u="sng" dirty="0" smtClean="0">
                <a:solidFill>
                  <a:srgbClr val="FF0000"/>
                </a:solidFill>
              </a:rPr>
              <a:t> </a:t>
            </a:r>
            <a:r>
              <a:rPr lang="en-GB" b="1" u="sng" dirty="0" err="1" smtClean="0">
                <a:solidFill>
                  <a:srgbClr val="FF0000"/>
                </a:solidFill>
              </a:rPr>
              <a:t>keinsinyuran</a:t>
            </a:r>
            <a:r>
              <a:rPr lang="en-GB" b="1" dirty="0" smtClean="0">
                <a:solidFill>
                  <a:srgbClr val="FF0000"/>
                </a:solidFill>
              </a:rPr>
              <a:t>. </a:t>
            </a:r>
            <a:endParaRPr lang="en-US" b="1" dirty="0" smtClean="0">
              <a:solidFill>
                <a:srgbClr val="FF0000"/>
              </a:solidFill>
            </a:endParaRPr>
          </a:p>
          <a:p>
            <a:pPr algn="just">
              <a:buNone/>
            </a:pPr>
            <a:endParaRPr lang="en-US" b="1" dirty="0" smtClean="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ctr">
              <a:buNone/>
            </a:pPr>
            <a:r>
              <a:rPr lang="en-GB" b="1" u="sng" dirty="0" err="1" smtClean="0">
                <a:solidFill>
                  <a:srgbClr val="0070C0"/>
                </a:solidFill>
              </a:rPr>
              <a:t>Kedua</a:t>
            </a:r>
            <a:r>
              <a:rPr lang="en-GB" b="1" u="sng" dirty="0" smtClean="0">
                <a:solidFill>
                  <a:srgbClr val="0070C0"/>
                </a:solidFill>
              </a:rPr>
              <a:t>, </a:t>
            </a:r>
            <a:r>
              <a:rPr lang="en-GB" b="1" u="sng" dirty="0" err="1" smtClean="0">
                <a:solidFill>
                  <a:srgbClr val="0070C0"/>
                </a:solidFill>
              </a:rPr>
              <a:t>Tujuh</a:t>
            </a:r>
            <a:r>
              <a:rPr lang="en-GB" b="1" u="sng" dirty="0" smtClean="0">
                <a:solidFill>
                  <a:srgbClr val="0070C0"/>
                </a:solidFill>
              </a:rPr>
              <a:t> </a:t>
            </a:r>
            <a:r>
              <a:rPr lang="en-GB" b="1" u="sng" dirty="0" err="1" smtClean="0">
                <a:solidFill>
                  <a:srgbClr val="0070C0"/>
                </a:solidFill>
              </a:rPr>
              <a:t>Tuntunan</a:t>
            </a:r>
            <a:r>
              <a:rPr lang="en-GB" b="1" u="sng" dirty="0" smtClean="0">
                <a:solidFill>
                  <a:srgbClr val="0070C0"/>
                </a:solidFill>
              </a:rPr>
              <a:t> </a:t>
            </a:r>
            <a:r>
              <a:rPr lang="en-GB" b="1" u="sng" dirty="0" err="1" smtClean="0">
                <a:solidFill>
                  <a:srgbClr val="0070C0"/>
                </a:solidFill>
              </a:rPr>
              <a:t>Sikap</a:t>
            </a:r>
            <a:endParaRPr lang="en-US" b="1" u="sng" dirty="0" smtClean="0">
              <a:solidFill>
                <a:srgbClr val="0070C0"/>
              </a:solidFill>
            </a:endParaRPr>
          </a:p>
          <a:p>
            <a:pPr algn="just">
              <a:buNone/>
            </a:pPr>
            <a:r>
              <a:rPr lang="id-ID" b="1" dirty="0" smtClean="0"/>
              <a:t> </a:t>
            </a:r>
            <a:endParaRPr lang="en-US" b="1" dirty="0" smtClean="0"/>
          </a:p>
          <a:p>
            <a:pPr algn="just">
              <a:buNone/>
            </a:pPr>
            <a:r>
              <a:rPr lang="id-ID" b="1" dirty="0" smtClean="0"/>
              <a:t>1.	</a:t>
            </a:r>
            <a:r>
              <a:rPr lang="en-GB" b="1" dirty="0" err="1" smtClean="0">
                <a:solidFill>
                  <a:srgbClr val="FF0000"/>
                </a:solidFill>
              </a:rPr>
              <a:t>Insinyur</a:t>
            </a:r>
            <a:r>
              <a:rPr lang="en-GB" b="1" dirty="0" smtClean="0">
                <a:solidFill>
                  <a:srgbClr val="FF0000"/>
                </a:solidFill>
              </a:rPr>
              <a:t> Indonesia </a:t>
            </a:r>
            <a:r>
              <a:rPr lang="en-GB" b="1" dirty="0" err="1" smtClean="0">
                <a:solidFill>
                  <a:srgbClr val="FF0000"/>
                </a:solidFill>
              </a:rPr>
              <a:t>senantiasa</a:t>
            </a:r>
            <a:r>
              <a:rPr lang="en-GB" b="1" dirty="0" smtClean="0">
                <a:solidFill>
                  <a:srgbClr val="FF0000"/>
                </a:solidFill>
              </a:rPr>
              <a:t> </a:t>
            </a:r>
            <a:r>
              <a:rPr lang="en-GB" b="1" dirty="0" err="1" smtClean="0">
                <a:solidFill>
                  <a:srgbClr val="FF0000"/>
                </a:solidFill>
              </a:rPr>
              <a:t>mengutamakan</a:t>
            </a:r>
            <a:r>
              <a:rPr lang="en-GB" b="1" dirty="0" smtClean="0">
                <a:solidFill>
                  <a:srgbClr val="FF0000"/>
                </a:solidFill>
              </a:rPr>
              <a:t> </a:t>
            </a:r>
            <a:r>
              <a:rPr lang="en-GB" b="1" dirty="0" err="1" smtClean="0">
                <a:solidFill>
                  <a:srgbClr val="FF0000"/>
                </a:solidFill>
              </a:rPr>
              <a:t>keselamatan</a:t>
            </a:r>
            <a:r>
              <a:rPr lang="en-GB" b="1" dirty="0" smtClean="0">
                <a:solidFill>
                  <a:srgbClr val="FF0000"/>
                </a:solidFill>
              </a:rPr>
              <a:t>, </a:t>
            </a:r>
            <a:r>
              <a:rPr lang="en-GB" b="1" dirty="0" err="1" smtClean="0">
                <a:solidFill>
                  <a:srgbClr val="FF0000"/>
                </a:solidFill>
              </a:rPr>
              <a:t>kesehatan</a:t>
            </a:r>
            <a:r>
              <a:rPr lang="en-GB" b="1" dirty="0" smtClean="0">
                <a:solidFill>
                  <a:srgbClr val="FF0000"/>
                </a:solidFill>
              </a:rPr>
              <a:t> </a:t>
            </a:r>
            <a:r>
              <a:rPr lang="en-GB" b="1" dirty="0" err="1" smtClean="0">
                <a:solidFill>
                  <a:srgbClr val="FF0000"/>
                </a:solidFill>
              </a:rPr>
              <a:t>dan</a:t>
            </a:r>
            <a:r>
              <a:rPr lang="en-GB" b="1" dirty="0" smtClean="0">
                <a:solidFill>
                  <a:srgbClr val="FF0000"/>
                </a:solidFill>
              </a:rPr>
              <a:t> </a:t>
            </a:r>
            <a:r>
              <a:rPr lang="en-GB" b="1" dirty="0" err="1" smtClean="0">
                <a:solidFill>
                  <a:srgbClr val="FF0000"/>
                </a:solidFill>
              </a:rPr>
              <a:t>kesejahteraan</a:t>
            </a:r>
            <a:r>
              <a:rPr lang="en-GB" b="1" dirty="0" smtClean="0">
                <a:solidFill>
                  <a:srgbClr val="FF0000"/>
                </a:solidFill>
              </a:rPr>
              <a:t> </a:t>
            </a:r>
            <a:r>
              <a:rPr lang="en-GB" b="1" dirty="0" err="1" smtClean="0">
                <a:solidFill>
                  <a:srgbClr val="FF0000"/>
                </a:solidFill>
              </a:rPr>
              <a:t>Masyarakat</a:t>
            </a:r>
            <a:r>
              <a:rPr lang="en-GB" b="1" dirty="0" smtClean="0"/>
              <a:t>.</a:t>
            </a:r>
            <a:endParaRPr lang="en-US" b="1" dirty="0" smtClean="0"/>
          </a:p>
          <a:p>
            <a:pPr algn="just">
              <a:buNone/>
            </a:pPr>
            <a:r>
              <a:rPr lang="id-ID" b="1" dirty="0" smtClean="0"/>
              <a:t>2.</a:t>
            </a:r>
            <a:r>
              <a:rPr lang="id-ID" b="1" dirty="0" smtClean="0">
                <a:solidFill>
                  <a:srgbClr val="0070C0"/>
                </a:solidFill>
              </a:rPr>
              <a:t>	</a:t>
            </a:r>
            <a:r>
              <a:rPr lang="en-GB" b="1" dirty="0" err="1" smtClean="0">
                <a:solidFill>
                  <a:srgbClr val="0070C0"/>
                </a:solidFill>
              </a:rPr>
              <a:t>Insinyur</a:t>
            </a:r>
            <a:r>
              <a:rPr lang="en-GB" b="1" dirty="0" smtClean="0">
                <a:solidFill>
                  <a:srgbClr val="0070C0"/>
                </a:solidFill>
              </a:rPr>
              <a:t> Indonesia </a:t>
            </a:r>
            <a:r>
              <a:rPr lang="en-GB" b="1" dirty="0" err="1" smtClean="0">
                <a:solidFill>
                  <a:srgbClr val="0070C0"/>
                </a:solidFill>
              </a:rPr>
              <a:t>senantiasa</a:t>
            </a:r>
            <a:r>
              <a:rPr lang="en-GB" b="1" dirty="0" smtClean="0">
                <a:solidFill>
                  <a:srgbClr val="0070C0"/>
                </a:solidFill>
              </a:rPr>
              <a:t> </a:t>
            </a:r>
            <a:r>
              <a:rPr lang="en-GB" b="1" dirty="0" err="1" smtClean="0">
                <a:solidFill>
                  <a:srgbClr val="0070C0"/>
                </a:solidFill>
              </a:rPr>
              <a:t>bekerja</a:t>
            </a:r>
            <a:r>
              <a:rPr lang="en-GB" b="1" dirty="0" smtClean="0">
                <a:solidFill>
                  <a:srgbClr val="0070C0"/>
                </a:solidFill>
              </a:rPr>
              <a:t> </a:t>
            </a:r>
            <a:r>
              <a:rPr lang="en-GB" b="1" dirty="0" err="1" smtClean="0">
                <a:solidFill>
                  <a:srgbClr val="0070C0"/>
                </a:solidFill>
              </a:rPr>
              <a:t>sesuai</a:t>
            </a:r>
            <a:r>
              <a:rPr lang="en-GB" b="1" dirty="0" smtClean="0">
                <a:solidFill>
                  <a:srgbClr val="0070C0"/>
                </a:solidFill>
              </a:rPr>
              <a:t> </a:t>
            </a:r>
            <a:r>
              <a:rPr lang="en-GB" b="1" dirty="0" err="1" smtClean="0">
                <a:solidFill>
                  <a:srgbClr val="0070C0"/>
                </a:solidFill>
              </a:rPr>
              <a:t>dengan</a:t>
            </a:r>
            <a:r>
              <a:rPr lang="en-GB" b="1" dirty="0" smtClean="0">
                <a:solidFill>
                  <a:srgbClr val="0070C0"/>
                </a:solidFill>
              </a:rPr>
              <a:t> </a:t>
            </a:r>
            <a:r>
              <a:rPr lang="en-GB" b="1" dirty="0" err="1" smtClean="0">
                <a:solidFill>
                  <a:srgbClr val="0070C0"/>
                </a:solidFill>
              </a:rPr>
              <a:t>kempetensinya</a:t>
            </a:r>
            <a:r>
              <a:rPr lang="en-GB" b="1" dirty="0" smtClean="0">
                <a:solidFill>
                  <a:srgbClr val="0070C0"/>
                </a:solidFill>
              </a:rPr>
              <a:t>.</a:t>
            </a:r>
            <a:endParaRPr lang="en-US" b="1" dirty="0" smtClean="0">
              <a:solidFill>
                <a:srgbClr val="0070C0"/>
              </a:solidFill>
            </a:endParaRPr>
          </a:p>
          <a:p>
            <a:pPr algn="just">
              <a:buNone/>
            </a:pPr>
            <a:r>
              <a:rPr lang="id-ID" b="1" dirty="0" smtClean="0"/>
              <a:t>3.</a:t>
            </a:r>
            <a:r>
              <a:rPr lang="id-ID" b="1" dirty="0" smtClean="0">
                <a:solidFill>
                  <a:srgbClr val="FF0000"/>
                </a:solidFill>
              </a:rPr>
              <a:t>	</a:t>
            </a:r>
            <a:r>
              <a:rPr lang="en-GB" b="1" dirty="0" err="1" smtClean="0">
                <a:solidFill>
                  <a:srgbClr val="FF0000"/>
                </a:solidFill>
              </a:rPr>
              <a:t>Insinyur</a:t>
            </a:r>
            <a:r>
              <a:rPr lang="en-GB" b="1" dirty="0" smtClean="0">
                <a:solidFill>
                  <a:srgbClr val="FF0000"/>
                </a:solidFill>
              </a:rPr>
              <a:t> Indonesia </a:t>
            </a:r>
            <a:r>
              <a:rPr lang="en-GB" b="1" dirty="0" err="1" smtClean="0">
                <a:solidFill>
                  <a:srgbClr val="FF0000"/>
                </a:solidFill>
              </a:rPr>
              <a:t>hanya</a:t>
            </a:r>
            <a:r>
              <a:rPr lang="en-GB" b="1" dirty="0" smtClean="0">
                <a:solidFill>
                  <a:srgbClr val="FF0000"/>
                </a:solidFill>
              </a:rPr>
              <a:t> </a:t>
            </a:r>
            <a:r>
              <a:rPr lang="en-GB" b="1" dirty="0" err="1" smtClean="0">
                <a:solidFill>
                  <a:srgbClr val="FF0000"/>
                </a:solidFill>
              </a:rPr>
              <a:t>menyatakan</a:t>
            </a:r>
            <a:r>
              <a:rPr lang="en-GB" b="1" dirty="0" smtClean="0">
                <a:solidFill>
                  <a:srgbClr val="FF0000"/>
                </a:solidFill>
              </a:rPr>
              <a:t> </a:t>
            </a:r>
            <a:r>
              <a:rPr lang="en-GB" b="1" dirty="0" err="1" smtClean="0">
                <a:solidFill>
                  <a:srgbClr val="FF0000"/>
                </a:solidFill>
              </a:rPr>
              <a:t>pendapat</a:t>
            </a:r>
            <a:r>
              <a:rPr lang="en-GB" b="1" dirty="0" smtClean="0">
                <a:solidFill>
                  <a:srgbClr val="FF0000"/>
                </a:solidFill>
              </a:rPr>
              <a:t> yang </a:t>
            </a:r>
            <a:r>
              <a:rPr lang="en-GB" b="1" dirty="0" err="1" smtClean="0">
                <a:solidFill>
                  <a:srgbClr val="FF0000"/>
                </a:solidFill>
              </a:rPr>
              <a:t>dapat</a:t>
            </a:r>
            <a:r>
              <a:rPr lang="en-GB" b="1" dirty="0" smtClean="0">
                <a:solidFill>
                  <a:srgbClr val="FF0000"/>
                </a:solidFill>
              </a:rPr>
              <a:t> </a:t>
            </a:r>
            <a:r>
              <a:rPr lang="en-GB" b="1" dirty="0" err="1" smtClean="0">
                <a:solidFill>
                  <a:srgbClr val="FF0000"/>
                </a:solidFill>
              </a:rPr>
              <a:t>dipertanggung</a:t>
            </a:r>
            <a:r>
              <a:rPr lang="en-GB" b="1" dirty="0" smtClean="0">
                <a:solidFill>
                  <a:srgbClr val="FF0000"/>
                </a:solidFill>
              </a:rPr>
              <a:t> </a:t>
            </a:r>
            <a:r>
              <a:rPr lang="en-GB" b="1" dirty="0" err="1" smtClean="0">
                <a:solidFill>
                  <a:srgbClr val="FF0000"/>
                </a:solidFill>
              </a:rPr>
              <a:t>jawabkan</a:t>
            </a:r>
            <a:r>
              <a:rPr lang="en-GB" b="1" dirty="0" smtClean="0"/>
              <a:t>.</a:t>
            </a:r>
            <a:endParaRPr lang="en-US" b="1" dirty="0" smtClean="0"/>
          </a:p>
          <a:p>
            <a:pPr algn="just">
              <a:buNone/>
            </a:pPr>
            <a:r>
              <a:rPr lang="id-ID" b="1" dirty="0" smtClean="0"/>
              <a:t>4.	</a:t>
            </a:r>
            <a:r>
              <a:rPr lang="en-GB" b="1" dirty="0" err="1" smtClean="0">
                <a:solidFill>
                  <a:srgbClr val="0070C0"/>
                </a:solidFill>
              </a:rPr>
              <a:t>Insinyur</a:t>
            </a:r>
            <a:r>
              <a:rPr lang="en-GB" b="1" dirty="0" smtClean="0">
                <a:solidFill>
                  <a:srgbClr val="0070C0"/>
                </a:solidFill>
              </a:rPr>
              <a:t> Indonesia </a:t>
            </a:r>
            <a:r>
              <a:rPr lang="en-GB" b="1" dirty="0" err="1" smtClean="0">
                <a:solidFill>
                  <a:srgbClr val="0070C0"/>
                </a:solidFill>
              </a:rPr>
              <a:t>senantiasa</a:t>
            </a:r>
            <a:r>
              <a:rPr lang="en-GB" b="1" dirty="0" smtClean="0">
                <a:solidFill>
                  <a:srgbClr val="0070C0"/>
                </a:solidFill>
              </a:rPr>
              <a:t> </a:t>
            </a:r>
            <a:r>
              <a:rPr lang="en-GB" b="1" dirty="0" err="1" smtClean="0">
                <a:solidFill>
                  <a:srgbClr val="0070C0"/>
                </a:solidFill>
              </a:rPr>
              <a:t>menghindari</a:t>
            </a:r>
            <a:r>
              <a:rPr lang="en-GB" b="1" dirty="0" smtClean="0">
                <a:solidFill>
                  <a:srgbClr val="0070C0"/>
                </a:solidFill>
              </a:rPr>
              <a:t> </a:t>
            </a:r>
            <a:r>
              <a:rPr lang="en-GB" b="1" dirty="0" err="1" smtClean="0">
                <a:solidFill>
                  <a:srgbClr val="0070C0"/>
                </a:solidFill>
              </a:rPr>
              <a:t>terjadinya</a:t>
            </a:r>
            <a:r>
              <a:rPr lang="en-GB" b="1" dirty="0" smtClean="0">
                <a:solidFill>
                  <a:srgbClr val="0070C0"/>
                </a:solidFill>
              </a:rPr>
              <a:t> </a:t>
            </a:r>
            <a:r>
              <a:rPr lang="en-GB" b="1" dirty="0" err="1" smtClean="0">
                <a:solidFill>
                  <a:srgbClr val="0070C0"/>
                </a:solidFill>
              </a:rPr>
              <a:t>pertentangan</a:t>
            </a:r>
            <a:r>
              <a:rPr lang="en-GB" b="1" dirty="0" smtClean="0">
                <a:solidFill>
                  <a:srgbClr val="0070C0"/>
                </a:solidFill>
              </a:rPr>
              <a:t> </a:t>
            </a:r>
            <a:r>
              <a:rPr lang="en-GB" b="1" dirty="0" err="1" smtClean="0">
                <a:solidFill>
                  <a:srgbClr val="0070C0"/>
                </a:solidFill>
              </a:rPr>
              <a:t>kepentingan</a:t>
            </a:r>
            <a:r>
              <a:rPr lang="en-GB" b="1" dirty="0" smtClean="0">
                <a:solidFill>
                  <a:srgbClr val="0070C0"/>
                </a:solidFill>
              </a:rPr>
              <a:t> </a:t>
            </a:r>
            <a:r>
              <a:rPr lang="en-GB" b="1" dirty="0" err="1" smtClean="0">
                <a:solidFill>
                  <a:srgbClr val="0070C0"/>
                </a:solidFill>
              </a:rPr>
              <a:t>dalam</a:t>
            </a:r>
            <a:r>
              <a:rPr lang="en-GB" b="1" dirty="0" smtClean="0">
                <a:solidFill>
                  <a:srgbClr val="0070C0"/>
                </a:solidFill>
              </a:rPr>
              <a:t> </a:t>
            </a:r>
            <a:r>
              <a:rPr lang="en-GB" b="1" dirty="0" err="1" smtClean="0">
                <a:solidFill>
                  <a:srgbClr val="0070C0"/>
                </a:solidFill>
              </a:rPr>
              <a:t>tanggung</a:t>
            </a:r>
            <a:r>
              <a:rPr lang="en-GB" b="1" dirty="0" smtClean="0">
                <a:solidFill>
                  <a:srgbClr val="0070C0"/>
                </a:solidFill>
              </a:rPr>
              <a:t> </a:t>
            </a:r>
            <a:r>
              <a:rPr lang="en-GB" b="1" dirty="0" err="1" smtClean="0">
                <a:solidFill>
                  <a:srgbClr val="0070C0"/>
                </a:solidFill>
              </a:rPr>
              <a:t>jawab</a:t>
            </a:r>
            <a:r>
              <a:rPr lang="en-GB" b="1" dirty="0" smtClean="0">
                <a:solidFill>
                  <a:srgbClr val="0070C0"/>
                </a:solidFill>
              </a:rPr>
              <a:t> </a:t>
            </a:r>
            <a:r>
              <a:rPr lang="en-GB" b="1" dirty="0" err="1" smtClean="0">
                <a:solidFill>
                  <a:srgbClr val="0070C0"/>
                </a:solidFill>
              </a:rPr>
              <a:t>tugasnya</a:t>
            </a:r>
            <a:r>
              <a:rPr lang="en-GB" b="1" dirty="0" smtClean="0">
                <a:solidFill>
                  <a:srgbClr val="0070C0"/>
                </a:solidFill>
              </a:rPr>
              <a:t>.</a:t>
            </a:r>
            <a:endParaRPr lang="en-US" b="1" dirty="0" smtClean="0">
              <a:solidFill>
                <a:srgbClr val="0070C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indent="-514350" algn="just">
              <a:buFont typeface="+mj-lt"/>
              <a:buAutoNum type="arabicPeriod" startAt="5"/>
            </a:pPr>
            <a:endParaRPr lang="en-US" b="1" dirty="0" smtClean="0">
              <a:solidFill>
                <a:srgbClr val="FF0000"/>
              </a:solidFill>
            </a:endParaRPr>
          </a:p>
          <a:p>
            <a:pPr marL="514350" indent="-514350" algn="just">
              <a:buFont typeface="+mj-lt"/>
              <a:buAutoNum type="arabicPeriod" startAt="5"/>
            </a:pPr>
            <a:r>
              <a:rPr lang="en-GB" sz="3600" b="1" dirty="0" err="1" smtClean="0">
                <a:solidFill>
                  <a:srgbClr val="FF0000"/>
                </a:solidFill>
              </a:rPr>
              <a:t>Insinyur</a:t>
            </a:r>
            <a:r>
              <a:rPr lang="en-GB" sz="3600" b="1" dirty="0" smtClean="0">
                <a:solidFill>
                  <a:srgbClr val="FF0000"/>
                </a:solidFill>
              </a:rPr>
              <a:t> Indonesia </a:t>
            </a:r>
            <a:r>
              <a:rPr lang="en-GB" sz="3600" b="1" dirty="0" err="1" smtClean="0">
                <a:solidFill>
                  <a:srgbClr val="FF0000"/>
                </a:solidFill>
              </a:rPr>
              <a:t>senantiasa</a:t>
            </a:r>
            <a:r>
              <a:rPr lang="en-GB" sz="3600" b="1" dirty="0" smtClean="0">
                <a:solidFill>
                  <a:srgbClr val="FF0000"/>
                </a:solidFill>
              </a:rPr>
              <a:t> </a:t>
            </a:r>
            <a:r>
              <a:rPr lang="en-GB" sz="3600" b="1" dirty="0" err="1" smtClean="0">
                <a:solidFill>
                  <a:srgbClr val="FF0000"/>
                </a:solidFill>
              </a:rPr>
              <a:t>membangun</a:t>
            </a:r>
            <a:r>
              <a:rPr lang="en-GB" sz="3600" b="1" dirty="0" smtClean="0">
                <a:solidFill>
                  <a:srgbClr val="FF0000"/>
                </a:solidFill>
              </a:rPr>
              <a:t> </a:t>
            </a:r>
            <a:r>
              <a:rPr lang="en-GB" sz="3600" b="1" dirty="0" err="1" smtClean="0">
                <a:solidFill>
                  <a:srgbClr val="FF0000"/>
                </a:solidFill>
              </a:rPr>
              <a:t>reputasi</a:t>
            </a:r>
            <a:r>
              <a:rPr lang="en-GB" sz="3600" b="1" dirty="0" smtClean="0">
                <a:solidFill>
                  <a:srgbClr val="FF0000"/>
                </a:solidFill>
              </a:rPr>
              <a:t> </a:t>
            </a:r>
            <a:r>
              <a:rPr lang="en-GB" sz="3600" b="1" dirty="0" err="1" smtClean="0">
                <a:solidFill>
                  <a:srgbClr val="FF0000"/>
                </a:solidFill>
              </a:rPr>
              <a:t>profesi</a:t>
            </a:r>
            <a:r>
              <a:rPr lang="en-GB" sz="3600" b="1" dirty="0" smtClean="0">
                <a:solidFill>
                  <a:srgbClr val="FF0000"/>
                </a:solidFill>
              </a:rPr>
              <a:t> </a:t>
            </a:r>
            <a:r>
              <a:rPr lang="en-GB" sz="3600" b="1" dirty="0" err="1" smtClean="0">
                <a:solidFill>
                  <a:srgbClr val="FF0000"/>
                </a:solidFill>
              </a:rPr>
              <a:t>berdasarkan</a:t>
            </a:r>
            <a:r>
              <a:rPr lang="en-GB" sz="3600" b="1" dirty="0" smtClean="0">
                <a:solidFill>
                  <a:srgbClr val="FF0000"/>
                </a:solidFill>
              </a:rPr>
              <a:t> </a:t>
            </a:r>
            <a:r>
              <a:rPr lang="en-GB" sz="3600" b="1" dirty="0" err="1" smtClean="0">
                <a:solidFill>
                  <a:srgbClr val="FF0000"/>
                </a:solidFill>
              </a:rPr>
              <a:t>kemampuan</a:t>
            </a:r>
            <a:r>
              <a:rPr lang="en-GB" sz="3600" b="1" dirty="0" smtClean="0">
                <a:solidFill>
                  <a:srgbClr val="FF0000"/>
                </a:solidFill>
              </a:rPr>
              <a:t> </a:t>
            </a:r>
            <a:r>
              <a:rPr lang="en-GB" sz="3600" b="1" dirty="0" err="1" smtClean="0">
                <a:solidFill>
                  <a:srgbClr val="FF0000"/>
                </a:solidFill>
              </a:rPr>
              <a:t>masing-masing</a:t>
            </a:r>
            <a:r>
              <a:rPr lang="en-GB" sz="3600" b="1" dirty="0" smtClean="0">
                <a:solidFill>
                  <a:srgbClr val="FF0000"/>
                </a:solidFill>
              </a:rPr>
              <a:t>.</a:t>
            </a:r>
            <a:endParaRPr lang="en-US" sz="3600" b="1" dirty="0" smtClean="0">
              <a:solidFill>
                <a:srgbClr val="FF0000"/>
              </a:solidFill>
            </a:endParaRPr>
          </a:p>
          <a:p>
            <a:pPr algn="just">
              <a:buNone/>
            </a:pPr>
            <a:r>
              <a:rPr lang="id-ID" sz="3600" b="1" dirty="0" smtClean="0"/>
              <a:t>6.</a:t>
            </a:r>
            <a:r>
              <a:rPr lang="en-GB" sz="3600" b="1" dirty="0" err="1" smtClean="0">
                <a:solidFill>
                  <a:srgbClr val="0070C0"/>
                </a:solidFill>
              </a:rPr>
              <a:t>Insinyur</a:t>
            </a:r>
            <a:r>
              <a:rPr lang="en-GB" sz="3600" b="1" dirty="0" smtClean="0">
                <a:solidFill>
                  <a:srgbClr val="0070C0"/>
                </a:solidFill>
              </a:rPr>
              <a:t> Indonesia </a:t>
            </a:r>
            <a:r>
              <a:rPr lang="en-GB" sz="3600" b="1" dirty="0" err="1" smtClean="0">
                <a:solidFill>
                  <a:srgbClr val="0070C0"/>
                </a:solidFill>
              </a:rPr>
              <a:t>senantiasa</a:t>
            </a:r>
            <a:r>
              <a:rPr lang="en-GB" sz="3600" b="1" dirty="0" smtClean="0">
                <a:solidFill>
                  <a:srgbClr val="0070C0"/>
                </a:solidFill>
              </a:rPr>
              <a:t> </a:t>
            </a:r>
            <a:r>
              <a:rPr lang="en-GB" sz="3600" b="1" dirty="0" err="1" smtClean="0">
                <a:solidFill>
                  <a:srgbClr val="0070C0"/>
                </a:solidFill>
              </a:rPr>
              <a:t>memegang</a:t>
            </a:r>
            <a:r>
              <a:rPr lang="en-GB" sz="3600" b="1" dirty="0" smtClean="0">
                <a:solidFill>
                  <a:srgbClr val="0070C0"/>
                </a:solidFill>
              </a:rPr>
              <a:t> </a:t>
            </a:r>
            <a:r>
              <a:rPr lang="en-GB" sz="3600" b="1" dirty="0" err="1" smtClean="0">
                <a:solidFill>
                  <a:srgbClr val="0070C0"/>
                </a:solidFill>
              </a:rPr>
              <a:t>teguh</a:t>
            </a:r>
            <a:r>
              <a:rPr lang="en-GB" sz="3600" b="1" dirty="0" smtClean="0">
                <a:solidFill>
                  <a:srgbClr val="0070C0"/>
                </a:solidFill>
              </a:rPr>
              <a:t> </a:t>
            </a:r>
            <a:r>
              <a:rPr lang="en-GB" sz="3600" b="1" dirty="0" err="1" smtClean="0">
                <a:solidFill>
                  <a:srgbClr val="0070C0"/>
                </a:solidFill>
              </a:rPr>
              <a:t>kehormatan</a:t>
            </a:r>
            <a:r>
              <a:rPr lang="en-GB" sz="3600" b="1" dirty="0" smtClean="0">
                <a:solidFill>
                  <a:srgbClr val="0070C0"/>
                </a:solidFill>
              </a:rPr>
              <a:t>, </a:t>
            </a:r>
            <a:r>
              <a:rPr lang="en-GB" sz="3600" b="1" dirty="0" err="1" smtClean="0">
                <a:solidFill>
                  <a:srgbClr val="0070C0"/>
                </a:solidFill>
              </a:rPr>
              <a:t>integritas</a:t>
            </a:r>
            <a:r>
              <a:rPr lang="en-GB" sz="3600" b="1" dirty="0" smtClean="0">
                <a:solidFill>
                  <a:srgbClr val="0070C0"/>
                </a:solidFill>
              </a:rPr>
              <a:t> </a:t>
            </a:r>
            <a:r>
              <a:rPr lang="en-GB" sz="3600" b="1" dirty="0" err="1" smtClean="0">
                <a:solidFill>
                  <a:srgbClr val="0070C0"/>
                </a:solidFill>
              </a:rPr>
              <a:t>dan</a:t>
            </a:r>
            <a:r>
              <a:rPr lang="en-GB" sz="3600" b="1" dirty="0" smtClean="0">
                <a:solidFill>
                  <a:srgbClr val="0070C0"/>
                </a:solidFill>
              </a:rPr>
              <a:t> </a:t>
            </a:r>
            <a:r>
              <a:rPr lang="en-GB" sz="3600" b="1" dirty="0" err="1" smtClean="0">
                <a:solidFill>
                  <a:srgbClr val="0070C0"/>
                </a:solidFill>
              </a:rPr>
              <a:t>martabat</a:t>
            </a:r>
            <a:r>
              <a:rPr lang="en-GB" sz="3600" b="1" dirty="0" smtClean="0">
                <a:solidFill>
                  <a:srgbClr val="0070C0"/>
                </a:solidFill>
              </a:rPr>
              <a:t> </a:t>
            </a:r>
            <a:r>
              <a:rPr lang="en-GB" sz="3600" b="1" dirty="0" err="1" smtClean="0">
                <a:solidFill>
                  <a:srgbClr val="0070C0"/>
                </a:solidFill>
              </a:rPr>
              <a:t>profesi</a:t>
            </a:r>
            <a:r>
              <a:rPr lang="en-GB" sz="3600" b="1" dirty="0" smtClean="0">
                <a:solidFill>
                  <a:srgbClr val="0070C0"/>
                </a:solidFill>
              </a:rPr>
              <a:t>.</a:t>
            </a:r>
            <a:endParaRPr lang="en-US" sz="3600" b="1" dirty="0" smtClean="0">
              <a:solidFill>
                <a:srgbClr val="0070C0"/>
              </a:solidFill>
            </a:endParaRPr>
          </a:p>
          <a:p>
            <a:pPr algn="just">
              <a:buNone/>
            </a:pPr>
            <a:r>
              <a:rPr lang="id-ID" sz="3600" b="1" dirty="0" smtClean="0"/>
              <a:t>7.</a:t>
            </a:r>
            <a:r>
              <a:rPr lang="en-GB" sz="3600" b="1" dirty="0" err="1" smtClean="0">
                <a:solidFill>
                  <a:srgbClr val="FF0000"/>
                </a:solidFill>
              </a:rPr>
              <a:t>Insinyur</a:t>
            </a:r>
            <a:r>
              <a:rPr lang="en-GB" sz="3600" b="1" dirty="0" smtClean="0">
                <a:solidFill>
                  <a:srgbClr val="FF0000"/>
                </a:solidFill>
              </a:rPr>
              <a:t> Indonesia </a:t>
            </a:r>
            <a:r>
              <a:rPr lang="en-GB" sz="3600" b="1" dirty="0" err="1" smtClean="0">
                <a:solidFill>
                  <a:srgbClr val="FF0000"/>
                </a:solidFill>
              </a:rPr>
              <a:t>senantiasa</a:t>
            </a:r>
            <a:r>
              <a:rPr lang="en-GB" sz="3600" b="1" dirty="0" smtClean="0">
                <a:solidFill>
                  <a:srgbClr val="FF0000"/>
                </a:solidFill>
              </a:rPr>
              <a:t> </a:t>
            </a:r>
            <a:r>
              <a:rPr lang="en-GB" sz="3600" b="1" dirty="0" err="1" smtClean="0">
                <a:solidFill>
                  <a:srgbClr val="FF0000"/>
                </a:solidFill>
              </a:rPr>
              <a:t>mengembangkan</a:t>
            </a:r>
            <a:r>
              <a:rPr lang="en-GB" sz="3600" b="1" dirty="0" smtClean="0">
                <a:solidFill>
                  <a:srgbClr val="FF0000"/>
                </a:solidFill>
              </a:rPr>
              <a:t> </a:t>
            </a:r>
            <a:r>
              <a:rPr lang="en-GB" sz="3600" b="1" dirty="0" err="1" smtClean="0">
                <a:solidFill>
                  <a:srgbClr val="FF0000"/>
                </a:solidFill>
              </a:rPr>
              <a:t>kemampuan</a:t>
            </a:r>
            <a:r>
              <a:rPr lang="en-GB" sz="3600" b="1" dirty="0" smtClean="0">
                <a:solidFill>
                  <a:srgbClr val="FF0000"/>
                </a:solidFill>
              </a:rPr>
              <a:t> </a:t>
            </a:r>
            <a:r>
              <a:rPr lang="en-GB" sz="3600" b="1" dirty="0" err="1" smtClean="0">
                <a:solidFill>
                  <a:srgbClr val="FF0000"/>
                </a:solidFill>
              </a:rPr>
              <a:t>profesionalnya</a:t>
            </a:r>
            <a:r>
              <a:rPr lang="en-GB" sz="3600" b="1" dirty="0" smtClean="0">
                <a:solidFill>
                  <a:srgbClr val="FF0000"/>
                </a:solidFill>
              </a:rPr>
              <a:t>.</a:t>
            </a:r>
            <a:endParaRPr lang="en-US" sz="3600" b="1" dirty="0" smtClean="0">
              <a:solidFill>
                <a:srgbClr val="FF0000"/>
              </a:solidFill>
            </a:endParaRPr>
          </a:p>
          <a:p>
            <a:pPr algn="just">
              <a:buNone/>
            </a:pPr>
            <a:r>
              <a:rPr lang="id-ID" sz="3600" b="1" dirty="0" smtClean="0">
                <a:solidFill>
                  <a:srgbClr val="FF0000"/>
                </a:solidFill>
              </a:rPr>
              <a:t> </a:t>
            </a: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endParaRPr lang="en-US" b="1" u="sng" dirty="0" smtClean="0">
              <a:solidFill>
                <a:srgbClr val="0070C0"/>
              </a:solidFill>
            </a:endParaRPr>
          </a:p>
          <a:p>
            <a:pPr>
              <a:buNone/>
            </a:pPr>
            <a:r>
              <a:rPr lang="en-US" b="1" dirty="0" smtClean="0">
                <a:solidFill>
                  <a:srgbClr val="0070C0"/>
                </a:solidFill>
              </a:rPr>
              <a:t>3.3.5. </a:t>
            </a:r>
            <a:r>
              <a:rPr lang="id-ID" b="1" u="sng" dirty="0" smtClean="0">
                <a:solidFill>
                  <a:srgbClr val="0070C0"/>
                </a:solidFill>
              </a:rPr>
              <a:t>Kode Etik Ilmuwan Informasi</a:t>
            </a:r>
            <a:endParaRPr lang="en-US" b="1" u="sng" dirty="0" smtClean="0">
              <a:solidFill>
                <a:srgbClr val="0070C0"/>
              </a:solidFill>
            </a:endParaRPr>
          </a:p>
          <a:p>
            <a:pPr>
              <a:buNone/>
            </a:pPr>
            <a:r>
              <a:rPr lang="id-ID" u="sng" dirty="0" smtClean="0">
                <a:solidFill>
                  <a:srgbClr val="0070C0"/>
                </a:solidFill>
              </a:rPr>
              <a:t> </a:t>
            </a:r>
            <a:endParaRPr lang="en-US" b="1" u="sng" dirty="0" smtClean="0">
              <a:solidFill>
                <a:srgbClr val="0070C0"/>
              </a:solidFill>
            </a:endParaRPr>
          </a:p>
          <a:p>
            <a:pPr algn="just">
              <a:buNone/>
            </a:pPr>
            <a:r>
              <a:rPr lang="en-US" b="1" dirty="0" smtClean="0"/>
              <a:t>    </a:t>
            </a:r>
            <a:r>
              <a:rPr lang="id-ID" b="1" dirty="0" smtClean="0"/>
              <a:t>Pada tahun 1895 muncullah istilah dokumentasi sedangkan orang yang bergerak dalam bidang dokumentasi menyebut diri mereka sebagai dokumentalis, digunakan di Eropa Barat. Di AS, istilah dokumentasi diganti menjadi ilmu informasi; American Documentation Institute (ADI) kemudian diganti menjadi American Society for Information (ASIS).</a:t>
            </a:r>
            <a:endParaRPr lang="en-US" b="1" dirty="0" smtClean="0"/>
          </a:p>
          <a:p>
            <a:pPr algn="just">
              <a:buNone/>
            </a:pPr>
            <a:r>
              <a:rPr lang="id-ID" b="1" dirty="0" smtClean="0"/>
              <a:t/>
            </a:r>
            <a:br>
              <a:rPr lang="id-ID" b="1" dirty="0" smtClean="0"/>
            </a:b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endParaRPr lang="en-US" b="1" dirty="0" smtClean="0"/>
          </a:p>
          <a:p>
            <a:pPr algn="just"/>
            <a:r>
              <a:rPr lang="id-ID" sz="3600" b="1" dirty="0" smtClean="0"/>
              <a:t>ASIS Professionalism Committee yang membuat rancangan ASIS Code of Ethics for Information Professionals. Kode etik yang dihasilkan terdiri dari preambul dan 4</a:t>
            </a:r>
            <a:endParaRPr lang="en-US" sz="3600" b="1" dirty="0" smtClean="0"/>
          </a:p>
          <a:p>
            <a:pPr algn="just"/>
            <a:r>
              <a:rPr lang="en-US" sz="3600" b="1" dirty="0" smtClean="0"/>
              <a:t> </a:t>
            </a:r>
            <a:r>
              <a:rPr lang="id-ID" sz="3600" b="1" dirty="0" smtClean="0"/>
              <a:t>kategori pertanggungan jawab etika, masing-masing pada pribadi, masyarakat, sponsor, nasabah atau atasan dan pada profesi.</a:t>
            </a:r>
            <a:endParaRPr lang="en-US" sz="3600" b="1"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marL="514350" indent="-514350" algn="just">
              <a:buFont typeface="+mj-lt"/>
              <a:buAutoNum type="arabicPeriod"/>
            </a:pPr>
            <a:r>
              <a:rPr lang="en-US" b="1" dirty="0" smtClean="0"/>
              <a:t> </a:t>
            </a:r>
            <a:r>
              <a:rPr lang="id-ID" b="1" u="sng" dirty="0" smtClean="0">
                <a:solidFill>
                  <a:srgbClr val="FF0000"/>
                </a:solidFill>
              </a:rPr>
              <a:t>Kode etik profesi Informatikawan merupakan bagian dari etika profesi</a:t>
            </a:r>
            <a:r>
              <a:rPr lang="id-ID" b="1" dirty="0" smtClean="0">
                <a:solidFill>
                  <a:srgbClr val="FF0000"/>
                </a:solidFill>
              </a:rPr>
              <a:t>.</a:t>
            </a:r>
            <a:endParaRPr lang="en-US" b="1" dirty="0" smtClean="0">
              <a:solidFill>
                <a:srgbClr val="FF0000"/>
              </a:solidFill>
            </a:endParaRPr>
          </a:p>
          <a:p>
            <a:pPr algn="just">
              <a:buNone/>
            </a:pPr>
            <a:r>
              <a:rPr lang="id-ID" b="1" dirty="0" smtClean="0"/>
              <a:t>2. </a:t>
            </a:r>
            <a:r>
              <a:rPr lang="id-ID" b="1" u="sng" dirty="0" smtClean="0"/>
              <a:t>Kode etik profesi merupakan lanjutan dari norma</a:t>
            </a:r>
            <a:r>
              <a:rPr lang="en-US" b="1" u="sng" dirty="0" smtClean="0"/>
              <a:t> </a:t>
            </a:r>
            <a:r>
              <a:rPr lang="id-ID" b="1" u="sng" dirty="0" smtClean="0"/>
              <a:t>norma yang lebih umum yang telah dibahas dan dirumuskan dalam etika profesi.</a:t>
            </a:r>
            <a:endParaRPr lang="en-US" b="1" u="sng" dirty="0" smtClean="0"/>
          </a:p>
          <a:p>
            <a:pPr algn="just">
              <a:buNone/>
            </a:pPr>
            <a:r>
              <a:rPr lang="id-ID" b="1" dirty="0" smtClean="0"/>
              <a:t>3. </a:t>
            </a:r>
            <a:r>
              <a:rPr lang="id-ID" b="1" u="sng" dirty="0" smtClean="0">
                <a:solidFill>
                  <a:srgbClr val="0070C0"/>
                </a:solidFill>
              </a:rPr>
              <a:t>Kode etik ini lebih memperjelas, mempertegas dan merinci norma-norma ke bentuk yang lebih sempurna walaupun sebenarnya norma-norma tersebut sudah tersirat dalam etika profesi</a:t>
            </a:r>
            <a:r>
              <a:rPr lang="id-ID" b="1" dirty="0" smtClean="0">
                <a:solidFill>
                  <a:srgbClr val="0070C0"/>
                </a:solidFill>
              </a:rPr>
              <a:t>.</a:t>
            </a:r>
            <a:endParaRPr lang="en-US" b="1" dirty="0" smtClean="0">
              <a:solidFill>
                <a:srgbClr val="0070C0"/>
              </a:solidFill>
            </a:endParaRPr>
          </a:p>
          <a:p>
            <a:pPr algn="just">
              <a:buNone/>
            </a:pPr>
            <a:r>
              <a:rPr lang="id-ID" b="1" dirty="0" smtClean="0"/>
              <a:t>4. Tujuan utama dari kode etik adalah </a:t>
            </a:r>
            <a:r>
              <a:rPr lang="id-ID" b="1" u="sng" dirty="0" smtClean="0">
                <a:solidFill>
                  <a:srgbClr val="FF0000"/>
                </a:solidFill>
              </a:rPr>
              <a:t>memberi pelayanan khusus dalam masyarakat tanpa mementingkan kepentingan pribadi atau kelompok</a:t>
            </a:r>
            <a:r>
              <a:rPr lang="id-ID" b="1" u="sng" dirty="0" smtClean="0"/>
              <a:t>.</a:t>
            </a:r>
            <a:endParaRPr lang="en-US" b="1" u="sng"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buNone/>
            </a:pPr>
            <a:r>
              <a:rPr lang="id-ID" b="1" dirty="0" smtClean="0">
                <a:solidFill>
                  <a:srgbClr val="0070C0"/>
                </a:solidFill>
              </a:rPr>
              <a:t>3.4 	</a:t>
            </a:r>
            <a:r>
              <a:rPr lang="id-ID" b="1" u="sng" dirty="0" smtClean="0">
                <a:solidFill>
                  <a:srgbClr val="0070C0"/>
                </a:solidFill>
              </a:rPr>
              <a:t>Profesionalisme</a:t>
            </a:r>
            <a:endParaRPr lang="en-US" b="1" u="sng" dirty="0" smtClean="0">
              <a:solidFill>
                <a:srgbClr val="0070C0"/>
              </a:solidFill>
            </a:endParaRPr>
          </a:p>
          <a:p>
            <a:pPr algn="just">
              <a:buNone/>
            </a:pPr>
            <a:r>
              <a:rPr lang="id-ID" b="1" dirty="0" smtClean="0"/>
              <a:t/>
            </a:r>
            <a:br>
              <a:rPr lang="id-ID" b="1" dirty="0" smtClean="0"/>
            </a:br>
            <a:r>
              <a:rPr lang="id-ID" b="1" dirty="0" smtClean="0">
                <a:solidFill>
                  <a:srgbClr val="FF0000"/>
                </a:solidFill>
              </a:rPr>
              <a:t>Profesionalisme adalah suatu paham yang mencitakan dilakukannya kegiatan-kegiatan kerja tertentu dalam masyarakat</a:t>
            </a:r>
            <a:r>
              <a:rPr lang="id-ID" b="1" dirty="0" smtClean="0"/>
              <a:t>, berbekalkan keahlian yang tinggi dan berdasarkan rasa keterpanggilan serta ikrar untuk menerima panggilan tersebut </a:t>
            </a:r>
            <a:r>
              <a:rPr lang="id-ID" b="1" dirty="0" smtClean="0">
                <a:solidFill>
                  <a:srgbClr val="0070C0"/>
                </a:solidFill>
              </a:rPr>
              <a:t>dengan semangat pengabdian selalu siap memberikan pertolongan kepada sesama yang tengah dirundung kesulitan di tengah gelapnya kehidupan </a:t>
            </a:r>
            <a:r>
              <a:rPr lang="id-ID" b="1" dirty="0" smtClean="0"/>
              <a:t>(Wignjosoebroto, 1999).</a:t>
            </a:r>
            <a:endParaRPr lang="en-US" b="1" dirty="0" smtClean="0"/>
          </a:p>
          <a:p>
            <a:pPr algn="just">
              <a:buNone/>
            </a:pPr>
            <a:r>
              <a:rPr lang="id-ID" b="1" i="1" dirty="0" smtClean="0"/>
              <a:t> </a:t>
            </a:r>
            <a:endParaRPr lang="en-US" b="1"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buNone/>
            </a:pPr>
            <a:r>
              <a:rPr lang="en-US" b="1" dirty="0" smtClean="0"/>
              <a:t>   </a:t>
            </a:r>
          </a:p>
          <a:p>
            <a:pPr algn="just">
              <a:buNone/>
            </a:pPr>
            <a:r>
              <a:rPr lang="en-US" b="1" dirty="0" smtClean="0"/>
              <a:t>    </a:t>
            </a:r>
            <a:r>
              <a:rPr lang="id-ID" b="1" dirty="0" smtClean="0"/>
              <a:t>Profesionalisme biasanya dipahami sebagai suatu kualitas yang wajib dipunyai oleh setiap eksekutif yang baik. </a:t>
            </a:r>
            <a:endParaRPr lang="en-US" b="1" dirty="0" smtClean="0"/>
          </a:p>
          <a:p>
            <a:pPr algn="just">
              <a:buNone/>
            </a:pPr>
            <a:r>
              <a:rPr lang="en-US" b="1" dirty="0" smtClean="0">
                <a:solidFill>
                  <a:srgbClr val="0070C0"/>
                </a:solidFill>
              </a:rPr>
              <a:t>3.4.1. </a:t>
            </a:r>
            <a:r>
              <a:rPr lang="id-ID" b="1" u="sng" dirty="0" smtClean="0">
                <a:solidFill>
                  <a:srgbClr val="0070C0"/>
                </a:solidFill>
              </a:rPr>
              <a:t>Ciri-ciri profesionalisme:</a:t>
            </a:r>
            <a:endParaRPr lang="en-US" b="1" u="sng" dirty="0" smtClean="0">
              <a:solidFill>
                <a:srgbClr val="0070C0"/>
              </a:solidFill>
            </a:endParaRPr>
          </a:p>
          <a:p>
            <a:pPr algn="just">
              <a:buNone/>
            </a:pPr>
            <a:endParaRPr lang="en-US" b="1" u="sng" dirty="0" smtClean="0">
              <a:solidFill>
                <a:srgbClr val="0070C0"/>
              </a:solidFill>
            </a:endParaRPr>
          </a:p>
          <a:p>
            <a:pPr algn="just">
              <a:buNone/>
            </a:pPr>
            <a:r>
              <a:rPr lang="id-ID" b="1" dirty="0" smtClean="0"/>
              <a:t>1	</a:t>
            </a:r>
            <a:r>
              <a:rPr lang="id-ID" b="1" u="sng" dirty="0" smtClean="0">
                <a:solidFill>
                  <a:srgbClr val="FF0000"/>
                </a:solidFill>
              </a:rPr>
              <a:t>Punya ketrampilan yang tinggi dalam suatu bidang serta kemahiran dalam menggunakan peralatan tertentu yang diperlukan dalam pelaksanaan tugas yang bersangkutan dengan bidang tadi</a:t>
            </a:r>
            <a:endParaRPr lang="en-US" b="1" u="sng"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solidFill>
                  <a:srgbClr val="FF0000"/>
                </a:solidFill>
              </a:rPr>
              <a:t>POKOK BAHASAN</a:t>
            </a:r>
            <a:endParaRPr lang="en-US" dirty="0"/>
          </a:p>
        </p:txBody>
      </p:sp>
      <p:sp>
        <p:nvSpPr>
          <p:cNvPr id="3" name="Content Placeholder 2"/>
          <p:cNvSpPr>
            <a:spLocks noGrp="1"/>
          </p:cNvSpPr>
          <p:nvPr>
            <p:ph idx="1"/>
          </p:nvPr>
        </p:nvSpPr>
        <p:spPr>
          <a:xfrm>
            <a:off x="0" y="1219200"/>
            <a:ext cx="8686800" cy="5638800"/>
          </a:xfrm>
        </p:spPr>
        <p:txBody>
          <a:bodyPr/>
          <a:lstStyle/>
          <a:p>
            <a:pPr lvl="1">
              <a:buFont typeface="Wingdings" pitchFamily="2" charset="2"/>
              <a:buChar char="Ø"/>
            </a:pPr>
            <a:r>
              <a:rPr lang="en-US" sz="3600" b="1" dirty="0" smtClean="0">
                <a:solidFill>
                  <a:srgbClr val="0070C0"/>
                </a:solidFill>
              </a:rPr>
              <a:t>3.3.3.   </a:t>
            </a:r>
            <a:r>
              <a:rPr lang="id-ID" sz="3600" b="1" dirty="0" smtClean="0">
                <a:solidFill>
                  <a:srgbClr val="0070C0"/>
                </a:solidFill>
              </a:rPr>
              <a:t>Tanggung Jawab Profesi </a:t>
            </a:r>
            <a:endParaRPr lang="en-US" sz="3600" b="1" dirty="0" smtClean="0">
              <a:solidFill>
                <a:srgbClr val="0070C0"/>
              </a:solidFill>
            </a:endParaRPr>
          </a:p>
          <a:p>
            <a:pPr lvl="1">
              <a:buFont typeface="Wingdings" pitchFamily="2" charset="2"/>
              <a:buChar char="Ø"/>
            </a:pPr>
            <a:r>
              <a:rPr lang="en-US" sz="3600" b="1" dirty="0" smtClean="0">
                <a:solidFill>
                  <a:srgbClr val="0070C0"/>
                </a:solidFill>
              </a:rPr>
              <a:t>3.3.4.   </a:t>
            </a:r>
            <a:r>
              <a:rPr lang="id-ID" sz="3600" b="1" dirty="0" smtClean="0">
                <a:solidFill>
                  <a:srgbClr val="0070C0"/>
                </a:solidFill>
              </a:rPr>
              <a:t>Kodel Etik </a:t>
            </a:r>
            <a:r>
              <a:rPr lang="en-GB" sz="3600" b="1" dirty="0" err="1" smtClean="0">
                <a:solidFill>
                  <a:srgbClr val="0070C0"/>
                </a:solidFill>
              </a:rPr>
              <a:t>Insinyur</a:t>
            </a:r>
            <a:r>
              <a:rPr lang="en-GB" sz="3600" b="1" dirty="0" smtClean="0">
                <a:solidFill>
                  <a:srgbClr val="0070C0"/>
                </a:solidFill>
              </a:rPr>
              <a:t> Indonesia </a:t>
            </a:r>
            <a:endParaRPr lang="en-US" sz="3600" b="1" dirty="0" smtClean="0">
              <a:solidFill>
                <a:srgbClr val="0070C0"/>
              </a:solidFill>
            </a:endParaRPr>
          </a:p>
          <a:p>
            <a:pPr lvl="1">
              <a:buFont typeface="Wingdings" pitchFamily="2" charset="2"/>
              <a:buChar char="Ø"/>
            </a:pPr>
            <a:r>
              <a:rPr lang="en-US" sz="3600" b="1" dirty="0" smtClean="0">
                <a:solidFill>
                  <a:srgbClr val="0070C0"/>
                </a:solidFill>
              </a:rPr>
              <a:t>3.3.5.   </a:t>
            </a:r>
            <a:r>
              <a:rPr lang="id-ID" sz="3600" b="1" dirty="0" smtClean="0">
                <a:solidFill>
                  <a:srgbClr val="0070C0"/>
                </a:solidFill>
              </a:rPr>
              <a:t>Kode Etik Ilmuwan Informasi</a:t>
            </a:r>
            <a:endParaRPr lang="en-US" sz="3600" b="1" dirty="0" smtClean="0">
              <a:solidFill>
                <a:srgbClr val="0070C0"/>
              </a:solidFill>
            </a:endParaRPr>
          </a:p>
          <a:p>
            <a:r>
              <a:rPr lang="id-ID" sz="3600" b="1" dirty="0" smtClean="0">
                <a:solidFill>
                  <a:srgbClr val="0070C0"/>
                </a:solidFill>
              </a:rPr>
              <a:t>3.4 	</a:t>
            </a:r>
            <a:r>
              <a:rPr lang="en-US" sz="3600" b="1" dirty="0" smtClean="0">
                <a:solidFill>
                  <a:srgbClr val="0070C0"/>
                </a:solidFill>
              </a:rPr>
              <a:t>   </a:t>
            </a:r>
            <a:r>
              <a:rPr lang="id-ID" sz="3600" b="1" dirty="0" smtClean="0">
                <a:solidFill>
                  <a:srgbClr val="0070C0"/>
                </a:solidFill>
              </a:rPr>
              <a:t>Profesionalisme</a:t>
            </a:r>
            <a:endParaRPr lang="en-US" sz="3600" b="1" dirty="0" smtClean="0">
              <a:solidFill>
                <a:srgbClr val="0070C0"/>
              </a:solidFill>
            </a:endParaRPr>
          </a:p>
          <a:p>
            <a:pPr lvl="1">
              <a:buFont typeface="Wingdings" pitchFamily="2" charset="2"/>
              <a:buChar char="Ø"/>
            </a:pPr>
            <a:r>
              <a:rPr lang="en-US" sz="3600" b="1" dirty="0" smtClean="0">
                <a:solidFill>
                  <a:srgbClr val="0070C0"/>
                </a:solidFill>
              </a:rPr>
              <a:t>3.4.1.   </a:t>
            </a:r>
            <a:r>
              <a:rPr lang="id-ID" sz="3600" b="1" dirty="0" smtClean="0">
                <a:solidFill>
                  <a:srgbClr val="0070C0"/>
                </a:solidFill>
              </a:rPr>
              <a:t>Ciri-ciri profesionalisme:</a:t>
            </a:r>
            <a:endParaRPr lang="en-US" sz="3600" b="1" dirty="0" smtClean="0">
              <a:solidFill>
                <a:srgbClr val="0070C0"/>
              </a:solidFill>
            </a:endParaRPr>
          </a:p>
          <a:p>
            <a:pPr lvl="1">
              <a:buFont typeface="Wingdings" pitchFamily="2" charset="2"/>
              <a:buChar char="Ø"/>
            </a:pPr>
            <a:r>
              <a:rPr lang="en-US" sz="3600" b="1" dirty="0" smtClean="0">
                <a:solidFill>
                  <a:srgbClr val="0070C0"/>
                </a:solidFill>
              </a:rPr>
              <a:t>3.4.2.   </a:t>
            </a:r>
            <a:r>
              <a:rPr lang="id-ID" sz="3600" b="1" dirty="0" smtClean="0">
                <a:solidFill>
                  <a:srgbClr val="0070C0"/>
                </a:solidFill>
              </a:rPr>
              <a:t>Watak Kerja Profesionalisme</a:t>
            </a:r>
            <a:endParaRPr lang="en-US" sz="3600" dirty="0" smtClean="0">
              <a:solidFill>
                <a:srgbClr val="0070C0"/>
              </a:solidFill>
            </a:endParaRPr>
          </a:p>
          <a:p>
            <a:pPr lvl="1">
              <a:buFont typeface="Wingdings" pitchFamily="2" charset="2"/>
              <a:buChar char="Ø"/>
            </a:pPr>
            <a:r>
              <a:rPr lang="en-US" sz="3600" b="1" dirty="0" smtClean="0">
                <a:solidFill>
                  <a:srgbClr val="0070C0"/>
                </a:solidFill>
              </a:rPr>
              <a:t>3.4.3.    </a:t>
            </a:r>
            <a:r>
              <a:rPr lang="id-ID" sz="3600" b="1" dirty="0" smtClean="0">
                <a:solidFill>
                  <a:srgbClr val="0070C0"/>
                </a:solidFill>
              </a:rPr>
              <a:t>Sifat Kode Etik Profesional</a:t>
            </a:r>
            <a:endParaRPr lang="en-US" sz="3600" b="1" dirty="0" smtClean="0">
              <a:solidFill>
                <a:srgbClr val="0070C0"/>
              </a:solidFill>
            </a:endParaRPr>
          </a:p>
          <a:p>
            <a:endParaRPr lang="en-US" sz="3600" b="1" dirty="0" smtClean="0">
              <a:solidFill>
                <a:srgbClr val="0070C0"/>
              </a:solidFill>
            </a:endParaRPr>
          </a:p>
          <a:p>
            <a:endParaRPr lang="en-US" sz="4800" b="1" dirty="0" smtClean="0">
              <a:solidFill>
                <a:srgbClr val="0070C0"/>
              </a:solidFill>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marL="514350" indent="-514350" algn="just">
              <a:buFont typeface="+mj-lt"/>
              <a:buAutoNum type="arabicPeriod" startAt="2"/>
            </a:pPr>
            <a:r>
              <a:rPr lang="id-ID" b="1" u="sng" dirty="0" smtClean="0">
                <a:solidFill>
                  <a:srgbClr val="FF0000"/>
                </a:solidFill>
              </a:rPr>
              <a:t>Punya ilmu dan pengalaman serta kecerdasan dalam menganalisis suatu masalah dan peka di dalam membaca situasi cepat dan tepat serta cermat dalam mengambil keputusan terbaik atas dasar kepekaan</a:t>
            </a:r>
            <a:endParaRPr lang="en-US" b="1" u="sng" dirty="0" smtClean="0">
              <a:solidFill>
                <a:srgbClr val="FF0000"/>
              </a:solidFill>
            </a:endParaRPr>
          </a:p>
          <a:p>
            <a:pPr marL="514350" indent="-514350" algn="just">
              <a:buFont typeface="+mj-lt"/>
              <a:buAutoNum type="arabicPeriod" startAt="2"/>
            </a:pPr>
            <a:r>
              <a:rPr lang="id-ID" b="1" u="sng" dirty="0" smtClean="0">
                <a:solidFill>
                  <a:srgbClr val="0070C0"/>
                </a:solidFill>
              </a:rPr>
              <a:t>Punya sikap berorientasi ke depan sehingga punya kemampuan mengantisipasi perkembangan lingkungan yang terbentang di hadapannya</a:t>
            </a:r>
            <a:endParaRPr lang="en-US" b="1" u="sng" dirty="0" smtClean="0">
              <a:solidFill>
                <a:srgbClr val="0070C0"/>
              </a:solidFill>
            </a:endParaRPr>
          </a:p>
          <a:p>
            <a:pPr marL="514350" indent="-514350" algn="just">
              <a:buFont typeface="+mj-lt"/>
              <a:buAutoNum type="arabicPeriod" startAt="2"/>
            </a:pPr>
            <a:r>
              <a:rPr lang="id-ID" b="1" u="sng" dirty="0" smtClean="0">
                <a:solidFill>
                  <a:srgbClr val="FF0000"/>
                </a:solidFill>
              </a:rPr>
              <a:t>Punya sikap mandiri berdasarkan keyakinan akan kemampuan pribadi serta terbuka menyimak dan menghargai pendapat orang lain</a:t>
            </a:r>
            <a:r>
              <a:rPr lang="id-ID" b="1" u="sng" dirty="0" smtClean="0"/>
              <a:t>, </a:t>
            </a:r>
            <a:r>
              <a:rPr lang="id-ID" b="1" dirty="0" smtClean="0"/>
              <a:t>namun cermat dalam memilih yang terbaik bagi diri dan perkembangan pribadinya</a:t>
            </a:r>
            <a:endParaRPr lang="en-US" b="1" dirty="0" smtClean="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buNone/>
            </a:pPr>
            <a:r>
              <a:rPr lang="en-US" b="1" dirty="0" smtClean="0">
                <a:solidFill>
                  <a:srgbClr val="0070C0"/>
                </a:solidFill>
              </a:rPr>
              <a:t>3.4.2. </a:t>
            </a:r>
            <a:r>
              <a:rPr lang="id-ID" b="1" u="sng" dirty="0" smtClean="0">
                <a:solidFill>
                  <a:srgbClr val="0070C0"/>
                </a:solidFill>
              </a:rPr>
              <a:t>Watak Kerja Profesionalisme</a:t>
            </a:r>
            <a:endParaRPr lang="en-US" u="sng" dirty="0" smtClean="0">
              <a:solidFill>
                <a:srgbClr val="0070C0"/>
              </a:solidFill>
            </a:endParaRPr>
          </a:p>
          <a:p>
            <a:pPr>
              <a:buNone/>
            </a:pPr>
            <a:r>
              <a:rPr lang="id-ID" u="sng" dirty="0" smtClean="0">
                <a:solidFill>
                  <a:srgbClr val="0070C0"/>
                </a:solidFill>
              </a:rPr>
              <a:t> </a:t>
            </a:r>
            <a:endParaRPr lang="en-US" u="sng" dirty="0" smtClean="0">
              <a:solidFill>
                <a:srgbClr val="0070C0"/>
              </a:solidFill>
            </a:endParaRPr>
          </a:p>
          <a:p>
            <a:pPr algn="just">
              <a:buNone/>
            </a:pPr>
            <a:r>
              <a:rPr lang="id-ID" dirty="0" smtClean="0"/>
              <a:t>1</a:t>
            </a:r>
            <a:r>
              <a:rPr lang="id-ID" b="1" dirty="0" smtClean="0"/>
              <a:t>. Kerja seorang profesional itu beritikad untuk merealisasikan kebajikan demi tegaknya kehormatan profesi yang digeluti, dan oleh karenanya tidak terlalu mementingkan atau mengharapkan imbalan upah materiil</a:t>
            </a:r>
            <a:endParaRPr lang="en-US" b="1" dirty="0" smtClean="0"/>
          </a:p>
          <a:p>
            <a:pPr algn="just">
              <a:buNone/>
            </a:pPr>
            <a:r>
              <a:rPr lang="id-ID" b="1" dirty="0" smtClean="0"/>
              <a:t>2. </a:t>
            </a:r>
            <a:r>
              <a:rPr lang="id-ID" b="1" dirty="0" smtClean="0">
                <a:solidFill>
                  <a:srgbClr val="FF0000"/>
                </a:solidFill>
              </a:rPr>
              <a:t>Kerja seorang profesional itu harus dilandasi oleh kemahiran teknis yang berkualitas tinggi yang dicapai melalui proses pendidikan dan/atau pelatihan yang panjang, ekslusif dan berat</a:t>
            </a:r>
            <a:endParaRPr lang="en-US" b="1" dirty="0" smtClean="0">
              <a:solidFill>
                <a:srgbClr val="FF0000"/>
              </a:solidFill>
            </a:endParaRPr>
          </a:p>
          <a:p>
            <a:pPr algn="just">
              <a:buNone/>
            </a:pPr>
            <a:endParaRPr lang="en-US" b="1" dirty="0" smtClean="0"/>
          </a:p>
          <a:p>
            <a:pPr algn="just">
              <a:buNone/>
            </a:pP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indent="-514350" algn="just">
              <a:buFont typeface="+mj-lt"/>
              <a:buAutoNum type="arabicPeriod" startAt="3"/>
            </a:pPr>
            <a:r>
              <a:rPr lang="id-ID" b="1" dirty="0" smtClean="0"/>
              <a:t>Kerja seorang profesional diukur dengan kualitas teknis dan kualitas moral, harus menundukkan diri pada sebuah mekanisme kontrol berupa kode etik yang dikembangkan dan disepakati bersama di dalam sebuah organisasi profesi.</a:t>
            </a:r>
            <a:endParaRPr lang="en-US" b="1" dirty="0" smtClean="0"/>
          </a:p>
          <a:p>
            <a:pPr marL="514350" indent="-514350" algn="just">
              <a:buNone/>
            </a:pPr>
            <a:r>
              <a:rPr lang="en-US" b="1" dirty="0" smtClean="0"/>
              <a:t>     </a:t>
            </a:r>
            <a:r>
              <a:rPr lang="id-ID" b="1" dirty="0" smtClean="0"/>
              <a:t>Menurut Harris [1995] </a:t>
            </a:r>
            <a:r>
              <a:rPr lang="id-ID" b="1" u="sng" dirty="0" smtClean="0">
                <a:solidFill>
                  <a:srgbClr val="FF0000"/>
                </a:solidFill>
              </a:rPr>
              <a:t>ruang gerak seorang profesional ini akan diatur melalui etika profesi yang distandarkan dalam bentuk kode etik profesi</a:t>
            </a:r>
            <a:r>
              <a:rPr lang="id-ID" b="1" dirty="0" smtClean="0"/>
              <a:t>. Pelanggaran terhadap kode etik profesi bisa dalam berbagai bentuk, meskipun dalam praktek yang umum dijumpai akan mencakup dua kasus utama, yaitu:</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lgn="just">
              <a:buNone/>
            </a:pPr>
            <a:r>
              <a:rPr lang="id-ID" b="1" dirty="0" smtClean="0"/>
              <a:t>a.</a:t>
            </a:r>
            <a:r>
              <a:rPr lang="en-US" b="1" dirty="0" smtClean="0"/>
              <a:t> </a:t>
            </a:r>
            <a:r>
              <a:rPr lang="id-ID" b="1" u="sng" dirty="0" smtClean="0">
                <a:solidFill>
                  <a:srgbClr val="FF0000"/>
                </a:solidFill>
              </a:rPr>
              <a:t>Pelanggaran terhadap perbuatan yang tidak mencerminkan respek terhadap nilai-nilai yang seharusnya dijunjung tinggi oleh profesi itu. Memperdagangkan jasa atau membeda-bedakan pelayanan jasa atas dasar keinginan untuk mendapatkan keuntungan uang yang berkelebihan ataupun kekuasaan merupakan perbuatan yang sering dianggap melanggar kode etik profesi, dan</a:t>
            </a:r>
            <a:endParaRPr lang="en-US" b="1" u="sng" dirty="0" smtClean="0">
              <a:solidFill>
                <a:srgbClr val="FF0000"/>
              </a:solidFill>
            </a:endParaRPr>
          </a:p>
          <a:p>
            <a:pPr algn="just">
              <a:buNone/>
            </a:pPr>
            <a:r>
              <a:rPr lang="id-ID" b="1" dirty="0" smtClean="0"/>
              <a:t>b. Pelanggaran terhadap perbuatan pelayanan jasa profesi yang kurang mencerminkan kualitas keahlian yang sulit atau kurang dapat dipertanggung-jawabkan menurut standar maupun kriteria profesional.</a:t>
            </a:r>
            <a:endParaRPr lang="en-US" b="1" dirty="0" smtClean="0"/>
          </a:p>
          <a:p>
            <a:pPr algn="just">
              <a:buNone/>
            </a:pPr>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buNone/>
            </a:pPr>
            <a:r>
              <a:rPr lang="en-US" b="1" dirty="0" smtClean="0">
                <a:solidFill>
                  <a:srgbClr val="0070C0"/>
                </a:solidFill>
              </a:rPr>
              <a:t>3.4.3.  </a:t>
            </a:r>
            <a:r>
              <a:rPr lang="id-ID" b="1" u="sng" dirty="0" smtClean="0">
                <a:solidFill>
                  <a:srgbClr val="0070C0"/>
                </a:solidFill>
              </a:rPr>
              <a:t>Sifat Kode Etik Profesional</a:t>
            </a:r>
            <a:endParaRPr lang="en-US" b="1" u="sng" dirty="0" smtClean="0">
              <a:solidFill>
                <a:srgbClr val="0070C0"/>
              </a:solidFill>
            </a:endParaRPr>
          </a:p>
          <a:p>
            <a:pPr algn="just">
              <a:buNone/>
            </a:pPr>
            <a:r>
              <a:rPr lang="id-ID" b="1" dirty="0" smtClean="0"/>
              <a:t/>
            </a:r>
            <a:br>
              <a:rPr lang="id-ID" b="1" dirty="0" smtClean="0"/>
            </a:br>
            <a:r>
              <a:rPr lang="id-ID" b="1" dirty="0" smtClean="0"/>
              <a:t>Sifat dan orientasi kode etik hendaknya:</a:t>
            </a:r>
            <a:endParaRPr lang="en-US" b="1" dirty="0" smtClean="0"/>
          </a:p>
          <a:p>
            <a:pPr algn="just">
              <a:buNone/>
            </a:pPr>
            <a:r>
              <a:rPr lang="id-ID" b="1" dirty="0" smtClean="0"/>
              <a:t>1. 	</a:t>
            </a:r>
            <a:r>
              <a:rPr lang="id-ID" b="1" u="sng" dirty="0" smtClean="0">
                <a:solidFill>
                  <a:srgbClr val="FF0000"/>
                </a:solidFill>
              </a:rPr>
              <a:t>Singkat;</a:t>
            </a:r>
            <a:endParaRPr lang="en-US" b="1" u="sng" dirty="0" smtClean="0">
              <a:solidFill>
                <a:srgbClr val="FF0000"/>
              </a:solidFill>
            </a:endParaRPr>
          </a:p>
          <a:p>
            <a:pPr algn="just">
              <a:buNone/>
            </a:pPr>
            <a:r>
              <a:rPr lang="id-ID" b="1" dirty="0" smtClean="0">
                <a:solidFill>
                  <a:srgbClr val="FF0000"/>
                </a:solidFill>
              </a:rPr>
              <a:t>2. 	</a:t>
            </a:r>
            <a:r>
              <a:rPr lang="id-ID" b="1" u="sng" dirty="0" smtClean="0">
                <a:solidFill>
                  <a:srgbClr val="FF0000"/>
                </a:solidFill>
              </a:rPr>
              <a:t>Sederhana;</a:t>
            </a:r>
            <a:endParaRPr lang="en-US" b="1" u="sng" dirty="0" smtClean="0">
              <a:solidFill>
                <a:srgbClr val="FF0000"/>
              </a:solidFill>
            </a:endParaRPr>
          </a:p>
          <a:p>
            <a:pPr algn="just">
              <a:buNone/>
            </a:pPr>
            <a:r>
              <a:rPr lang="id-ID" b="1" dirty="0" smtClean="0">
                <a:solidFill>
                  <a:srgbClr val="FF0000"/>
                </a:solidFill>
              </a:rPr>
              <a:t>3. 	</a:t>
            </a:r>
            <a:r>
              <a:rPr lang="id-ID" b="1" u="sng" dirty="0" smtClean="0">
                <a:solidFill>
                  <a:srgbClr val="FF0000"/>
                </a:solidFill>
              </a:rPr>
              <a:t>Jelas dan Konsisten;</a:t>
            </a:r>
            <a:endParaRPr lang="en-US" b="1" u="sng" dirty="0" smtClean="0">
              <a:solidFill>
                <a:srgbClr val="FF0000"/>
              </a:solidFill>
            </a:endParaRPr>
          </a:p>
          <a:p>
            <a:pPr algn="just">
              <a:buNone/>
            </a:pPr>
            <a:r>
              <a:rPr lang="id-ID" b="1" dirty="0" smtClean="0">
                <a:solidFill>
                  <a:srgbClr val="FF0000"/>
                </a:solidFill>
              </a:rPr>
              <a:t>4. 	</a:t>
            </a:r>
            <a:r>
              <a:rPr lang="id-ID" b="1" u="sng" dirty="0" smtClean="0">
                <a:solidFill>
                  <a:srgbClr val="FF0000"/>
                </a:solidFill>
              </a:rPr>
              <a:t>Masuk Akal;</a:t>
            </a:r>
            <a:endParaRPr lang="en-US" b="1" u="sng" dirty="0" smtClean="0">
              <a:solidFill>
                <a:srgbClr val="FF0000"/>
              </a:solidFill>
            </a:endParaRPr>
          </a:p>
          <a:p>
            <a:pPr algn="just">
              <a:buNone/>
            </a:pPr>
            <a:r>
              <a:rPr lang="id-ID" b="1" dirty="0" smtClean="0">
                <a:solidFill>
                  <a:srgbClr val="FF0000"/>
                </a:solidFill>
              </a:rPr>
              <a:t>5. 	</a:t>
            </a:r>
            <a:r>
              <a:rPr lang="id-ID" b="1" u="sng" dirty="0" smtClean="0">
                <a:solidFill>
                  <a:srgbClr val="FF0000"/>
                </a:solidFill>
              </a:rPr>
              <a:t>Dapat Diterima;</a:t>
            </a:r>
            <a:endParaRPr lang="en-US" b="1" u="sng" dirty="0" smtClean="0">
              <a:solidFill>
                <a:srgbClr val="FF0000"/>
              </a:solidFill>
            </a:endParaRPr>
          </a:p>
          <a:p>
            <a:pPr algn="just">
              <a:buNone/>
            </a:pPr>
            <a:r>
              <a:rPr lang="id-ID" b="1" dirty="0" smtClean="0">
                <a:solidFill>
                  <a:srgbClr val="FF0000"/>
                </a:solidFill>
              </a:rPr>
              <a:t>6. 	</a:t>
            </a:r>
            <a:r>
              <a:rPr lang="id-ID" b="1" u="sng" dirty="0" smtClean="0">
                <a:solidFill>
                  <a:srgbClr val="FF0000"/>
                </a:solidFill>
              </a:rPr>
              <a:t>Praktis dan Dapat Dilaksanakan;</a:t>
            </a:r>
            <a:endParaRPr lang="en-US" b="1" u="sng" dirty="0" smtClean="0">
              <a:solidFill>
                <a:srgbClr val="FF0000"/>
              </a:solidFill>
            </a:endParaRPr>
          </a:p>
          <a:p>
            <a:pPr algn="just">
              <a:buNone/>
            </a:pPr>
            <a:r>
              <a:rPr lang="id-ID" b="1" dirty="0" smtClean="0">
                <a:solidFill>
                  <a:srgbClr val="FF0000"/>
                </a:solidFill>
              </a:rPr>
              <a:t>7. 	</a:t>
            </a:r>
            <a:r>
              <a:rPr lang="id-ID" b="1" u="sng" dirty="0" smtClean="0">
                <a:solidFill>
                  <a:srgbClr val="FF0000"/>
                </a:solidFill>
              </a:rPr>
              <a:t>Komprehensif dan Lengkap, dan</a:t>
            </a:r>
            <a:endParaRPr lang="en-US" b="1" u="sng" dirty="0" smtClean="0">
              <a:solidFill>
                <a:srgbClr val="FF0000"/>
              </a:solidFill>
            </a:endParaRPr>
          </a:p>
          <a:p>
            <a:pPr algn="just">
              <a:buNone/>
            </a:pPr>
            <a:r>
              <a:rPr lang="id-ID" b="1" dirty="0" smtClean="0">
                <a:solidFill>
                  <a:srgbClr val="FF0000"/>
                </a:solidFill>
              </a:rPr>
              <a:t>8. 	</a:t>
            </a:r>
            <a:r>
              <a:rPr lang="id-ID" b="1" u="sng" dirty="0" smtClean="0">
                <a:solidFill>
                  <a:srgbClr val="FF0000"/>
                </a:solidFill>
              </a:rPr>
              <a:t>Positif dalam Formulasinya.</a:t>
            </a:r>
            <a:endParaRPr lang="en-US" b="1" u="sng" dirty="0" smtClean="0">
              <a:solidFill>
                <a:srgbClr val="FF0000"/>
              </a:solidFill>
            </a:endParaRPr>
          </a:p>
          <a:p>
            <a:pPr algn="just">
              <a:buNone/>
            </a:pPr>
            <a:r>
              <a:rPr lang="id-ID" b="1" dirty="0" smtClean="0"/>
              <a:t> </a:t>
            </a:r>
            <a:endParaRPr lang="en-US" b="1"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buNone/>
            </a:pPr>
            <a:r>
              <a:rPr lang="id-ID" b="1" dirty="0" smtClean="0">
                <a:solidFill>
                  <a:srgbClr val="0070C0"/>
                </a:solidFill>
              </a:rPr>
              <a:t>3.1 	</a:t>
            </a:r>
            <a:r>
              <a:rPr lang="id-ID" b="1" u="sng" dirty="0" smtClean="0">
                <a:solidFill>
                  <a:srgbClr val="0070C0"/>
                </a:solidFill>
              </a:rPr>
              <a:t>Profesi</a:t>
            </a:r>
            <a:endParaRPr lang="en-US" b="1" u="sng" dirty="0" smtClean="0">
              <a:solidFill>
                <a:srgbClr val="0070C0"/>
              </a:solidFill>
            </a:endParaRPr>
          </a:p>
          <a:p>
            <a:pPr algn="just"/>
            <a:r>
              <a:rPr lang="id-ID" b="1" dirty="0" smtClean="0"/>
              <a:t>Belum ada kata sepakat mengenai pengertian profesi karena tidak ada standar pekerjaan/ tugas yang bagaimanakah yang bisa dikatakan sebagai profesi. Ada yang mengatakan bahwa profesi adalah “</a:t>
            </a:r>
            <a:r>
              <a:rPr lang="id-ID" b="1" u="sng" dirty="0" smtClean="0">
                <a:solidFill>
                  <a:srgbClr val="FF0000"/>
                </a:solidFill>
              </a:rPr>
              <a:t>jabatan seseorang walau profesi tersebut tidak bersifat komersial”. </a:t>
            </a:r>
            <a:endParaRPr lang="en-US" b="1" u="sng" dirty="0" smtClean="0">
              <a:solidFill>
                <a:srgbClr val="FF0000"/>
              </a:solidFill>
            </a:endParaRPr>
          </a:p>
          <a:p>
            <a:pPr algn="just"/>
            <a:r>
              <a:rPr lang="id-ID" b="1" dirty="0" smtClean="0"/>
              <a:t>Profesi berasal dari bahasa latin </a:t>
            </a:r>
            <a:r>
              <a:rPr lang="id-ID" b="1" i="1" u="sng" dirty="0" smtClean="0">
                <a:solidFill>
                  <a:srgbClr val="FF0000"/>
                </a:solidFill>
              </a:rPr>
              <a:t>proffesio</a:t>
            </a:r>
            <a:r>
              <a:rPr lang="id-ID" b="1" dirty="0" smtClean="0"/>
              <a:t> yang mempunyai dua pengertian yaitu </a:t>
            </a:r>
            <a:r>
              <a:rPr lang="id-ID" b="1" u="sng" dirty="0" smtClean="0">
                <a:solidFill>
                  <a:srgbClr val="FF0000"/>
                </a:solidFill>
              </a:rPr>
              <a:t>janji/ ikrar dan pekerjaan.</a:t>
            </a:r>
            <a:r>
              <a:rPr lang="id-ID" b="1" dirty="0" smtClean="0"/>
              <a:t> Bila artinya dibuat dalam pengertian yang lebih luas menjadi </a:t>
            </a:r>
            <a:r>
              <a:rPr lang="id-ID" b="1" u="sng" dirty="0" smtClean="0">
                <a:solidFill>
                  <a:srgbClr val="FF0000"/>
                </a:solidFill>
              </a:rPr>
              <a:t>kegiatan "apa saja" dan "siapa saja" untuk memperoleh nafkah yang dilakukan dengan suatu keahlian tertentu.</a:t>
            </a:r>
            <a:r>
              <a:rPr lang="id-ID" b="1" u="sng" dirty="0" smtClean="0"/>
              <a:t>.</a:t>
            </a:r>
            <a:endParaRPr lang="en-US" b="1" u="sng" dirty="0" smtClean="0"/>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endParaRPr lang="en-US" b="1" dirty="0" smtClean="0"/>
          </a:p>
          <a:p>
            <a:pPr algn="just"/>
            <a:r>
              <a:rPr lang="id-ID" sz="3600" b="1" dirty="0" smtClean="0"/>
              <a:t>Sedangkan dalam arti sempit profesi berarti </a:t>
            </a:r>
            <a:r>
              <a:rPr lang="id-ID" sz="3600" b="1" u="sng" dirty="0" smtClean="0">
                <a:solidFill>
                  <a:srgbClr val="FF0000"/>
                </a:solidFill>
              </a:rPr>
              <a:t>kegiatan yang dijalankan berdasarkan keahlian tertentu </a:t>
            </a:r>
            <a:r>
              <a:rPr lang="id-ID" sz="3600" b="1" dirty="0" smtClean="0"/>
              <a:t>dan sekaligus dituntut atas pelaksanaan norma-norma sosial dengan baik.</a:t>
            </a:r>
            <a:endParaRPr lang="en-US" sz="3600" b="1" dirty="0" smtClean="0"/>
          </a:p>
          <a:p>
            <a:pPr algn="just"/>
            <a:r>
              <a:rPr lang="id-ID" sz="3600" b="1" dirty="0" smtClean="0"/>
              <a:t>Profesi </a:t>
            </a:r>
            <a:r>
              <a:rPr lang="id-ID" sz="3600" b="1" u="sng" dirty="0" smtClean="0">
                <a:solidFill>
                  <a:srgbClr val="FF0000"/>
                </a:solidFill>
              </a:rPr>
              <a:t>merupakan kelompok lapangan kerja yang khusus melaksanakan kegiatan yang memerlukan ketrampilan dan keahlian tinggi </a:t>
            </a:r>
            <a:r>
              <a:rPr lang="id-ID" sz="3600" b="1" dirty="0" smtClean="0"/>
              <a:t>guna memenuhi kebutuhan yang rumit dari manusia</a:t>
            </a:r>
            <a:endParaRPr lang="en-US" sz="3600" b="1"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buNone/>
            </a:pPr>
            <a:r>
              <a:rPr lang="en-US" b="1" dirty="0" smtClean="0"/>
              <a:t>   </a:t>
            </a:r>
          </a:p>
          <a:p>
            <a:pPr algn="just">
              <a:buNone/>
            </a:pPr>
            <a:r>
              <a:rPr lang="en-US" b="1" dirty="0" smtClean="0"/>
              <a:t>   </a:t>
            </a:r>
            <a:r>
              <a:rPr lang="id-ID" sz="3600" b="1" dirty="0" smtClean="0"/>
              <a:t>di dalamnya pemakaian dengan cara yang benar akan ketrampilan dan keahlian tinggi, hanya dapat dicapai dengan dimilikinya penguasaan pengetahuan dengan ruang lingkup yang luas, mencakup sifat manusia, kecenderungan sejarah dan lingkungan hidupnya serta adanya disiplin etika yang dikembangkan dan diterapkan oleh kelompok anggota yang menyandang profesi tersebut.</a:t>
            </a:r>
            <a:endParaRPr lang="en-US" sz="3600" b="1" dirty="0" smtClean="0"/>
          </a:p>
          <a:p>
            <a:pPr algn="just">
              <a:buNone/>
            </a:pPr>
            <a:r>
              <a:rPr lang="id-ID" sz="3600" b="1" dirty="0" smtClean="0"/>
              <a:t> </a:t>
            </a:r>
            <a:endParaRPr lang="en-US" sz="3600" b="1"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10000"/>
          </a:bodyPr>
          <a:lstStyle/>
          <a:p>
            <a:pPr algn="just">
              <a:buNone/>
            </a:pPr>
            <a:r>
              <a:rPr lang="en-US" b="1" dirty="0" smtClean="0"/>
              <a:t>    </a:t>
            </a:r>
            <a:r>
              <a:rPr lang="en-US" sz="3500" b="1" dirty="0" smtClean="0">
                <a:solidFill>
                  <a:srgbClr val="0070C0"/>
                </a:solidFill>
              </a:rPr>
              <a:t>3.1.1..</a:t>
            </a:r>
            <a:r>
              <a:rPr lang="id-ID" sz="3500" b="1" u="sng" dirty="0" smtClean="0">
                <a:solidFill>
                  <a:srgbClr val="0070C0"/>
                </a:solidFill>
              </a:rPr>
              <a:t>Ciri Utama Profesi</a:t>
            </a:r>
            <a:endParaRPr lang="en-US" sz="3500" b="1" u="sng" dirty="0" smtClean="0">
              <a:solidFill>
                <a:srgbClr val="0070C0"/>
              </a:solidFill>
            </a:endParaRPr>
          </a:p>
          <a:p>
            <a:pPr algn="just">
              <a:buNone/>
            </a:pPr>
            <a:endParaRPr lang="en-US" b="1" dirty="0" smtClean="0"/>
          </a:p>
          <a:p>
            <a:pPr marL="514350" indent="-514350" algn="just">
              <a:buFont typeface="+mj-lt"/>
              <a:buAutoNum type="arabicPeriod"/>
            </a:pPr>
            <a:r>
              <a:rPr lang="id-ID" b="1" dirty="0" smtClean="0"/>
              <a:t>Sebuah profesi </a:t>
            </a:r>
            <a:r>
              <a:rPr lang="id-ID" b="1" u="sng" dirty="0" smtClean="0">
                <a:solidFill>
                  <a:srgbClr val="FF0000"/>
                </a:solidFill>
              </a:rPr>
              <a:t>mensyaratkan pelatihan ekstensif sebelum memasuki sebuah profesi</a:t>
            </a:r>
            <a:r>
              <a:rPr lang="id-ID" b="1" u="sng" dirty="0" smtClean="0"/>
              <a:t>.</a:t>
            </a:r>
            <a:endParaRPr lang="en-US" b="1" u="sng" dirty="0" smtClean="0"/>
          </a:p>
          <a:p>
            <a:pPr marL="514350" indent="-514350" algn="just">
              <a:buFont typeface="+mj-lt"/>
              <a:buAutoNum type="arabicPeriod"/>
            </a:pPr>
            <a:r>
              <a:rPr lang="id-ID" b="1" dirty="0" smtClean="0"/>
              <a:t> </a:t>
            </a:r>
            <a:r>
              <a:rPr lang="id-ID" b="1" u="sng" dirty="0" smtClean="0">
                <a:solidFill>
                  <a:srgbClr val="0070C0"/>
                </a:solidFill>
              </a:rPr>
              <a:t>Pelatihan tersebut meliputi komponen intelektual yang signifikan</a:t>
            </a:r>
            <a:r>
              <a:rPr lang="id-ID" b="1" dirty="0" smtClean="0">
                <a:solidFill>
                  <a:srgbClr val="0070C0"/>
                </a:solidFill>
              </a:rPr>
              <a:t>.</a:t>
            </a:r>
            <a:endParaRPr lang="en-US" b="1" dirty="0" smtClean="0">
              <a:solidFill>
                <a:srgbClr val="0070C0"/>
              </a:solidFill>
            </a:endParaRPr>
          </a:p>
          <a:p>
            <a:pPr marL="514350" indent="-514350">
              <a:buFont typeface="+mj-lt"/>
              <a:buAutoNum type="arabicPeriod"/>
            </a:pPr>
            <a:r>
              <a:rPr lang="id-ID" b="1" u="sng" dirty="0" smtClean="0"/>
              <a:t> Tenaga yang terlatih mampu memberikan jasa yang penting kepada masyarakat.</a:t>
            </a:r>
            <a:br>
              <a:rPr lang="id-ID" b="1" u="sng" dirty="0" smtClean="0"/>
            </a:br>
            <a:endParaRPr lang="en-US" b="1" u="sng" dirty="0" smtClean="0"/>
          </a:p>
          <a:p>
            <a:pPr algn="just">
              <a:buNone/>
            </a:pPr>
            <a:r>
              <a:rPr lang="en-US" b="1" dirty="0" smtClean="0"/>
              <a:t>    </a:t>
            </a:r>
            <a:r>
              <a:rPr lang="id-ID" b="1" dirty="0" smtClean="0"/>
              <a:t>Dijumpai pula tiga ciri tambahan profesi, yaitu:</a:t>
            </a:r>
            <a:endParaRPr lang="en-US" b="1" dirty="0" smtClean="0"/>
          </a:p>
          <a:p>
            <a:pPr algn="just">
              <a:buNone/>
            </a:pPr>
            <a:r>
              <a:rPr lang="id-ID" b="1" dirty="0" smtClean="0">
                <a:solidFill>
                  <a:srgbClr val="FF0000"/>
                </a:solidFill>
              </a:rPr>
              <a:t>1. </a:t>
            </a:r>
            <a:r>
              <a:rPr lang="id-ID" b="1" dirty="0" smtClean="0"/>
              <a:t>	</a:t>
            </a:r>
            <a:r>
              <a:rPr lang="id-ID" b="1" u="sng" dirty="0" smtClean="0">
                <a:solidFill>
                  <a:srgbClr val="FF0000"/>
                </a:solidFill>
              </a:rPr>
              <a:t>Adanya proses lisensi atau sertifikat.</a:t>
            </a:r>
            <a:endParaRPr lang="en-US" b="1" u="sng" dirty="0" smtClean="0">
              <a:solidFill>
                <a:srgbClr val="FF0000"/>
              </a:solidFill>
            </a:endParaRPr>
          </a:p>
          <a:p>
            <a:pPr algn="just">
              <a:buNone/>
            </a:pPr>
            <a:r>
              <a:rPr lang="id-ID" b="1" dirty="0" smtClean="0">
                <a:solidFill>
                  <a:srgbClr val="FF0000"/>
                </a:solidFill>
              </a:rPr>
              <a:t>2. 	</a:t>
            </a:r>
            <a:r>
              <a:rPr lang="id-ID" b="1" u="sng" dirty="0" smtClean="0">
                <a:solidFill>
                  <a:srgbClr val="FF0000"/>
                </a:solidFill>
              </a:rPr>
              <a:t>Adanya organisasi.</a:t>
            </a:r>
            <a:endParaRPr lang="en-US" b="1" u="sng" dirty="0" smtClean="0">
              <a:solidFill>
                <a:srgbClr val="FF0000"/>
              </a:solidFill>
            </a:endParaRPr>
          </a:p>
          <a:p>
            <a:pPr algn="just">
              <a:buNone/>
            </a:pPr>
            <a:r>
              <a:rPr lang="id-ID" b="1" dirty="0" smtClean="0">
                <a:solidFill>
                  <a:srgbClr val="FF0000"/>
                </a:solidFill>
              </a:rPr>
              <a:t>3. 	</a:t>
            </a:r>
            <a:r>
              <a:rPr lang="id-ID" b="1" u="sng" dirty="0" smtClean="0">
                <a:solidFill>
                  <a:srgbClr val="FF0000"/>
                </a:solidFill>
              </a:rPr>
              <a:t>Otonomi dalam pekerjaannya.</a:t>
            </a:r>
            <a:endParaRPr lang="en-US" b="1" u="sng" dirty="0" smtClean="0">
              <a:solidFill>
                <a:srgbClr val="FF0000"/>
              </a:solidFill>
            </a:endParaRPr>
          </a:p>
          <a:p>
            <a:pPr algn="just">
              <a:buNone/>
            </a:pPr>
            <a:r>
              <a:rPr lang="id-ID" b="1" u="sng" dirty="0" smtClean="0"/>
              <a:t> </a:t>
            </a:r>
            <a:endParaRPr lang="en-US" b="1" u="sng"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algn="just">
              <a:buNone/>
            </a:pPr>
            <a:r>
              <a:rPr lang="en-US" dirty="0" smtClean="0"/>
              <a:t>    </a:t>
            </a:r>
            <a:r>
              <a:rPr lang="id-ID" b="1" dirty="0" smtClean="0"/>
              <a:t>Istilah profesi adalah </a:t>
            </a:r>
            <a:r>
              <a:rPr lang="id-ID" b="1" u="sng" dirty="0" smtClean="0">
                <a:solidFill>
                  <a:srgbClr val="FF0000"/>
                </a:solidFill>
              </a:rPr>
              <a:t>suatu hal yang berkaitan dengan bidang tertentu atau jenis pekerjaan (</a:t>
            </a:r>
            <a:r>
              <a:rPr lang="id-ID" b="1" i="1" u="sng" dirty="0" smtClean="0">
                <a:solidFill>
                  <a:srgbClr val="FF0000"/>
                </a:solidFill>
              </a:rPr>
              <a:t>occupation</a:t>
            </a:r>
            <a:r>
              <a:rPr lang="id-ID" b="1" u="sng" dirty="0" smtClean="0">
                <a:solidFill>
                  <a:srgbClr val="FF0000"/>
                </a:solidFill>
              </a:rPr>
              <a:t>) yang sangat dipengaruhi oleh pendidikan dan keahlian</a:t>
            </a:r>
            <a:r>
              <a:rPr lang="id-ID" b="1" dirty="0" smtClean="0">
                <a:solidFill>
                  <a:srgbClr val="FF0000"/>
                </a:solidFill>
              </a:rPr>
              <a:t>,</a:t>
            </a:r>
            <a:r>
              <a:rPr lang="id-ID" b="1" dirty="0" smtClean="0"/>
              <a:t> sehingga banyak orang yang bekerja tetapi belum tentu dikatakan memiliki profesi yang sesuai. Dengan keahlian saja yang diperoleh dari pendidikan kejuruan, juga belum cukup untuk menyatakan suatu pekerjaan dapat disebut profesi. Tetapi perlu penguasaan teori sistematis yang mendasari praktek pelaksanaan dan penguasaan teknik intelektual yang merupakan hubungan antara teori dan penerapan dalam praktek. </a:t>
            </a:r>
            <a:endParaRPr lang="en-US" b="1"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buNone/>
            </a:pPr>
            <a:r>
              <a:rPr lang="en-US" b="1" dirty="0" smtClean="0">
                <a:solidFill>
                  <a:srgbClr val="FF0000"/>
                </a:solidFill>
              </a:rPr>
              <a:t>    </a:t>
            </a:r>
            <a:r>
              <a:rPr lang="id-ID" b="1" u="sng" dirty="0" smtClean="0">
                <a:solidFill>
                  <a:srgbClr val="FF0000"/>
                </a:solidFill>
              </a:rPr>
              <a:t>Orientasi utama profesi adalah untuk kepentingan masyarakat dengan menggunakan keahlian yang dimiliki</a:t>
            </a:r>
            <a:r>
              <a:rPr lang="id-ID" b="1" dirty="0" smtClean="0"/>
              <a:t>. Akan tetapi tanpa disertai suatu kesadaran diri yang tinggi, profesi dapat dengan mudahnya disalahgunakan oleh seseorang seperti pada penyalahgunaan profesi seseorang di bidang komputer misalnya pada kasus kejahatan komputer yang berhasil meng-copy program komersial untuk diperjualbelikan lagi tanpa ijin dari hak pencipta atas program yang dikomersialkan itu. </a:t>
            </a:r>
            <a:r>
              <a:rPr lang="id-ID" b="1" u="sng" dirty="0" smtClean="0">
                <a:solidFill>
                  <a:srgbClr val="FF0000"/>
                </a:solidFill>
              </a:rPr>
              <a:t>Sehingga perlu pemahaman atas etika profesi dengan memahami kode etik profesi.</a:t>
            </a:r>
            <a:endParaRPr lang="en-US" b="1" dirty="0" smtClean="0">
              <a:solidFill>
                <a:srgbClr val="FF0000"/>
              </a:solidFill>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1173</Words>
  <Application>Microsoft Office PowerPoint</Application>
  <PresentationFormat>On-screen Show (4:3)</PresentationFormat>
  <Paragraphs>155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BAB-03 Kode Etik Profesi  </vt:lpstr>
      <vt:lpstr>POKOK BAHASAN</vt:lpstr>
      <vt:lpstr>POKOK BAHASAN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BAB-03-Kode Etik Profesi  </dc:title>
  <dc:creator>Neng Delis</dc:creator>
  <cp:lastModifiedBy>HP</cp:lastModifiedBy>
  <cp:revision>32</cp:revision>
  <dcterms:created xsi:type="dcterms:W3CDTF">2006-08-16T00:00:00Z</dcterms:created>
  <dcterms:modified xsi:type="dcterms:W3CDTF">2013-05-17T07:21:01Z</dcterms:modified>
</cp:coreProperties>
</file>