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3" r:id="rId3"/>
    <p:sldId id="272" r:id="rId4"/>
    <p:sldId id="257" r:id="rId5"/>
    <p:sldId id="258" r:id="rId6"/>
    <p:sldId id="274" r:id="rId7"/>
    <p:sldId id="259" r:id="rId8"/>
    <p:sldId id="260" r:id="rId9"/>
    <p:sldId id="261" r:id="rId10"/>
    <p:sldId id="262" r:id="rId11"/>
    <p:sldId id="263" r:id="rId12"/>
    <p:sldId id="264" r:id="rId13"/>
    <p:sldId id="265" r:id="rId14"/>
    <p:sldId id="275" r:id="rId15"/>
    <p:sldId id="266" r:id="rId16"/>
    <p:sldId id="267" r:id="rId17"/>
    <p:sldId id="268" r:id="rId18"/>
    <p:sldId id="269" r:id="rId19"/>
    <p:sldId id="270" r:id="rId20"/>
    <p:sldId id="271"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2C65D7-9EAA-4C59-A526-9EC4E872EDA2}" type="datetimeFigureOut">
              <a:rPr lang="en-US" smtClean="0"/>
              <a:t>10/27/2015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48F3AC-B6FD-41DC-8D38-5C83A3294129}" type="slidenum">
              <a:rPr lang="en-US" smtClean="0"/>
              <a:t>‹#›</a:t>
            </a:fld>
            <a:endParaRPr lang="en-US"/>
          </a:p>
        </p:txBody>
      </p:sp>
    </p:spTree>
    <p:extLst>
      <p:ext uri="{BB962C8B-B14F-4D97-AF65-F5344CB8AC3E}">
        <p14:creationId xmlns:p14="http://schemas.microsoft.com/office/powerpoint/2010/main" val="4070032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48F3AC-B6FD-41DC-8D38-5C83A3294129}"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beritanet.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beritane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858000"/>
          </a:xfrm>
        </p:spPr>
        <p:txBody>
          <a:bodyPr>
            <a:normAutofit/>
          </a:bodyPr>
          <a:lstStyle/>
          <a:p>
            <a:r>
              <a:rPr lang="en-US" sz="7200" b="1" smtClean="0">
                <a:solidFill>
                  <a:srgbClr val="FF0000"/>
                </a:solidFill>
              </a:rPr>
              <a:t> </a:t>
            </a:r>
            <a:r>
              <a:rPr lang="en-US" sz="7200" b="1" dirty="0" smtClean="0">
                <a:solidFill>
                  <a:srgbClr val="FF0000"/>
                </a:solidFill>
              </a:rPr>
              <a:t/>
            </a:r>
            <a:br>
              <a:rPr lang="en-US" sz="7200" b="1" dirty="0" smtClean="0">
                <a:solidFill>
                  <a:srgbClr val="FF0000"/>
                </a:solidFill>
              </a:rPr>
            </a:br>
            <a:r>
              <a:rPr lang="id-ID" sz="7200" b="1" dirty="0" smtClean="0">
                <a:solidFill>
                  <a:srgbClr val="FF0000"/>
                </a:solidFill>
              </a:rPr>
              <a:t>Etika pada </a:t>
            </a:r>
            <a:r>
              <a:rPr lang="en-US" sz="7200" b="1" dirty="0" smtClean="0">
                <a:solidFill>
                  <a:srgbClr val="FF0000"/>
                </a:solidFill>
              </a:rPr>
              <a:t/>
            </a:r>
            <a:br>
              <a:rPr lang="en-US" sz="7200" b="1" dirty="0" smtClean="0">
                <a:solidFill>
                  <a:srgbClr val="FF0000"/>
                </a:solidFill>
              </a:rPr>
            </a:br>
            <a:r>
              <a:rPr lang="id-ID" sz="7200" b="1" dirty="0" smtClean="0">
                <a:solidFill>
                  <a:srgbClr val="FF0000"/>
                </a:solidFill>
              </a:rPr>
              <a:t>Dunia Informatika </a:t>
            </a:r>
            <a:endParaRPr lang="en-US" sz="72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lnSpcReduction="10000"/>
          </a:bodyPr>
          <a:lstStyle/>
          <a:p>
            <a:pPr>
              <a:buNone/>
            </a:pPr>
            <a:r>
              <a:rPr lang="id-ID" b="1" dirty="0" smtClean="0">
                <a:solidFill>
                  <a:srgbClr val="FF0000"/>
                </a:solidFill>
              </a:rPr>
              <a:t>5.2 	</a:t>
            </a:r>
            <a:r>
              <a:rPr lang="id-ID" b="1" u="sng" dirty="0" smtClean="0">
                <a:solidFill>
                  <a:srgbClr val="FF0000"/>
                </a:solidFill>
              </a:rPr>
              <a:t>Etika dan Teknologi Informasi</a:t>
            </a:r>
            <a:r>
              <a:rPr lang="id-ID" dirty="0" smtClean="0"/>
              <a:t> </a:t>
            </a:r>
            <a:endParaRPr lang="en-US" dirty="0" smtClean="0"/>
          </a:p>
          <a:p>
            <a:pPr algn="just"/>
            <a:r>
              <a:rPr lang="id-ID" b="1" dirty="0" smtClean="0"/>
              <a:t>Perkembangan teknologi yang terjadi dalam kehidupan manusia, seperti revolusi yang memberikan banyak perubahan pada cara berpikir manusia, baik dalam usaha </a:t>
            </a:r>
            <a:r>
              <a:rPr lang="id-ID" b="1" u="sng" dirty="0" smtClean="0">
                <a:solidFill>
                  <a:srgbClr val="FF0000"/>
                </a:solidFill>
              </a:rPr>
              <a:t>pemecahan masalah</a:t>
            </a:r>
            <a:r>
              <a:rPr lang="id-ID" b="1" dirty="0" smtClean="0">
                <a:solidFill>
                  <a:srgbClr val="FF0000"/>
                </a:solidFill>
              </a:rPr>
              <a:t>, </a:t>
            </a:r>
            <a:r>
              <a:rPr lang="id-ID" b="1" u="sng" dirty="0" smtClean="0">
                <a:solidFill>
                  <a:srgbClr val="FF0000"/>
                </a:solidFill>
              </a:rPr>
              <a:t>perencanaan,</a:t>
            </a:r>
            <a:r>
              <a:rPr lang="id-ID" b="1" dirty="0" smtClean="0">
                <a:solidFill>
                  <a:srgbClr val="FF0000"/>
                </a:solidFill>
              </a:rPr>
              <a:t> </a:t>
            </a:r>
            <a:r>
              <a:rPr lang="id-ID" b="1" u="sng" dirty="0" smtClean="0">
                <a:solidFill>
                  <a:srgbClr val="FF0000"/>
                </a:solidFill>
              </a:rPr>
              <a:t>maupun</a:t>
            </a:r>
            <a:r>
              <a:rPr lang="id-ID" b="1" dirty="0" smtClean="0">
                <a:solidFill>
                  <a:srgbClr val="FF0000"/>
                </a:solidFill>
              </a:rPr>
              <a:t> </a:t>
            </a:r>
            <a:r>
              <a:rPr lang="id-ID" b="1" u="sng" dirty="0" smtClean="0">
                <a:solidFill>
                  <a:srgbClr val="FF0000"/>
                </a:solidFill>
              </a:rPr>
              <a:t>dalam pengambilan keputusan.  </a:t>
            </a:r>
            <a:endParaRPr lang="en-US" b="1" u="sng" dirty="0" smtClean="0">
              <a:solidFill>
                <a:srgbClr val="FF0000"/>
              </a:solidFill>
            </a:endParaRPr>
          </a:p>
          <a:p>
            <a:pPr algn="just"/>
            <a:r>
              <a:rPr lang="id-ID" b="1" dirty="0" smtClean="0"/>
              <a:t>Perubahan yang terjadi pada </a:t>
            </a:r>
            <a:r>
              <a:rPr lang="id-ID" b="1" u="sng" dirty="0" smtClean="0">
                <a:solidFill>
                  <a:srgbClr val="FF0000"/>
                </a:solidFill>
              </a:rPr>
              <a:t>cara berpikir manusia</a:t>
            </a:r>
            <a:r>
              <a:rPr lang="id-ID" b="1" dirty="0" smtClean="0">
                <a:solidFill>
                  <a:srgbClr val="FF0000"/>
                </a:solidFill>
              </a:rPr>
              <a:t> </a:t>
            </a:r>
            <a:r>
              <a:rPr lang="id-ID" b="1" u="sng" dirty="0" smtClean="0">
                <a:solidFill>
                  <a:srgbClr val="FF0000"/>
                </a:solidFill>
              </a:rPr>
              <a:t>akan</a:t>
            </a:r>
            <a:r>
              <a:rPr lang="id-ID" b="1" dirty="0" smtClean="0">
                <a:solidFill>
                  <a:srgbClr val="FF0000"/>
                </a:solidFill>
              </a:rPr>
              <a:t> </a:t>
            </a:r>
            <a:r>
              <a:rPr lang="id-ID" b="1" u="sng" dirty="0" smtClean="0">
                <a:solidFill>
                  <a:srgbClr val="FF0000"/>
                </a:solidFill>
              </a:rPr>
              <a:t>berpengaruh</a:t>
            </a:r>
            <a:r>
              <a:rPr lang="id-ID" b="1" dirty="0" smtClean="0">
                <a:solidFill>
                  <a:srgbClr val="FF0000"/>
                </a:solidFill>
              </a:rPr>
              <a:t> </a:t>
            </a:r>
            <a:r>
              <a:rPr lang="id-ID" b="1" u="sng" dirty="0" smtClean="0">
                <a:solidFill>
                  <a:srgbClr val="FF0000"/>
                </a:solidFill>
              </a:rPr>
              <a:t>terhadap pelaksanaan dan cara pandang manusia terhadap etika</a:t>
            </a:r>
            <a:r>
              <a:rPr lang="id-ID" b="1" dirty="0" smtClean="0"/>
              <a:t> dan norma-norma dalam kehidupannya.  Orang yang biasanya berinteraksi secara fisik, melakukan komunikasi secara langsung dengan orang lain, </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lnSpcReduction="10000"/>
          </a:bodyPr>
          <a:lstStyle/>
          <a:p>
            <a:pPr>
              <a:buNone/>
            </a:pPr>
            <a:r>
              <a:rPr lang="en-US" b="1" dirty="0" smtClean="0"/>
              <a:t>    </a:t>
            </a:r>
            <a:r>
              <a:rPr lang="id-ID" b="1" dirty="0" smtClean="0"/>
              <a:t>karena perkembangan teknologi internet dan email maka interaksi tersebut menjadi berkurang.</a:t>
            </a:r>
            <a:endParaRPr lang="en-US" b="1" dirty="0" smtClean="0"/>
          </a:p>
          <a:p>
            <a:pPr>
              <a:buNone/>
            </a:pPr>
            <a:endParaRPr lang="en-US" dirty="0" smtClean="0"/>
          </a:p>
          <a:p>
            <a:pPr algn="just"/>
            <a:r>
              <a:rPr lang="id-ID" b="1" dirty="0" smtClean="0"/>
              <a:t>Teknologi sebenarnya hanya alat yang digunakan manusia untuk menjawab tantangan hidup.  Jadi, faktor manusia dalam teknologi sangat penting.  Ketika manusia membiarkan dirinya dikuasai teknologi maka manusia yang lain akan mengalahkannya.  Oleh karena itu, </a:t>
            </a:r>
            <a:r>
              <a:rPr lang="id-ID" b="1" u="sng" dirty="0" smtClean="0">
                <a:solidFill>
                  <a:srgbClr val="FF0000"/>
                </a:solidFill>
              </a:rPr>
              <a:t>pendidikan manusiawi termasuk pelaksanaan norma dan etika kemanusiaan tetap harus berada pada peringkat teratas</a:t>
            </a:r>
            <a:r>
              <a:rPr lang="id-ID" b="1" dirty="0" smtClean="0"/>
              <a:t>, serta tidak hanya melakukan pemujaan terhadap teknologi belaka.  </a:t>
            </a:r>
            <a:endParaRPr lang="en-US" b="1" dirty="0" smtClean="0"/>
          </a:p>
          <a:p>
            <a:pPr algn="just">
              <a:buNone/>
            </a:pPr>
            <a:r>
              <a:rPr lang="id-ID" b="1" dirty="0" smtClean="0"/>
              <a:t> </a:t>
            </a:r>
            <a:endParaRPr lang="en-US" b="1"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lstStyle/>
          <a:p>
            <a:pPr algn="just">
              <a:buNone/>
            </a:pPr>
            <a:r>
              <a:rPr lang="en-US" dirty="0" smtClean="0"/>
              <a:t>    </a:t>
            </a:r>
            <a:r>
              <a:rPr lang="id-ID" b="1" dirty="0" smtClean="0"/>
              <a:t>Ada beberapa dampak pemanfaatan teknologi informasi yang tidak tepat yaitu:</a:t>
            </a:r>
            <a:endParaRPr lang="en-US" b="1" dirty="0" smtClean="0"/>
          </a:p>
          <a:p>
            <a:pPr lvl="0" algn="just">
              <a:buFont typeface="Wingdings" pitchFamily="2" charset="2"/>
              <a:buChar char="ü"/>
            </a:pPr>
            <a:r>
              <a:rPr lang="id-ID" b="1" u="sng" dirty="0" smtClean="0">
                <a:solidFill>
                  <a:srgbClr val="FF0000"/>
                </a:solidFill>
              </a:rPr>
              <a:t>Ketakutan terhadap teknologi informasi yang akan menggantikan fungsi manusia sebagai pekerja</a:t>
            </a:r>
            <a:endParaRPr lang="en-US" b="1" u="sng" dirty="0" smtClean="0">
              <a:solidFill>
                <a:srgbClr val="FF0000"/>
              </a:solidFill>
            </a:endParaRPr>
          </a:p>
          <a:p>
            <a:pPr lvl="0" algn="just">
              <a:buFont typeface="Wingdings" pitchFamily="2" charset="2"/>
              <a:buChar char="ü"/>
            </a:pPr>
            <a:r>
              <a:rPr lang="id-ID" b="1" u="sng" dirty="0" smtClean="0">
                <a:solidFill>
                  <a:srgbClr val="0070C0"/>
                </a:solidFill>
              </a:rPr>
              <a:t>Tingkat kompleksitas serata kecepatan yang sudah tidak dapat di tangani secara manual</a:t>
            </a:r>
            <a:endParaRPr lang="en-US" b="1" u="sng" dirty="0" smtClean="0">
              <a:solidFill>
                <a:srgbClr val="0070C0"/>
              </a:solidFill>
            </a:endParaRPr>
          </a:p>
          <a:p>
            <a:pPr lvl="0" algn="just">
              <a:buFont typeface="Wingdings" pitchFamily="2" charset="2"/>
              <a:buChar char="ü"/>
            </a:pPr>
            <a:r>
              <a:rPr lang="id-ID" b="1" u="sng" dirty="0" smtClean="0"/>
              <a:t>Pengangguran dan pemindahan kerja</a:t>
            </a:r>
            <a:endParaRPr lang="en-US" b="1" u="sng" dirty="0" smtClean="0"/>
          </a:p>
          <a:p>
            <a:pPr lvl="0" algn="just">
              <a:buFont typeface="Wingdings" pitchFamily="2" charset="2"/>
              <a:buChar char="ü"/>
            </a:pPr>
            <a:r>
              <a:rPr lang="id-ID" b="1" u="sng" dirty="0" smtClean="0">
                <a:solidFill>
                  <a:srgbClr val="FF0000"/>
                </a:solidFill>
              </a:rPr>
              <a:t>Kurangnya tanggung jawab profesi</a:t>
            </a:r>
            <a:endParaRPr lang="en-US" b="1" u="sng" dirty="0" smtClean="0">
              <a:solidFill>
                <a:srgbClr val="FF0000"/>
              </a:solidFill>
            </a:endParaRPr>
          </a:p>
          <a:p>
            <a:pPr lvl="0" algn="just">
              <a:buFont typeface="Wingdings" pitchFamily="2" charset="2"/>
              <a:buChar char="ü"/>
            </a:pPr>
            <a:r>
              <a:rPr lang="id-ID" b="1" u="sng" dirty="0" smtClean="0">
                <a:solidFill>
                  <a:srgbClr val="0070C0"/>
                </a:solidFill>
              </a:rPr>
              <a:t>Adanya golongan minoritas yang miskin informasi mengenai teknologi informasi</a:t>
            </a:r>
            <a:endParaRPr lang="en-US" b="1" u="sng" dirty="0" smtClean="0">
              <a:solidFill>
                <a:srgbClr val="0070C0"/>
              </a:solidFill>
            </a:endParaRP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Autofit/>
          </a:bodyPr>
          <a:lstStyle/>
          <a:p>
            <a:pPr>
              <a:buNone/>
            </a:pPr>
            <a:r>
              <a:rPr lang="en-US" b="1" dirty="0" smtClean="0"/>
              <a:t>    </a:t>
            </a:r>
            <a:r>
              <a:rPr lang="id-ID" b="1" u="sng" dirty="0" smtClean="0">
                <a:solidFill>
                  <a:srgbClr val="FF0000"/>
                </a:solidFill>
              </a:rPr>
              <a:t>Untuk mengatasi beberapa kendala tersebut maka dapat dilakukan</a:t>
            </a:r>
            <a:r>
              <a:rPr lang="id-ID" b="1" dirty="0" smtClean="0"/>
              <a:t>:</a:t>
            </a:r>
            <a:endParaRPr lang="en-US" b="1" dirty="0" smtClean="0"/>
          </a:p>
          <a:p>
            <a:pPr algn="just">
              <a:buFont typeface="Wingdings" pitchFamily="2" charset="2"/>
              <a:buChar char="§"/>
            </a:pPr>
            <a:r>
              <a:rPr lang="id-ID" b="1" u="sng" dirty="0" smtClean="0"/>
              <a:t>Di rancang sebuah teknologi yang berpusat pada manusia </a:t>
            </a:r>
            <a:endParaRPr lang="en-US" b="1" u="sng" dirty="0" smtClean="0"/>
          </a:p>
          <a:p>
            <a:pPr algn="just">
              <a:buFont typeface="Wingdings" pitchFamily="2" charset="2"/>
              <a:buChar char="§"/>
            </a:pPr>
            <a:r>
              <a:rPr lang="id-ID" b="1" u="sng" dirty="0" smtClean="0">
                <a:solidFill>
                  <a:srgbClr val="FF0000"/>
                </a:solidFill>
              </a:rPr>
              <a:t>Adanya dukungan dari suatu organisasi, kompleksitas dapat ditangani dengan Teknologi</a:t>
            </a:r>
            <a:endParaRPr lang="en-US" b="1" u="sng" dirty="0" smtClean="0">
              <a:solidFill>
                <a:srgbClr val="FF0000"/>
              </a:solidFill>
            </a:endParaRPr>
          </a:p>
          <a:p>
            <a:pPr algn="just">
              <a:buFont typeface="Wingdings" pitchFamily="2" charset="2"/>
              <a:buChar char="§"/>
            </a:pPr>
            <a:r>
              <a:rPr lang="id-ID" b="1" u="sng" dirty="0" smtClean="0"/>
              <a:t>Informasi</a:t>
            </a:r>
            <a:r>
              <a:rPr lang="en-US" b="1" u="sng" dirty="0" smtClean="0"/>
              <a:t> </a:t>
            </a:r>
            <a:r>
              <a:rPr lang="id-ID" b="1" u="sng" dirty="0" smtClean="0"/>
              <a:t>Adanya pendidikan yang mengenalkan teknologi informasi sehingga dapat meningkatkan kesadaran masyarakat terhadap kemajuan teknologi informasi.</a:t>
            </a:r>
            <a:endParaRPr lang="en-US" b="1" u="sng" dirty="0" smtClean="0"/>
          </a:p>
          <a:p>
            <a:pPr algn="just">
              <a:buFont typeface="Wingdings" pitchFamily="2" charset="2"/>
              <a:buChar char="§"/>
            </a:pPr>
            <a:r>
              <a:rPr lang="id-ID" b="1" u="sng" dirty="0" smtClean="0">
                <a:solidFill>
                  <a:srgbClr val="0070C0"/>
                </a:solidFill>
              </a:rPr>
              <a:t>Jika adanya peningkatan pendidikan maka akan adanya umpan balik dan imbalan yang diberikan oleh suatu organisasi </a:t>
            </a:r>
            <a:endParaRPr lang="en-US" b="1" u="sng" dirty="0" smtClean="0">
              <a:solidFill>
                <a:srgbClr val="0070C0"/>
              </a:solidFill>
            </a:endParaRP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endParaRPr lang="en-US" b="1" dirty="0" smtClean="0"/>
          </a:p>
          <a:p>
            <a:r>
              <a:rPr lang="id-ID" b="1" dirty="0" smtClean="0"/>
              <a:t>Perkembangan teknologi akan semakin meningkat namun hal ini harus disesuaikan dengan hukum yang berlaku sehingga etika dalam berprofesi di bidang teknologi informasi dapat berjalan dengan baik.</a:t>
            </a:r>
            <a:endParaRPr lang="en-US" b="1" dirty="0" smtClean="0"/>
          </a:p>
          <a:p>
            <a:pPr>
              <a:buNone/>
            </a:pPr>
            <a:endParaRPr lang="en-US" b="1" dirty="0" smtClean="0">
              <a:solidFill>
                <a:srgbClr val="FF0000"/>
              </a:solidFill>
            </a:endParaRPr>
          </a:p>
          <a:p>
            <a:r>
              <a:rPr lang="id-ID" b="1" dirty="0" smtClean="0">
                <a:solidFill>
                  <a:srgbClr val="FF0000"/>
                </a:solidFill>
              </a:rPr>
              <a:t>5.3</a:t>
            </a:r>
            <a:r>
              <a:rPr lang="en-US" b="1" dirty="0" smtClean="0">
                <a:solidFill>
                  <a:srgbClr val="FF0000"/>
                </a:solidFill>
              </a:rPr>
              <a:t>. </a:t>
            </a:r>
            <a:r>
              <a:rPr lang="id-ID" b="1" u="sng" dirty="0" smtClean="0">
                <a:solidFill>
                  <a:srgbClr val="FF0000"/>
                </a:solidFill>
              </a:rPr>
              <a:t>Etika Pemanfaatan Teknologi Informasi</a:t>
            </a:r>
            <a:endParaRPr lang="en-US" b="1" u="sng" dirty="0" smtClean="0">
              <a:solidFill>
                <a:srgbClr val="FF0000"/>
              </a:solidFill>
            </a:endParaRPr>
          </a:p>
          <a:p>
            <a:pPr>
              <a:buNone/>
            </a:pPr>
            <a:endParaRPr lang="en-US" dirty="0" smtClean="0">
              <a:solidFill>
                <a:srgbClr val="FF0000"/>
              </a:solidFill>
            </a:endParaRPr>
          </a:p>
          <a:p>
            <a:pPr algn="just">
              <a:buNone/>
            </a:pPr>
            <a:r>
              <a:rPr lang="en-US" b="1" dirty="0" smtClean="0"/>
              <a:t>    </a:t>
            </a:r>
            <a:r>
              <a:rPr lang="id-ID" b="1" dirty="0" smtClean="0"/>
              <a:t>Menurut </a:t>
            </a:r>
            <a:r>
              <a:rPr lang="id-ID" b="1" u="sng" dirty="0" smtClean="0">
                <a:solidFill>
                  <a:srgbClr val="FF0000"/>
                </a:solidFill>
              </a:rPr>
              <a:t>James H. Moor </a:t>
            </a:r>
            <a:r>
              <a:rPr lang="id-ID" b="1" dirty="0" smtClean="0"/>
              <a:t>ada tiga alasan utama mengapa masyarakat berminat untuk menggunakan komputer yaitu;</a:t>
            </a:r>
            <a:endParaRPr lang="en-US" b="1"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a:bodyPr>
          <a:lstStyle/>
          <a:p>
            <a:pPr marL="514350" lvl="0" indent="-514350" algn="just">
              <a:buFont typeface="+mj-lt"/>
              <a:buAutoNum type="arabicPeriod"/>
            </a:pPr>
            <a:r>
              <a:rPr lang="id-ID" sz="3300" b="1" u="sng" dirty="0" smtClean="0">
                <a:solidFill>
                  <a:srgbClr val="FF0000"/>
                </a:solidFill>
              </a:rPr>
              <a:t>Kelenturan logika (</a:t>
            </a:r>
            <a:r>
              <a:rPr lang="id-ID" sz="3300" b="1" i="1" u="sng" dirty="0" smtClean="0">
                <a:solidFill>
                  <a:srgbClr val="FF0000"/>
                </a:solidFill>
              </a:rPr>
              <a:t>logical malleability</a:t>
            </a:r>
            <a:r>
              <a:rPr lang="id-ID" sz="3300" b="1" u="sng" dirty="0" smtClean="0">
                <a:solidFill>
                  <a:srgbClr val="FF0000"/>
                </a:solidFill>
              </a:rPr>
              <a:t>),</a:t>
            </a:r>
            <a:endParaRPr lang="en-US" sz="3300" b="1" u="sng" dirty="0" smtClean="0">
              <a:solidFill>
                <a:srgbClr val="FF0000"/>
              </a:solidFill>
            </a:endParaRPr>
          </a:p>
          <a:p>
            <a:pPr algn="just">
              <a:buNone/>
            </a:pPr>
            <a:r>
              <a:rPr lang="en-US" sz="3300" b="1" dirty="0" smtClean="0"/>
              <a:t>    </a:t>
            </a:r>
            <a:r>
              <a:rPr lang="id-ID" sz="3300" b="1" dirty="0" smtClean="0"/>
              <a:t>Memiliki kemampuan untuk membuat suatu aplikasi untuk melakukan apapun yang diinginkan oleh programmer untuk penggunannya.</a:t>
            </a:r>
            <a:endParaRPr lang="en-US" sz="3300" b="1" dirty="0" smtClean="0"/>
          </a:p>
          <a:p>
            <a:pPr marL="514350" lvl="0" indent="-514350" algn="just">
              <a:buFont typeface="+mj-lt"/>
              <a:buAutoNum type="arabicPeriod" startAt="2"/>
            </a:pPr>
            <a:r>
              <a:rPr lang="id-ID" sz="3300" b="1" u="sng" dirty="0" smtClean="0">
                <a:solidFill>
                  <a:srgbClr val="FF0000"/>
                </a:solidFill>
              </a:rPr>
              <a:t>Faktor Transformasi (</a:t>
            </a:r>
            <a:r>
              <a:rPr lang="id-ID" sz="3300" b="1" i="1" u="sng" dirty="0" smtClean="0">
                <a:solidFill>
                  <a:srgbClr val="FF0000"/>
                </a:solidFill>
              </a:rPr>
              <a:t>transformation factors</a:t>
            </a:r>
            <a:r>
              <a:rPr lang="id-ID" sz="3300" b="1" u="sng" dirty="0" smtClean="0">
                <a:solidFill>
                  <a:srgbClr val="FF0000"/>
                </a:solidFill>
              </a:rPr>
              <a:t>)</a:t>
            </a:r>
            <a:endParaRPr lang="en-US" sz="3300" b="1" u="sng" dirty="0" smtClean="0">
              <a:solidFill>
                <a:srgbClr val="FF0000"/>
              </a:solidFill>
            </a:endParaRPr>
          </a:p>
          <a:p>
            <a:pPr algn="just">
              <a:buNone/>
            </a:pPr>
            <a:r>
              <a:rPr lang="en-US" sz="3300" b="1" dirty="0" smtClean="0"/>
              <a:t>    </a:t>
            </a:r>
            <a:r>
              <a:rPr lang="id-ID" sz="3300" b="1" dirty="0" smtClean="0"/>
              <a:t>Memiliki kemampuan untuk bergerak dengan cepat kemanapun pengguna akan menuju ke suatu tempat.</a:t>
            </a:r>
            <a:endParaRPr lang="en-US" sz="3300" b="1" dirty="0" smtClean="0"/>
          </a:p>
          <a:p>
            <a:pPr marL="514350" lvl="0" indent="-514350" algn="just">
              <a:buFont typeface="+mj-lt"/>
              <a:buAutoNum type="arabicPeriod" startAt="3"/>
            </a:pPr>
            <a:r>
              <a:rPr lang="id-ID" sz="3300" b="1" u="sng" dirty="0" smtClean="0">
                <a:solidFill>
                  <a:srgbClr val="FF0000"/>
                </a:solidFill>
              </a:rPr>
              <a:t>Faktor tak kasat mata (</a:t>
            </a:r>
            <a:r>
              <a:rPr lang="id-ID" sz="3300" b="1" i="1" u="sng" dirty="0" smtClean="0">
                <a:solidFill>
                  <a:srgbClr val="FF0000"/>
                </a:solidFill>
              </a:rPr>
              <a:t>invisibility factors</a:t>
            </a:r>
            <a:r>
              <a:rPr lang="id-ID" sz="3300" b="1" u="sng" dirty="0" smtClean="0">
                <a:solidFill>
                  <a:srgbClr val="FF0000"/>
                </a:solidFill>
              </a:rPr>
              <a:t>).</a:t>
            </a:r>
            <a:endParaRPr lang="en-US" sz="3300" b="1" u="sng" dirty="0" smtClean="0">
              <a:solidFill>
                <a:srgbClr val="FF0000"/>
              </a:solidFill>
            </a:endParaRPr>
          </a:p>
          <a:p>
            <a:pPr algn="just">
              <a:buNone/>
            </a:pPr>
            <a:r>
              <a:rPr lang="en-US" sz="3300" b="1" dirty="0" smtClean="0"/>
              <a:t>    </a:t>
            </a:r>
            <a:r>
              <a:rPr lang="id-ID" sz="3300" b="1" dirty="0" smtClean="0"/>
              <a:t>Memiliki kemampuan untuk menyembunyikan semua operasi internal komputer sehingga tidak ada peluang bagi penyusup untuk menyalahgunakan operasi tersebut.</a:t>
            </a:r>
            <a:endParaRPr lang="en-US" sz="3300" b="1" dirty="0" smtClean="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lgn="just">
              <a:buNone/>
            </a:pPr>
            <a:r>
              <a:rPr lang="en-US" dirty="0" smtClean="0"/>
              <a:t>    </a:t>
            </a:r>
            <a:r>
              <a:rPr lang="id-ID" b="1" dirty="0" smtClean="0"/>
              <a:t>Dengan adanya ketiga faktor tersebut di atas maka terdapat implikasi etis terhadap penggunaan teknologi informasi meliputi moral, </a:t>
            </a:r>
            <a:r>
              <a:rPr lang="id-ID" b="1" u="sng" dirty="0" smtClean="0"/>
              <a:t>etika</a:t>
            </a:r>
            <a:r>
              <a:rPr lang="id-ID" b="1" dirty="0" smtClean="0"/>
              <a:t> dan hukum.  Sebelum di bahas mengenai hukum yang berlaku, ada hak sosial dan komputer (</a:t>
            </a:r>
            <a:r>
              <a:rPr lang="id-ID" b="1" u="sng" dirty="0" smtClean="0">
                <a:solidFill>
                  <a:srgbClr val="FF0000"/>
                </a:solidFill>
              </a:rPr>
              <a:t>Deborah Johnson</a:t>
            </a:r>
            <a:r>
              <a:rPr lang="id-ID" b="1" dirty="0" smtClean="0"/>
              <a:t>) dan hak atas informasi (</a:t>
            </a:r>
            <a:r>
              <a:rPr lang="id-ID" b="1" u="sng" dirty="0" smtClean="0">
                <a:solidFill>
                  <a:srgbClr val="FF0000"/>
                </a:solidFill>
              </a:rPr>
              <a:t>Richard O. Masson</a:t>
            </a:r>
            <a:r>
              <a:rPr lang="id-ID" b="1" dirty="0" smtClean="0"/>
              <a:t>) yang harus dijabarkan:</a:t>
            </a:r>
            <a:endParaRPr lang="en-US" b="1" dirty="0" smtClean="0"/>
          </a:p>
          <a:p>
            <a:pPr algn="just">
              <a:buNone/>
            </a:pPr>
            <a:r>
              <a:rPr lang="id-ID" b="1" dirty="0" smtClean="0"/>
              <a:t>Hak Sosial dan Komputer (Deborah Johnson)</a:t>
            </a:r>
            <a:endParaRPr lang="en-US" b="1" dirty="0" smtClean="0"/>
          </a:p>
          <a:p>
            <a:pPr marL="514350" lvl="0" indent="-514350" algn="just">
              <a:buFont typeface="+mj-lt"/>
              <a:buAutoNum type="arabicPeriod"/>
            </a:pPr>
            <a:r>
              <a:rPr lang="id-ID" b="1" u="sng" dirty="0" smtClean="0">
                <a:solidFill>
                  <a:srgbClr val="FF0000"/>
                </a:solidFill>
              </a:rPr>
              <a:t>Hak atas akses komputer</a:t>
            </a:r>
            <a:endParaRPr lang="en-US" b="1" u="sng" dirty="0" smtClean="0">
              <a:solidFill>
                <a:srgbClr val="FF0000"/>
              </a:solidFill>
            </a:endParaRPr>
          </a:p>
          <a:p>
            <a:pPr algn="just">
              <a:buNone/>
            </a:pPr>
            <a:r>
              <a:rPr lang="id-ID" b="1" dirty="0" smtClean="0"/>
              <a:t> 	Setiap orang berhak untuk mengoperasikan komputer dengan tidak harus memilikinya.  </a:t>
            </a:r>
            <a:endParaRPr lang="en-US" b="1" dirty="0" smtClean="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20000"/>
          </a:bodyPr>
          <a:lstStyle/>
          <a:p>
            <a:pPr marL="514350" lvl="0" indent="-514350" algn="just">
              <a:buFont typeface="+mj-lt"/>
              <a:buAutoNum type="arabicPeriod" startAt="2"/>
            </a:pPr>
            <a:r>
              <a:rPr lang="id-ID" b="1" u="sng" dirty="0" smtClean="0">
                <a:solidFill>
                  <a:srgbClr val="FF0000"/>
                </a:solidFill>
              </a:rPr>
              <a:t>Hak atas keahlian komputer</a:t>
            </a:r>
            <a:endParaRPr lang="en-US" b="1" u="sng" dirty="0" smtClean="0">
              <a:solidFill>
                <a:srgbClr val="FF0000"/>
              </a:solidFill>
            </a:endParaRPr>
          </a:p>
          <a:p>
            <a:pPr algn="just">
              <a:buNone/>
            </a:pPr>
            <a:r>
              <a:rPr lang="en-US" b="1" dirty="0" smtClean="0"/>
              <a:t>    </a:t>
            </a:r>
            <a:r>
              <a:rPr lang="id-ID" b="1" dirty="0" smtClean="0"/>
              <a:t>Pada awal komputer dibuat, terdapat kekawatiran yang luas terhadap masyarakat akan terjadinya pengangguran karena beberapa peran digantikan oleh komputer.  Tetapi pada kenyataannya </a:t>
            </a:r>
            <a:r>
              <a:rPr lang="id-ID" b="1" u="sng" dirty="0" smtClean="0">
                <a:solidFill>
                  <a:srgbClr val="FF0000"/>
                </a:solidFill>
              </a:rPr>
              <a:t>dengan keahlian di bidang komputer dapat membuka peluang pekerjaan yang lebih banyak;</a:t>
            </a:r>
            <a:endParaRPr lang="en-US" b="1" u="sng" dirty="0" smtClean="0">
              <a:solidFill>
                <a:srgbClr val="FF0000"/>
              </a:solidFill>
            </a:endParaRPr>
          </a:p>
          <a:p>
            <a:pPr marL="514350" lvl="0" indent="-514350" algn="just">
              <a:buFont typeface="+mj-lt"/>
              <a:buAutoNum type="arabicPeriod" startAt="3"/>
            </a:pPr>
            <a:r>
              <a:rPr lang="id-ID" b="1" u="sng" dirty="0" smtClean="0">
                <a:solidFill>
                  <a:srgbClr val="FF0000"/>
                </a:solidFill>
              </a:rPr>
              <a:t>Hak atas spesialis komputer</a:t>
            </a:r>
            <a:r>
              <a:rPr lang="id-ID" b="1" dirty="0" smtClean="0"/>
              <a:t>,</a:t>
            </a:r>
            <a:endParaRPr lang="en-US" b="1" dirty="0" smtClean="0"/>
          </a:p>
          <a:p>
            <a:pPr algn="just">
              <a:buNone/>
            </a:pPr>
            <a:r>
              <a:rPr lang="en-US" b="1" dirty="0" smtClean="0"/>
              <a:t>    </a:t>
            </a:r>
            <a:r>
              <a:rPr lang="id-ID" b="1" dirty="0" smtClean="0"/>
              <a:t>Pemakai komputer tidak semua menguasai akan ilmu yang terdapat pada komputer yang begitu banyak dan luas.  Untuk bidang tertentu diperlukan spesialis bidang komputer, </a:t>
            </a:r>
            <a:endParaRPr lang="en-US" b="1" dirty="0" smtClean="0"/>
          </a:p>
          <a:p>
            <a:pPr marL="514350" lvl="0" indent="-514350" algn="just">
              <a:buFont typeface="+mj-lt"/>
              <a:buAutoNum type="arabicPeriod" startAt="4"/>
            </a:pPr>
            <a:r>
              <a:rPr lang="id-ID" b="1" u="sng" dirty="0" smtClean="0">
                <a:solidFill>
                  <a:srgbClr val="FF0000"/>
                </a:solidFill>
              </a:rPr>
              <a:t>Hak atas pengambilan keputusan komputer</a:t>
            </a:r>
            <a:endParaRPr lang="en-US" b="1" u="sng" dirty="0" smtClean="0">
              <a:solidFill>
                <a:srgbClr val="FF0000"/>
              </a:solidFill>
            </a:endParaRPr>
          </a:p>
          <a:p>
            <a:pPr algn="just">
              <a:buNone/>
            </a:pPr>
            <a:r>
              <a:rPr lang="en-US" b="1" dirty="0" smtClean="0"/>
              <a:t>    </a:t>
            </a:r>
            <a:r>
              <a:rPr lang="id-ID" b="1" dirty="0" smtClean="0"/>
              <a:t>Meskipun masyarakat tidak berpartisipasi dalam pengambilan keputusan mengenai bagaimana komputer diterapkan, namun masyarakat memiliki hak tersebut.</a:t>
            </a:r>
            <a:endParaRPr lang="en-US" b="1"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20000"/>
          </a:bodyPr>
          <a:lstStyle/>
          <a:p>
            <a:r>
              <a:rPr lang="id-ID" b="1" u="sng" dirty="0" smtClean="0">
                <a:solidFill>
                  <a:srgbClr val="FF0000"/>
                </a:solidFill>
              </a:rPr>
              <a:t>Hak atas Informasi (Richard O. Masson</a:t>
            </a:r>
            <a:r>
              <a:rPr lang="id-ID" b="1" dirty="0" smtClean="0">
                <a:solidFill>
                  <a:srgbClr val="FF0000"/>
                </a:solidFill>
              </a:rPr>
              <a:t>)</a:t>
            </a:r>
            <a:endParaRPr lang="en-US" b="1" dirty="0" smtClean="0">
              <a:solidFill>
                <a:srgbClr val="FF0000"/>
              </a:solidFill>
            </a:endParaRPr>
          </a:p>
          <a:p>
            <a:pPr marL="514350" lvl="0" indent="-514350" algn="just">
              <a:buFont typeface="+mj-lt"/>
              <a:buAutoNum type="arabicPeriod"/>
            </a:pPr>
            <a:r>
              <a:rPr lang="id-ID" b="1" u="sng" dirty="0" smtClean="0">
                <a:solidFill>
                  <a:srgbClr val="FF0000"/>
                </a:solidFill>
              </a:rPr>
              <a:t>Hak atas privasi</a:t>
            </a:r>
            <a:r>
              <a:rPr lang="id-ID" b="1" dirty="0" smtClean="0"/>
              <a:t>,</a:t>
            </a:r>
            <a:endParaRPr lang="en-US" b="1" dirty="0" smtClean="0"/>
          </a:p>
          <a:p>
            <a:pPr algn="just">
              <a:buNone/>
            </a:pPr>
            <a:r>
              <a:rPr lang="en-US" b="1" dirty="0" smtClean="0"/>
              <a:t>    </a:t>
            </a:r>
            <a:r>
              <a:rPr lang="id-ID" b="1" dirty="0" smtClean="0"/>
              <a:t>Sebuah informasi yang sifatnya pribadi baik secara individu maupun dalam suatu organisasi mendapatkan perlindungan atas hukum tentang kerahasiannya;</a:t>
            </a:r>
            <a:endParaRPr lang="en-US" b="1" dirty="0" smtClean="0"/>
          </a:p>
          <a:p>
            <a:pPr marL="514350" lvl="0" indent="-514350" algn="just">
              <a:buFont typeface="+mj-lt"/>
              <a:buAutoNum type="arabicPeriod" startAt="2"/>
            </a:pPr>
            <a:r>
              <a:rPr lang="id-ID" b="1" u="sng" dirty="0" smtClean="0">
                <a:solidFill>
                  <a:srgbClr val="FF0000"/>
                </a:solidFill>
              </a:rPr>
              <a:t>Hak atas Akurasi</a:t>
            </a:r>
            <a:r>
              <a:rPr lang="id-ID" b="1" dirty="0" smtClean="0"/>
              <a:t>.  </a:t>
            </a:r>
            <a:endParaRPr lang="en-US" b="1" dirty="0" smtClean="0"/>
          </a:p>
          <a:p>
            <a:pPr algn="just">
              <a:buNone/>
            </a:pPr>
            <a:r>
              <a:rPr lang="en-US" b="1" dirty="0" smtClean="0"/>
              <a:t>    </a:t>
            </a:r>
            <a:r>
              <a:rPr lang="id-ID" b="1" dirty="0" smtClean="0"/>
              <a:t>Komputer dipercaya dapat mencapai tingkat akurasi yang tidak bisa dicapai oleh sistem nonkomputer, potensi ini selalu ada meskipun tidak selalu tercapai;</a:t>
            </a:r>
            <a:endParaRPr lang="en-US" b="1" dirty="0" smtClean="0"/>
          </a:p>
          <a:p>
            <a:pPr marL="514350" lvl="0" indent="-514350" algn="just">
              <a:buFont typeface="+mj-lt"/>
              <a:buAutoNum type="arabicPeriod" startAt="3"/>
            </a:pPr>
            <a:r>
              <a:rPr lang="id-ID" b="1" u="sng" dirty="0" smtClean="0">
                <a:solidFill>
                  <a:srgbClr val="FF0000"/>
                </a:solidFill>
              </a:rPr>
              <a:t>Hak atas kepemilikan</a:t>
            </a:r>
            <a:r>
              <a:rPr lang="id-ID" b="1" dirty="0" smtClean="0"/>
              <a:t>.  </a:t>
            </a:r>
            <a:endParaRPr lang="en-US" b="1" dirty="0" smtClean="0"/>
          </a:p>
          <a:p>
            <a:pPr algn="just">
              <a:buNone/>
            </a:pPr>
            <a:r>
              <a:rPr lang="en-US" b="1" dirty="0" smtClean="0"/>
              <a:t>    </a:t>
            </a:r>
            <a:r>
              <a:rPr lang="id-ID" b="1" dirty="0" smtClean="0"/>
              <a:t>Ini berhubungan dengan hak milik intelektual, umumnya dalam bentuk program-program komputer yang dengan mudahnya dilakukan penggandaan atau disalin secara ilegal.  Ini bisa dituntut di pengadilan;</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lstStyle/>
          <a:p>
            <a:pPr marL="514350" lvl="0" indent="-514350" algn="just">
              <a:buFont typeface="+mj-lt"/>
              <a:buAutoNum type="arabicPeriod" startAt="4"/>
            </a:pPr>
            <a:r>
              <a:rPr lang="id-ID" b="1" u="sng" dirty="0" smtClean="0">
                <a:solidFill>
                  <a:srgbClr val="FF0000"/>
                </a:solidFill>
              </a:rPr>
              <a:t>Hak atas akses</a:t>
            </a:r>
            <a:r>
              <a:rPr lang="id-ID" b="1" dirty="0" smtClean="0"/>
              <a:t>.</a:t>
            </a:r>
            <a:endParaRPr lang="en-US" b="1" dirty="0" smtClean="0"/>
          </a:p>
          <a:p>
            <a:pPr algn="just">
              <a:buNone/>
            </a:pPr>
            <a:r>
              <a:rPr lang="en-US" b="1" dirty="0" smtClean="0"/>
              <a:t>    </a:t>
            </a:r>
            <a:r>
              <a:rPr lang="id-ID" b="1" dirty="0" smtClean="0"/>
              <a:t>Informasi memiliki nilai, dimana setiap kali kita akan mengaksesnya harus melakukan account atau izin pada pihak yang memiliki informasi tersebut.  Sebagai contoh kita dapat membaca data-data penelitian atau buku-buku </a:t>
            </a:r>
            <a:r>
              <a:rPr lang="id-ID" b="1" i="1" u="sng" dirty="0" smtClean="0">
                <a:solidFill>
                  <a:srgbClr val="FF0000"/>
                </a:solidFill>
              </a:rPr>
              <a:t>online</a:t>
            </a:r>
            <a:r>
              <a:rPr lang="id-ID" b="1" dirty="0" smtClean="0"/>
              <a:t> di Internet yang harus bayar untuk dapat mengaksesnya.</a:t>
            </a:r>
            <a:endParaRPr lang="en-US" b="1" dirty="0" smtClean="0"/>
          </a:p>
          <a:p>
            <a:pPr algn="just">
              <a:buNone/>
            </a:pPr>
            <a:r>
              <a:rPr lang="id-ID" b="1" dirty="0" smtClean="0"/>
              <a:t> </a:t>
            </a:r>
            <a:endParaRPr lang="en-US" b="1" dirty="0" smtClean="0"/>
          </a:p>
          <a:p>
            <a:pPr algn="just"/>
            <a:r>
              <a:rPr lang="id-ID" b="1" dirty="0" smtClean="0"/>
              <a:t>Kedua hak tersebut tidak dapat diambil oleh siapapun, namun sebagai pengguna teknologi ini, pengguna harus belajar bagaimana mempunyai etika yang baik dalam berkomputer.</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POKOK BAHASAN</a:t>
            </a:r>
            <a:endParaRPr lang="en-US" b="1" dirty="0">
              <a:solidFill>
                <a:srgbClr val="FF0000"/>
              </a:solidFill>
            </a:endParaRPr>
          </a:p>
        </p:txBody>
      </p:sp>
      <p:sp>
        <p:nvSpPr>
          <p:cNvPr id="3" name="Content Placeholder 2"/>
          <p:cNvSpPr>
            <a:spLocks noGrp="1"/>
          </p:cNvSpPr>
          <p:nvPr>
            <p:ph idx="1"/>
          </p:nvPr>
        </p:nvSpPr>
        <p:spPr>
          <a:xfrm>
            <a:off x="0" y="1219200"/>
            <a:ext cx="8686800" cy="5334000"/>
          </a:xfrm>
        </p:spPr>
        <p:txBody>
          <a:bodyPr/>
          <a:lstStyle/>
          <a:p>
            <a:endParaRPr lang="en-US" sz="4000" b="1" dirty="0" smtClean="0"/>
          </a:p>
          <a:p>
            <a:r>
              <a:rPr lang="id-ID" sz="4000" b="1" dirty="0" smtClean="0">
                <a:solidFill>
                  <a:srgbClr val="0070C0"/>
                </a:solidFill>
              </a:rPr>
              <a:t>5.1 </a:t>
            </a:r>
            <a:r>
              <a:rPr lang="en-US" sz="4000" b="1" dirty="0" smtClean="0">
                <a:solidFill>
                  <a:srgbClr val="0070C0"/>
                </a:solidFill>
              </a:rPr>
              <a:t>.   </a:t>
            </a:r>
            <a:r>
              <a:rPr lang="id-ID" sz="4000" b="1" dirty="0" smtClean="0">
                <a:solidFill>
                  <a:srgbClr val="0070C0"/>
                </a:solidFill>
              </a:rPr>
              <a:t>Sejarah dan Perkembangan Etika </a:t>
            </a:r>
            <a:endParaRPr lang="en-US" sz="4000" b="1" dirty="0" smtClean="0">
              <a:solidFill>
                <a:srgbClr val="0070C0"/>
              </a:solidFill>
            </a:endParaRPr>
          </a:p>
          <a:p>
            <a:pPr>
              <a:buNone/>
            </a:pPr>
            <a:r>
              <a:rPr lang="en-US" sz="4000" b="1" dirty="0" smtClean="0">
                <a:solidFill>
                  <a:srgbClr val="0070C0"/>
                </a:solidFill>
              </a:rPr>
              <a:t>              </a:t>
            </a:r>
            <a:r>
              <a:rPr lang="id-ID" sz="4000" b="1" dirty="0" smtClean="0">
                <a:solidFill>
                  <a:srgbClr val="0070C0"/>
                </a:solidFill>
              </a:rPr>
              <a:t>Komputer</a:t>
            </a:r>
            <a:endParaRPr lang="en-US" sz="4000" b="1" dirty="0" smtClean="0">
              <a:solidFill>
                <a:srgbClr val="0070C0"/>
              </a:solidFill>
            </a:endParaRPr>
          </a:p>
          <a:p>
            <a:r>
              <a:rPr lang="id-ID" sz="4000" b="1" dirty="0" smtClean="0">
                <a:solidFill>
                  <a:srgbClr val="0070C0"/>
                </a:solidFill>
              </a:rPr>
              <a:t>5.2 </a:t>
            </a:r>
            <a:r>
              <a:rPr lang="en-US" sz="4000" b="1" dirty="0" smtClean="0">
                <a:solidFill>
                  <a:srgbClr val="0070C0"/>
                </a:solidFill>
              </a:rPr>
              <a:t> .  </a:t>
            </a:r>
            <a:r>
              <a:rPr lang="id-ID" sz="4000" b="1" dirty="0" smtClean="0">
                <a:solidFill>
                  <a:srgbClr val="0070C0"/>
                </a:solidFill>
              </a:rPr>
              <a:t>Etika dan Teknologi Informasi</a:t>
            </a:r>
            <a:r>
              <a:rPr lang="id-ID" sz="4000" dirty="0" smtClean="0">
                <a:solidFill>
                  <a:srgbClr val="0070C0"/>
                </a:solidFill>
              </a:rPr>
              <a:t> </a:t>
            </a:r>
            <a:endParaRPr lang="en-US" sz="4000" dirty="0" smtClean="0">
              <a:solidFill>
                <a:srgbClr val="0070C0"/>
              </a:solidFill>
            </a:endParaRPr>
          </a:p>
          <a:p>
            <a:r>
              <a:rPr lang="id-ID" sz="4000" b="1" dirty="0" smtClean="0">
                <a:solidFill>
                  <a:srgbClr val="0070C0"/>
                </a:solidFill>
              </a:rPr>
              <a:t>5.3</a:t>
            </a:r>
            <a:r>
              <a:rPr lang="en-US" sz="4000" b="1" dirty="0" smtClean="0">
                <a:solidFill>
                  <a:srgbClr val="0070C0"/>
                </a:solidFill>
              </a:rPr>
              <a:t>.    </a:t>
            </a:r>
            <a:r>
              <a:rPr lang="id-ID" sz="4000" b="1" dirty="0" smtClean="0">
                <a:solidFill>
                  <a:srgbClr val="0070C0"/>
                </a:solidFill>
              </a:rPr>
              <a:t>Etika Pemanfaatan Teknologi </a:t>
            </a:r>
            <a:endParaRPr lang="en-US" sz="4000" b="1" dirty="0" smtClean="0">
              <a:solidFill>
                <a:srgbClr val="0070C0"/>
              </a:solidFill>
            </a:endParaRPr>
          </a:p>
          <a:p>
            <a:pPr>
              <a:buNone/>
            </a:pPr>
            <a:r>
              <a:rPr lang="en-US" sz="4000" b="1" dirty="0" smtClean="0">
                <a:solidFill>
                  <a:srgbClr val="0070C0"/>
                </a:solidFill>
              </a:rPr>
              <a:t>               </a:t>
            </a:r>
            <a:r>
              <a:rPr lang="id-ID" sz="4000" b="1" dirty="0" smtClean="0">
                <a:solidFill>
                  <a:srgbClr val="0070C0"/>
                </a:solidFill>
              </a:rPr>
              <a:t>Informasi</a:t>
            </a:r>
            <a:endParaRPr lang="en-US" sz="4000" b="1" dirty="0" smtClean="0">
              <a:solidFill>
                <a:srgbClr val="0070C0"/>
              </a:solidFill>
            </a:endParaRPr>
          </a:p>
          <a:p>
            <a:endParaRPr lang="en-US" sz="4000" b="1" dirty="0" smtClean="0"/>
          </a:p>
          <a:p>
            <a:endParaRPr lang="en-US" b="1" dirty="0" smtClean="0">
              <a:solidFill>
                <a:srgbClr val="FF0000"/>
              </a:solidFill>
            </a:endParaRPr>
          </a:p>
          <a:p>
            <a:endParaRPr lang="en-US" b="1" dirty="0" smtClean="0">
              <a:solidFill>
                <a:srgbClr val="FF0000"/>
              </a:solidFill>
            </a:endParaRPr>
          </a:p>
          <a:p>
            <a:endParaRPr lang="en-US" dirty="0" smtClean="0">
              <a:solidFill>
                <a:srgbClr val="FF0000"/>
              </a:solidFill>
            </a:endParaRPr>
          </a:p>
          <a:p>
            <a:endParaRPr lang="en-US" dirty="0" smtClean="0"/>
          </a:p>
          <a:p>
            <a:endParaRPr lang="en-US" dirty="0" smtClean="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buNone/>
            </a:pPr>
            <a:r>
              <a:rPr lang="en-US" b="1" dirty="0" smtClean="0">
                <a:solidFill>
                  <a:srgbClr val="FF0000"/>
                </a:solidFill>
              </a:rPr>
              <a:t>    </a:t>
            </a:r>
            <a:r>
              <a:rPr lang="en-US" b="1" u="sng" dirty="0" smtClean="0">
                <a:solidFill>
                  <a:srgbClr val="FF0000"/>
                </a:solidFill>
              </a:rPr>
              <a:t> </a:t>
            </a:r>
            <a:r>
              <a:rPr lang="id-ID" b="1" u="sng" dirty="0" smtClean="0">
                <a:solidFill>
                  <a:srgbClr val="FF0000"/>
                </a:solidFill>
              </a:rPr>
              <a:t>Berikut sepuluh etika berkomputer, yang nantinya akan mengurangi dampak negatif dari penggunaan komputer</a:t>
            </a:r>
            <a:r>
              <a:rPr lang="id-ID" b="1" dirty="0" smtClean="0">
                <a:solidFill>
                  <a:srgbClr val="FF0000"/>
                </a:solidFill>
              </a:rPr>
              <a:t>, yaitu </a:t>
            </a:r>
            <a:r>
              <a:rPr lang="en-US" b="1" dirty="0" smtClean="0">
                <a:solidFill>
                  <a:srgbClr val="FF0000"/>
                </a:solidFill>
              </a:rPr>
              <a:t>:</a:t>
            </a:r>
          </a:p>
          <a:p>
            <a:pPr marL="514350" lvl="0" indent="-514350" algn="just">
              <a:buFont typeface="+mj-lt"/>
              <a:buAutoNum type="arabicPeriod"/>
            </a:pPr>
            <a:r>
              <a:rPr lang="id-ID" b="1" dirty="0" smtClean="0"/>
              <a:t>Jangan menggunakan </a:t>
            </a:r>
            <a:r>
              <a:rPr lang="id-ID" b="1" dirty="0" smtClean="0">
                <a:hlinkClick r:id="rId2"/>
              </a:rPr>
              <a:t>komputer</a:t>
            </a:r>
            <a:r>
              <a:rPr lang="id-ID" b="1" dirty="0" smtClean="0"/>
              <a:t> untuk merugikan orang lain</a:t>
            </a:r>
            <a:endParaRPr lang="en-US" b="1" dirty="0" smtClean="0"/>
          </a:p>
          <a:p>
            <a:pPr marL="514350" lvl="0" indent="-514350" algn="just">
              <a:buFont typeface="+mj-lt"/>
              <a:buAutoNum type="arabicPeriod"/>
            </a:pPr>
            <a:r>
              <a:rPr lang="id-ID" b="1" dirty="0" smtClean="0"/>
              <a:t>Jangan melanggar atau mengganggu hak atau karya </a:t>
            </a:r>
            <a:r>
              <a:rPr lang="id-ID" b="1" dirty="0" smtClean="0">
                <a:hlinkClick r:id="rId2"/>
              </a:rPr>
              <a:t>komputer</a:t>
            </a:r>
            <a:r>
              <a:rPr lang="id-ID" b="1" dirty="0" smtClean="0"/>
              <a:t> orang lain</a:t>
            </a:r>
            <a:endParaRPr lang="en-US" b="1" dirty="0" smtClean="0"/>
          </a:p>
          <a:p>
            <a:pPr marL="514350" lvl="0" indent="-514350" algn="just">
              <a:buFont typeface="+mj-lt"/>
              <a:buAutoNum type="arabicPeriod"/>
            </a:pPr>
            <a:r>
              <a:rPr lang="id-ID" b="1" dirty="0" smtClean="0"/>
              <a:t>Jangan memata-matai </a:t>
            </a:r>
            <a:r>
              <a:rPr lang="id-ID" b="1" u="sng" dirty="0" smtClean="0">
                <a:solidFill>
                  <a:srgbClr val="0070C0"/>
                </a:solidFill>
              </a:rPr>
              <a:t>file-file</a:t>
            </a:r>
            <a:r>
              <a:rPr lang="id-ID" b="1" dirty="0" smtClean="0"/>
              <a:t> yang bukan haknya</a:t>
            </a:r>
            <a:endParaRPr lang="en-US" b="1" dirty="0" smtClean="0"/>
          </a:p>
          <a:p>
            <a:pPr marL="514350" lvl="0" indent="-514350" algn="just">
              <a:buFont typeface="+mj-lt"/>
              <a:buAutoNum type="arabicPeriod"/>
            </a:pPr>
            <a:r>
              <a:rPr lang="id-ID" b="1" dirty="0" smtClean="0"/>
              <a:t>Jangan menggunakan </a:t>
            </a:r>
            <a:r>
              <a:rPr lang="id-ID" b="1" dirty="0" smtClean="0">
                <a:hlinkClick r:id="rId2"/>
              </a:rPr>
              <a:t>komputer</a:t>
            </a:r>
            <a:r>
              <a:rPr lang="id-ID" b="1" dirty="0" smtClean="0"/>
              <a:t> untuk mencuri</a:t>
            </a:r>
            <a:endParaRPr lang="en-US" b="1" dirty="0" smtClean="0"/>
          </a:p>
          <a:p>
            <a:pPr marL="514350" lvl="0" indent="-514350" algn="just">
              <a:buFont typeface="+mj-lt"/>
              <a:buAutoNum type="arabicPeriod"/>
            </a:pPr>
            <a:r>
              <a:rPr lang="id-ID" b="1" dirty="0" smtClean="0"/>
              <a:t>Jangan menggunakan </a:t>
            </a:r>
            <a:r>
              <a:rPr lang="id-ID" b="1" dirty="0" smtClean="0">
                <a:hlinkClick r:id="rId2"/>
              </a:rPr>
              <a:t>komputer</a:t>
            </a:r>
            <a:r>
              <a:rPr lang="id-ID" b="1" dirty="0" smtClean="0"/>
              <a:t> untuk memberikan kesaksian palsu</a:t>
            </a:r>
            <a:endParaRPr lang="en-US" b="1" dirty="0" smtClean="0"/>
          </a:p>
          <a:p>
            <a:pPr algn="just">
              <a:buNone/>
            </a:pPr>
            <a:r>
              <a:rPr lang="id-ID" b="1" dirty="0" smtClean="0"/>
              <a:t> </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marL="514350" lvl="0" indent="-514350" algn="just">
              <a:buFont typeface="+mj-lt"/>
              <a:buAutoNum type="arabicPeriod" startAt="6"/>
            </a:pPr>
            <a:r>
              <a:rPr lang="id-ID" b="1" dirty="0" smtClean="0"/>
              <a:t>Jangan </a:t>
            </a:r>
            <a:r>
              <a:rPr lang="id-ID" b="1" u="sng" dirty="0" smtClean="0">
                <a:solidFill>
                  <a:srgbClr val="FF0000"/>
                </a:solidFill>
              </a:rPr>
              <a:t>menduplikasi atau menggunakan software tanpa membayar</a:t>
            </a:r>
            <a:endParaRPr lang="en-US" b="1" u="sng" dirty="0" smtClean="0">
              <a:solidFill>
                <a:srgbClr val="FF0000"/>
              </a:solidFill>
            </a:endParaRPr>
          </a:p>
          <a:p>
            <a:pPr marL="514350" lvl="0" indent="-514350" algn="just">
              <a:buFont typeface="+mj-lt"/>
              <a:buAutoNum type="arabicPeriod" startAt="6"/>
            </a:pPr>
            <a:r>
              <a:rPr lang="id-ID" b="1" dirty="0" smtClean="0"/>
              <a:t>Jangan menggunakan sumberdaya </a:t>
            </a:r>
            <a:r>
              <a:rPr lang="id-ID" b="1" dirty="0" smtClean="0">
                <a:hlinkClick r:id="rId2"/>
              </a:rPr>
              <a:t>komputer</a:t>
            </a:r>
            <a:r>
              <a:rPr lang="id-ID" b="1" dirty="0" smtClean="0"/>
              <a:t> orang lain </a:t>
            </a:r>
            <a:r>
              <a:rPr lang="id-ID" b="1" u="sng" dirty="0" smtClean="0">
                <a:solidFill>
                  <a:srgbClr val="FF0000"/>
                </a:solidFill>
              </a:rPr>
              <a:t>tanpa</a:t>
            </a:r>
            <a:r>
              <a:rPr lang="id-ID" b="1" dirty="0" smtClean="0">
                <a:solidFill>
                  <a:srgbClr val="FF0000"/>
                </a:solidFill>
              </a:rPr>
              <a:t> </a:t>
            </a:r>
            <a:r>
              <a:rPr lang="id-ID" b="1" u="sng" dirty="0" smtClean="0">
                <a:solidFill>
                  <a:srgbClr val="FF0000"/>
                </a:solidFill>
              </a:rPr>
              <a:t>sepengetahuan</a:t>
            </a:r>
            <a:r>
              <a:rPr lang="id-ID" b="1" dirty="0" smtClean="0">
                <a:solidFill>
                  <a:srgbClr val="FF0000"/>
                </a:solidFill>
              </a:rPr>
              <a:t> </a:t>
            </a:r>
            <a:r>
              <a:rPr lang="id-ID" b="1" u="sng" dirty="0" smtClean="0">
                <a:solidFill>
                  <a:srgbClr val="FF0000"/>
                </a:solidFill>
              </a:rPr>
              <a:t>yang bersangkutan</a:t>
            </a:r>
            <a:endParaRPr lang="en-US" b="1" u="sng" dirty="0" smtClean="0">
              <a:solidFill>
                <a:srgbClr val="FF0000"/>
              </a:solidFill>
            </a:endParaRPr>
          </a:p>
          <a:p>
            <a:pPr marL="514350" lvl="0" indent="-514350" algn="just">
              <a:buFont typeface="+mj-lt"/>
              <a:buAutoNum type="arabicPeriod" startAt="6"/>
            </a:pPr>
            <a:r>
              <a:rPr lang="id-ID" b="1" u="sng" dirty="0" smtClean="0">
                <a:solidFill>
                  <a:srgbClr val="FF0000"/>
                </a:solidFill>
              </a:rPr>
              <a:t>Jangan mencuri kekayaan intelektual orang lain</a:t>
            </a:r>
            <a:endParaRPr lang="en-US" b="1" u="sng" dirty="0" smtClean="0">
              <a:solidFill>
                <a:srgbClr val="FF0000"/>
              </a:solidFill>
            </a:endParaRPr>
          </a:p>
          <a:p>
            <a:pPr marL="514350" lvl="0" indent="-514350" algn="just">
              <a:buFont typeface="+mj-lt"/>
              <a:buAutoNum type="arabicPeriod" startAt="6"/>
            </a:pPr>
            <a:r>
              <a:rPr lang="id-ID" b="1" dirty="0" smtClean="0"/>
              <a:t>Pertimbangkan konsekuensi dari program yang dibuat atau sistem </a:t>
            </a:r>
            <a:r>
              <a:rPr lang="id-ID" b="1" dirty="0" smtClean="0">
                <a:hlinkClick r:id="rId2"/>
              </a:rPr>
              <a:t>komputer</a:t>
            </a:r>
            <a:r>
              <a:rPr lang="id-ID" b="1" dirty="0" smtClean="0"/>
              <a:t> yang dirancang</a:t>
            </a:r>
            <a:endParaRPr lang="en-US" b="1" dirty="0" smtClean="0"/>
          </a:p>
          <a:p>
            <a:pPr marL="514350" indent="-514350" algn="just">
              <a:buFont typeface="+mj-lt"/>
              <a:buAutoNum type="arabicPeriod" startAt="6"/>
            </a:pPr>
            <a:r>
              <a:rPr lang="id-ID" b="1" dirty="0" smtClean="0"/>
              <a:t>Selalu mempertimbangkan dan menaruh respek terhadap sesama saat menggunakan Komputer.</a:t>
            </a:r>
            <a:endParaRPr lang="en-US" b="1" dirty="0" smtClean="0"/>
          </a:p>
          <a:p>
            <a:pPr marL="514350" indent="-514350" algn="just">
              <a:buNone/>
            </a:pPr>
            <a:r>
              <a:rPr lang="id-ID" b="1" dirty="0" smtClean="0"/>
              <a:t> </a:t>
            </a:r>
            <a:endParaRPr lang="en-US"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buNone/>
            </a:pPr>
            <a:endParaRPr lang="en-US" b="1" dirty="0" smtClean="0"/>
          </a:p>
          <a:p>
            <a:pPr>
              <a:buNone/>
            </a:pPr>
            <a:r>
              <a:rPr lang="id-ID" b="1" dirty="0" smtClean="0">
                <a:solidFill>
                  <a:srgbClr val="0070C0"/>
                </a:solidFill>
              </a:rPr>
              <a:t>5.1 	</a:t>
            </a:r>
            <a:r>
              <a:rPr lang="id-ID" b="1" u="sng" dirty="0" smtClean="0">
                <a:solidFill>
                  <a:srgbClr val="0070C0"/>
                </a:solidFill>
              </a:rPr>
              <a:t>Sejarah dan Perkembangan Etika Komputer</a:t>
            </a:r>
            <a:endParaRPr lang="en-US" b="1" u="sng" dirty="0" smtClean="0">
              <a:solidFill>
                <a:srgbClr val="0070C0"/>
              </a:solidFill>
            </a:endParaRPr>
          </a:p>
          <a:p>
            <a:pPr>
              <a:buNone/>
            </a:pPr>
            <a:r>
              <a:rPr lang="id-ID" dirty="0" smtClean="0">
                <a:solidFill>
                  <a:srgbClr val="FF0000"/>
                </a:solidFill>
              </a:rPr>
              <a:t> </a:t>
            </a:r>
            <a:endParaRPr lang="en-US" dirty="0" smtClean="0">
              <a:solidFill>
                <a:srgbClr val="FF0000"/>
              </a:solidFill>
            </a:endParaRPr>
          </a:p>
          <a:p>
            <a:pPr algn="just"/>
            <a:r>
              <a:rPr lang="id-ID" b="1" dirty="0" smtClean="0"/>
              <a:t>Sesuai </a:t>
            </a:r>
            <a:r>
              <a:rPr lang="id-ID" b="1" u="sng" dirty="0" smtClean="0">
                <a:solidFill>
                  <a:srgbClr val="FF0000"/>
                </a:solidFill>
              </a:rPr>
              <a:t>awal penemuan teknologi komputer di era 1940-an, perkembangan etika komputer juga dimulai dari era tersebut </a:t>
            </a:r>
            <a:r>
              <a:rPr lang="id-ID" b="1" dirty="0" smtClean="0"/>
              <a:t>dan secara bertahap berkembang menjadi sebuah disiplin ilmu baru di masa sekarang ini.  Perkembangan tersebut akan dibagi menjadi beberapa tahap seperti yang akan dibahas berikut ini</a:t>
            </a:r>
            <a:endParaRPr lang="en-US" b="1" dirty="0" smtClean="0"/>
          </a:p>
          <a:p>
            <a:pPr algn="just">
              <a:buNone/>
            </a:pPr>
            <a:r>
              <a:rPr lang="id-ID" b="1" dirty="0" smtClean="0"/>
              <a:t> </a:t>
            </a:r>
            <a:endParaRPr lang="en-US" b="1"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buNone/>
            </a:pPr>
            <a:r>
              <a:rPr lang="id-ID" b="1" dirty="0" smtClean="0">
                <a:solidFill>
                  <a:srgbClr val="FF0000"/>
                </a:solidFill>
              </a:rPr>
              <a:t>Era 1940-1950-an</a:t>
            </a:r>
            <a:endParaRPr lang="en-US" dirty="0" smtClean="0">
              <a:solidFill>
                <a:srgbClr val="FF0000"/>
              </a:solidFill>
            </a:endParaRPr>
          </a:p>
          <a:p>
            <a:pPr algn="just">
              <a:buNone/>
            </a:pPr>
            <a:r>
              <a:rPr lang="id-ID" dirty="0" smtClean="0"/>
              <a:t> </a:t>
            </a:r>
            <a:r>
              <a:rPr lang="en-US" dirty="0" smtClean="0"/>
              <a:t>  </a:t>
            </a:r>
            <a:r>
              <a:rPr lang="id-ID" b="1" dirty="0" smtClean="0"/>
              <a:t>Munculnya etika komputer sebagai sebuah bidang studi dimulai dari pekerjaan </a:t>
            </a:r>
            <a:r>
              <a:rPr lang="en-US" b="1" u="sng" dirty="0" smtClean="0">
                <a:solidFill>
                  <a:srgbClr val="FF0000"/>
                </a:solidFill>
              </a:rPr>
              <a:t>P</a:t>
            </a:r>
            <a:r>
              <a:rPr lang="id-ID" b="1" u="sng" dirty="0" smtClean="0">
                <a:solidFill>
                  <a:srgbClr val="FF0000"/>
                </a:solidFill>
              </a:rPr>
              <a:t>rofesor </a:t>
            </a:r>
            <a:r>
              <a:rPr lang="id-ID" b="1" i="1" u="sng" dirty="0" smtClean="0">
                <a:solidFill>
                  <a:srgbClr val="FF0000"/>
                </a:solidFill>
              </a:rPr>
              <a:t>Norbert Wiener</a:t>
            </a:r>
            <a:r>
              <a:rPr lang="id-ID" b="1" dirty="0" smtClean="0"/>
              <a:t> yang mengembangkan suatu meriam antipesawat yang mampu menembak jatuh sebuah pesawat tempur yang melintas di atasnya.  Pada perkembangannya, penelitian di bidang etika dan teknologi tersebut akhirnya menciptakan suatu bidang riset baru yang disebut </a:t>
            </a:r>
            <a:r>
              <a:rPr lang="id-ID" b="1" i="1" u="sng" dirty="0" smtClean="0">
                <a:solidFill>
                  <a:srgbClr val="FF0000"/>
                </a:solidFill>
              </a:rPr>
              <a:t>cybernetics</a:t>
            </a:r>
            <a:r>
              <a:rPr lang="id-ID" b="1" i="1" dirty="0" smtClean="0"/>
              <a:t> </a:t>
            </a:r>
            <a:r>
              <a:rPr lang="id-ID" b="1" dirty="0" smtClean="0"/>
              <a:t>atau </a:t>
            </a:r>
            <a:r>
              <a:rPr lang="id-ID" b="1" i="1" u="sng" dirty="0" smtClean="0">
                <a:solidFill>
                  <a:srgbClr val="FF0000"/>
                </a:solidFill>
              </a:rPr>
              <a:t>the science of information feedback</a:t>
            </a:r>
            <a:r>
              <a:rPr lang="id-ID" b="1" u="sng" dirty="0" smtClean="0">
                <a:solidFill>
                  <a:srgbClr val="FF0000"/>
                </a:solidFill>
              </a:rPr>
              <a:t>.</a:t>
            </a:r>
            <a:r>
              <a:rPr lang="id-ID" b="1" dirty="0" smtClean="0"/>
              <a:t>  Konsep </a:t>
            </a:r>
            <a:r>
              <a:rPr lang="id-ID" b="1" i="1" u="sng" dirty="0" smtClean="0">
                <a:solidFill>
                  <a:srgbClr val="FF0000"/>
                </a:solidFill>
              </a:rPr>
              <a:t>cybernetics</a:t>
            </a:r>
            <a:r>
              <a:rPr lang="id-ID" b="1" i="1" dirty="0" smtClean="0"/>
              <a:t> </a:t>
            </a:r>
            <a:r>
              <a:rPr lang="id-ID" b="1" dirty="0" smtClean="0"/>
              <a:t>tersebut dikombinasikan dengan komputer digital yang dikembangkan pada waktu itu, membuat </a:t>
            </a:r>
            <a:r>
              <a:rPr lang="id-ID" b="1" u="sng" dirty="0" smtClean="0">
                <a:solidFill>
                  <a:srgbClr val="FF0000"/>
                </a:solidFill>
              </a:rPr>
              <a:t>Wiener</a:t>
            </a:r>
            <a:r>
              <a:rPr lang="id-ID" b="1" dirty="0" smtClean="0"/>
              <a:t> akhirnya menarik beberapa kesimpulan etis tentang pemanfaatan teknologi</a:t>
            </a:r>
            <a:endParaRPr lang="en-US" b="1"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a:bodyPr>
          <a:lstStyle/>
          <a:p>
            <a:pPr>
              <a:buNone/>
            </a:pPr>
            <a:r>
              <a:rPr lang="id-ID" b="1" dirty="0" smtClean="0">
                <a:solidFill>
                  <a:srgbClr val="FF0000"/>
                </a:solidFill>
              </a:rPr>
              <a:t>Era 1960-an</a:t>
            </a:r>
            <a:endParaRPr lang="en-US" dirty="0" smtClean="0">
              <a:solidFill>
                <a:srgbClr val="FF0000"/>
              </a:solidFill>
            </a:endParaRPr>
          </a:p>
          <a:p>
            <a:pPr algn="just"/>
            <a:r>
              <a:rPr lang="id-ID" sz="3300" b="1" dirty="0" smtClean="0"/>
              <a:t>Pada pertengahan tahun 1960, </a:t>
            </a:r>
            <a:r>
              <a:rPr lang="id-ID" sz="3300" b="1" u="sng" dirty="0" smtClean="0">
                <a:solidFill>
                  <a:srgbClr val="FF0000"/>
                </a:solidFill>
              </a:rPr>
              <a:t>Donn Parker </a:t>
            </a:r>
            <a:r>
              <a:rPr lang="id-ID" sz="3300" b="1" dirty="0" smtClean="0"/>
              <a:t>dari </a:t>
            </a:r>
            <a:r>
              <a:rPr lang="id-ID" sz="3300" b="1" u="sng" dirty="0" smtClean="0">
                <a:solidFill>
                  <a:srgbClr val="FF0000"/>
                </a:solidFill>
              </a:rPr>
              <a:t>SRI </a:t>
            </a:r>
            <a:r>
              <a:rPr lang="id-ID" sz="3300" b="1" i="1" u="sng" dirty="0" smtClean="0">
                <a:solidFill>
                  <a:srgbClr val="FF0000"/>
                </a:solidFill>
              </a:rPr>
              <a:t>Internasional Menlo Park California</a:t>
            </a:r>
            <a:r>
              <a:rPr lang="id-ID" sz="3300" b="1" u="sng" dirty="0" smtClean="0">
                <a:solidFill>
                  <a:srgbClr val="FF0000"/>
                </a:solidFill>
              </a:rPr>
              <a:t> </a:t>
            </a:r>
            <a:r>
              <a:rPr lang="id-ID" sz="3300" b="1" dirty="0" smtClean="0"/>
              <a:t>melakukan berbagai riset untuk menguji penggunaan komputer yang tidak tidak sesuai dengan profesionalisme di bidang komputer.  Selanjutnya, </a:t>
            </a:r>
            <a:r>
              <a:rPr lang="id-ID" sz="3300" b="1" u="sng" dirty="0" smtClean="0">
                <a:solidFill>
                  <a:srgbClr val="FF0000"/>
                </a:solidFill>
              </a:rPr>
              <a:t>Parker</a:t>
            </a:r>
            <a:r>
              <a:rPr lang="id-ID" sz="3300" b="1" dirty="0" smtClean="0"/>
              <a:t> melakukan riset dan mengumpulkan berbagai macam contoh kejahatan komputer dan aktivitas lain yang menurutnya tidak pantas dilakukan para profesional komputer.  Dalam perkembangannya, ia menerbitkan “</a:t>
            </a:r>
            <a:r>
              <a:rPr lang="id-ID" sz="3300" b="1" i="1" u="sng" dirty="0" smtClean="0">
                <a:solidFill>
                  <a:srgbClr val="FF0000"/>
                </a:solidFill>
              </a:rPr>
              <a:t>Rules of Ethics in Information Processing</a:t>
            </a:r>
            <a:r>
              <a:rPr lang="id-ID" sz="3300" b="1" dirty="0" smtClean="0"/>
              <a:t>” atau </a:t>
            </a:r>
            <a:r>
              <a:rPr lang="id-ID" sz="3300" b="1" u="sng" dirty="0" smtClean="0">
                <a:solidFill>
                  <a:srgbClr val="0070C0"/>
                </a:solidFill>
              </a:rPr>
              <a:t>peraturan tentang etika dalam pengolahan informasi. </a:t>
            </a:r>
            <a:endParaRPr lang="en-US" sz="3300" b="1" u="sng" dirty="0" smtClean="0">
              <a:solidFill>
                <a:srgbClr val="0070C0"/>
              </a:solidFill>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a:bodyPr>
          <a:lstStyle/>
          <a:p>
            <a:pPr algn="just">
              <a:buNone/>
            </a:pPr>
            <a:r>
              <a:rPr lang="en-US" b="1" dirty="0" smtClean="0"/>
              <a:t>    </a:t>
            </a:r>
            <a:r>
              <a:rPr lang="id-ID" b="1" u="sng" dirty="0" smtClean="0">
                <a:solidFill>
                  <a:srgbClr val="FF0000"/>
                </a:solidFill>
              </a:rPr>
              <a:t>Parker</a:t>
            </a:r>
            <a:r>
              <a:rPr lang="id-ID" b="1" dirty="0" smtClean="0"/>
              <a:t> juga dikenal menjadi </a:t>
            </a:r>
            <a:r>
              <a:rPr lang="id-ID" b="1" u="sng" dirty="0" smtClean="0">
                <a:solidFill>
                  <a:srgbClr val="FF0000"/>
                </a:solidFill>
              </a:rPr>
              <a:t>pelopor kode etik profesi bagi profesional di bidang komputer</a:t>
            </a:r>
            <a:r>
              <a:rPr lang="id-ID" b="1" dirty="0" smtClean="0"/>
              <a:t>, yang ditandai dengan usahanya pada tahun 1968 ketika ditunjuk untuk memimpin pengembangan Kode Etik Profesional yang pertama dilakukan untuk </a:t>
            </a:r>
            <a:r>
              <a:rPr lang="id-ID" b="1" i="1" u="sng" dirty="0" smtClean="0">
                <a:solidFill>
                  <a:srgbClr val="FF0000"/>
                </a:solidFill>
              </a:rPr>
              <a:t>Association for Computing Machinery</a:t>
            </a:r>
            <a:r>
              <a:rPr lang="id-ID" b="1" u="sng" dirty="0" smtClean="0">
                <a:solidFill>
                  <a:srgbClr val="FF0000"/>
                </a:solidFill>
              </a:rPr>
              <a:t> (ACM).  </a:t>
            </a:r>
            <a:endParaRPr lang="en-US" b="1" u="sng" dirty="0" smtClean="0">
              <a:solidFill>
                <a:srgbClr val="FF0000"/>
              </a:solidFill>
            </a:endParaRPr>
          </a:p>
          <a:p>
            <a:pPr algn="just"/>
            <a:r>
              <a:rPr lang="id-ID" b="1" u="sng" dirty="0" smtClean="0">
                <a:solidFill>
                  <a:srgbClr val="FF0000"/>
                </a:solidFill>
              </a:rPr>
              <a:t>Era 1970-an</a:t>
            </a:r>
            <a:r>
              <a:rPr lang="id-ID" u="sng" dirty="0" smtClean="0">
                <a:solidFill>
                  <a:srgbClr val="FF0000"/>
                </a:solidFill>
              </a:rPr>
              <a:t> </a:t>
            </a:r>
            <a:endParaRPr lang="en-US" u="sng" dirty="0" smtClean="0">
              <a:solidFill>
                <a:srgbClr val="FF0000"/>
              </a:solidFill>
            </a:endParaRPr>
          </a:p>
          <a:p>
            <a:pPr algn="just"/>
            <a:r>
              <a:rPr lang="id-ID" b="1" dirty="0" smtClean="0"/>
              <a:t>Perkembangan etika komputer di era 1970-an juga diwarnai dengan karya </a:t>
            </a:r>
            <a:r>
              <a:rPr lang="id-ID" b="1" u="sng" dirty="0" smtClean="0">
                <a:solidFill>
                  <a:srgbClr val="FF0000"/>
                </a:solidFill>
              </a:rPr>
              <a:t>Walter Maner </a:t>
            </a:r>
            <a:r>
              <a:rPr lang="id-ID" b="1" dirty="0" smtClean="0"/>
              <a:t>yang sudah mulai menggunakkan istilah “</a:t>
            </a:r>
            <a:r>
              <a:rPr lang="id-ID" b="1" i="1" u="sng" dirty="0" smtClean="0">
                <a:solidFill>
                  <a:srgbClr val="0070C0"/>
                </a:solidFill>
              </a:rPr>
              <a:t>computer ethics</a:t>
            </a:r>
            <a:r>
              <a:rPr lang="id-ID" b="1" dirty="0" smtClean="0"/>
              <a:t>” untuk mengacu pada bidang pemeriksaan yang berhadapan dengan masalah etis yang diciptakan oleh pemakaian teknologi komputer waktu itu.</a:t>
            </a:r>
            <a:endParaRPr lang="en-US" b="1" dirty="0" smtClean="0"/>
          </a:p>
          <a:p>
            <a:pPr algn="jus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lgn="just"/>
            <a:endParaRPr lang="en-US" b="1" dirty="0" smtClean="0">
              <a:solidFill>
                <a:srgbClr val="FF0000"/>
              </a:solidFill>
            </a:endParaRPr>
          </a:p>
          <a:p>
            <a:pPr algn="just"/>
            <a:r>
              <a:rPr lang="id-ID" b="1" dirty="0" smtClean="0">
                <a:solidFill>
                  <a:srgbClr val="FF0000"/>
                </a:solidFill>
              </a:rPr>
              <a:t>Era 1980-an</a:t>
            </a:r>
            <a:endParaRPr lang="en-US" b="1" dirty="0" smtClean="0">
              <a:solidFill>
                <a:srgbClr val="FF0000"/>
              </a:solidFill>
            </a:endParaRPr>
          </a:p>
          <a:p>
            <a:pPr algn="just"/>
            <a:r>
              <a:rPr lang="id-ID" b="1" dirty="0" smtClean="0"/>
              <a:t>Pertengahan 80-an, </a:t>
            </a:r>
            <a:r>
              <a:rPr lang="id-ID" b="1" u="sng" dirty="0" smtClean="0">
                <a:solidFill>
                  <a:srgbClr val="FF0000"/>
                </a:solidFill>
              </a:rPr>
              <a:t>James Moor </a:t>
            </a:r>
            <a:r>
              <a:rPr lang="id-ID" b="1" dirty="0" smtClean="0"/>
              <a:t>dari </a:t>
            </a:r>
            <a:r>
              <a:rPr lang="id-ID" b="1" u="sng" dirty="0" smtClean="0">
                <a:solidFill>
                  <a:srgbClr val="FF0000"/>
                </a:solidFill>
              </a:rPr>
              <a:t>Dartmouth College</a:t>
            </a:r>
            <a:r>
              <a:rPr lang="id-ID" b="1" dirty="0" smtClean="0"/>
              <a:t> menerbitkan artikel menarik yang berjudul “</a:t>
            </a:r>
            <a:r>
              <a:rPr lang="id-ID" b="1" i="1" u="sng" dirty="0" smtClean="0">
                <a:solidFill>
                  <a:srgbClr val="0070C0"/>
                </a:solidFill>
              </a:rPr>
              <a:t>What is computer Ethics</a:t>
            </a:r>
            <a:r>
              <a:rPr lang="id-ID" b="1" u="sng" dirty="0" smtClean="0">
                <a:solidFill>
                  <a:srgbClr val="0070C0"/>
                </a:solidFill>
              </a:rPr>
              <a:t>?” </a:t>
            </a:r>
            <a:r>
              <a:rPr lang="id-ID" b="1" dirty="0" smtClean="0"/>
              <a:t>sebagai isu khusus pada Jurnal </a:t>
            </a:r>
            <a:r>
              <a:rPr lang="id-ID" b="1" i="1" u="sng" dirty="0" smtClean="0">
                <a:solidFill>
                  <a:srgbClr val="FF0000"/>
                </a:solidFill>
              </a:rPr>
              <a:t>Metaphilosophy</a:t>
            </a:r>
            <a:r>
              <a:rPr lang="id-ID" b="1" u="sng" dirty="0" smtClean="0">
                <a:solidFill>
                  <a:srgbClr val="FF0000"/>
                </a:solidFill>
              </a:rPr>
              <a:t> [Moor, 1985].</a:t>
            </a:r>
            <a:r>
              <a:rPr lang="id-ID" b="1" dirty="0" smtClean="0"/>
              <a:t>  Deborah Johnson dari </a:t>
            </a:r>
            <a:r>
              <a:rPr lang="id-ID" b="1" i="1" u="sng" dirty="0" smtClean="0">
                <a:solidFill>
                  <a:srgbClr val="0070C0"/>
                </a:solidFill>
              </a:rPr>
              <a:t>Resselaer Polytechnic Institute</a:t>
            </a:r>
            <a:r>
              <a:rPr lang="id-ID" b="1" u="sng" dirty="0" smtClean="0">
                <a:solidFill>
                  <a:srgbClr val="0070C0"/>
                </a:solidFill>
              </a:rPr>
              <a:t> </a:t>
            </a:r>
            <a:r>
              <a:rPr lang="id-ID" b="1" dirty="0" smtClean="0"/>
              <a:t>menerbitkan buku teks </a:t>
            </a:r>
            <a:r>
              <a:rPr lang="id-ID" b="1" u="sng" dirty="0" smtClean="0">
                <a:solidFill>
                  <a:srgbClr val="FF0000"/>
                </a:solidFill>
              </a:rPr>
              <a:t>Computer Ethics </a:t>
            </a:r>
            <a:r>
              <a:rPr lang="id-ID" b="1" dirty="0" smtClean="0"/>
              <a:t>[Johnson, 1985], sebagai buku teks pertama yang digunakan lebih dari satu dekade dalam bidang itu.</a:t>
            </a:r>
            <a:endParaRPr lang="en-US" b="1" dirty="0" smtClean="0"/>
          </a:p>
          <a:p>
            <a:pPr algn="just">
              <a:buNone/>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Autofit/>
          </a:bodyPr>
          <a:lstStyle/>
          <a:p>
            <a:pPr algn="just"/>
            <a:r>
              <a:rPr lang="id-ID" sz="2900" b="1" dirty="0" smtClean="0">
                <a:solidFill>
                  <a:srgbClr val="FF0000"/>
                </a:solidFill>
              </a:rPr>
              <a:t>Era 1990-an Sampai Sekarang</a:t>
            </a:r>
            <a:r>
              <a:rPr lang="id-ID" sz="2900" dirty="0" smtClean="0">
                <a:solidFill>
                  <a:srgbClr val="FF0000"/>
                </a:solidFill>
              </a:rPr>
              <a:t> </a:t>
            </a:r>
            <a:endParaRPr lang="en-US" sz="2900" dirty="0" smtClean="0">
              <a:solidFill>
                <a:srgbClr val="FF0000"/>
              </a:solidFill>
            </a:endParaRPr>
          </a:p>
          <a:p>
            <a:pPr algn="just"/>
            <a:r>
              <a:rPr lang="id-ID" sz="2900" b="1" dirty="0" smtClean="0"/>
              <a:t>Sepanjang tahun 1990, berbagai pelatihan baru di universitas, pusat riset, konferensi, jurnal, buku teks dan artikel menunjukkan suatu keanekaragaman yang luas tentang topik di bidang etika komputer.  Sebagai contoh, pemikir sepeti </a:t>
            </a:r>
            <a:r>
              <a:rPr lang="id-ID" sz="2900" b="1" u="sng" dirty="0" smtClean="0">
                <a:solidFill>
                  <a:srgbClr val="FF0000"/>
                </a:solidFill>
              </a:rPr>
              <a:t>Donald Gotterbarn</a:t>
            </a:r>
            <a:r>
              <a:rPr lang="id-ID" sz="2900" b="1" dirty="0" smtClean="0"/>
              <a:t>, </a:t>
            </a:r>
            <a:r>
              <a:rPr lang="id-ID" sz="2900" b="1" u="sng" dirty="0" smtClean="0">
                <a:solidFill>
                  <a:srgbClr val="FF0000"/>
                </a:solidFill>
              </a:rPr>
              <a:t>Keith Miller, Simon Rogerson, dan Dianne Martin</a:t>
            </a:r>
            <a:r>
              <a:rPr lang="id-ID" sz="2900" b="1" dirty="0" smtClean="0"/>
              <a:t>.  Para ahli komputer di Inggris, Polandia, Belanda, dan Italia menyelenggarakan </a:t>
            </a:r>
            <a:r>
              <a:rPr lang="id-ID" sz="2900" b="1" u="sng" dirty="0" smtClean="0">
                <a:solidFill>
                  <a:srgbClr val="FF0000"/>
                </a:solidFill>
              </a:rPr>
              <a:t>ETHICOMP</a:t>
            </a:r>
            <a:r>
              <a:rPr lang="id-ID" sz="2900" b="1" dirty="0" smtClean="0"/>
              <a:t> sebagai rangkaian konfrensi yang dipimpin oleh </a:t>
            </a:r>
            <a:r>
              <a:rPr lang="id-ID" sz="2900" b="1" u="sng" dirty="0" smtClean="0">
                <a:solidFill>
                  <a:srgbClr val="FF0000"/>
                </a:solidFill>
              </a:rPr>
              <a:t>Simon Rogerson</a:t>
            </a:r>
            <a:r>
              <a:rPr lang="id-ID" sz="2900" b="1" dirty="0" smtClean="0"/>
              <a:t>.  Terdapat pula konfrensi besar tentang etika komputer </a:t>
            </a:r>
            <a:r>
              <a:rPr lang="id-ID" sz="2900" b="1" u="sng" dirty="0" smtClean="0">
                <a:solidFill>
                  <a:srgbClr val="FF0000"/>
                </a:solidFill>
              </a:rPr>
              <a:t>CEPE</a:t>
            </a:r>
            <a:r>
              <a:rPr lang="id-ID" sz="2900" b="1" dirty="0" smtClean="0"/>
              <a:t> yang dipimpin oleh </a:t>
            </a:r>
            <a:r>
              <a:rPr lang="id-ID" sz="2900" b="1" u="sng" dirty="0" smtClean="0">
                <a:solidFill>
                  <a:srgbClr val="FF0000"/>
                </a:solidFill>
              </a:rPr>
              <a:t>Jeroen van Hoven</a:t>
            </a:r>
            <a:r>
              <a:rPr lang="id-ID" sz="2900" b="1" dirty="0" smtClean="0"/>
              <a:t>, serta di Australia terjadi riset terbesar etika komputer yang dipimpin oleh </a:t>
            </a:r>
            <a:r>
              <a:rPr lang="id-ID" sz="2900" b="1" u="sng" dirty="0" smtClean="0">
                <a:solidFill>
                  <a:srgbClr val="FF0000"/>
                </a:solidFill>
              </a:rPr>
              <a:t>Chris Simpson </a:t>
            </a:r>
            <a:r>
              <a:rPr lang="id-ID" sz="2900" b="1" dirty="0" smtClean="0"/>
              <a:t>dan</a:t>
            </a:r>
            <a:r>
              <a:rPr lang="id-ID" sz="2900" b="1" u="sng" dirty="0" smtClean="0">
                <a:solidFill>
                  <a:srgbClr val="FF0000"/>
                </a:solidFill>
              </a:rPr>
              <a:t> Yohanes Weckert</a:t>
            </a:r>
            <a:r>
              <a:rPr lang="id-ID" sz="2900" b="1" dirty="0" smtClean="0"/>
              <a:t>.</a:t>
            </a:r>
            <a:endParaRPr lang="en-US" sz="2900" dirty="0" smtClean="0"/>
          </a:p>
          <a:p>
            <a:pPr algn="just">
              <a:buNone/>
            </a:pPr>
            <a:endParaRPr lang="en-US" sz="2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r>
              <a:rPr lang="id-ID" sz="3500" b="1" u="sng" dirty="0" smtClean="0">
                <a:solidFill>
                  <a:srgbClr val="FF0000"/>
                </a:solidFill>
              </a:rPr>
              <a:t>Etika Komputer di Indonesia</a:t>
            </a:r>
            <a:endParaRPr lang="en-US" sz="3500" u="sng" dirty="0" smtClean="0">
              <a:solidFill>
                <a:srgbClr val="FF0000"/>
              </a:solidFill>
            </a:endParaRPr>
          </a:p>
          <a:p>
            <a:pPr>
              <a:buNone/>
            </a:pPr>
            <a:r>
              <a:rPr lang="id-ID" sz="3500" b="1" dirty="0" smtClean="0"/>
              <a:t> </a:t>
            </a:r>
            <a:endParaRPr lang="en-US" sz="3500" dirty="0" smtClean="0"/>
          </a:p>
          <a:p>
            <a:pPr algn="just"/>
            <a:r>
              <a:rPr lang="id-ID" sz="3500" b="1" dirty="0" smtClean="0"/>
              <a:t>Sebagai negara yang tidak bisa dilepaskan dari perkembangan teknologi komputer, Indonesia pun tidak mau ketinggalan dalam mengembangkan etika di bidang tersebut.  Mengadopsi pemikir dunia di atas, </a:t>
            </a:r>
            <a:r>
              <a:rPr lang="id-ID" sz="3500" b="1" u="sng" dirty="0" smtClean="0">
                <a:solidFill>
                  <a:srgbClr val="FF0000"/>
                </a:solidFill>
              </a:rPr>
              <a:t>etika di bidang komputer berkembang menjadi kurikulum wajib</a:t>
            </a:r>
            <a:r>
              <a:rPr lang="id-ID" sz="3500" b="1" dirty="0" smtClean="0"/>
              <a:t> yang dilakukan hampir semua perguruan tinggi di bidang komputer di Indonesia.</a:t>
            </a:r>
            <a:endParaRPr lang="en-US" sz="3500" b="1" dirty="0" smtClean="0"/>
          </a:p>
          <a:p>
            <a:pPr algn="just">
              <a:buNone/>
            </a:pPr>
            <a:endParaRPr lang="en-US" sz="3500" b="1" dirty="0" smtClean="0"/>
          </a:p>
          <a:p>
            <a:pPr>
              <a:buNone/>
            </a:pPr>
            <a:endParaRPr lang="en-US" sz="3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900</Words>
  <Application>Microsoft Office PowerPoint</Application>
  <PresentationFormat>On-screen Show (4:3)</PresentationFormat>
  <Paragraphs>99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Etika pada  Dunia Informatika </vt:lpstr>
      <vt:lpstr>POKOK BAHASAN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5 Etika pada Dunia Informatika </dc:title>
  <dc:creator>Neng Delis</dc:creator>
  <cp:lastModifiedBy>SONY</cp:lastModifiedBy>
  <cp:revision>21</cp:revision>
  <dcterms:created xsi:type="dcterms:W3CDTF">2006-08-16T00:00:00Z</dcterms:created>
  <dcterms:modified xsi:type="dcterms:W3CDTF">2015-10-28T01:03:27Z</dcterms:modified>
</cp:coreProperties>
</file>