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299" r:id="rId4"/>
    <p:sldId id="257" r:id="rId5"/>
    <p:sldId id="301" r:id="rId6"/>
    <p:sldId id="258" r:id="rId7"/>
    <p:sldId id="259" r:id="rId8"/>
    <p:sldId id="260" r:id="rId9"/>
    <p:sldId id="261" r:id="rId10"/>
    <p:sldId id="262" r:id="rId11"/>
    <p:sldId id="302" r:id="rId12"/>
    <p:sldId id="263" r:id="rId13"/>
    <p:sldId id="264" r:id="rId14"/>
    <p:sldId id="265" r:id="rId15"/>
    <p:sldId id="266" r:id="rId16"/>
    <p:sldId id="303" r:id="rId17"/>
    <p:sldId id="267" r:id="rId18"/>
    <p:sldId id="268" r:id="rId19"/>
    <p:sldId id="269" r:id="rId20"/>
    <p:sldId id="270" r:id="rId21"/>
    <p:sldId id="304" r:id="rId22"/>
    <p:sldId id="271" r:id="rId23"/>
    <p:sldId id="305" r:id="rId24"/>
    <p:sldId id="272" r:id="rId25"/>
    <p:sldId id="273" r:id="rId26"/>
    <p:sldId id="274" r:id="rId27"/>
    <p:sldId id="275" r:id="rId28"/>
    <p:sldId id="306" r:id="rId29"/>
    <p:sldId id="276" r:id="rId30"/>
    <p:sldId id="277" r:id="rId31"/>
    <p:sldId id="278" r:id="rId32"/>
    <p:sldId id="279" r:id="rId33"/>
    <p:sldId id="307" r:id="rId34"/>
    <p:sldId id="280" r:id="rId35"/>
    <p:sldId id="281" r:id="rId36"/>
    <p:sldId id="282" r:id="rId37"/>
    <p:sldId id="316" r:id="rId38"/>
    <p:sldId id="308" r:id="rId39"/>
    <p:sldId id="283" r:id="rId40"/>
    <p:sldId id="284" r:id="rId41"/>
    <p:sldId id="309" r:id="rId42"/>
    <p:sldId id="285" r:id="rId43"/>
    <p:sldId id="286" r:id="rId44"/>
    <p:sldId id="287" r:id="rId45"/>
    <p:sldId id="310" r:id="rId46"/>
    <p:sldId id="288" r:id="rId47"/>
    <p:sldId id="311" r:id="rId48"/>
    <p:sldId id="289" r:id="rId49"/>
    <p:sldId id="290" r:id="rId50"/>
    <p:sldId id="312" r:id="rId51"/>
    <p:sldId id="291" r:id="rId52"/>
    <p:sldId id="313" r:id="rId53"/>
    <p:sldId id="292" r:id="rId54"/>
    <p:sldId id="293" r:id="rId55"/>
    <p:sldId id="294" r:id="rId56"/>
    <p:sldId id="295" r:id="rId57"/>
    <p:sldId id="314" r:id="rId58"/>
    <p:sldId id="296" r:id="rId59"/>
    <p:sldId id="297" r:id="rId60"/>
    <p:sldId id="315" r:id="rId61"/>
    <p:sldId id="29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6858000"/>
          </a:xfrm>
        </p:spPr>
        <p:txBody>
          <a:bodyPr>
            <a:normAutofit/>
          </a:bodyPr>
          <a:lstStyle/>
          <a:p>
            <a:r>
              <a:rPr lang="en-US" sz="7200" b="1" dirty="0" smtClean="0">
                <a:solidFill>
                  <a:srgbClr val="FF0000"/>
                </a:solidFill>
              </a:rPr>
              <a:t/>
            </a:r>
            <a:br>
              <a:rPr lang="en-US" sz="7200" b="1" dirty="0" smtClean="0">
                <a:solidFill>
                  <a:srgbClr val="FF0000"/>
                </a:solidFill>
              </a:rPr>
            </a:br>
            <a:r>
              <a:rPr lang="id-ID" sz="7200" b="1" dirty="0" smtClean="0">
                <a:solidFill>
                  <a:srgbClr val="FF0000"/>
                </a:solidFill>
              </a:rPr>
              <a:t>Etika dan Keamanan </a:t>
            </a:r>
            <a:r>
              <a:rPr lang="en-US" sz="7200" b="1" dirty="0" smtClean="0">
                <a:solidFill>
                  <a:srgbClr val="FF0000"/>
                </a:solidFill>
              </a:rPr>
              <a:t/>
            </a:r>
            <a:br>
              <a:rPr lang="en-US" sz="7200" b="1" dirty="0" smtClean="0">
                <a:solidFill>
                  <a:srgbClr val="FF0000"/>
                </a:solidFill>
              </a:rPr>
            </a:br>
            <a:r>
              <a:rPr lang="id-ID" sz="7200" b="1" dirty="0" smtClean="0">
                <a:solidFill>
                  <a:srgbClr val="FF0000"/>
                </a:solidFill>
              </a:rPr>
              <a:t>Sistem</a:t>
            </a:r>
            <a:r>
              <a:rPr lang="en-US" sz="7200" b="1" dirty="0" smtClean="0">
                <a:solidFill>
                  <a:srgbClr val="FF0000"/>
                </a:solidFill>
              </a:rPr>
              <a:t> </a:t>
            </a:r>
            <a:r>
              <a:rPr lang="id-ID" sz="7200" b="1" dirty="0" smtClean="0">
                <a:solidFill>
                  <a:srgbClr val="FF0000"/>
                </a:solidFill>
              </a:rPr>
              <a:t>Informasi </a:t>
            </a:r>
            <a:endParaRPr lang="en-US" sz="72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a:bodyPr>
          <a:lstStyle/>
          <a:p>
            <a:pPr>
              <a:buNone/>
            </a:pPr>
            <a:r>
              <a:rPr lang="en-US" b="1" dirty="0" smtClean="0">
                <a:solidFill>
                  <a:srgbClr val="FF0000"/>
                </a:solidFill>
              </a:rPr>
              <a:t>    </a:t>
            </a:r>
            <a:r>
              <a:rPr lang="id-ID" b="1" u="sng" dirty="0" smtClean="0">
                <a:solidFill>
                  <a:srgbClr val="FF0000"/>
                </a:solidFill>
              </a:rPr>
              <a:t>Berbagai teknik yang digunakan untuk melakukan hacking </a:t>
            </a:r>
            <a:r>
              <a:rPr lang="id-ID" b="1" dirty="0" smtClean="0">
                <a:solidFill>
                  <a:srgbClr val="FF0000"/>
                </a:solidFill>
              </a:rPr>
              <a:t>:</a:t>
            </a:r>
            <a:endParaRPr lang="en-US" b="1" dirty="0" smtClean="0">
              <a:solidFill>
                <a:srgbClr val="FF0000"/>
              </a:solidFill>
            </a:endParaRPr>
          </a:p>
          <a:p>
            <a:pPr>
              <a:buNone/>
            </a:pPr>
            <a:r>
              <a:rPr lang="id-ID" dirty="0" smtClean="0">
                <a:solidFill>
                  <a:srgbClr val="FF0000"/>
                </a:solidFill>
              </a:rPr>
              <a:t>1	</a:t>
            </a:r>
            <a:r>
              <a:rPr lang="id-ID" b="1" u="sng" dirty="0" smtClean="0">
                <a:solidFill>
                  <a:srgbClr val="FF0000"/>
                </a:solidFill>
              </a:rPr>
              <a:t>Denial of Service</a:t>
            </a:r>
            <a:endParaRPr lang="en-US" u="sng" dirty="0" smtClean="0">
              <a:solidFill>
                <a:srgbClr val="FF0000"/>
              </a:solidFill>
            </a:endParaRPr>
          </a:p>
          <a:p>
            <a:pPr algn="just">
              <a:buNone/>
            </a:pPr>
            <a:r>
              <a:rPr lang="en-US" b="1" dirty="0" smtClean="0"/>
              <a:t>    </a:t>
            </a:r>
            <a:r>
              <a:rPr lang="id-ID" b="1" dirty="0" smtClean="0"/>
              <a:t>Teknik ini dilaksanakan dengan cara </a:t>
            </a:r>
            <a:r>
              <a:rPr lang="id-ID" b="1" u="sng" dirty="0" smtClean="0">
                <a:solidFill>
                  <a:srgbClr val="FF0000"/>
                </a:solidFill>
              </a:rPr>
              <a:t>membuat permintaan yang sangat banyak terhadap suatu situs</a:t>
            </a:r>
            <a:r>
              <a:rPr lang="id-ID" b="1" dirty="0" smtClean="0"/>
              <a:t> sehingga sistem </a:t>
            </a:r>
            <a:r>
              <a:rPr lang="id-ID" b="1" u="sng" dirty="0" smtClean="0">
                <a:solidFill>
                  <a:srgbClr val="FF0000"/>
                </a:solidFill>
              </a:rPr>
              <a:t>menjadi macet </a:t>
            </a:r>
            <a:r>
              <a:rPr lang="id-ID" b="1" dirty="0" smtClean="0"/>
              <a:t>dan kemudian dengan mencari kelemahan pada sistem </a:t>
            </a:r>
            <a:r>
              <a:rPr lang="id-ID" b="1" u="sng" dirty="0" smtClean="0">
                <a:solidFill>
                  <a:srgbClr val="FF0000"/>
                </a:solidFill>
              </a:rPr>
              <a:t>si pelaku melakukan serangan terhadap sistem.</a:t>
            </a:r>
            <a:endParaRPr lang="en-US" b="1" u="sng" dirty="0" smtClean="0">
              <a:solidFill>
                <a:srgbClr val="FF0000"/>
              </a:solidFill>
            </a:endParaRPr>
          </a:p>
          <a:p>
            <a:pPr algn="just">
              <a:buNone/>
            </a:pPr>
            <a:r>
              <a:rPr lang="id-ID" b="1" dirty="0" smtClean="0">
                <a:solidFill>
                  <a:srgbClr val="FF0000"/>
                </a:solidFill>
              </a:rPr>
              <a:t>2	</a:t>
            </a:r>
            <a:r>
              <a:rPr lang="id-ID" b="1" u="sng" dirty="0" smtClean="0">
                <a:solidFill>
                  <a:srgbClr val="FF0000"/>
                </a:solidFill>
              </a:rPr>
              <a:t>Sniffer</a:t>
            </a:r>
            <a:endParaRPr lang="en-US" b="1" u="sng" dirty="0" smtClean="0">
              <a:solidFill>
                <a:srgbClr val="FF0000"/>
              </a:solidFill>
            </a:endParaRPr>
          </a:p>
          <a:p>
            <a:pPr algn="just">
              <a:buNone/>
            </a:pPr>
            <a:r>
              <a:rPr lang="en-US" b="1" dirty="0" smtClean="0"/>
              <a:t>    </a:t>
            </a:r>
            <a:r>
              <a:rPr lang="id-ID" b="1" dirty="0" smtClean="0"/>
              <a:t>Teknik ini diimplementasikan dengan </a:t>
            </a:r>
            <a:r>
              <a:rPr lang="id-ID" b="1" u="sng" dirty="0" smtClean="0">
                <a:solidFill>
                  <a:srgbClr val="FF0000"/>
                </a:solidFill>
              </a:rPr>
              <a:t>membuat program yang dapat melacak paket data seseorang </a:t>
            </a:r>
            <a:r>
              <a:rPr lang="id-ID" b="1" dirty="0" smtClean="0"/>
              <a:t>ketika paket tersebut melintasi Internet, </a:t>
            </a:r>
            <a:r>
              <a:rPr lang="id-ID" b="1" u="sng" dirty="0" smtClean="0">
                <a:solidFill>
                  <a:srgbClr val="FF0000"/>
                </a:solidFill>
              </a:rPr>
              <a:t>menangkap password atau menangkap isinya.</a:t>
            </a:r>
            <a:endParaRPr lang="en-US" b="1" u="sng" dirty="0" smtClean="0">
              <a:solidFill>
                <a:srgbClr val="FF0000"/>
              </a:solidFill>
            </a:endParaRPr>
          </a:p>
          <a:p>
            <a:pPr algn="just">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lgn="just">
              <a:buNone/>
            </a:pPr>
            <a:r>
              <a:rPr lang="id-ID" b="1" dirty="0" smtClean="0">
                <a:solidFill>
                  <a:srgbClr val="FF0000"/>
                </a:solidFill>
              </a:rPr>
              <a:t>3	</a:t>
            </a:r>
            <a:r>
              <a:rPr lang="id-ID" b="1" u="sng" dirty="0" smtClean="0">
                <a:solidFill>
                  <a:srgbClr val="FF0000"/>
                </a:solidFill>
              </a:rPr>
              <a:t>Spoofing</a:t>
            </a:r>
            <a:endParaRPr lang="en-US" b="1" u="sng" dirty="0" smtClean="0">
              <a:solidFill>
                <a:srgbClr val="FF0000"/>
              </a:solidFill>
            </a:endParaRPr>
          </a:p>
          <a:p>
            <a:pPr algn="just">
              <a:buNone/>
            </a:pPr>
            <a:r>
              <a:rPr lang="en-US" b="1" dirty="0" smtClean="0"/>
              <a:t>    </a:t>
            </a:r>
            <a:r>
              <a:rPr lang="id-ID" b="1" dirty="0" smtClean="0"/>
              <a:t>Melakukan </a:t>
            </a:r>
            <a:r>
              <a:rPr lang="id-ID" b="1" u="sng" dirty="0" smtClean="0">
                <a:solidFill>
                  <a:srgbClr val="FF0000"/>
                </a:solidFill>
              </a:rPr>
              <a:t>pemalsuan alamat e-mail atau Web </a:t>
            </a:r>
            <a:r>
              <a:rPr lang="id-ID" b="1" dirty="0" smtClean="0"/>
              <a:t>dengan tujuan untuk </a:t>
            </a:r>
            <a:r>
              <a:rPr lang="id-ID" b="1" u="sng" dirty="0" smtClean="0">
                <a:solidFill>
                  <a:srgbClr val="0070C0"/>
                </a:solidFill>
              </a:rPr>
              <a:t>menjebak pemakai agar memasukkan informasi yang penting </a:t>
            </a:r>
            <a:r>
              <a:rPr lang="id-ID" b="1" dirty="0" smtClean="0"/>
              <a:t>seperti </a:t>
            </a:r>
            <a:r>
              <a:rPr lang="id-ID" b="1" u="sng" dirty="0" smtClean="0">
                <a:solidFill>
                  <a:srgbClr val="FF0000"/>
                </a:solidFill>
              </a:rPr>
              <a:t>password</a:t>
            </a:r>
            <a:r>
              <a:rPr lang="id-ID" b="1" dirty="0" smtClean="0"/>
              <a:t> atau </a:t>
            </a:r>
            <a:r>
              <a:rPr lang="id-ID" b="1" u="sng" dirty="0" smtClean="0">
                <a:solidFill>
                  <a:srgbClr val="FF0000"/>
                </a:solidFill>
              </a:rPr>
              <a:t>nomor kartu kredit</a:t>
            </a:r>
            <a:endParaRPr lang="en-US" b="1" u="sng" dirty="0" smtClean="0">
              <a:solidFill>
                <a:srgbClr val="FF0000"/>
              </a:solidFill>
            </a:endParaRPr>
          </a:p>
          <a:p>
            <a:pPr algn="just">
              <a:buNone/>
            </a:pPr>
            <a:endParaRPr lang="en-US" b="1" dirty="0" smtClean="0"/>
          </a:p>
          <a:p>
            <a:pPr algn="just">
              <a:buNone/>
            </a:pPr>
            <a:r>
              <a:rPr lang="en-US" b="1" dirty="0" smtClean="0"/>
              <a:t>    </a:t>
            </a:r>
            <a:r>
              <a:rPr lang="id-ID" b="1" dirty="0" smtClean="0"/>
              <a:t>Untuk menjaga keamanan sistem informasi diperlukan pengendalian terhadap sistem informasi.  Kontrol mencakup:</a:t>
            </a:r>
            <a:endParaRPr lang="en-US" b="1" dirty="0" smtClean="0"/>
          </a:p>
          <a:p>
            <a:pPr algn="just">
              <a:buNone/>
            </a:pPr>
            <a:endParaRPr lang="en-US"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lgn="just">
              <a:buNone/>
            </a:pPr>
            <a:r>
              <a:rPr lang="id-ID" b="1" dirty="0" smtClean="0"/>
              <a:t>1. 	</a:t>
            </a:r>
            <a:r>
              <a:rPr lang="id-ID" b="1" u="sng" dirty="0" smtClean="0">
                <a:solidFill>
                  <a:srgbClr val="FF0000"/>
                </a:solidFill>
              </a:rPr>
              <a:t>Kontrol administratif</a:t>
            </a:r>
            <a:endParaRPr lang="en-US" b="1" u="sng" dirty="0" smtClean="0">
              <a:solidFill>
                <a:srgbClr val="FF0000"/>
              </a:solidFill>
            </a:endParaRPr>
          </a:p>
          <a:p>
            <a:pPr lvl="0" algn="just">
              <a:buFont typeface="Wingdings" pitchFamily="2" charset="2"/>
              <a:buChar char="ü"/>
            </a:pPr>
            <a:r>
              <a:rPr lang="id-ID" b="1" dirty="0" smtClean="0"/>
              <a:t>Mempublikasikan kebijakan </a:t>
            </a:r>
            <a:r>
              <a:rPr lang="id-ID" b="1" u="sng" dirty="0" smtClean="0">
                <a:solidFill>
                  <a:srgbClr val="FF0000"/>
                </a:solidFill>
              </a:rPr>
              <a:t>kontrol</a:t>
            </a:r>
            <a:r>
              <a:rPr lang="id-ID" b="1" dirty="0" smtClean="0"/>
              <a:t> yang membuat semua pengendalian sistem informasi dapat dilaksanakan dengan jelas dan serius oleh semua pihak dalam organisasi.  </a:t>
            </a:r>
            <a:endParaRPr lang="en-US" b="1" dirty="0" smtClean="0"/>
          </a:p>
          <a:p>
            <a:pPr lvl="0" algn="just">
              <a:buFont typeface="Wingdings" pitchFamily="2" charset="2"/>
              <a:buChar char="ü"/>
            </a:pPr>
            <a:r>
              <a:rPr lang="id-ID" b="1" dirty="0" smtClean="0"/>
              <a:t>Prosedur yang bersifat formal dan </a:t>
            </a:r>
            <a:r>
              <a:rPr lang="id-ID" b="1" u="sng" dirty="0" smtClean="0">
                <a:solidFill>
                  <a:srgbClr val="FF0000"/>
                </a:solidFill>
              </a:rPr>
              <a:t>standar pengoperasian disosialisasikan dan dilaksanakan dengan tegas</a:t>
            </a:r>
            <a:r>
              <a:rPr lang="id-ID" b="1" dirty="0" smtClean="0"/>
              <a:t>.  Termasuk dalam hal ini adalah </a:t>
            </a:r>
            <a:r>
              <a:rPr lang="id-ID" b="1" u="sng" dirty="0" smtClean="0">
                <a:solidFill>
                  <a:srgbClr val="0070C0"/>
                </a:solidFill>
              </a:rPr>
              <a:t>proses pengembangan sistem, prosedur untuk backup, pemulihan data, dan manajemen pengarsipan data.  </a:t>
            </a:r>
            <a:endParaRPr lang="en-US" b="1" u="sng" dirty="0" smtClean="0">
              <a:solidFill>
                <a:srgbClr val="0070C0"/>
              </a:solidFill>
            </a:endParaRP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lvl="0" algn="just">
              <a:buFont typeface="Wingdings" pitchFamily="2" charset="2"/>
              <a:buChar char="ü"/>
            </a:pPr>
            <a:r>
              <a:rPr lang="id-ID" b="1" u="sng" dirty="0" smtClean="0">
                <a:solidFill>
                  <a:srgbClr val="FF0000"/>
                </a:solidFill>
              </a:rPr>
              <a:t>Perekrutan pegawai secara berhati-hati</a:t>
            </a:r>
            <a:r>
              <a:rPr lang="id-ID" b="1" dirty="0" smtClean="0"/>
              <a:t>, yang diikuti dengan  </a:t>
            </a:r>
            <a:r>
              <a:rPr lang="id-ID" b="1" u="sng" dirty="0" smtClean="0">
                <a:solidFill>
                  <a:srgbClr val="0070C0"/>
                </a:solidFill>
              </a:rPr>
              <a:t>orientasi, pembinaan, dan pelatihan yang diperlukan</a:t>
            </a:r>
            <a:r>
              <a:rPr lang="id-ID" b="1" dirty="0" smtClean="0"/>
              <a:t>.  </a:t>
            </a:r>
            <a:endParaRPr lang="en-US" b="1" dirty="0" smtClean="0"/>
          </a:p>
          <a:p>
            <a:pPr lvl="0" algn="just">
              <a:buFont typeface="Wingdings" pitchFamily="2" charset="2"/>
              <a:buChar char="ü"/>
            </a:pPr>
            <a:r>
              <a:rPr lang="id-ID" b="1" u="sng" dirty="0" smtClean="0">
                <a:solidFill>
                  <a:srgbClr val="FF0000"/>
                </a:solidFill>
              </a:rPr>
              <a:t>Supervisi </a:t>
            </a:r>
            <a:r>
              <a:rPr lang="id-ID" b="1" dirty="0" smtClean="0"/>
              <a:t>terhadap para pegawai. Termasuk pula cara melakukan </a:t>
            </a:r>
            <a:r>
              <a:rPr lang="id-ID" b="1" u="sng" dirty="0" smtClean="0">
                <a:solidFill>
                  <a:srgbClr val="0070C0"/>
                </a:solidFill>
              </a:rPr>
              <a:t>kontrol</a:t>
            </a:r>
            <a:r>
              <a:rPr lang="id-ID" b="1" dirty="0" smtClean="0"/>
              <a:t> kalau pegawai melakukan penyimpangan terhadap yang diharapkan.  </a:t>
            </a:r>
            <a:endParaRPr lang="en-US" b="1" dirty="0" smtClean="0"/>
          </a:p>
          <a:p>
            <a:pPr lvl="0" algn="just">
              <a:buFont typeface="Wingdings" pitchFamily="2" charset="2"/>
              <a:buChar char="ü"/>
            </a:pPr>
            <a:r>
              <a:rPr lang="id-ID" b="1" dirty="0" smtClean="0"/>
              <a:t>Pemisahan tugas-tugas dalam pekerjaan, dengan tujuan agar tak seorangpun yang dapat menguasai suatu proses yang lengkap. Sebagai contoh, </a:t>
            </a:r>
            <a:r>
              <a:rPr lang="id-ID" b="1" u="sng" dirty="0" smtClean="0">
                <a:solidFill>
                  <a:srgbClr val="FF0000"/>
                </a:solidFill>
              </a:rPr>
              <a:t>seorang pemrogram harus diusahakan tidak mempunyai akses terhadap data produksi (operasional) agar tidak memberikan kesempatan untuk melakukan kecurangan</a:t>
            </a:r>
            <a:endParaRPr lang="en-US" b="1" u="sng" dirty="0" smtClean="0">
              <a:solidFill>
                <a:srgbClr val="FF0000"/>
              </a:solidFill>
            </a:endParaRPr>
          </a:p>
          <a:p>
            <a:pPr algn="just">
              <a:buNone/>
            </a:pP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buNone/>
            </a:pPr>
            <a:endParaRPr lang="en-US" b="1" dirty="0" smtClean="0"/>
          </a:p>
          <a:p>
            <a:pPr>
              <a:buNone/>
            </a:pPr>
            <a:r>
              <a:rPr lang="id-ID" b="1" dirty="0" smtClean="0"/>
              <a:t>2. 	</a:t>
            </a:r>
            <a:r>
              <a:rPr lang="id-ID" b="1" u="sng" dirty="0" smtClean="0">
                <a:solidFill>
                  <a:srgbClr val="FF0000"/>
                </a:solidFill>
              </a:rPr>
              <a:t>Kontrol pengembangan dan pemeliharaan sistem</a:t>
            </a:r>
            <a:endParaRPr lang="en-US" u="sng" dirty="0" smtClean="0">
              <a:solidFill>
                <a:srgbClr val="FF0000"/>
              </a:solidFill>
            </a:endParaRPr>
          </a:p>
          <a:p>
            <a:pPr lvl="0" algn="just">
              <a:buFont typeface="Wingdings" pitchFamily="2" charset="2"/>
              <a:buChar char="ü"/>
            </a:pPr>
            <a:r>
              <a:rPr lang="id-ID" b="1" dirty="0" smtClean="0"/>
              <a:t>Melibatkan </a:t>
            </a:r>
            <a:r>
              <a:rPr lang="id-ID" b="1" u="sng" dirty="0" smtClean="0">
                <a:solidFill>
                  <a:srgbClr val="FF0000"/>
                </a:solidFill>
              </a:rPr>
              <a:t>Auditor sistem</a:t>
            </a:r>
            <a:r>
              <a:rPr lang="id-ID" b="1" dirty="0" smtClean="0"/>
              <a:t>, dari </a:t>
            </a:r>
            <a:r>
              <a:rPr lang="id-ID" b="1" u="sng" dirty="0" smtClean="0">
                <a:solidFill>
                  <a:srgbClr val="0070C0"/>
                </a:solidFill>
              </a:rPr>
              <a:t>masa pengembangan</a:t>
            </a:r>
            <a:r>
              <a:rPr lang="id-ID" b="1" dirty="0" smtClean="0">
                <a:solidFill>
                  <a:srgbClr val="0070C0"/>
                </a:solidFill>
              </a:rPr>
              <a:t> </a:t>
            </a:r>
            <a:r>
              <a:rPr lang="id-ID" b="1" u="sng" dirty="0" smtClean="0">
                <a:solidFill>
                  <a:srgbClr val="0070C0"/>
                </a:solidFill>
              </a:rPr>
              <a:t>hingga</a:t>
            </a:r>
            <a:r>
              <a:rPr lang="id-ID" b="1" dirty="0" smtClean="0">
                <a:solidFill>
                  <a:srgbClr val="0070C0"/>
                </a:solidFill>
              </a:rPr>
              <a:t> </a:t>
            </a:r>
            <a:r>
              <a:rPr lang="id-ID" b="1" u="sng" dirty="0" smtClean="0">
                <a:solidFill>
                  <a:srgbClr val="0070C0"/>
                </a:solidFill>
              </a:rPr>
              <a:t>pemeliharaan</a:t>
            </a:r>
            <a:r>
              <a:rPr lang="id-ID" b="1" dirty="0" smtClean="0">
                <a:solidFill>
                  <a:srgbClr val="0070C0"/>
                </a:solidFill>
              </a:rPr>
              <a:t> </a:t>
            </a:r>
            <a:r>
              <a:rPr lang="id-ID" b="1" u="sng" dirty="0" smtClean="0">
                <a:solidFill>
                  <a:srgbClr val="0070C0"/>
                </a:solidFill>
              </a:rPr>
              <a:t>sistem</a:t>
            </a:r>
            <a:r>
              <a:rPr lang="id-ID" b="1" dirty="0" smtClean="0"/>
              <a:t>, untuk memastikan bahwa sistem benar-benar terkendali, termasuk dalam hal otorisasi pemakai sistem.</a:t>
            </a:r>
            <a:endParaRPr lang="en-US" b="1" dirty="0" smtClean="0"/>
          </a:p>
          <a:p>
            <a:pPr lvl="0" algn="just">
              <a:buFont typeface="Wingdings" pitchFamily="2" charset="2"/>
              <a:buChar char="ü"/>
            </a:pPr>
            <a:r>
              <a:rPr lang="id-ID" b="1" dirty="0" smtClean="0"/>
              <a:t>Aplikasi dilengkapi dengan </a:t>
            </a:r>
            <a:r>
              <a:rPr lang="id-ID" b="1" u="sng" dirty="0" smtClean="0">
                <a:solidFill>
                  <a:srgbClr val="FF0000"/>
                </a:solidFill>
              </a:rPr>
              <a:t>audit trail </a:t>
            </a:r>
            <a:r>
              <a:rPr lang="id-ID" b="1" dirty="0" smtClean="0"/>
              <a:t>sehingga kronologi transaksi mudah untuk ditelusuri</a:t>
            </a:r>
            <a:endParaRPr lang="en-US" b="1" dirty="0" smtClean="0"/>
          </a:p>
          <a:p>
            <a:pPr algn="just">
              <a:buNone/>
            </a:pPr>
            <a:r>
              <a:rPr lang="id-ID" b="1" dirty="0" smtClean="0"/>
              <a:t> </a:t>
            </a:r>
            <a:endParaRPr lang="en-US" b="1" dirty="0" smtClean="0"/>
          </a:p>
          <a:p>
            <a:pPr>
              <a:buNone/>
            </a:pPr>
            <a:r>
              <a:rPr lang="id-ID" b="1" dirty="0" smtClean="0"/>
              <a:t/>
            </a:r>
            <a:br>
              <a:rPr lang="id-ID" b="1" dirty="0" smtClean="0"/>
            </a:br>
            <a:r>
              <a:rPr lang="id-ID" b="1" dirty="0" smtClean="0"/>
              <a:t>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buNone/>
            </a:pPr>
            <a:r>
              <a:rPr lang="id-ID" b="1" dirty="0" smtClean="0">
                <a:solidFill>
                  <a:srgbClr val="FF0000"/>
                </a:solidFill>
              </a:rPr>
              <a:t>	</a:t>
            </a:r>
            <a:endParaRPr lang="en-US" b="1" dirty="0" smtClean="0">
              <a:solidFill>
                <a:srgbClr val="FF0000"/>
              </a:solidFill>
            </a:endParaRPr>
          </a:p>
          <a:p>
            <a:pPr marL="514350" indent="-514350">
              <a:buAutoNum type="arabicPeriod" startAt="3"/>
            </a:pPr>
            <a:r>
              <a:rPr lang="id-ID" b="1" u="sng" dirty="0" smtClean="0">
                <a:solidFill>
                  <a:srgbClr val="FF0000"/>
                </a:solidFill>
              </a:rPr>
              <a:t>Kontrol operasi</a:t>
            </a:r>
            <a:endParaRPr lang="en-US" b="1" u="sng" dirty="0" smtClean="0">
              <a:solidFill>
                <a:srgbClr val="FF0000"/>
              </a:solidFill>
            </a:endParaRPr>
          </a:p>
          <a:p>
            <a:pPr marL="514350" indent="-514350">
              <a:buNone/>
            </a:pPr>
            <a:endParaRPr lang="en-US" dirty="0" smtClean="0">
              <a:solidFill>
                <a:srgbClr val="FF0000"/>
              </a:solidFill>
            </a:endParaRPr>
          </a:p>
          <a:p>
            <a:pPr algn="just">
              <a:buNone/>
            </a:pPr>
            <a:r>
              <a:rPr lang="en-US" b="1" dirty="0" smtClean="0"/>
              <a:t>   </a:t>
            </a:r>
            <a:r>
              <a:rPr lang="id-ID" b="1" dirty="0" smtClean="0"/>
              <a:t>Tujuan agar sistem beroperasi sesuai dengan yang diharapkan.  Termasuk dalam hal ini:</a:t>
            </a:r>
            <a:endParaRPr lang="en-US" b="1" dirty="0" smtClean="0"/>
          </a:p>
          <a:p>
            <a:pPr lvl="0" algn="just">
              <a:buFont typeface="Wingdings" pitchFamily="2" charset="2"/>
              <a:buChar char="ü"/>
            </a:pPr>
            <a:r>
              <a:rPr lang="id-ID" b="1" u="sng" dirty="0" smtClean="0">
                <a:solidFill>
                  <a:srgbClr val="FF0000"/>
                </a:solidFill>
              </a:rPr>
              <a:t>Pembatasan akses terhadap pusat data</a:t>
            </a:r>
            <a:endParaRPr lang="en-US" b="1" u="sng" dirty="0" smtClean="0">
              <a:solidFill>
                <a:srgbClr val="FF0000"/>
              </a:solidFill>
            </a:endParaRPr>
          </a:p>
          <a:p>
            <a:pPr lvl="0" algn="just">
              <a:buFont typeface="Wingdings" pitchFamily="2" charset="2"/>
              <a:buChar char="ü"/>
            </a:pPr>
            <a:r>
              <a:rPr lang="id-ID" b="1" u="sng" dirty="0" smtClean="0">
                <a:solidFill>
                  <a:srgbClr val="0070C0"/>
                </a:solidFill>
              </a:rPr>
              <a:t>Kontrol terhadap personel pengoperasi</a:t>
            </a:r>
            <a:endParaRPr lang="en-US" b="1" u="sng" dirty="0" smtClean="0">
              <a:solidFill>
                <a:srgbClr val="0070C0"/>
              </a:solidFill>
            </a:endParaRPr>
          </a:p>
          <a:p>
            <a:pPr lvl="0" algn="just">
              <a:buFont typeface="Wingdings" pitchFamily="2" charset="2"/>
              <a:buChar char="ü"/>
            </a:pPr>
            <a:r>
              <a:rPr lang="id-ID" b="1" u="sng" dirty="0" smtClean="0"/>
              <a:t>Kontrol terhadap peralatan (terhadap kegagalan)</a:t>
            </a:r>
            <a:endParaRPr lang="en-US" b="1" u="sng" dirty="0" smtClean="0"/>
          </a:p>
          <a:p>
            <a:pPr lvl="0" algn="just">
              <a:buFont typeface="Wingdings" pitchFamily="2" charset="2"/>
              <a:buChar char="ü"/>
            </a:pPr>
            <a:r>
              <a:rPr lang="id-ID" b="1" u="sng" dirty="0" smtClean="0">
                <a:solidFill>
                  <a:srgbClr val="FF0000"/>
                </a:solidFill>
              </a:rPr>
              <a:t>Kontrol terhadap penyimpan arsip</a:t>
            </a:r>
            <a:endParaRPr lang="en-US" b="1" u="sng" dirty="0" smtClean="0">
              <a:solidFill>
                <a:srgbClr val="FF0000"/>
              </a:solidFill>
            </a:endParaRPr>
          </a:p>
          <a:p>
            <a:pPr lvl="0" algn="just">
              <a:buFont typeface="Wingdings" pitchFamily="2" charset="2"/>
              <a:buChar char="ü"/>
            </a:pPr>
            <a:r>
              <a:rPr lang="id-ID" b="1" u="sng" dirty="0" smtClean="0">
                <a:solidFill>
                  <a:srgbClr val="0070C0"/>
                </a:solidFill>
              </a:rPr>
              <a:t>Pengendalian terhadap virus </a:t>
            </a:r>
            <a:endParaRPr lang="en-US" b="1" u="sng" dirty="0" smtClean="0">
              <a:solidFill>
                <a:srgbClr val="0070C0"/>
              </a:solidFill>
            </a:endParaRPr>
          </a:p>
          <a:p>
            <a:pPr marL="514350" indent="-514350" algn="just">
              <a:buNone/>
            </a:pPr>
            <a:r>
              <a:rPr lang="id-ID" b="1" dirty="0" smtClean="0">
                <a:solidFill>
                  <a:srgbClr val="0070C0"/>
                </a:solidFill>
              </a:rPr>
              <a:t>	</a:t>
            </a:r>
            <a:endParaRPr lang="en-US" b="1" dirty="0">
              <a:solidFill>
                <a:srgbClr val="0070C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20000"/>
          </a:bodyPr>
          <a:lstStyle/>
          <a:p>
            <a:pPr marL="514350" indent="-514350" algn="just">
              <a:buNone/>
            </a:pPr>
            <a:endParaRPr lang="en-US" b="1" dirty="0" smtClean="0">
              <a:solidFill>
                <a:srgbClr val="FF0000"/>
              </a:solidFill>
            </a:endParaRPr>
          </a:p>
          <a:p>
            <a:pPr marL="514350" indent="-514350" algn="just">
              <a:buFont typeface="+mj-lt"/>
              <a:buAutoNum type="arabicPeriod" startAt="4"/>
            </a:pPr>
            <a:r>
              <a:rPr lang="id-ID" b="1" u="sng" dirty="0" smtClean="0">
                <a:solidFill>
                  <a:srgbClr val="FF0000"/>
                </a:solidFill>
              </a:rPr>
              <a:t>Proteksi terhadap pusat data secara fisik</a:t>
            </a:r>
            <a:endParaRPr lang="en-US" b="1" u="sng" dirty="0" smtClean="0">
              <a:solidFill>
                <a:srgbClr val="FF0000"/>
              </a:solidFill>
            </a:endParaRPr>
          </a:p>
          <a:p>
            <a:pPr algn="just">
              <a:buNone/>
            </a:pPr>
            <a:r>
              <a:rPr lang="en-US" b="1" dirty="0" smtClean="0"/>
              <a:t>    </a:t>
            </a:r>
            <a:r>
              <a:rPr lang="id-ID" b="1" dirty="0" smtClean="0"/>
              <a:t>Faktor lingkungan yang menyangkut suhu, kebersihan, kelembaban udara, bahaya banjir, dan keamanan fisik ruangan perlu diperhatikan dengan benar.   Untuk mengantisipasi kegagalan sumber daya listrik, biasa digunakan </a:t>
            </a:r>
            <a:r>
              <a:rPr lang="id-ID" b="1" u="sng" dirty="0" smtClean="0">
                <a:solidFill>
                  <a:srgbClr val="FF0000"/>
                </a:solidFill>
              </a:rPr>
              <a:t>UPS</a:t>
            </a:r>
            <a:r>
              <a:rPr lang="id-ID" b="1" dirty="0" smtClean="0"/>
              <a:t> dan mungkin juga penyediaan </a:t>
            </a:r>
            <a:r>
              <a:rPr lang="id-ID" b="1" u="sng" dirty="0" smtClean="0">
                <a:solidFill>
                  <a:srgbClr val="FF0000"/>
                </a:solidFill>
              </a:rPr>
              <a:t>generato</a:t>
            </a:r>
            <a:r>
              <a:rPr lang="id-ID" b="1" dirty="0" smtClean="0"/>
              <a:t>r.</a:t>
            </a:r>
            <a:endParaRPr lang="en-US" b="1" dirty="0" smtClean="0"/>
          </a:p>
          <a:p>
            <a:pPr marL="514350" indent="-514350">
              <a:buFont typeface="+mj-lt"/>
              <a:buAutoNum type="arabicPeriod" startAt="5"/>
            </a:pPr>
            <a:r>
              <a:rPr lang="id-ID" b="1" u="sng" dirty="0" smtClean="0">
                <a:solidFill>
                  <a:srgbClr val="FF0000"/>
                </a:solidFill>
              </a:rPr>
              <a:t>Kontrol perangkat keras</a:t>
            </a:r>
            <a:endParaRPr lang="en-US" u="sng" dirty="0" smtClean="0">
              <a:solidFill>
                <a:srgbClr val="FF0000"/>
              </a:solidFill>
            </a:endParaRPr>
          </a:p>
          <a:p>
            <a:pPr algn="just">
              <a:buNone/>
            </a:pPr>
            <a:r>
              <a:rPr lang="en-US" b="1" dirty="0" smtClean="0"/>
              <a:t>    </a:t>
            </a:r>
            <a:r>
              <a:rPr lang="id-ID" b="1" dirty="0" smtClean="0"/>
              <a:t>Untuk mengantisipasi kegagalan sistem komputer, terkadang organisasi menerapkan sistem komputer yang berbasis </a:t>
            </a:r>
            <a:r>
              <a:rPr lang="id-ID" b="1" i="1" u="sng" dirty="0" smtClean="0">
                <a:solidFill>
                  <a:srgbClr val="FF0000"/>
                </a:solidFill>
              </a:rPr>
              <a:t>fault-tolerant</a:t>
            </a:r>
            <a:r>
              <a:rPr lang="id-ID" b="1" dirty="0" smtClean="0"/>
              <a:t> (toleran terhadap kegagalan).  Toleransi terhadap kegagalan pada penyimpan eksternal antara lain dilakukan melalui </a:t>
            </a:r>
            <a:r>
              <a:rPr lang="id-ID" b="1" i="1" u="sng" dirty="0" smtClean="0">
                <a:solidFill>
                  <a:srgbClr val="FF0000"/>
                </a:solidFill>
              </a:rPr>
              <a:t>disk</a:t>
            </a:r>
            <a:r>
              <a:rPr lang="id-ID" b="1" i="1" dirty="0" smtClean="0">
                <a:solidFill>
                  <a:srgbClr val="FF0000"/>
                </a:solidFill>
              </a:rPr>
              <a:t> </a:t>
            </a:r>
            <a:r>
              <a:rPr lang="id-ID" b="1" i="1" u="sng" dirty="0" smtClean="0">
                <a:solidFill>
                  <a:srgbClr val="FF0000"/>
                </a:solidFill>
              </a:rPr>
              <a:t>mirroring</a:t>
            </a:r>
            <a:r>
              <a:rPr lang="id-ID" b="1" dirty="0" smtClean="0">
                <a:solidFill>
                  <a:srgbClr val="FF0000"/>
                </a:solidFill>
              </a:rPr>
              <a:t> </a:t>
            </a:r>
            <a:r>
              <a:rPr lang="id-ID" b="1" dirty="0" smtClean="0"/>
              <a:t>atau</a:t>
            </a:r>
            <a:r>
              <a:rPr lang="id-ID" b="1" dirty="0" smtClean="0">
                <a:solidFill>
                  <a:srgbClr val="FF0000"/>
                </a:solidFill>
              </a:rPr>
              <a:t> </a:t>
            </a:r>
            <a:r>
              <a:rPr lang="id-ID" b="1" i="1" dirty="0" smtClean="0">
                <a:solidFill>
                  <a:srgbClr val="FF0000"/>
                </a:solidFill>
              </a:rPr>
              <a:t>disk </a:t>
            </a:r>
            <a:r>
              <a:rPr lang="id-ID" b="1" i="1" u="sng" dirty="0" smtClean="0">
                <a:solidFill>
                  <a:srgbClr val="FF0000"/>
                </a:solidFill>
              </a:rPr>
              <a:t>shadowing</a:t>
            </a:r>
            <a:r>
              <a:rPr lang="id-ID" b="1" dirty="0" smtClean="0">
                <a:solidFill>
                  <a:srgbClr val="FF0000"/>
                </a:solidFill>
              </a:rPr>
              <a:t>, </a:t>
            </a:r>
            <a:r>
              <a:rPr lang="id-ID" b="1" dirty="0" smtClean="0"/>
              <a:t>yang menggunakan teknik dengan menulis seluruh data ke dua disk secara paralel </a:t>
            </a:r>
            <a:endParaRPr lang="en-US" b="1" dirty="0" smtClean="0"/>
          </a:p>
          <a:p>
            <a:pPr algn="just">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buNone/>
            </a:pPr>
            <a:r>
              <a:rPr lang="id-ID" b="1" dirty="0" smtClean="0">
                <a:solidFill>
                  <a:srgbClr val="FF0000"/>
                </a:solidFill>
              </a:rPr>
              <a:t>	6. 	</a:t>
            </a:r>
            <a:r>
              <a:rPr lang="id-ID" b="1" u="sng" dirty="0" smtClean="0">
                <a:solidFill>
                  <a:srgbClr val="FF0000"/>
                </a:solidFill>
              </a:rPr>
              <a:t>Kontrol terhadap akses komputer</a:t>
            </a:r>
            <a:endParaRPr lang="en-US" b="1" u="sng" dirty="0" smtClean="0">
              <a:solidFill>
                <a:srgbClr val="FF0000"/>
              </a:solidFill>
            </a:endParaRPr>
          </a:p>
          <a:p>
            <a:pPr algn="just">
              <a:buFont typeface="Wingdings" pitchFamily="2" charset="2"/>
              <a:buChar char="ü"/>
            </a:pPr>
            <a:r>
              <a:rPr lang="id-ID" b="1" dirty="0" smtClean="0"/>
              <a:t>Setiap pemakai sistem diberi otorisasi yang berbeda-beda.  Setiap pemakai dilengkapi dengan </a:t>
            </a:r>
            <a:r>
              <a:rPr lang="id-ID" b="1" u="sng" dirty="0" smtClean="0">
                <a:solidFill>
                  <a:srgbClr val="FF0000"/>
                </a:solidFill>
              </a:rPr>
              <a:t>nama</a:t>
            </a:r>
            <a:r>
              <a:rPr lang="id-ID" b="1" dirty="0" smtClean="0">
                <a:solidFill>
                  <a:srgbClr val="FF0000"/>
                </a:solidFill>
              </a:rPr>
              <a:t> </a:t>
            </a:r>
            <a:r>
              <a:rPr lang="id-ID" b="1" u="sng" dirty="0" smtClean="0">
                <a:solidFill>
                  <a:srgbClr val="FF0000"/>
                </a:solidFill>
              </a:rPr>
              <a:t>pemakai</a:t>
            </a:r>
            <a:r>
              <a:rPr lang="id-ID" b="1" dirty="0" smtClean="0">
                <a:solidFill>
                  <a:srgbClr val="FF0000"/>
                </a:solidFill>
              </a:rPr>
              <a:t> </a:t>
            </a:r>
            <a:r>
              <a:rPr lang="id-ID" b="1" u="sng" dirty="0" smtClean="0">
                <a:solidFill>
                  <a:srgbClr val="FF0000"/>
                </a:solidFill>
              </a:rPr>
              <a:t>dan</a:t>
            </a:r>
            <a:r>
              <a:rPr lang="id-ID" b="1" dirty="0" smtClean="0">
                <a:solidFill>
                  <a:srgbClr val="FF0000"/>
                </a:solidFill>
              </a:rPr>
              <a:t> </a:t>
            </a:r>
            <a:r>
              <a:rPr lang="id-ID" b="1" i="1" u="sng" dirty="0" smtClean="0">
                <a:solidFill>
                  <a:srgbClr val="FF0000"/>
                </a:solidFill>
              </a:rPr>
              <a:t>password.  </a:t>
            </a:r>
            <a:r>
              <a:rPr lang="id-ID" b="1" dirty="0" smtClean="0"/>
              <a:t>Penggunaan teknologi yang lebih canggih menggunakan sifat-sifat biologis manusia yang bersifat unik, seperti </a:t>
            </a:r>
            <a:r>
              <a:rPr lang="id-ID" b="1" u="sng" dirty="0" smtClean="0">
                <a:solidFill>
                  <a:srgbClr val="FF0000"/>
                </a:solidFill>
              </a:rPr>
              <a:t>sidik jari dan retina mata,</a:t>
            </a:r>
            <a:endParaRPr lang="en-US" b="1" u="sng" dirty="0" smtClean="0">
              <a:solidFill>
                <a:srgbClr val="FF0000"/>
              </a:solidFill>
            </a:endParaRPr>
          </a:p>
          <a:p>
            <a:pPr algn="just">
              <a:buFont typeface="Wingdings" pitchFamily="2" charset="2"/>
              <a:buChar char="ü"/>
            </a:pPr>
            <a:r>
              <a:rPr lang="id-ID" b="1" dirty="0" smtClean="0"/>
              <a:t>sebagai kunci untuk mengakses sistem.</a:t>
            </a:r>
            <a:endParaRPr lang="en-US" b="1" dirty="0" smtClean="0"/>
          </a:p>
          <a:p>
            <a:pPr>
              <a:buNone/>
            </a:pPr>
            <a:r>
              <a:rPr lang="id-ID" b="1" dirty="0" smtClean="0">
                <a:solidFill>
                  <a:srgbClr val="FF0000"/>
                </a:solidFill>
              </a:rPr>
              <a:t>7. 	</a:t>
            </a:r>
            <a:r>
              <a:rPr lang="id-ID" b="1" u="sng" dirty="0" smtClean="0">
                <a:solidFill>
                  <a:srgbClr val="FF0000"/>
                </a:solidFill>
              </a:rPr>
              <a:t>Kontrol terhadap akses informasi</a:t>
            </a:r>
            <a:endParaRPr lang="en-US" u="sng" dirty="0" smtClean="0">
              <a:solidFill>
                <a:srgbClr val="FF0000"/>
              </a:solidFill>
            </a:endParaRPr>
          </a:p>
          <a:p>
            <a:pPr algn="just">
              <a:buFont typeface="Wingdings" pitchFamily="2" charset="2"/>
              <a:buChar char="ü"/>
            </a:pPr>
            <a:r>
              <a:rPr lang="id-ID" b="1" dirty="0" smtClean="0"/>
              <a:t>Kontrol terhadap akses informasi dapat dilakukan dengan penggunaan enkripsi </a:t>
            </a:r>
            <a:endParaRPr lang="en-US" b="1" dirty="0" smtClean="0"/>
          </a:p>
          <a:p>
            <a:pPr algn="just">
              <a:buNone/>
            </a:pP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lgn="just">
              <a:buNone/>
            </a:pPr>
            <a:r>
              <a:rPr lang="id-ID" b="1" dirty="0" smtClean="0">
                <a:solidFill>
                  <a:srgbClr val="FF0000"/>
                </a:solidFill>
              </a:rPr>
              <a:t>8. 	</a:t>
            </a:r>
            <a:r>
              <a:rPr lang="id-ID" b="1" u="sng" dirty="0" smtClean="0">
                <a:solidFill>
                  <a:srgbClr val="FF0000"/>
                </a:solidFill>
              </a:rPr>
              <a:t>Kontrol terhadap perlindungan terakhir</a:t>
            </a:r>
            <a:endParaRPr lang="en-US" b="1" u="sng" dirty="0" smtClean="0">
              <a:solidFill>
                <a:srgbClr val="FF0000"/>
              </a:solidFill>
            </a:endParaRPr>
          </a:p>
          <a:p>
            <a:pPr lvl="0" algn="just">
              <a:buFont typeface="Wingdings" pitchFamily="2" charset="2"/>
              <a:buChar char="§"/>
            </a:pPr>
            <a:r>
              <a:rPr lang="id-ID" b="1" dirty="0" smtClean="0"/>
              <a:t>Rencana pemulihan dari bencana</a:t>
            </a:r>
            <a:endParaRPr lang="en-US" b="1" dirty="0" smtClean="0"/>
          </a:p>
          <a:p>
            <a:pPr lvl="1" algn="just">
              <a:buFont typeface="Wingdings" pitchFamily="2" charset="2"/>
              <a:buChar char="ü"/>
            </a:pPr>
            <a:r>
              <a:rPr lang="id-ID" sz="3200" b="1" dirty="0" smtClean="0"/>
              <a:t>Rencana darurat (</a:t>
            </a:r>
            <a:r>
              <a:rPr lang="id-ID" sz="3200" b="1" i="1" u="sng" dirty="0" smtClean="0">
                <a:solidFill>
                  <a:srgbClr val="FF0000"/>
                </a:solidFill>
              </a:rPr>
              <a:t>emergency</a:t>
            </a:r>
            <a:r>
              <a:rPr lang="id-ID" sz="3200" b="1" i="1" dirty="0" smtClean="0">
                <a:solidFill>
                  <a:srgbClr val="FF0000"/>
                </a:solidFill>
              </a:rPr>
              <a:t> </a:t>
            </a:r>
            <a:r>
              <a:rPr lang="id-ID" sz="3200" b="1" i="1" u="sng" dirty="0" smtClean="0">
                <a:solidFill>
                  <a:srgbClr val="FF0000"/>
                </a:solidFill>
              </a:rPr>
              <a:t>plan</a:t>
            </a:r>
            <a:r>
              <a:rPr lang="id-ID" sz="3200" b="1" dirty="0" smtClean="0"/>
              <a:t>) menentukan tindakan-tindakan yang harus dilakukan oleh para pegawai manakala bencana terjadi</a:t>
            </a:r>
            <a:endParaRPr lang="en-US" sz="3200" b="1" dirty="0" smtClean="0"/>
          </a:p>
          <a:p>
            <a:pPr lvl="1" algn="just">
              <a:buFont typeface="Wingdings" pitchFamily="2" charset="2"/>
              <a:buChar char="ü"/>
            </a:pPr>
            <a:r>
              <a:rPr lang="id-ID" sz="3200" b="1" dirty="0" smtClean="0"/>
              <a:t>Rencana cadangan (</a:t>
            </a:r>
            <a:r>
              <a:rPr lang="id-ID" sz="3200" b="1" i="1" u="sng" dirty="0" smtClean="0">
                <a:solidFill>
                  <a:srgbClr val="FF0000"/>
                </a:solidFill>
              </a:rPr>
              <a:t>backup plan</a:t>
            </a:r>
            <a:r>
              <a:rPr lang="id-ID" sz="3200" b="1" dirty="0" smtClean="0"/>
              <a:t>) menentukan bagaimana pemrosesan informasi akan dilaksanakan selama masa darurat.</a:t>
            </a:r>
            <a:endParaRPr lang="en-US" sz="3200" b="1" dirty="0" smtClean="0"/>
          </a:p>
          <a:p>
            <a:pPr lvl="1" algn="just">
              <a:buFont typeface="Wingdings" pitchFamily="2" charset="2"/>
              <a:buChar char="ü"/>
            </a:pPr>
            <a:r>
              <a:rPr lang="id-ID" sz="3200" b="1" dirty="0" smtClean="0"/>
              <a:t>Rencana pemulihan (</a:t>
            </a:r>
            <a:r>
              <a:rPr lang="id-ID" sz="3200" b="1" i="1" u="sng" dirty="0" smtClean="0">
                <a:solidFill>
                  <a:srgbClr val="FF0000"/>
                </a:solidFill>
              </a:rPr>
              <a:t>recovery</a:t>
            </a:r>
            <a:r>
              <a:rPr lang="id-ID" sz="3200" b="1" i="1" dirty="0" smtClean="0">
                <a:solidFill>
                  <a:srgbClr val="FF0000"/>
                </a:solidFill>
              </a:rPr>
              <a:t> </a:t>
            </a:r>
            <a:r>
              <a:rPr lang="id-ID" sz="3200" b="1" i="1" u="sng" dirty="0" smtClean="0">
                <a:solidFill>
                  <a:srgbClr val="FF0000"/>
                </a:solidFill>
              </a:rPr>
              <a:t>plan</a:t>
            </a:r>
            <a:r>
              <a:rPr lang="id-ID" sz="3200" b="1" dirty="0" smtClean="0"/>
              <a:t>) menentukan bagaimana pemrosesan akan dikembalikan ke keadaan seperti aslinya secara lengkap, termasuk mencakup tanggung jawab masing-masing personil</a:t>
            </a:r>
            <a:endParaRPr lang="en-US" sz="3200" b="1" dirty="0" smtClean="0"/>
          </a:p>
          <a:p>
            <a:pPr algn="just">
              <a:buNone/>
            </a:pP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lvl="1" algn="just">
              <a:buFont typeface="Wingdings" pitchFamily="2" charset="2"/>
              <a:buChar char="ü"/>
            </a:pPr>
            <a:r>
              <a:rPr lang="id-ID" b="1" dirty="0" smtClean="0"/>
              <a:t>Rencana pengujian </a:t>
            </a:r>
            <a:r>
              <a:rPr lang="id-ID" b="1" u="sng" dirty="0" smtClean="0">
                <a:solidFill>
                  <a:srgbClr val="FF0000"/>
                </a:solidFill>
              </a:rPr>
              <a:t>(</a:t>
            </a:r>
            <a:r>
              <a:rPr lang="id-ID" b="1" i="1" u="sng" dirty="0" smtClean="0">
                <a:solidFill>
                  <a:srgbClr val="FF0000"/>
                </a:solidFill>
              </a:rPr>
              <a:t>test</a:t>
            </a:r>
            <a:r>
              <a:rPr lang="id-ID" b="1" i="1" dirty="0" smtClean="0">
                <a:solidFill>
                  <a:srgbClr val="FF0000"/>
                </a:solidFill>
              </a:rPr>
              <a:t> </a:t>
            </a:r>
            <a:r>
              <a:rPr lang="id-ID" b="1" i="1" u="sng" dirty="0" smtClean="0">
                <a:solidFill>
                  <a:srgbClr val="FF0000"/>
                </a:solidFill>
              </a:rPr>
              <a:t>plan</a:t>
            </a:r>
            <a:r>
              <a:rPr lang="id-ID" b="1" dirty="0" smtClean="0"/>
              <a:t>) menentukan bagaimana komponenkomponen dalam rencana pemulihan akan diuji atau disimulasikan</a:t>
            </a:r>
            <a:endParaRPr lang="en-US" b="1" dirty="0" smtClean="0"/>
          </a:p>
          <a:p>
            <a:pPr lvl="0" algn="just"/>
            <a:r>
              <a:rPr lang="id-ID" b="1" dirty="0" smtClean="0"/>
              <a:t>Asuransi </a:t>
            </a:r>
            <a:endParaRPr lang="en-US" b="1" dirty="0" smtClean="0"/>
          </a:p>
          <a:p>
            <a:pPr algn="just">
              <a:buNone/>
            </a:pPr>
            <a:r>
              <a:rPr lang="id-ID" b="1" dirty="0" smtClean="0">
                <a:solidFill>
                  <a:srgbClr val="FF0000"/>
                </a:solidFill>
              </a:rPr>
              <a:t>9. 	</a:t>
            </a:r>
            <a:r>
              <a:rPr lang="id-ID" b="1" u="sng" dirty="0" smtClean="0">
                <a:solidFill>
                  <a:srgbClr val="FF0000"/>
                </a:solidFill>
              </a:rPr>
              <a:t>Kontrol aplikasi</a:t>
            </a:r>
            <a:endParaRPr lang="en-US" b="1" u="sng" dirty="0" smtClean="0">
              <a:solidFill>
                <a:srgbClr val="FF0000"/>
              </a:solidFill>
            </a:endParaRPr>
          </a:p>
          <a:p>
            <a:pPr algn="just">
              <a:buNone/>
            </a:pPr>
            <a:r>
              <a:rPr lang="en-US" b="1" dirty="0" smtClean="0"/>
              <a:t>    </a:t>
            </a:r>
            <a:r>
              <a:rPr lang="id-ID" b="1" dirty="0" smtClean="0"/>
              <a:t>Kontrol Aplikasi dapat dilakukan melalui pengendalian pada aspek-aspek:</a:t>
            </a:r>
            <a:endParaRPr lang="en-US" b="1" dirty="0" smtClean="0"/>
          </a:p>
          <a:p>
            <a:pPr lvl="1" algn="just">
              <a:buFont typeface="Wingdings" pitchFamily="2" charset="2"/>
              <a:buChar char="ü"/>
            </a:pPr>
            <a:r>
              <a:rPr lang="id-ID" b="1" u="sng" dirty="0" smtClean="0">
                <a:solidFill>
                  <a:srgbClr val="FF0000"/>
                </a:solidFill>
              </a:rPr>
              <a:t>Masukan</a:t>
            </a:r>
            <a:endParaRPr lang="en-US" b="1" u="sng" dirty="0" smtClean="0">
              <a:solidFill>
                <a:srgbClr val="FF0000"/>
              </a:solidFill>
            </a:endParaRPr>
          </a:p>
          <a:p>
            <a:pPr lvl="1" algn="just">
              <a:buFont typeface="Wingdings" pitchFamily="2" charset="2"/>
              <a:buChar char="ü"/>
            </a:pPr>
            <a:r>
              <a:rPr lang="id-ID" b="1" u="sng" dirty="0" smtClean="0">
                <a:solidFill>
                  <a:srgbClr val="FF0000"/>
                </a:solidFill>
              </a:rPr>
              <a:t>Keluaran</a:t>
            </a:r>
            <a:endParaRPr lang="en-US" b="1" u="sng" dirty="0" smtClean="0">
              <a:solidFill>
                <a:srgbClr val="FF0000"/>
              </a:solidFill>
            </a:endParaRPr>
          </a:p>
          <a:p>
            <a:pPr lvl="1" algn="just">
              <a:buFont typeface="Wingdings" pitchFamily="2" charset="2"/>
              <a:buChar char="ü"/>
            </a:pPr>
            <a:r>
              <a:rPr lang="id-ID" b="1" u="sng" dirty="0" smtClean="0">
                <a:solidFill>
                  <a:srgbClr val="FF0000"/>
                </a:solidFill>
              </a:rPr>
              <a:t>Pemrosesan</a:t>
            </a:r>
            <a:endParaRPr lang="en-US" b="1" u="sng" dirty="0" smtClean="0">
              <a:solidFill>
                <a:srgbClr val="FF0000"/>
              </a:solidFill>
            </a:endParaRPr>
          </a:p>
          <a:p>
            <a:pPr lvl="1" algn="just">
              <a:buFont typeface="Wingdings" pitchFamily="2" charset="2"/>
              <a:buChar char="ü"/>
            </a:pPr>
            <a:r>
              <a:rPr lang="id-ID" b="1" u="sng" dirty="0" smtClean="0">
                <a:solidFill>
                  <a:srgbClr val="FF0000"/>
                </a:solidFill>
              </a:rPr>
              <a:t>Basis data</a:t>
            </a:r>
            <a:endParaRPr lang="en-US" b="1" u="sng" dirty="0" smtClean="0">
              <a:solidFill>
                <a:srgbClr val="FF0000"/>
              </a:solidFill>
            </a:endParaRPr>
          </a:p>
          <a:p>
            <a:pPr lvl="1" algn="just">
              <a:buFont typeface="Wingdings" pitchFamily="2" charset="2"/>
              <a:buChar char="ü"/>
            </a:pPr>
            <a:r>
              <a:rPr lang="id-ID" b="1" u="sng" dirty="0" smtClean="0">
                <a:solidFill>
                  <a:srgbClr val="FF0000"/>
                </a:solidFill>
              </a:rPr>
              <a:t>Telekomunikasi</a:t>
            </a:r>
            <a:endParaRPr lang="en-US" b="1" u="sng" dirty="0" smtClean="0">
              <a:solidFill>
                <a:srgbClr val="FF0000"/>
              </a:solidFill>
            </a:endParaRP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b="1" dirty="0" smtClean="0"/>
              <a:t>POKOK BAHASAN</a:t>
            </a:r>
            <a:endParaRPr lang="en-US" b="1" dirty="0"/>
          </a:p>
        </p:txBody>
      </p:sp>
      <p:sp>
        <p:nvSpPr>
          <p:cNvPr id="3" name="Content Placeholder 2"/>
          <p:cNvSpPr>
            <a:spLocks noGrp="1"/>
          </p:cNvSpPr>
          <p:nvPr>
            <p:ph idx="1"/>
          </p:nvPr>
        </p:nvSpPr>
        <p:spPr>
          <a:xfrm>
            <a:off x="0" y="1524000"/>
            <a:ext cx="8686800" cy="5334000"/>
          </a:xfrm>
        </p:spPr>
        <p:txBody>
          <a:bodyPr/>
          <a:lstStyle/>
          <a:p>
            <a:r>
              <a:rPr lang="id-ID" sz="4000" b="1" dirty="0" smtClean="0">
                <a:solidFill>
                  <a:srgbClr val="FF0000"/>
                </a:solidFill>
              </a:rPr>
              <a:t>6.1</a:t>
            </a:r>
            <a:r>
              <a:rPr lang="en-US" sz="4000" b="1" dirty="0" smtClean="0">
                <a:solidFill>
                  <a:srgbClr val="FF0000"/>
                </a:solidFill>
              </a:rPr>
              <a:t>.  </a:t>
            </a:r>
            <a:r>
              <a:rPr lang="id-ID" sz="4000" b="1" dirty="0" smtClean="0">
                <a:solidFill>
                  <a:srgbClr val="FF0000"/>
                </a:solidFill>
              </a:rPr>
              <a:t>Etika dalam Sistem Informasi</a:t>
            </a:r>
            <a:endParaRPr lang="en-US" sz="4000" b="1" dirty="0" smtClean="0">
              <a:solidFill>
                <a:srgbClr val="FF0000"/>
              </a:solidFill>
            </a:endParaRPr>
          </a:p>
          <a:p>
            <a:r>
              <a:rPr lang="id-ID" sz="4000" b="1" dirty="0" smtClean="0">
                <a:solidFill>
                  <a:srgbClr val="FF0000"/>
                </a:solidFill>
              </a:rPr>
              <a:t>6.2</a:t>
            </a:r>
            <a:r>
              <a:rPr lang="en-US" sz="4000" b="1" dirty="0" smtClean="0">
                <a:solidFill>
                  <a:srgbClr val="FF0000"/>
                </a:solidFill>
              </a:rPr>
              <a:t>.  </a:t>
            </a:r>
            <a:r>
              <a:rPr lang="id-ID" sz="4000" b="1" dirty="0" smtClean="0">
                <a:solidFill>
                  <a:srgbClr val="FF0000"/>
                </a:solidFill>
              </a:rPr>
              <a:t>Keamanan Sistem Informasi</a:t>
            </a:r>
            <a:endParaRPr lang="en-US" sz="4000" b="1" dirty="0" smtClean="0">
              <a:solidFill>
                <a:srgbClr val="FF0000"/>
              </a:solidFill>
            </a:endParaRPr>
          </a:p>
          <a:p>
            <a:r>
              <a:rPr lang="id-ID" sz="4000" b="1" dirty="0" smtClean="0">
                <a:solidFill>
                  <a:srgbClr val="FF0000"/>
                </a:solidFill>
              </a:rPr>
              <a:t>6.3</a:t>
            </a:r>
            <a:r>
              <a:rPr lang="en-US" sz="4000" b="1" dirty="0" smtClean="0">
                <a:solidFill>
                  <a:srgbClr val="FF0000"/>
                </a:solidFill>
              </a:rPr>
              <a:t>.   </a:t>
            </a:r>
            <a:r>
              <a:rPr lang="id-ID" sz="4000" b="1" dirty="0" smtClean="0">
                <a:solidFill>
                  <a:srgbClr val="FF0000"/>
                </a:solidFill>
              </a:rPr>
              <a:t>Keamanan Komputer</a:t>
            </a:r>
            <a:endParaRPr lang="en-US" sz="4000" b="1" dirty="0" smtClean="0">
              <a:solidFill>
                <a:srgbClr val="FF0000"/>
              </a:solidFill>
            </a:endParaRPr>
          </a:p>
          <a:p>
            <a:r>
              <a:rPr lang="en-US" sz="4000" b="1" dirty="0" smtClean="0">
                <a:solidFill>
                  <a:srgbClr val="FF0000"/>
                </a:solidFill>
              </a:rPr>
              <a:t>6.4.   </a:t>
            </a:r>
            <a:r>
              <a:rPr lang="id-ID" sz="4000" b="1" dirty="0" smtClean="0">
                <a:solidFill>
                  <a:srgbClr val="FF0000"/>
                </a:solidFill>
              </a:rPr>
              <a:t>Keamanan Fisik</a:t>
            </a:r>
            <a:r>
              <a:rPr lang="id-ID" sz="4000" b="1" dirty="0" smtClean="0"/>
              <a:t> </a:t>
            </a:r>
            <a:endParaRPr lang="en-US" sz="4000" b="1" dirty="0" smtClean="0"/>
          </a:p>
          <a:p>
            <a:r>
              <a:rPr lang="en-US" sz="4000" b="1" dirty="0" smtClean="0">
                <a:solidFill>
                  <a:srgbClr val="FF0000"/>
                </a:solidFill>
              </a:rPr>
              <a:t>6.5.  </a:t>
            </a:r>
            <a:r>
              <a:rPr lang="id-ID" sz="4000" b="1" dirty="0" smtClean="0">
                <a:solidFill>
                  <a:srgbClr val="FF0000"/>
                </a:solidFill>
              </a:rPr>
              <a:t>Keamanan Koneksi ke Komputer </a:t>
            </a:r>
            <a:endParaRPr lang="en-US" sz="4000" b="1" dirty="0" smtClean="0">
              <a:solidFill>
                <a:srgbClr val="FF0000"/>
              </a:solidFill>
            </a:endParaRPr>
          </a:p>
          <a:p>
            <a:pPr>
              <a:buNone/>
            </a:pPr>
            <a:r>
              <a:rPr lang="en-US" sz="4000" b="1" dirty="0" smtClean="0">
                <a:solidFill>
                  <a:srgbClr val="FF0000"/>
                </a:solidFill>
              </a:rPr>
              <a:t>            </a:t>
            </a:r>
            <a:r>
              <a:rPr lang="id-ID" sz="4000" b="1" dirty="0" smtClean="0">
                <a:solidFill>
                  <a:srgbClr val="FF0000"/>
                </a:solidFill>
              </a:rPr>
              <a:t>Lain</a:t>
            </a:r>
            <a:endParaRPr lang="en-US" sz="4000" b="1" dirty="0" smtClean="0"/>
          </a:p>
          <a:p>
            <a:endParaRPr lang="en-US" sz="4000" b="1" dirty="0" smtClean="0"/>
          </a:p>
          <a:p>
            <a:endParaRPr lang="en-US" sz="4000" b="1" dirty="0" smtClean="0">
              <a:solidFill>
                <a:srgbClr val="FF0000"/>
              </a:solidFill>
            </a:endParaRPr>
          </a:p>
          <a:p>
            <a:endParaRPr lang="en-US" sz="4000" dirty="0" smtClean="0">
              <a:solidFill>
                <a:srgbClr val="FF0000"/>
              </a:solidFill>
            </a:endParaRPr>
          </a:p>
          <a:p>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r>
              <a:rPr lang="id-ID" sz="4000" b="1" dirty="0" smtClean="0">
                <a:solidFill>
                  <a:srgbClr val="FF0000"/>
                </a:solidFill>
              </a:rPr>
              <a:t>6.3	</a:t>
            </a:r>
            <a:r>
              <a:rPr lang="id-ID" sz="4000" b="1" u="sng" dirty="0" smtClean="0">
                <a:solidFill>
                  <a:srgbClr val="FF0000"/>
                </a:solidFill>
              </a:rPr>
              <a:t>Keamanan Komputer</a:t>
            </a:r>
            <a:r>
              <a:rPr lang="id-ID" sz="4000" b="1" dirty="0" smtClean="0">
                <a:solidFill>
                  <a:srgbClr val="FF0000"/>
                </a:solidFill>
              </a:rPr>
              <a:t> </a:t>
            </a:r>
            <a:endParaRPr lang="en-US" sz="4000" b="1" dirty="0" smtClean="0">
              <a:solidFill>
                <a:srgbClr val="FF0000"/>
              </a:solidFill>
            </a:endParaRPr>
          </a:p>
          <a:p>
            <a:pPr algn="just"/>
            <a:r>
              <a:rPr lang="id-ID" sz="4000" b="1" dirty="0" smtClean="0"/>
              <a:t>Keamanan data merupakan hal yang krusial. Sementara itu posisi </a:t>
            </a:r>
            <a:r>
              <a:rPr lang="id-ID" sz="4000" b="1" i="1" u="sng" dirty="0" smtClean="0">
                <a:solidFill>
                  <a:srgbClr val="FF0000"/>
                </a:solidFill>
              </a:rPr>
              <a:t>information security</a:t>
            </a:r>
            <a:r>
              <a:rPr lang="id-ID" sz="4000" b="1" i="1" dirty="0" smtClean="0">
                <a:solidFill>
                  <a:srgbClr val="FF0000"/>
                </a:solidFill>
              </a:rPr>
              <a:t> </a:t>
            </a:r>
            <a:r>
              <a:rPr lang="id-ID" sz="4000" b="1" i="1" u="sng" dirty="0" smtClean="0">
                <a:solidFill>
                  <a:srgbClr val="FF0000"/>
                </a:solidFill>
              </a:rPr>
              <a:t>officer</a:t>
            </a:r>
            <a:r>
              <a:rPr lang="id-ID" sz="4000" b="1" i="1" dirty="0" smtClean="0"/>
              <a:t> </a:t>
            </a:r>
            <a:r>
              <a:rPr lang="id-ID" sz="4000" b="1" dirty="0" smtClean="0"/>
              <a:t>masih dipandang marginal.  Masalah keamanan data tidak semata-mata teknologi tetapi yang lebih penting adalah </a:t>
            </a:r>
            <a:r>
              <a:rPr lang="id-ID" sz="4000" b="1" i="1" u="sng" dirty="0" smtClean="0">
                <a:solidFill>
                  <a:srgbClr val="FF0000"/>
                </a:solidFill>
              </a:rPr>
              <a:t>policy</a:t>
            </a:r>
            <a:r>
              <a:rPr lang="id-ID" sz="4000" b="1" dirty="0" smtClean="0"/>
              <a:t>. Dari hasil survey diketahui bahwa gangguan keamanan sistem komputer disebabkan oleh </a:t>
            </a:r>
            <a:r>
              <a:rPr lang="id-ID" sz="4000" b="1" i="1" u="sng" dirty="0" smtClean="0">
                <a:solidFill>
                  <a:srgbClr val="FF0000"/>
                </a:solidFill>
              </a:rPr>
              <a:t>bugs </a:t>
            </a:r>
            <a:r>
              <a:rPr lang="id-ID" sz="4000" b="1" dirty="0" smtClean="0"/>
              <a:t>dan </a:t>
            </a:r>
            <a:r>
              <a:rPr lang="id-ID" sz="4000" b="1" i="1" u="sng" dirty="0" smtClean="0">
                <a:solidFill>
                  <a:srgbClr val="FF0000"/>
                </a:solidFill>
              </a:rPr>
              <a:t>error</a:t>
            </a:r>
            <a:r>
              <a:rPr lang="id-ID" sz="4000" b="1" i="1" dirty="0" smtClean="0"/>
              <a:t> </a:t>
            </a:r>
            <a:r>
              <a:rPr lang="id-ID" sz="4000" b="1" dirty="0" smtClean="0"/>
              <a:t>pada sistem (65%), pemakaian tidak sah oleh orang dalam (19%), bencana alam (13%), dan orang luar (3%).</a:t>
            </a:r>
            <a:endParaRPr lang="en-US" sz="4000" b="1" dirty="0" smtClean="0"/>
          </a:p>
          <a:p>
            <a:pPr>
              <a:buNone/>
            </a:pPr>
            <a:r>
              <a:rPr lang="id-ID"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d-ID" sz="4000" b="1" dirty="0" smtClean="0"/>
              <a:t>Untuk melindungi data dari serangan, pencurian dan perusakan data maka harus dilakukan beberapa langkah:</a:t>
            </a:r>
            <a:endParaRPr lang="en-US" sz="4000" b="1" dirty="0" smtClean="0"/>
          </a:p>
          <a:p>
            <a:pPr marL="914400" lvl="1" indent="-514350" algn="just">
              <a:buFont typeface="+mj-lt"/>
              <a:buAutoNum type="arabicPeriod"/>
            </a:pPr>
            <a:r>
              <a:rPr lang="id-ID" sz="4000" b="1" u="sng" dirty="0" smtClean="0">
                <a:solidFill>
                  <a:srgbClr val="FF0000"/>
                </a:solidFill>
              </a:rPr>
              <a:t>Pengamanan secara fisik</a:t>
            </a:r>
            <a:endParaRPr lang="en-US" sz="4000" b="1" u="sng" dirty="0" smtClean="0">
              <a:solidFill>
                <a:srgbClr val="FF0000"/>
              </a:solidFill>
            </a:endParaRPr>
          </a:p>
          <a:p>
            <a:pPr marL="914400" lvl="1" indent="-514350" algn="just">
              <a:buFont typeface="+mj-lt"/>
              <a:buAutoNum type="arabicPeriod"/>
            </a:pPr>
            <a:r>
              <a:rPr lang="id-ID" sz="4000" b="1" u="sng" dirty="0" smtClean="0">
                <a:solidFill>
                  <a:srgbClr val="FF0000"/>
                </a:solidFill>
              </a:rPr>
              <a:t>Pengamanan</a:t>
            </a:r>
            <a:r>
              <a:rPr lang="id-ID" sz="4000" b="1" dirty="0" smtClean="0">
                <a:solidFill>
                  <a:srgbClr val="FF0000"/>
                </a:solidFill>
              </a:rPr>
              <a:t> </a:t>
            </a:r>
            <a:r>
              <a:rPr lang="id-ID" sz="4000" b="1" u="sng" dirty="0" smtClean="0">
                <a:solidFill>
                  <a:srgbClr val="FF0000"/>
                </a:solidFill>
              </a:rPr>
              <a:t>koneksi</a:t>
            </a:r>
            <a:r>
              <a:rPr lang="id-ID" sz="4000" b="1" dirty="0" smtClean="0">
                <a:solidFill>
                  <a:srgbClr val="FF0000"/>
                </a:solidFill>
              </a:rPr>
              <a:t> </a:t>
            </a:r>
            <a:r>
              <a:rPr lang="id-ID" sz="4000" b="1" u="sng" dirty="0" smtClean="0">
                <a:solidFill>
                  <a:srgbClr val="FF0000"/>
                </a:solidFill>
              </a:rPr>
              <a:t>terhadap komputer lain</a:t>
            </a:r>
            <a:endParaRPr lang="en-US" sz="4000" b="1" u="sng" dirty="0" smtClean="0">
              <a:solidFill>
                <a:srgbClr val="FF0000"/>
              </a:solidFill>
            </a:endParaRPr>
          </a:p>
          <a:p>
            <a:pPr marL="914400" lvl="1" indent="-514350" algn="just">
              <a:buFont typeface="+mj-lt"/>
              <a:buAutoNum type="arabicPeriod"/>
            </a:pPr>
            <a:r>
              <a:rPr lang="id-ID" sz="4000" b="1" u="sng" dirty="0" smtClean="0">
                <a:solidFill>
                  <a:srgbClr val="FF0000"/>
                </a:solidFill>
              </a:rPr>
              <a:t>Pengamanan</a:t>
            </a:r>
            <a:r>
              <a:rPr lang="id-ID" sz="4000" b="1" dirty="0" smtClean="0">
                <a:solidFill>
                  <a:srgbClr val="FF0000"/>
                </a:solidFill>
              </a:rPr>
              <a:t> </a:t>
            </a:r>
            <a:r>
              <a:rPr lang="id-ID" sz="4000" b="1" u="sng" dirty="0" smtClean="0">
                <a:solidFill>
                  <a:srgbClr val="FF0000"/>
                </a:solidFill>
              </a:rPr>
              <a:t>komunikasi</a:t>
            </a:r>
            <a:r>
              <a:rPr lang="id-ID" sz="4000" b="1" dirty="0" smtClean="0">
                <a:solidFill>
                  <a:srgbClr val="FF0000"/>
                </a:solidFill>
              </a:rPr>
              <a:t> </a:t>
            </a:r>
            <a:r>
              <a:rPr lang="id-ID" sz="4000" b="1" u="sng" dirty="0" smtClean="0">
                <a:solidFill>
                  <a:srgbClr val="FF0000"/>
                </a:solidFill>
              </a:rPr>
              <a:t>secara terenkripsi</a:t>
            </a:r>
            <a:endParaRPr lang="en-US" sz="4000" b="1" u="sng" dirty="0" smtClean="0">
              <a:solidFill>
                <a:srgbClr val="FF0000"/>
              </a:solidFill>
            </a:endParaRPr>
          </a:p>
          <a:p>
            <a:pPr algn="just">
              <a:buNone/>
            </a:pPr>
            <a:r>
              <a:rPr lang="id-ID" sz="4000" b="1" dirty="0" smtClean="0"/>
              <a:t> </a:t>
            </a:r>
            <a:endParaRPr lang="en-US" sz="4000"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en-US" b="1" dirty="0" smtClean="0">
                <a:solidFill>
                  <a:srgbClr val="FF0000"/>
                </a:solidFill>
              </a:rPr>
              <a:t>6.4. </a:t>
            </a:r>
            <a:r>
              <a:rPr lang="id-ID" b="1" u="sng" dirty="0" smtClean="0">
                <a:solidFill>
                  <a:srgbClr val="FF0000"/>
                </a:solidFill>
              </a:rPr>
              <a:t>Keamanan Fisik</a:t>
            </a:r>
            <a:r>
              <a:rPr lang="id-ID" b="1" dirty="0" smtClean="0"/>
              <a:t> </a:t>
            </a:r>
            <a:endParaRPr lang="en-US" b="1" dirty="0" smtClean="0"/>
          </a:p>
          <a:p>
            <a:pPr algn="just"/>
            <a:r>
              <a:rPr lang="id-ID" b="1" dirty="0" smtClean="0"/>
              <a:t>Lapisan keamanan pertama yang harus diperhitungkan adalah </a:t>
            </a:r>
            <a:r>
              <a:rPr lang="id-ID" b="1" u="sng" dirty="0" smtClean="0">
                <a:solidFill>
                  <a:srgbClr val="FF0000"/>
                </a:solidFill>
              </a:rPr>
              <a:t>keamanan secara fisik dalam sistem komputer</a:t>
            </a:r>
            <a:r>
              <a:rPr lang="id-ID" b="1" dirty="0" smtClean="0"/>
              <a:t>. Keamanan fisik menyangkut tindakan mengamankan lokasi adanya sistem komputer terhadap intruder yang bersenjata atau yang mencoba menyusup ke dalam sistem komputer. Pertanyaan yang harus dijawab dalam menjamin keamanan fisik antara lain: </a:t>
            </a:r>
            <a:endParaRPr lang="en-US" b="1" dirty="0" smtClean="0"/>
          </a:p>
          <a:p>
            <a:pPr marL="914400" lvl="1" indent="-514350" algn="just">
              <a:buFont typeface="+mj-lt"/>
              <a:buAutoNum type="arabicPeriod"/>
            </a:pPr>
            <a:r>
              <a:rPr lang="id-ID" b="1" u="sng" dirty="0" smtClean="0">
                <a:solidFill>
                  <a:srgbClr val="FF0000"/>
                </a:solidFill>
              </a:rPr>
              <a:t>Siapa saja yang memiliki akses langsung ke dalam sistem? Maksudnya adalah akses-akses yang penting seperti menginstall software hanya dimiliki oleh admin saja. User biasa tidak boleh memiliki akes ini. </a:t>
            </a:r>
            <a:endParaRPr lang="en-US" b="1" u="sng" dirty="0" smtClean="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marL="514350" lvl="1" indent="-514350" algn="just">
              <a:buFont typeface="+mj-lt"/>
              <a:buAutoNum type="arabicPeriod" startAt="2"/>
            </a:pPr>
            <a:r>
              <a:rPr lang="id-ID" sz="3200" b="1" dirty="0" smtClean="0"/>
              <a:t>Apakah mereka memang berhak? Hal ini juga penting untuk menjamin keamanan sistem dari orang-orang yang bermaksud tidak baik. </a:t>
            </a:r>
            <a:r>
              <a:rPr lang="id-ID" sz="3200" b="1" u="sng" dirty="0" smtClean="0">
                <a:solidFill>
                  <a:srgbClr val="FF0000"/>
                </a:solidFill>
              </a:rPr>
              <a:t>Pembagian hak akses disesuaikan dengan kebutuhan pengguna. </a:t>
            </a:r>
            <a:endParaRPr lang="en-US" sz="3200" b="1" u="sng" dirty="0" smtClean="0">
              <a:solidFill>
                <a:srgbClr val="FF0000"/>
              </a:solidFill>
            </a:endParaRPr>
          </a:p>
          <a:p>
            <a:pPr marL="514350" lvl="1" indent="-514350" algn="just">
              <a:buFont typeface="+mj-lt"/>
              <a:buAutoNum type="arabicPeriod" startAt="2"/>
            </a:pPr>
            <a:r>
              <a:rPr lang="id-ID" sz="3200" b="1" dirty="0" smtClean="0"/>
              <a:t>Dapatkah sistem terlindung dari maksud dan tujuan mereka? Sebagai contoh adalah </a:t>
            </a:r>
            <a:r>
              <a:rPr lang="id-ID" sz="3200" b="1" u="sng" dirty="0" smtClean="0">
                <a:solidFill>
                  <a:srgbClr val="FF0000"/>
                </a:solidFill>
              </a:rPr>
              <a:t>perlindungan terhadap pengaksesan data (baik untuk membaca ataupun menulis) yang ada di sistem, hanya orang-orang tertentu saja yang memilikinya. </a:t>
            </a:r>
            <a:endParaRPr lang="en-US" sz="3200" b="1" u="sng" dirty="0" smtClean="0">
              <a:solidFill>
                <a:srgbClr val="FF0000"/>
              </a:solidFill>
            </a:endParaRPr>
          </a:p>
          <a:p>
            <a:pPr algn="just">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10000"/>
          </a:bodyPr>
          <a:lstStyle/>
          <a:p>
            <a:pPr marL="514350" lvl="0" indent="-514350" algn="just">
              <a:buFont typeface="+mj-lt"/>
              <a:buAutoNum type="arabicPeriod" startAt="4"/>
            </a:pPr>
            <a:r>
              <a:rPr lang="id-ID" b="1" dirty="0" smtClean="0">
                <a:solidFill>
                  <a:srgbClr val="FF0000"/>
                </a:solidFill>
              </a:rPr>
              <a:t>Apakah hal tersebut perlu dilakukan?  </a:t>
            </a:r>
            <a:endParaRPr lang="en-US" b="1" dirty="0" smtClean="0">
              <a:solidFill>
                <a:srgbClr val="FF0000"/>
              </a:solidFill>
            </a:endParaRPr>
          </a:p>
          <a:p>
            <a:pPr algn="just"/>
            <a:r>
              <a:rPr lang="id-ID" b="1" dirty="0" smtClean="0"/>
              <a:t>Banyak keamanan fisik yang berada dalam sistem memiliki ketergantungan terhadap anggaran dan situasi yang dihadapi. Apabila pengguna adalah pengguna rumahan, maka kemungkinan keamanan fisik tidak banyak dibutuhkan. Akan tetapi, jika pengguna bekerja di laboratorium atau jaringan komputer, banyak yang harus dipikirkan. Saat ini, </a:t>
            </a:r>
            <a:r>
              <a:rPr lang="id-ID" b="1" u="sng" dirty="0" smtClean="0">
                <a:solidFill>
                  <a:srgbClr val="FF0000"/>
                </a:solidFill>
              </a:rPr>
              <a:t>banyak komputer pribadi memiliki kemampuan mengunci</a:t>
            </a:r>
            <a:r>
              <a:rPr lang="id-ID" b="1" dirty="0" smtClean="0"/>
              <a:t>. Biasanya kunci ini berupa </a:t>
            </a:r>
            <a:r>
              <a:rPr lang="id-ID" b="1" i="1" u="sng" dirty="0" smtClean="0">
                <a:solidFill>
                  <a:srgbClr val="FF0000"/>
                </a:solidFill>
              </a:rPr>
              <a:t>socket</a:t>
            </a:r>
            <a:r>
              <a:rPr lang="id-ID" b="1" dirty="0" smtClean="0"/>
              <a:t> pada bagian depan </a:t>
            </a:r>
            <a:r>
              <a:rPr lang="id-ID" b="1" i="1" u="sng" dirty="0" smtClean="0">
                <a:solidFill>
                  <a:srgbClr val="FF0000"/>
                </a:solidFill>
              </a:rPr>
              <a:t>casing</a:t>
            </a:r>
            <a:r>
              <a:rPr lang="id-ID" b="1" dirty="0" smtClean="0"/>
              <a:t> yang bisa dimasukkan kunci untuk mengunci ataupun membukanya. Kunci </a:t>
            </a:r>
            <a:r>
              <a:rPr lang="id-ID" b="1" i="1" u="sng" dirty="0" smtClean="0">
                <a:solidFill>
                  <a:srgbClr val="FF0000"/>
                </a:solidFill>
              </a:rPr>
              <a:t>casing</a:t>
            </a:r>
            <a:r>
              <a:rPr lang="id-ID" b="1" dirty="0" smtClean="0"/>
              <a:t> dapat mencegah seseorang untuk mencuri dari komputer, membukanya secara langsung untuk memanipulasi ataupun mencuri perangkat keras yang ada</a:t>
            </a:r>
            <a:endParaRPr lang="en-US" b="1" dirty="0" smtClean="0"/>
          </a:p>
          <a:p>
            <a:pPr algn="just"/>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d-ID" b="1" dirty="0" smtClean="0"/>
              <a:t>Melindungi perangkat keras komputer dapat dilakukan dengan penguncian kabel, penguncian pintu-pintu dan akses terbatas ke ruang-ruang yang berisi peralatan komputer. Dan jika sebuah komputer dicuri atau ditemukan oleh polisi, sebagai pemilik harus mengenali bahwa barang tersebut merupakan property pemilik. Untuk mengenali property tersebut harus ada tag identifikasi yang unik yang dilekatkan pada komputer atau angka yang digoreskan pada metal casing. Dan pilihan lainnya adalah mencatat nomor seri unit sistem pada lokasi lain.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r>
              <a:rPr lang="id-ID" b="1" dirty="0" smtClean="0"/>
              <a:t>Komputer </a:t>
            </a:r>
            <a:r>
              <a:rPr lang="id-ID" b="1" u="sng" dirty="0" smtClean="0">
                <a:solidFill>
                  <a:srgbClr val="FF0000"/>
                </a:solidFill>
              </a:rPr>
              <a:t>notebook</a:t>
            </a:r>
            <a:r>
              <a:rPr lang="id-ID" b="1" dirty="0" smtClean="0"/>
              <a:t> merupakan sasaran pencurian yang menyenangkan, maka untuk dapat melacak pencurian tersebut pemilik harus </a:t>
            </a:r>
            <a:r>
              <a:rPr lang="id-ID" b="1" u="sng" dirty="0" smtClean="0">
                <a:solidFill>
                  <a:srgbClr val="FF0000"/>
                </a:solidFill>
              </a:rPr>
              <a:t>menginstall perangkat lunak pelacakan dari layanan keamanan</a:t>
            </a:r>
            <a:r>
              <a:rPr lang="id-ID" b="1" dirty="0" smtClean="0"/>
              <a:t>. Sehingga ketika komputer menggunakan Internet, ia akan mengirim IP address pengguna ke situs Web dari layanan tersebut, yang dapat digunakan untuk mengidentifikasi siapa yang menggunakan komputer curian.  </a:t>
            </a:r>
            <a:endParaRPr lang="en-US" b="1" dirty="0" smtClean="0"/>
          </a:p>
          <a:p>
            <a:pPr algn="just"/>
            <a:r>
              <a:rPr lang="id-ID" b="1" u="sng" dirty="0" smtClean="0">
                <a:solidFill>
                  <a:srgbClr val="FF0000"/>
                </a:solidFill>
              </a:rPr>
              <a:t>Membuat salinan backup </a:t>
            </a:r>
            <a:r>
              <a:rPr lang="id-ID" b="1" dirty="0" smtClean="0"/>
              <a:t>dan memperbaruinya dengan cukup sering akan mengurangi waktu yang diperlukan untuk mengganti file asli, </a:t>
            </a:r>
            <a:r>
              <a:rPr lang="id-ID" b="1" u="sng" dirty="0" smtClean="0">
                <a:solidFill>
                  <a:srgbClr val="FF0000"/>
                </a:solidFill>
              </a:rPr>
              <a:t>mengurangi dampak pencurian, gangguan alami, kegagalan peralatan, atau penghapusan data secara tidak sengaja</a:t>
            </a:r>
            <a:endParaRPr lang="en-US" b="1" u="sng"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endParaRPr lang="en-US" b="1" dirty="0" smtClean="0"/>
          </a:p>
          <a:p>
            <a:pPr algn="just"/>
            <a:r>
              <a:rPr lang="id-ID" b="1" dirty="0" smtClean="0"/>
              <a:t>Komputer yang dihubungkan sebuah jaringan dapat </a:t>
            </a:r>
            <a:r>
              <a:rPr lang="id-ID" b="1" u="sng" dirty="0" smtClean="0">
                <a:solidFill>
                  <a:srgbClr val="FF0000"/>
                </a:solidFill>
              </a:rPr>
              <a:t>membackup file pada komputer lain</a:t>
            </a:r>
            <a:r>
              <a:rPr lang="id-ID" b="1" dirty="0" smtClean="0"/>
              <a:t>. Perusahaan mempunyai proredur backup standar untuk database mereka yang besar, yang mengharuskan </a:t>
            </a:r>
            <a:r>
              <a:rPr lang="id-ID" b="1" u="sng" dirty="0" smtClean="0">
                <a:solidFill>
                  <a:srgbClr val="FF0000"/>
                </a:solidFill>
              </a:rPr>
              <a:t>mereka membuat salinan setiap</a:t>
            </a:r>
            <a:r>
              <a:rPr lang="id-ID" b="1" dirty="0" smtClean="0">
                <a:solidFill>
                  <a:srgbClr val="FF0000"/>
                </a:solidFill>
              </a:rPr>
              <a:t> </a:t>
            </a:r>
            <a:r>
              <a:rPr lang="id-ID" b="1" u="sng" dirty="0" smtClean="0">
                <a:solidFill>
                  <a:srgbClr val="FF0000"/>
                </a:solidFill>
              </a:rPr>
              <a:t>hari</a:t>
            </a:r>
            <a:r>
              <a:rPr lang="id-ID" b="1" dirty="0" smtClean="0">
                <a:solidFill>
                  <a:srgbClr val="FF0000"/>
                </a:solidFill>
              </a:rPr>
              <a:t>.</a:t>
            </a:r>
            <a:r>
              <a:rPr lang="id-ID" b="1" dirty="0" smtClean="0"/>
              <a:t> Banyak dari perusahaan </a:t>
            </a:r>
            <a:r>
              <a:rPr lang="id-ID" b="1" u="sng" dirty="0" smtClean="0">
                <a:solidFill>
                  <a:srgbClr val="FF0000"/>
                </a:solidFill>
              </a:rPr>
              <a:t>mentransfer file backup ke lokasi off-site </a:t>
            </a:r>
            <a:r>
              <a:rPr lang="id-ID" b="1" dirty="0" smtClean="0"/>
              <a:t>atau lokasi yang aman.  Untuk menjaga hilangnya file maka harus </a:t>
            </a:r>
            <a:r>
              <a:rPr lang="id-ID" b="1" u="sng" dirty="0" smtClean="0">
                <a:solidFill>
                  <a:srgbClr val="FF0000"/>
                </a:solidFill>
              </a:rPr>
              <a:t>dibiasakan untuk mem-backup file secara teratur. </a:t>
            </a:r>
            <a:endParaRPr lang="en-US" b="1" u="sng"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lgn="just"/>
            <a:endParaRPr lang="en-US" b="1" dirty="0" smtClean="0"/>
          </a:p>
          <a:p>
            <a:pPr algn="just"/>
            <a:r>
              <a:rPr lang="id-ID" b="1" u="sng" dirty="0" smtClean="0">
                <a:solidFill>
                  <a:srgbClr val="FF0000"/>
                </a:solidFill>
              </a:rPr>
              <a:t>Pengendalian akses pun sangat penting dalam pengamanan fisik komputer</a:t>
            </a:r>
            <a:r>
              <a:rPr lang="id-ID" b="1" dirty="0" smtClean="0"/>
              <a:t>. Orang yang tanpa otoritas dapat mempunyai hak akses ke file komputer yang digunakan dapat dengan meudah mencuri komputer ketika pemilik tidak berada di tempat. Dan untuk mengendalikan keadaan seperti ini, harus dilakukan pencegahan akses dengan menggunakan beberapa metode untuk mengindentifikasi seseorang sebagai pengguna sah sebelum mengizinkan akses ke file.  </a:t>
            </a:r>
            <a:endParaRPr lang="en-US" b="1"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20000"/>
          </a:bodyPr>
          <a:lstStyle/>
          <a:p>
            <a:pPr algn="just">
              <a:buNone/>
            </a:pPr>
            <a:r>
              <a:rPr lang="en-US" dirty="0" smtClean="0"/>
              <a:t>    </a:t>
            </a:r>
            <a:r>
              <a:rPr lang="id-ID" b="1" dirty="0" smtClean="0"/>
              <a:t>Metode paling umum adalah </a:t>
            </a:r>
            <a:r>
              <a:rPr lang="id-ID" b="1" u="sng" dirty="0" smtClean="0">
                <a:solidFill>
                  <a:srgbClr val="FF0000"/>
                </a:solidFill>
              </a:rPr>
              <a:t>kombinasi </a:t>
            </a:r>
            <a:r>
              <a:rPr lang="id-ID" b="1" i="1" u="sng" dirty="0" smtClean="0">
                <a:solidFill>
                  <a:srgbClr val="FF0000"/>
                </a:solidFill>
              </a:rPr>
              <a:t>nama pengguna</a:t>
            </a:r>
            <a:r>
              <a:rPr lang="id-ID" b="1" i="1" dirty="0" smtClean="0"/>
              <a:t> </a:t>
            </a:r>
            <a:r>
              <a:rPr lang="id-ID" b="1" dirty="0" smtClean="0"/>
              <a:t> dan </a:t>
            </a:r>
            <a:r>
              <a:rPr lang="id-ID" b="1" i="1" u="sng" dirty="0" smtClean="0">
                <a:solidFill>
                  <a:srgbClr val="FF0000"/>
                </a:solidFill>
              </a:rPr>
              <a:t>password</a:t>
            </a:r>
            <a:r>
              <a:rPr lang="id-ID" b="1" u="sng" dirty="0" smtClean="0">
                <a:solidFill>
                  <a:srgbClr val="FF0000"/>
                </a:solidFill>
              </a:rPr>
              <a:t>.</a:t>
            </a:r>
            <a:r>
              <a:rPr lang="id-ID" b="1" dirty="0" smtClean="0"/>
              <a:t> </a:t>
            </a:r>
            <a:r>
              <a:rPr lang="id-ID" b="1" i="1" dirty="0" smtClean="0"/>
              <a:t>Password b</a:t>
            </a:r>
            <a:r>
              <a:rPr lang="id-ID" b="1" dirty="0" smtClean="0"/>
              <a:t>erupa </a:t>
            </a:r>
            <a:r>
              <a:rPr lang="id-ID" b="1" u="sng" dirty="0" smtClean="0">
                <a:solidFill>
                  <a:srgbClr val="FF0000"/>
                </a:solidFill>
              </a:rPr>
              <a:t>kumpulan huruf dan angka </a:t>
            </a:r>
            <a:r>
              <a:rPr lang="id-ID" b="1" dirty="0" smtClean="0"/>
              <a:t>dan hanya diketahui oleh pengguna, digunakan gabungan nama pengguna untuk melengkapi proses login. Jika orang lain mengetahui </a:t>
            </a:r>
            <a:r>
              <a:rPr lang="id-ID" b="1" i="1" dirty="0" smtClean="0"/>
              <a:t>password</a:t>
            </a:r>
            <a:r>
              <a:rPr lang="id-ID" b="1" dirty="0" smtClean="0"/>
              <a:t> seseorang yang bekerja pada sebuah perusahaan, maka orang tersebut dapat menyamar menjadi seorang yang bekerja di tempat tersebut. Maka </a:t>
            </a:r>
            <a:r>
              <a:rPr lang="id-ID" b="1" i="1" u="sng" dirty="0" smtClean="0">
                <a:solidFill>
                  <a:srgbClr val="FF0000"/>
                </a:solidFill>
              </a:rPr>
              <a:t>password</a:t>
            </a:r>
            <a:r>
              <a:rPr lang="id-ID" b="1" u="sng" dirty="0" smtClean="0">
                <a:solidFill>
                  <a:srgbClr val="FF0000"/>
                </a:solidFill>
              </a:rPr>
              <a:t> merupakan hal yang harus dirahasiakan</a:t>
            </a:r>
            <a:r>
              <a:rPr lang="id-ID" b="1" dirty="0" smtClean="0"/>
              <a:t>. Dan untuk mengurangi resiko tersebut harus menggunakan </a:t>
            </a:r>
            <a:r>
              <a:rPr lang="id-ID" b="1" i="1" u="sng" dirty="0" smtClean="0">
                <a:solidFill>
                  <a:srgbClr val="FF0000"/>
                </a:solidFill>
              </a:rPr>
              <a:t>password</a:t>
            </a:r>
            <a:r>
              <a:rPr lang="id-ID" b="1" u="sng" dirty="0" smtClean="0">
                <a:solidFill>
                  <a:srgbClr val="FF0000"/>
                </a:solidFill>
              </a:rPr>
              <a:t> yang mudah tetapi sulit ditebak</a:t>
            </a:r>
            <a:r>
              <a:rPr lang="id-ID" b="1" dirty="0" smtClean="0"/>
              <a:t>. Hindari tanggal, nama atau kata-kata sederhana dalam kamus. Gunakanlah campuran huruf capital dan huruf kecil dengan anka dan symbol. </a:t>
            </a:r>
            <a:r>
              <a:rPr lang="id-ID" b="1" u="sng" dirty="0" smtClean="0">
                <a:solidFill>
                  <a:srgbClr val="FF0000"/>
                </a:solidFill>
              </a:rPr>
              <a:t>Panjang </a:t>
            </a:r>
            <a:r>
              <a:rPr lang="id-ID" b="1" i="1" u="sng" dirty="0" smtClean="0">
                <a:solidFill>
                  <a:srgbClr val="FF0000"/>
                </a:solidFill>
              </a:rPr>
              <a:t>password</a:t>
            </a:r>
            <a:r>
              <a:rPr lang="id-ID" b="1" u="sng" dirty="0" smtClean="0">
                <a:solidFill>
                  <a:srgbClr val="FF0000"/>
                </a:solidFill>
              </a:rPr>
              <a:t> paling sedikit delapan karakter, dan tidak semestinya dituliskan. </a:t>
            </a:r>
            <a:endParaRPr lang="en-US" b="1" u="sng"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r>
              <a:rPr lang="id-ID" b="1" u="sng" dirty="0" smtClean="0">
                <a:solidFill>
                  <a:srgbClr val="FF0000"/>
                </a:solidFill>
              </a:rPr>
              <a:t>6.1	Etika dalam Sistem Informasi</a:t>
            </a:r>
            <a:endParaRPr lang="en-US" u="sng" dirty="0" smtClean="0">
              <a:solidFill>
                <a:srgbClr val="FF0000"/>
              </a:solidFill>
            </a:endParaRPr>
          </a:p>
          <a:p>
            <a:pPr algn="just"/>
            <a:r>
              <a:rPr lang="id-ID" b="1" dirty="0" smtClean="0"/>
              <a:t>Etika merupakan nilai-nilai kepercayaan tentang hal yang benar dan salah atau yang baik dan yang tidak.  Etika dalam Sistem Innformasi (SI) dibahas pertama kali oleh </a:t>
            </a:r>
            <a:r>
              <a:rPr lang="id-ID" b="1" u="sng" dirty="0" smtClean="0">
                <a:solidFill>
                  <a:srgbClr val="FF0000"/>
                </a:solidFill>
              </a:rPr>
              <a:t>Richard Mason </a:t>
            </a:r>
            <a:r>
              <a:rPr lang="id-ID" b="1" dirty="0" smtClean="0"/>
              <a:t>(1986), yang mencakup</a:t>
            </a:r>
            <a:r>
              <a:rPr lang="en-US" b="1" dirty="0" smtClean="0"/>
              <a:t> </a:t>
            </a:r>
            <a:r>
              <a:rPr lang="id-ID" b="1" dirty="0" smtClean="0"/>
              <a:t> </a:t>
            </a:r>
            <a:r>
              <a:rPr lang="id-ID" b="1" u="sng" dirty="0" smtClean="0">
                <a:solidFill>
                  <a:srgbClr val="FF0000"/>
                </a:solidFill>
              </a:rPr>
              <a:t>PAPA</a:t>
            </a:r>
            <a:r>
              <a:rPr lang="id-ID" b="1" dirty="0" smtClean="0"/>
              <a:t>:</a:t>
            </a:r>
            <a:endParaRPr lang="en-US" b="1" dirty="0" smtClean="0"/>
          </a:p>
          <a:p>
            <a:pPr algn="just"/>
            <a:r>
              <a:rPr lang="id-ID" b="1" dirty="0" smtClean="0">
                <a:solidFill>
                  <a:srgbClr val="FF0000"/>
                </a:solidFill>
              </a:rPr>
              <a:t>P	:	</a:t>
            </a:r>
            <a:r>
              <a:rPr lang="id-ID" b="1" u="sng" dirty="0" smtClean="0">
                <a:solidFill>
                  <a:srgbClr val="FF0000"/>
                </a:solidFill>
              </a:rPr>
              <a:t>PRIVASI</a:t>
            </a:r>
            <a:r>
              <a:rPr lang="id-ID" b="1" dirty="0" smtClean="0"/>
              <a:t> menyangkut hak individu untuk mempertahankan informasi pribadi dari pengaksesan oleh orang lain yang memang tidak diberi izin untuk melakukannya.  Kasus:</a:t>
            </a:r>
            <a:endParaRPr lang="en-US" b="1" dirty="0" smtClean="0"/>
          </a:p>
          <a:p>
            <a:pPr lvl="1" algn="just">
              <a:buFont typeface="Wingdings" pitchFamily="2" charset="2"/>
              <a:buChar char="§"/>
            </a:pPr>
            <a:r>
              <a:rPr lang="id-ID" b="1" u="sng" dirty="0" smtClean="0">
                <a:solidFill>
                  <a:srgbClr val="0070C0"/>
                </a:solidFill>
              </a:rPr>
              <a:t>Junk mail</a:t>
            </a:r>
            <a:endParaRPr lang="en-US" b="1" u="sng" dirty="0" smtClean="0">
              <a:solidFill>
                <a:srgbClr val="0070C0"/>
              </a:solidFill>
            </a:endParaRPr>
          </a:p>
          <a:p>
            <a:pPr lvl="1" algn="just">
              <a:buFont typeface="Wingdings" pitchFamily="2" charset="2"/>
              <a:buChar char="§"/>
            </a:pPr>
            <a:r>
              <a:rPr lang="id-ID" b="1" u="sng" dirty="0" smtClean="0">
                <a:solidFill>
                  <a:srgbClr val="0070C0"/>
                </a:solidFill>
              </a:rPr>
              <a:t>Manajer pemasaran mengamati e-mail bawahannya</a:t>
            </a:r>
            <a:endParaRPr lang="en-US" b="1" u="sng" dirty="0" smtClean="0">
              <a:solidFill>
                <a:srgbClr val="0070C0"/>
              </a:solidFill>
            </a:endParaRPr>
          </a:p>
          <a:p>
            <a:pPr lvl="1" algn="just">
              <a:buFont typeface="Wingdings" pitchFamily="2" charset="2"/>
              <a:buChar char="§"/>
            </a:pPr>
            <a:r>
              <a:rPr lang="id-ID" b="1" u="sng" dirty="0" smtClean="0">
                <a:solidFill>
                  <a:srgbClr val="0070C0"/>
                </a:solidFill>
              </a:rPr>
              <a:t>Penjualan data akademis</a:t>
            </a:r>
            <a:endParaRPr lang="en-US" b="1" u="sng" dirty="0" smtClean="0">
              <a:solidFill>
                <a:srgbClr val="0070C0"/>
              </a:solidFill>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id-ID" b="1" dirty="0" smtClean="0"/>
              <a:t>Metode yang baik </a:t>
            </a:r>
            <a:r>
              <a:rPr lang="id-ID" b="1" u="sng" dirty="0" smtClean="0">
                <a:solidFill>
                  <a:srgbClr val="FF0000"/>
                </a:solidFill>
              </a:rPr>
              <a:t>menciptakan </a:t>
            </a:r>
            <a:r>
              <a:rPr lang="id-ID" b="1" i="1" u="sng" dirty="0" smtClean="0">
                <a:solidFill>
                  <a:srgbClr val="FF0000"/>
                </a:solidFill>
              </a:rPr>
              <a:t>password</a:t>
            </a:r>
            <a:r>
              <a:rPr lang="id-ID" b="1" u="sng" dirty="0" smtClean="0">
                <a:solidFill>
                  <a:srgbClr val="FF0000"/>
                </a:solidFill>
              </a:rPr>
              <a:t> yang dapat diingat yang sulit ditebak </a:t>
            </a:r>
            <a:r>
              <a:rPr lang="id-ID" b="1" dirty="0" smtClean="0"/>
              <a:t>adalah dengan memikirkan sebuah kata bersajak dan kemudian mengunakan huruf pertama dari setiap kata di dalam ejaannya dan mengkombinasikannya dengan angka yang meudah diingat. </a:t>
            </a:r>
            <a:r>
              <a:rPr lang="id-ID" b="1" i="1" dirty="0" smtClean="0"/>
              <a:t> </a:t>
            </a:r>
            <a:endParaRPr lang="en-US" b="1" dirty="0" smtClean="0"/>
          </a:p>
          <a:p>
            <a:pPr algn="just"/>
            <a:r>
              <a:rPr lang="id-ID" b="1" i="1" u="sng" dirty="0" smtClean="0">
                <a:solidFill>
                  <a:srgbClr val="FF0000"/>
                </a:solidFill>
              </a:rPr>
              <a:t>Password</a:t>
            </a:r>
            <a:r>
              <a:rPr lang="id-ID" b="1" u="sng" dirty="0" smtClean="0">
                <a:solidFill>
                  <a:srgbClr val="FF0000"/>
                </a:solidFill>
              </a:rPr>
              <a:t> yang mudah dihafalkan dapat dicuri </a:t>
            </a:r>
            <a:r>
              <a:rPr lang="id-ID" b="1" dirty="0" smtClean="0"/>
              <a:t>dengan menganalisis sebuah video dari sesorang yang sedang mengetik atau dengan interupsi keystroke dan unit sistem. Sehingga beberapa komputer dan file di dalamnya merupakan alasan yang baik untuk membenarkan ukuran identifikasi pengguna yang lebih canggih. </a:t>
            </a:r>
            <a:endParaRPr lang="en-US" b="1" dirty="0" smtClean="0"/>
          </a:p>
          <a:p>
            <a:pPr algn="just">
              <a:buNone/>
            </a:pP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id-ID" b="1" i="1" u="sng" dirty="0" smtClean="0">
                <a:solidFill>
                  <a:srgbClr val="FF0000"/>
                </a:solidFill>
              </a:rPr>
              <a:t>Biometrik</a:t>
            </a:r>
            <a:r>
              <a:rPr lang="id-ID" b="1" i="1" dirty="0" smtClean="0"/>
              <a:t> </a:t>
            </a:r>
            <a:r>
              <a:rPr lang="id-ID" b="1" dirty="0" smtClean="0"/>
              <a:t>merupakan statistic pada biologi. Alat biometric dapat </a:t>
            </a:r>
            <a:r>
              <a:rPr lang="id-ID" b="1" u="sng" dirty="0" smtClean="0">
                <a:solidFill>
                  <a:srgbClr val="FF0000"/>
                </a:solidFill>
              </a:rPr>
              <a:t>memenuhi pola selaput pelangi, retina, suara</a:t>
            </a:r>
            <a:r>
              <a:rPr lang="id-ID" b="1" u="sng" smtClean="0">
                <a:solidFill>
                  <a:srgbClr val="FF0000"/>
                </a:solidFill>
              </a:rPr>
              <a:t>, </a:t>
            </a:r>
            <a:r>
              <a:rPr lang="id-ID" b="1" u="sng" smtClean="0">
                <a:solidFill>
                  <a:srgbClr val="FF0000"/>
                </a:solidFill>
              </a:rPr>
              <a:t>sidik </a:t>
            </a:r>
            <a:r>
              <a:rPr lang="id-ID" b="1" u="sng" dirty="0" smtClean="0">
                <a:solidFill>
                  <a:srgbClr val="FF0000"/>
                </a:solidFill>
              </a:rPr>
              <a:t>jari atau handprint </a:t>
            </a:r>
            <a:r>
              <a:rPr lang="id-ID" b="1" dirty="0" smtClean="0"/>
              <a:t>dengan pola yng disimpan pada sebuah database untuk menginformasikan identitas pengguna yang sah. Kekuatan komputasi perlu diteliti, dianalisis dan mendapatkan data dari jenis keamanan yang digunakan untuk membatasi penggunaan sistem mainframe dengan database yang sangat bernilai untuk kepentingan perlindungan. Oleh karena cepatnya peningkatan kekuatan komputer personal, ukuran keamanan seperti ini kini tersedia untuk komputer individu. </a:t>
            </a:r>
            <a:endParaRPr lang="en-US" b="1"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buNone/>
            </a:pPr>
            <a:r>
              <a:rPr lang="en-US" b="1" i="1" dirty="0" smtClean="0"/>
              <a:t>    </a:t>
            </a:r>
          </a:p>
          <a:p>
            <a:pPr algn="just">
              <a:buNone/>
            </a:pPr>
            <a:r>
              <a:rPr lang="en-US" b="1" i="1" dirty="0" smtClean="0"/>
              <a:t>      </a:t>
            </a:r>
            <a:r>
              <a:rPr lang="id-ID" b="1" i="1" u="sng" dirty="0" smtClean="0">
                <a:solidFill>
                  <a:srgbClr val="FF0000"/>
                </a:solidFill>
              </a:rPr>
              <a:t>Object Possesion</a:t>
            </a:r>
            <a:r>
              <a:rPr lang="id-ID" b="1" u="sng" dirty="0" smtClean="0">
                <a:solidFill>
                  <a:srgbClr val="FF0000"/>
                </a:solidFill>
              </a:rPr>
              <a:t> </a:t>
            </a:r>
            <a:r>
              <a:rPr lang="id-ID" b="1" dirty="0" smtClean="0"/>
              <a:t>adalah sebuah metode yang mengharuskan pengguna untuk membawa sebuah objek seperti kartu gesek dengan alat magnetic yang berisi identifikasi. Jenis lainnya dari alat identifikasi mempunyai antene dan chip mikroprosesor yang built-in, yang bereaksi terhadap scan dari pemancar radio dan merespons dengan kode identifikasi. </a:t>
            </a:r>
            <a:r>
              <a:rPr lang="id-ID" b="1" u="sng" dirty="0" smtClean="0">
                <a:solidFill>
                  <a:srgbClr val="FF0000"/>
                </a:solidFill>
              </a:rPr>
              <a:t>Identifikasi jenis ini digunakan di pom bensin, pabean, dan beberapa restoran </a:t>
            </a:r>
            <a:r>
              <a:rPr lang="id-ID" b="1" i="1" u="sng" dirty="0" smtClean="0">
                <a:solidFill>
                  <a:srgbClr val="FF0000"/>
                </a:solidFill>
              </a:rPr>
              <a:t>drive-through</a:t>
            </a:r>
            <a:r>
              <a:rPr lang="id-ID" b="1" u="sng" dirty="0" smtClean="0">
                <a:solidFill>
                  <a:srgbClr val="FF0000"/>
                </a:solidFill>
              </a:rPr>
              <a:t>. </a:t>
            </a:r>
            <a:endParaRPr lang="en-US" b="1" u="sng"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endParaRPr lang="en-US" b="1" dirty="0" smtClean="0"/>
          </a:p>
          <a:p>
            <a:pPr algn="just"/>
            <a:r>
              <a:rPr lang="id-ID" b="1" dirty="0" smtClean="0"/>
              <a:t>Alat identifikasi seperti ini, terutama yang digunakan di dalam mobil, perlu disimpan dalam sebuah container metal ketika tidak digunakan untuk mencegah seseorang dengan bebas mendapatkan kode dengan mengaktifkan alat pemancar radio yang sama dengan alat yang digunakan di pabean atau pom bensin. </a:t>
            </a:r>
            <a:endParaRPr lang="en-US" b="1" dirty="0" smtClean="0"/>
          </a:p>
          <a:p>
            <a:pPr algn="just">
              <a:buNone/>
            </a:pPr>
            <a:r>
              <a:rPr lang="en-US" dirty="0" smtClean="0"/>
              <a:t> </a:t>
            </a:r>
            <a:r>
              <a:rPr lang="id-ID" b="1" dirty="0" smtClean="0"/>
              <a:t>Untuk meningkatkan keamanan fisik komputer, ada beberapa hal yang dapat dipertimbangkan:</a:t>
            </a:r>
            <a:endParaRPr lang="en-US" b="1" dirty="0" smtClean="0"/>
          </a:p>
          <a:p>
            <a:pPr marL="514350" lvl="0" indent="-514350" algn="just">
              <a:buFont typeface="+mj-lt"/>
              <a:buAutoNum type="arabicPeriod"/>
            </a:pPr>
            <a:r>
              <a:rPr lang="id-ID" b="1" u="sng" dirty="0" smtClean="0">
                <a:solidFill>
                  <a:srgbClr val="FF0000"/>
                </a:solidFill>
              </a:rPr>
              <a:t>Tempatkan unit sistem desktop pada meja dengan kabel dan kunci</a:t>
            </a:r>
            <a:endParaRPr lang="en-US" b="1" u="sng" dirty="0" smtClean="0">
              <a:solidFill>
                <a:srgbClr val="FF0000"/>
              </a:solidFill>
            </a:endParaRPr>
          </a:p>
          <a:p>
            <a:pPr marL="514350" lvl="0" indent="-514350" algn="just">
              <a:buFont typeface="+mj-lt"/>
              <a:buAutoNum type="arabicPeriod"/>
            </a:pPr>
            <a:r>
              <a:rPr lang="id-ID" b="1" u="sng" dirty="0" smtClean="0">
                <a:solidFill>
                  <a:srgbClr val="0070C0"/>
                </a:solidFill>
              </a:rPr>
              <a:t>Catat nomor seri unit sistem, monitor, atau laptop di lokasi lain</a:t>
            </a:r>
            <a:endParaRPr lang="en-US" b="1" u="sng" dirty="0" smtClean="0">
              <a:solidFill>
                <a:srgbClr val="0070C0"/>
              </a:solidFill>
            </a:endParaRPr>
          </a:p>
          <a:p>
            <a:pPr algn="just">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marL="514350" lvl="0" indent="-514350" algn="just">
              <a:buFont typeface="+mj-lt"/>
              <a:buAutoNum type="arabicPeriod" startAt="3"/>
            </a:pPr>
            <a:r>
              <a:rPr lang="id-ID" b="1" u="sng" dirty="0" smtClean="0">
                <a:solidFill>
                  <a:srgbClr val="0070C0"/>
                </a:solidFill>
              </a:rPr>
              <a:t>Lekatkan tag identifikasi, atau gores nama pada metal casing</a:t>
            </a:r>
            <a:endParaRPr lang="en-US" b="1" u="sng" dirty="0" smtClean="0">
              <a:solidFill>
                <a:srgbClr val="0070C0"/>
              </a:solidFill>
            </a:endParaRPr>
          </a:p>
          <a:p>
            <a:pPr marL="514350" lvl="0" indent="-514350" algn="just">
              <a:buFont typeface="+mj-lt"/>
              <a:buAutoNum type="arabicPeriod" startAt="3"/>
            </a:pPr>
            <a:r>
              <a:rPr lang="id-ID" b="1" u="sng" dirty="0" smtClean="0">
                <a:solidFill>
                  <a:srgbClr val="FF0000"/>
                </a:solidFill>
              </a:rPr>
              <a:t>Backup file-file penting secara teratur dan simpan file-fike di lokasi lain</a:t>
            </a:r>
            <a:endParaRPr lang="en-US" b="1" u="sng" dirty="0" smtClean="0">
              <a:solidFill>
                <a:srgbClr val="FF0000"/>
              </a:solidFill>
            </a:endParaRPr>
          </a:p>
          <a:p>
            <a:pPr marL="514350" lvl="0" indent="-514350" algn="just">
              <a:buFont typeface="+mj-lt"/>
              <a:buAutoNum type="arabicPeriod" startAt="3"/>
            </a:pPr>
            <a:r>
              <a:rPr lang="id-ID" b="1" u="sng" dirty="0" smtClean="0"/>
              <a:t>Mengunci pintu kantor ketika tidak ada yang menggunakan</a:t>
            </a:r>
            <a:endParaRPr lang="en-US" b="1" u="sng" dirty="0" smtClean="0"/>
          </a:p>
          <a:p>
            <a:pPr marL="514350" lvl="0" indent="-514350" algn="just">
              <a:buFont typeface="+mj-lt"/>
              <a:buAutoNum type="arabicPeriod" startAt="3"/>
            </a:pPr>
            <a:r>
              <a:rPr lang="id-ID" b="1" u="sng" dirty="0" smtClean="0">
                <a:solidFill>
                  <a:srgbClr val="0070C0"/>
                </a:solidFill>
              </a:rPr>
              <a:t>Set sisitem operasi untuk meminta </a:t>
            </a:r>
            <a:r>
              <a:rPr lang="id-ID" b="1" i="1" u="sng" dirty="0" smtClean="0">
                <a:solidFill>
                  <a:srgbClr val="0070C0"/>
                </a:solidFill>
              </a:rPr>
              <a:t>password</a:t>
            </a:r>
            <a:r>
              <a:rPr lang="id-ID" b="1" u="sng" dirty="0" smtClean="0">
                <a:solidFill>
                  <a:srgbClr val="0070C0"/>
                </a:solidFill>
              </a:rPr>
              <a:t> jika sistem tidak digunakan selama beberapa menit</a:t>
            </a:r>
            <a:endParaRPr lang="en-US" b="1" u="sng" dirty="0" smtClean="0">
              <a:solidFill>
                <a:srgbClr val="0070C0"/>
              </a:solidFill>
            </a:endParaRPr>
          </a:p>
          <a:p>
            <a:pPr marL="514350" lvl="0" indent="-514350" algn="just">
              <a:buFont typeface="+mj-lt"/>
              <a:buAutoNum type="arabicPeriod" startAt="3"/>
            </a:pPr>
            <a:r>
              <a:rPr lang="id-ID" b="1" u="sng" dirty="0" smtClean="0">
                <a:solidFill>
                  <a:srgbClr val="FF0000"/>
                </a:solidFill>
              </a:rPr>
              <a:t>Buat </a:t>
            </a:r>
            <a:r>
              <a:rPr lang="id-ID" b="1" i="1" u="sng" dirty="0" smtClean="0">
                <a:solidFill>
                  <a:srgbClr val="FF0000"/>
                </a:solidFill>
              </a:rPr>
              <a:t>password</a:t>
            </a:r>
            <a:r>
              <a:rPr lang="id-ID" b="1" u="sng" dirty="0" smtClean="0">
                <a:solidFill>
                  <a:srgbClr val="FF0000"/>
                </a:solidFill>
              </a:rPr>
              <a:t> berdasarkan sebuah frasa atau ejaan yang merupakan gabungan dari huruf capital dan huruf kecil, angka dan symbol</a:t>
            </a:r>
            <a:endParaRPr lang="en-US" b="1" u="sng" dirty="0" smtClean="0">
              <a:solidFill>
                <a:srgbClr val="FF0000"/>
              </a:solidFill>
            </a:endParaRPr>
          </a:p>
          <a:p>
            <a:pPr marL="514350" lvl="0" indent="-514350" algn="just">
              <a:buFont typeface="+mj-lt"/>
              <a:buAutoNum type="arabicPeriod" startAt="3"/>
            </a:pPr>
            <a:r>
              <a:rPr lang="id-ID" b="1" u="sng" dirty="0" smtClean="0"/>
              <a:t>Jika memerlukan keamanan yan lebih yang tinggi, install sebuah alat biometric seperti scanner selaput pelangi atau sidik jari atau gunakan sistem object possession seperti kartu gesek magnetic. </a:t>
            </a:r>
            <a:endParaRPr lang="en-US" b="1" u="sng"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a:bodyPr>
          <a:lstStyle/>
          <a:p>
            <a:r>
              <a:rPr lang="en-US" b="1" dirty="0" smtClean="0">
                <a:solidFill>
                  <a:srgbClr val="FF0000"/>
                </a:solidFill>
              </a:rPr>
              <a:t>6.5. </a:t>
            </a:r>
            <a:r>
              <a:rPr lang="id-ID" b="1" u="sng" dirty="0" smtClean="0">
                <a:solidFill>
                  <a:srgbClr val="FF0000"/>
                </a:solidFill>
              </a:rPr>
              <a:t>Keamanan Koneksi ke Komputer Lain</a:t>
            </a:r>
            <a:r>
              <a:rPr lang="id-ID" dirty="0" smtClean="0"/>
              <a:t> </a:t>
            </a:r>
            <a:endParaRPr lang="en-US" dirty="0" smtClean="0"/>
          </a:p>
          <a:p>
            <a:pPr algn="just"/>
            <a:r>
              <a:rPr lang="id-ID" b="1" dirty="0" smtClean="0"/>
              <a:t>Menghubungkan komputer ke dalam jaringan </a:t>
            </a:r>
            <a:r>
              <a:rPr lang="id-ID" b="1" u="sng" dirty="0" smtClean="0">
                <a:solidFill>
                  <a:srgbClr val="FF0000"/>
                </a:solidFill>
              </a:rPr>
              <a:t>sangatlah beresiko</a:t>
            </a:r>
            <a:r>
              <a:rPr lang="id-ID" b="1" dirty="0" smtClean="0"/>
              <a:t>. Namun tidak ada pilihan lain bagi perusahaan/ institusi/ perorangan untuk tidak menghubungkan komputernya ke jaringan internet. Karena relasi, konsumen, </a:t>
            </a:r>
            <a:r>
              <a:rPr lang="id-ID" b="1" i="1" dirty="0" smtClean="0"/>
              <a:t>vendor</a:t>
            </a:r>
            <a:r>
              <a:rPr lang="id-ID" b="1" dirty="0" smtClean="0"/>
              <a:t>, karyawan atau pemilik usaha lain ada di sana. </a:t>
            </a:r>
            <a:endParaRPr lang="en-US" b="1" dirty="0" smtClean="0"/>
          </a:p>
          <a:p>
            <a:pPr algn="just"/>
            <a:r>
              <a:rPr lang="id-ID" b="1" dirty="0" smtClean="0"/>
              <a:t>Dengan menghubungkan komputer ke dalam jaringan akan berpotensi mendatangkan ancaman berupa </a:t>
            </a:r>
            <a:r>
              <a:rPr lang="id-ID" b="1" i="1" u="sng" dirty="0" smtClean="0">
                <a:solidFill>
                  <a:srgbClr val="FF0000"/>
                </a:solidFill>
              </a:rPr>
              <a:t>hackers</a:t>
            </a:r>
            <a:r>
              <a:rPr lang="id-ID" b="1" u="sng" dirty="0" smtClean="0">
                <a:solidFill>
                  <a:srgbClr val="FF0000"/>
                </a:solidFill>
              </a:rPr>
              <a:t>, </a:t>
            </a:r>
            <a:r>
              <a:rPr lang="id-ID" b="1" i="1" u="sng" dirty="0" smtClean="0">
                <a:solidFill>
                  <a:srgbClr val="FF0000"/>
                </a:solidFill>
              </a:rPr>
              <a:t>spies</a:t>
            </a:r>
            <a:r>
              <a:rPr lang="id-ID" b="1" dirty="0" smtClean="0"/>
              <a:t>, kriminal dan kompetitor. Mereka secara terus menerus melakukan usaha pencurian dan/atau perusakan atas aset dan properti intelektual yang berupa informasi milik perusahaan/ institusi.</a:t>
            </a:r>
            <a:endParaRPr 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a:bodyPr>
          <a:lstStyle/>
          <a:p>
            <a:pPr algn="just"/>
            <a:r>
              <a:rPr lang="id-ID" b="1" dirty="0" smtClean="0"/>
              <a:t>Perusahaan/ institusi tidak akan dapat menghindari ancaman tersebut. Yang dapat dilakukan hanyalah </a:t>
            </a:r>
            <a:r>
              <a:rPr lang="id-ID" b="1" u="sng" dirty="0" smtClean="0">
                <a:solidFill>
                  <a:srgbClr val="FF0000"/>
                </a:solidFill>
              </a:rPr>
              <a:t>melindungi jaringan agar tidak dapat dengan mudah ditembus oleh lawan</a:t>
            </a:r>
            <a:r>
              <a:rPr lang="id-ID" b="1" dirty="0" smtClean="0"/>
              <a:t>. Salah satu usaha untuk melindungi keamanan jaringan adalah dengan </a:t>
            </a:r>
            <a:r>
              <a:rPr lang="id-ID" b="1" u="sng" dirty="0" smtClean="0">
                <a:solidFill>
                  <a:srgbClr val="FF0000"/>
                </a:solidFill>
              </a:rPr>
              <a:t>VPN atau </a:t>
            </a:r>
            <a:r>
              <a:rPr lang="id-ID" b="1" i="1" u="sng" dirty="0" smtClean="0">
                <a:solidFill>
                  <a:srgbClr val="FF0000"/>
                </a:solidFill>
              </a:rPr>
              <a:t>Virtual Private Network</a:t>
            </a:r>
            <a:r>
              <a:rPr lang="id-ID" b="1" dirty="0" smtClean="0"/>
              <a:t>.</a:t>
            </a:r>
            <a:endParaRPr lang="en-US" b="1" dirty="0" smtClean="0"/>
          </a:p>
          <a:p>
            <a:pPr algn="just"/>
            <a:r>
              <a:rPr lang="id-ID" b="1" dirty="0" smtClean="0"/>
              <a:t>VPN menghubungkan dua titik dalam network yang berbeda, yang memungkinkan data rahasia dapat terkirim dengan aman di dalam jaringan. VPN melakukan pengamanan jaringan dengan cara membuat semacam kanal/ lorong maya. Lorong VPN tersebut menghubungkan 2 komputer atau network yang digunakan untuk mentransmisikan data dalam internet dengan aman. </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ctr">
              <a:buNone/>
            </a:pPr>
            <a:r>
              <a:rPr lang="en-US" sz="7200" dirty="0" err="1" smtClean="0"/>
              <a:t>Ngaso</a:t>
            </a:r>
            <a:r>
              <a:rPr lang="en-US" sz="7200" dirty="0" smtClean="0"/>
              <a:t> </a:t>
            </a:r>
          </a:p>
          <a:p>
            <a:pPr algn="ctr">
              <a:buNone/>
            </a:pPr>
            <a:r>
              <a:rPr lang="en-US" sz="7200" dirty="0" err="1" smtClean="0"/>
              <a:t>heula</a:t>
            </a:r>
            <a:r>
              <a:rPr lang="en-US" sz="7200" dirty="0" smtClean="0"/>
              <a:t> coy </a:t>
            </a:r>
          </a:p>
          <a:p>
            <a:pPr algn="ctr">
              <a:buNone/>
            </a:pPr>
            <a:r>
              <a:rPr lang="en-US" sz="7200" dirty="0" err="1" smtClean="0"/>
              <a:t>Ngeditna</a:t>
            </a:r>
            <a:r>
              <a:rPr lang="en-US" sz="7200" dirty="0" smtClean="0"/>
              <a:t> cape</a:t>
            </a:r>
          </a:p>
          <a:p>
            <a:pPr algn="ctr">
              <a:buNone/>
            </a:pPr>
            <a:r>
              <a:rPr lang="en-US" sz="7200" smtClean="0"/>
              <a:t>17/05/2013</a:t>
            </a:r>
            <a:endParaRPr lang="en-US" sz="7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d-ID" b="1" dirty="0" smtClean="0"/>
              <a:t>Lorong ini tidaklah nyata, tetapi berupa lorong/ kanal imajiner yang keamanannya dibangun dengan cara menyandi/ mengenkrip data yang ditransmisikan dalam network. VPN merupakan alternatif yang</a:t>
            </a:r>
            <a:r>
              <a:rPr lang="en-US" b="1" dirty="0" smtClean="0"/>
              <a:t> </a:t>
            </a:r>
            <a:r>
              <a:rPr lang="id-ID" b="1" dirty="0" smtClean="0"/>
              <a:t>murah dan efektif untuk penggunaan komunikasi data dalam jaringan khusus/ privat, VPN membuat koneksi yang aman dengan menggunakan penyandian standar dan tehnik otentikasi IP Sec (kependekan dari </a:t>
            </a:r>
            <a:r>
              <a:rPr lang="id-ID" b="1" i="1" u="sng" dirty="0" smtClean="0">
                <a:solidFill>
                  <a:srgbClr val="FF0000"/>
                </a:solidFill>
              </a:rPr>
              <a:t>IP Security</a:t>
            </a:r>
            <a:r>
              <a:rPr lang="id-ID" b="1" dirty="0" smtClean="0"/>
              <a:t>), yang mana saat dioperasikan akan terlihat sama persis dengan koneksi langsung internet. VPN dapat digunakan untuk membuat jaringan yang aman,</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id-ID" b="1" dirty="0" smtClean="0"/>
              <a:t>efisien dan efektif antara kantor pusat dengan cabang dan/atau dengan staf/profesional yang sedang bertugas di lapangan, sepanjang terdapat jaringan internet. Jaringan internet diperlukan karena VPN beroperasi dengan menggunakan medium internet.</a:t>
            </a:r>
            <a:endParaRPr lang="en-US" b="1" dirty="0" smtClean="0"/>
          </a:p>
          <a:p>
            <a:pPr algn="just"/>
            <a:r>
              <a:rPr lang="id-ID" b="1" dirty="0" smtClean="0"/>
              <a:t>Komputer individu dihubungkan satu sama lain untuk berbagi sumber daya dan alat komunikasi. Komputer dapat dihubungkan pada suatu perusahaan pada LAN atau intranet atau dihubungkan melalui internet mengelola koneksi dan mencegah akses yang tidak sah merupakan bagian penting dari pengamanan data privasi. </a:t>
            </a:r>
            <a:endParaRPr lang="en-US" b="1"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endParaRPr lang="en-US" b="1" dirty="0" smtClean="0">
              <a:solidFill>
                <a:srgbClr val="FF0000"/>
              </a:solidFill>
            </a:endParaRPr>
          </a:p>
          <a:p>
            <a:pPr algn="just"/>
            <a:r>
              <a:rPr lang="id-ID" b="1" dirty="0" smtClean="0">
                <a:solidFill>
                  <a:srgbClr val="FF0000"/>
                </a:solidFill>
              </a:rPr>
              <a:t>A	:	</a:t>
            </a:r>
            <a:r>
              <a:rPr lang="id-ID" b="1" u="sng" dirty="0" smtClean="0">
                <a:solidFill>
                  <a:srgbClr val="FF0000"/>
                </a:solidFill>
              </a:rPr>
              <a:t>AKURASI </a:t>
            </a:r>
            <a:r>
              <a:rPr lang="id-ID" b="1" dirty="0" smtClean="0"/>
              <a:t>terhadap informasi merupakan faktor yang harus dipenuhi oleh sebuah sistem informasi.  Ketidak</a:t>
            </a:r>
            <a:r>
              <a:rPr lang="en-US" b="1" dirty="0" smtClean="0"/>
              <a:t> </a:t>
            </a:r>
            <a:r>
              <a:rPr lang="id-ID" b="1" dirty="0" smtClean="0"/>
              <a:t>akurasian informasi dapat menimbulkan hal yang menggangu, merugikan, dan bahkan membahayakan.  Kasus:</a:t>
            </a:r>
            <a:endParaRPr lang="en-US" b="1" dirty="0" smtClean="0"/>
          </a:p>
          <a:p>
            <a:pPr lvl="1" algn="just">
              <a:buFont typeface="Wingdings" pitchFamily="2" charset="2"/>
              <a:buChar char="§"/>
            </a:pPr>
            <a:r>
              <a:rPr lang="id-ID" b="1" u="sng" dirty="0" smtClean="0">
                <a:solidFill>
                  <a:srgbClr val="0070C0"/>
                </a:solidFill>
              </a:rPr>
              <a:t>Terhapusnya nomor keamanan sosial </a:t>
            </a:r>
            <a:endParaRPr lang="en-US" b="1" u="sng" dirty="0" smtClean="0">
              <a:solidFill>
                <a:srgbClr val="0070C0"/>
              </a:solidFill>
            </a:endParaRPr>
          </a:p>
          <a:p>
            <a:pPr lvl="1" algn="just">
              <a:buFont typeface="Wingdings" pitchFamily="2" charset="2"/>
              <a:buChar char="§"/>
            </a:pPr>
            <a:r>
              <a:rPr lang="id-ID" b="1" u="sng" dirty="0" smtClean="0">
                <a:solidFill>
                  <a:srgbClr val="0070C0"/>
                </a:solidFill>
              </a:rPr>
              <a:t>Kasus kesalahan pendeteksi misil Amerika Serikat</a:t>
            </a:r>
            <a:endParaRPr lang="en-US" b="1" u="sng" dirty="0" smtClean="0">
              <a:solidFill>
                <a:srgbClr val="0070C0"/>
              </a:solidFill>
            </a:endParaRPr>
          </a:p>
          <a:p>
            <a:pPr algn="just"/>
            <a:r>
              <a:rPr lang="id-ID" b="1" dirty="0" smtClean="0">
                <a:solidFill>
                  <a:srgbClr val="FF0000"/>
                </a:solidFill>
              </a:rPr>
              <a:t>P	:	</a:t>
            </a:r>
            <a:r>
              <a:rPr lang="id-ID" b="1" u="sng" dirty="0" smtClean="0">
                <a:solidFill>
                  <a:srgbClr val="FF0000"/>
                </a:solidFill>
              </a:rPr>
              <a:t>PROPERTY</a:t>
            </a:r>
            <a:r>
              <a:rPr lang="id-ID" b="1" u="sng" dirty="0" smtClean="0"/>
              <a:t>.</a:t>
            </a:r>
            <a:r>
              <a:rPr lang="id-ID" b="1" dirty="0" smtClean="0"/>
              <a:t>  Perlindungan terhadap hak PROPERTI yang sedang digalakkan saat ini yaitu yang dikenal dengan sebutan </a:t>
            </a:r>
            <a:r>
              <a:rPr lang="id-ID" b="1" u="sng" dirty="0" smtClean="0">
                <a:solidFill>
                  <a:srgbClr val="FF0000"/>
                </a:solidFill>
              </a:rPr>
              <a:t>HAKI (hak atas kekayaan intelektual). </a:t>
            </a:r>
            <a:endParaRPr lang="en-US" b="1" u="sng"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buNone/>
            </a:pPr>
            <a:r>
              <a:rPr lang="en-US" dirty="0" smtClean="0"/>
              <a:t>    </a:t>
            </a:r>
          </a:p>
          <a:p>
            <a:pPr algn="just">
              <a:buNone/>
            </a:pPr>
            <a:r>
              <a:rPr lang="en-US" b="1" dirty="0" smtClean="0"/>
              <a:t>   </a:t>
            </a:r>
            <a:r>
              <a:rPr lang="id-ID" b="1" dirty="0" smtClean="0"/>
              <a:t>Banyak dari perusahaan yang menggunakan perngkat lunak klien-server yang sama yang digunakan pada internet, tetapi tidak menghubungkan jaringan ke backbone internet. Sistem seperti itu disebut intranet. Dalam suatu intranet perusahaan atau pada jaringan local, ada penghalang yang mencegah para pemakai dari akses bebas ke semua area jaringan. Administrator jaringan membentuk kelompok-kelompok dan memberikan perlakuan khusus pada masing-masing kelompok. </a:t>
            </a:r>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r>
              <a:rPr lang="id-ID" b="1" dirty="0" smtClean="0"/>
              <a:t>Jika orang luar menemukan </a:t>
            </a:r>
            <a:r>
              <a:rPr lang="id-ID" b="1" i="1" dirty="0" smtClean="0"/>
              <a:t>password</a:t>
            </a:r>
            <a:r>
              <a:rPr lang="id-ID" b="1" dirty="0" smtClean="0"/>
              <a:t> dan nama dari seorang pengguna pada kelompok low-level, akses dibatasi ke akses yang diizinkan untuk kelompok pengguna tersebut. Para pengguna dapat terhubung ke intranet dengan menggunakan VPN yang menggunakan paket terenkripsi. Ketika komputer atau jaringan komputer dihubungkan ke internet, diperlukan beberapa metode untuk menghalangi pengganggu agar tidak menerobos masuk ke komputer di mana mereka dapat menyebabkan kerugian atau menggunakan komputer sebagai alat untuk merugikan orang lain. </a:t>
            </a:r>
            <a:endParaRPr lang="en-US" b="1"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endParaRPr lang="en-US" dirty="0" smtClean="0"/>
          </a:p>
          <a:p>
            <a:pPr algn="just"/>
            <a:r>
              <a:rPr lang="id-ID" b="1" dirty="0" smtClean="0"/>
              <a:t>Di dalam bagian ini, kita memerhatikan metode-metode untuk memblokir pengganggu agar tidak memasuki jaringan atau komputer individu. Firewall untuk menguraikan jenis-jenis ancaman atau aktivitas ilegal yang ditemukan pada komputer, kita sering menggunakan terminologi yang dipinjam dari peperangan, </a:t>
            </a:r>
            <a:r>
              <a:rPr lang="id-ID" b="1" i="1" dirty="0" smtClean="0"/>
              <a:t>firefighting</a:t>
            </a:r>
            <a:r>
              <a:rPr lang="id-ID" b="1" dirty="0" smtClean="0"/>
              <a:t>, atau penyakit infeksi. Sebagai contoh, firewall pada sebuah bangunan adalah dinding tahan api antarbagian yang bersebelahan, yang menghentikan merembetnya api. </a:t>
            </a:r>
            <a:endParaRPr lang="en-US" b="1" dirty="0" smtClean="0"/>
          </a:p>
          <a:p>
            <a:pPr algn="just">
              <a:buNone/>
            </a:pPr>
            <a:endParaRPr 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buNone/>
            </a:pPr>
            <a:r>
              <a:rPr lang="en-US" b="1" dirty="0" smtClean="0"/>
              <a:t>   </a:t>
            </a:r>
            <a:r>
              <a:rPr lang="id-ID" b="1" dirty="0" smtClean="0"/>
              <a:t>Dalam bahasa percakapan komputer, firewall melindungi komputer anda dari penyebaran pengaruh buruk internet. Firewall adalah perangkat lunak yang memonitor dan mengendalikan aliran data antarkomputer. Firewall dapat diinstall pada sebuah komputer tunggal yang dihubungkan ke internet atau antarkelompok komputer pada sebuah LAN dan Internet. Ia mempunyai satu set filter yang dapat disesuaikan, yang mendeteksi dan menghalangi jenis aktivitas tertentu. Firewall dapat memeriksa paket data yang mengalir melalui firewall, dalam hal kata-kata atau frasa, </a:t>
            </a:r>
            <a:endParaRPr 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just"/>
            <a:r>
              <a:rPr lang="id-ID" sz="2800" b="1" dirty="0" smtClean="0"/>
              <a:t>missal dari situs orang dewasa dengan tanda XXX pada judul dan kemudian menghalangi akses ke situs tersebut. Beberapa filter firewall dapat secara tidak sengaja memblokir akses ke situs-situs promosi.  </a:t>
            </a:r>
            <a:endParaRPr lang="en-US" sz="2800" b="1" dirty="0" smtClean="0"/>
          </a:p>
          <a:p>
            <a:pPr algn="just"/>
            <a:r>
              <a:rPr lang="id-ID" sz="2800" b="1" dirty="0" smtClean="0"/>
              <a:t>Administrator jaringan pada umumnya mengkonfigurasi firewall agar membolehkan hanya satu komputer pada jaringan untuk berinteraksi dengan Internet. Firewall dapat mengendalikan beberapa interaksi seperti protocol TCP/IP (paket switching), HTTP (halaman web), FTP (transfer file), Telnet (remote login), dan SMTP (e-mail). Protocol lain yang dapat dikendalikan dengan firewall adalah </a:t>
            </a:r>
            <a:r>
              <a:rPr lang="id-ID" sz="2800" b="1" i="1" dirty="0" smtClean="0"/>
              <a:t>User Datagram Protocol</a:t>
            </a:r>
            <a:r>
              <a:rPr lang="id-ID" sz="2800" b="1" dirty="0" smtClean="0"/>
              <a:t> (UDP), yang digunakan untuk mengelola streaming video dan audio; </a:t>
            </a:r>
            <a:r>
              <a:rPr lang="id-ID" sz="2800" b="1" i="1" dirty="0" smtClean="0"/>
              <a:t>Internet Control Message Protovol </a:t>
            </a:r>
            <a:r>
              <a:rPr lang="id-ID" sz="2800" b="1" dirty="0" smtClean="0"/>
              <a:t>(ICMP), digunakan oleh router untuk bertukar informasi dengan router lain; </a:t>
            </a:r>
            <a:endParaRPr lang="en-US" sz="2800" b="1"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buNone/>
            </a:pPr>
            <a:r>
              <a:rPr lang="id-ID" b="1" dirty="0" smtClean="0"/>
              <a:t>; </a:t>
            </a:r>
            <a:r>
              <a:rPr lang="en-US" b="1" dirty="0" smtClean="0"/>
              <a:t>  </a:t>
            </a:r>
            <a:r>
              <a:rPr lang="id-ID" b="1" dirty="0" smtClean="0"/>
              <a:t>dan </a:t>
            </a:r>
            <a:r>
              <a:rPr lang="id-ID" b="1" i="1" dirty="0" smtClean="0"/>
              <a:t>Simple Network Management Protocol </a:t>
            </a:r>
            <a:r>
              <a:rPr lang="id-ID" b="1" dirty="0" smtClean="0"/>
              <a:t>(SNMP), yang digunakan untuk mengumpukan informasi sistem dari komputer  remote. Komputer yang bertindak sebagai titik-kontak antara sebuah jaringan komputer dan internet untuk satu atau lebih fungsi-fungsi tersebut dinamakan </a:t>
            </a:r>
            <a:r>
              <a:rPr lang="id-ID" b="1" i="1" dirty="0" smtClean="0"/>
              <a:t>gateway</a:t>
            </a:r>
            <a:r>
              <a:rPr lang="id-ID" b="1" dirty="0" smtClean="0"/>
              <a:t>. Firewall dapat di set untuk memblokir semua surat (mail) atau bertukar halaman Web, kecuali surat pada gateway yang ditentukan. Proxy server merupakan perangkat lunak yang bertindak sebagai penengah untuk komputer-komputer  pada jaringan dan halaman Web internet. Ia juga mempunyai cache dari halaman web yang baru daja di download untuk akses cepat.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id-ID" b="1" dirty="0" smtClean="0"/>
              <a:t>Permintaan atas halaman web tertentu ditujukan ke proxy server, yang memeriksa cache-nya untuk mengetahui apakah ia mempunyai salinan terbaru dari halaman yang telah di downloadnya. Jika ya, ia menggunakan salinan dari cache-nya untuk memenuhi permintaan ketimbang melakukan download. Jika tidak, ia meminta halaman server web yang sesuai dan melewatkan halaman itu ke pengguna. Proxy server membuat catatan dari semua lalu lintas antara pengguna dan internet untuk membantu mendeteksi dan melacak serangan. Jika para pengguna meminta halaman web untuk belanja atau entertainment pribadi, </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r>
              <a:rPr lang="id-ID" b="1" dirty="0" smtClean="0"/>
              <a:t>, permintaan ini akan menjadi bagian dari log proxy server juga. Dengan menyalurkan semua permintaan halaman web melalui satu komputer, filter perangkat lunak firewall mempunyai suatu kesempatan yang leih baik untuk memblokir ancaman yang diketahui dan menemukan serta memperbaiki masalah baru ketika mereka muncul. DMZ memfilter dan melindungi komputer memerlukan banyak waktu dan kekuatan komputasi, yang dapat memperlambat transaksi. Jika salah satu fungsi perusahaan adaah menyediakan informasi atau download gratis dan fungsi ini tidak tidak memerlukan komunikasi dengan komputer perusahaan lain. </a:t>
            </a:r>
            <a:endParaRPr lang="en-US" b="1" dirty="0" smtClean="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pPr algn="just"/>
            <a:r>
              <a:rPr lang="id-ID" b="1" dirty="0" smtClean="0"/>
              <a:t>Anda dapat mensetup komputer yang menangani fungsi tersebut dan menempatkannya pada firewall internet. Zone antara komputer yang dilindungi oleh firewall dan bagian lainnya dari internet disebut DMZ, singkatan dari demilitarized zone. DMZ mengacu ke zone penyangga antara dua angkatan perang yang berlawanan. Penempatan sebuah komputer pada DMZ secara sederhana berarti ia dihubungkan secara langsung ke internet tanpa perlindungan firewall. Ia dapat merespons permintaan halaman web dengan cepat, tetapi jika ia diterobos, ia tidak mempunyai koneksi langsung apa pun ke komputer perusahaan lain.  Setting keamanan browser dapat memblokir fitur-fitur tertentu yang mengancam keamanan. </a:t>
            </a:r>
            <a:endParaRPr lang="en-US" b="1" dirty="0" smtClean="0"/>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id-ID" b="1" dirty="0" smtClean="0"/>
              <a:t>Ada empat ciri yang berbeda tentang sistem yang aman, yaitu </a:t>
            </a:r>
            <a:r>
              <a:rPr lang="id-ID" b="1" i="1" dirty="0" smtClean="0"/>
              <a:t>privacy</a:t>
            </a:r>
            <a:r>
              <a:rPr lang="id-ID" b="1" dirty="0" smtClean="0"/>
              <a:t> (privasi), </a:t>
            </a:r>
            <a:r>
              <a:rPr lang="id-ID" b="1" i="1" dirty="0" smtClean="0"/>
              <a:t>integrity</a:t>
            </a:r>
            <a:r>
              <a:rPr lang="id-ID" b="1" dirty="0" smtClean="0"/>
              <a:t> (integritas), </a:t>
            </a:r>
            <a:r>
              <a:rPr lang="id-ID" b="1" i="1" dirty="0" smtClean="0"/>
              <a:t>otenticity</a:t>
            </a:r>
            <a:r>
              <a:rPr lang="id-ID" b="1" dirty="0" smtClean="0"/>
              <a:t> (otentisitas), dan </a:t>
            </a:r>
            <a:r>
              <a:rPr lang="id-ID" b="1" i="1" dirty="0" smtClean="0"/>
              <a:t>non-repudiation</a:t>
            </a:r>
            <a:r>
              <a:rPr lang="id-ID" b="1" dirty="0" smtClean="0"/>
              <a:t> (tidak terjadi penolakan). Privasi berarti meyakinkan bahwa hanya pengirim dan penerima pesan yang dapat membaca isi pesan tersebut. Untuk memperoleh privasi, solusi keamanan harus memastikan bahwa tidak ada seorang pun yang dapat melihat, mengakses, atau menggunakan informasi privat (seperti alamat, nomor kartu kredit, dan nomor telepon) yang ditransmisikan melalui internet. Integritas menjamin pendeteksian adanya perubahan isi pesan di antara waktu pengiriman dan penerimaan.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buNone/>
            </a:pPr>
            <a:r>
              <a:rPr lang="en-US" b="1" dirty="0" smtClean="0"/>
              <a:t>    </a:t>
            </a:r>
            <a:r>
              <a:rPr lang="id-ID" b="1" dirty="0" smtClean="0"/>
              <a:t>HAKI biasa diatur melalui hak cipta </a:t>
            </a:r>
            <a:r>
              <a:rPr lang="id-ID" b="1" u="sng" dirty="0" smtClean="0">
                <a:solidFill>
                  <a:srgbClr val="FF0000"/>
                </a:solidFill>
              </a:rPr>
              <a:t>(</a:t>
            </a:r>
            <a:r>
              <a:rPr lang="id-ID" b="1" i="1" u="sng" dirty="0" smtClean="0">
                <a:solidFill>
                  <a:srgbClr val="FF0000"/>
                </a:solidFill>
              </a:rPr>
              <a:t>copyright</a:t>
            </a:r>
            <a:r>
              <a:rPr lang="id-ID" b="1" dirty="0" smtClean="0"/>
              <a:t>), </a:t>
            </a:r>
            <a:r>
              <a:rPr lang="id-ID" b="1" u="sng" dirty="0" smtClean="0">
                <a:solidFill>
                  <a:srgbClr val="FF0000"/>
                </a:solidFill>
              </a:rPr>
              <a:t>paten, dan rahasia perdagangan (</a:t>
            </a:r>
            <a:r>
              <a:rPr lang="id-ID" b="1" i="1" u="sng" dirty="0" smtClean="0">
                <a:solidFill>
                  <a:srgbClr val="FF0000"/>
                </a:solidFill>
              </a:rPr>
              <a:t>trade secret</a:t>
            </a:r>
            <a:r>
              <a:rPr lang="id-ID" b="1" u="sng" dirty="0" smtClean="0">
                <a:solidFill>
                  <a:srgbClr val="FF0000"/>
                </a:solidFill>
              </a:rPr>
              <a:t>). Hak cipta </a:t>
            </a:r>
            <a:r>
              <a:rPr lang="id-ID" b="1" dirty="0" smtClean="0"/>
              <a:t>adalah hak yang dijamin oleh kekuatan hukum yang melarang penduplikasian kekayaan intelektual tanpa seizin pemegangnya.  Hak seperti ini mudah untuk didapatkan dan diberikan kepada pemegangnya selama masa hidup penciptanya plus 70 tahun.</a:t>
            </a:r>
            <a:endParaRPr lang="en-US" b="1" dirty="0" smtClean="0"/>
          </a:p>
          <a:p>
            <a:pPr algn="just">
              <a:buNone/>
            </a:pPr>
            <a:r>
              <a:rPr lang="en-US" b="1" dirty="0" smtClean="0">
                <a:solidFill>
                  <a:srgbClr val="FF0000"/>
                </a:solidFill>
              </a:rPr>
              <a:t>    </a:t>
            </a:r>
            <a:r>
              <a:rPr lang="id-ID" b="1" u="sng" dirty="0" smtClean="0">
                <a:solidFill>
                  <a:srgbClr val="FF0000"/>
                </a:solidFill>
              </a:rPr>
              <a:t>Paten </a:t>
            </a:r>
            <a:r>
              <a:rPr lang="id-ID" b="1" dirty="0" smtClean="0"/>
              <a:t>merupakan bentuk perlindungan terhadap kekayaan intelektual yang paling sulit didapatkan karena hanya akan diberikan pada penemuan-penemuan inovatif dan sangat berguna. Hukum paten memberikan perlindungan selama 20 tahun.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lgn="just"/>
            <a:r>
              <a:rPr lang="id-ID" b="1" dirty="0" smtClean="0"/>
              <a:t>Sebagai contoh, ketika pengguna internet memberi instruksi kepada bank untuk mentransfer Rp 10 juta dari suatu rekening ke rekening yang lain, integritas memberi garansi bahwa nomor rekening dan jumlah yang ditulis tidak dapat diubah tanpa validasi bank atau pemberitahuan pengguna. Bila pesan diubah dengan cara apapun selama transmisi, sistem keamanan harus mampu mendeteksi dan memberi laporan perubahan ini. Dalam berbagai sistem jika terdeteksi adanya perubahan, sistem penerima akan meminta pesan dikirim ulang. </a:t>
            </a:r>
            <a:endParaRPr lang="en-US" b="1" dirty="0" smtClean="0"/>
          </a:p>
          <a:p>
            <a:pPr>
              <a:buNone/>
            </a:pPr>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buNone/>
            </a:pPr>
            <a:r>
              <a:rPr lang="en-US" b="1" dirty="0" smtClean="0"/>
              <a:t>    </a:t>
            </a:r>
            <a:r>
              <a:rPr lang="id-ID" b="1" dirty="0" smtClean="0"/>
              <a:t>Otentikasi memberi jaminan bahwa semua pelaku dalam komunikasi adalah otentik atau mereka yang dapat di-klaim. Otentikasi server menyediakan aturan bagi pengguna untuk melakukan verifikasi bahwa mereka benar-benar berkomunikasi dengan web-site yang mereka yakini terkoneksi. Otentikasi client menjamin bahwa pengguna adalah orang yang dapat di-klaim. Contoh otentikasi dalam dunia nyata adalah menunjukkan KTP atau Passport untuk pengakuan identitas. Non-repudiation menyediakan metode untuk menjamin bahwa tidak terjadi kesalahan dalam melakukan klaim terhadap pihak yang melakukan transaksi.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endParaRPr lang="en-US" b="1" dirty="0" smtClean="0"/>
          </a:p>
          <a:p>
            <a:pPr algn="just"/>
            <a:r>
              <a:rPr lang="id-ID" b="1" dirty="0" smtClean="0"/>
              <a:t>Dalam dunia nyata, tanda tangan digunakan untuk menjamin non-repudiation, sehingga yang bersangkutan tidak dapat mengelak. Ketika pelanggan berbelanja di supermarket, penunjukkan kartu kredit menjamin identitas pelanggan (otentikasi), sedangkan tanda tangan pada kuintansi menjamin bahwa pelanggan setuju untuk transaksi (non-repudiation).</a:t>
            </a:r>
            <a:endParaRPr lang="en-US" b="1" dirty="0" smtClean="0"/>
          </a:p>
          <a:p>
            <a:pPr algn="just">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d-ID" b="1" dirty="0" smtClean="0"/>
              <a:t>Memperbarui sistem operasi secara otomatis. Lembaga yang melisensi produk-produk Microsoft harus menyadari satu bagian dalam persetujuan </a:t>
            </a:r>
            <a:r>
              <a:rPr lang="id-ID" b="1" i="1" dirty="0" smtClean="0"/>
              <a:t>Microsoft Lisencing Product User Rights </a:t>
            </a:r>
            <a:r>
              <a:rPr lang="id-ID" b="1" dirty="0" smtClean="0"/>
              <a:t>yang memberi Microsoft hak untuk menyediakan pembaruan atau perbaikan pada perangkat lunak yang akan secara otomatis di download ke komputer workstation anda. Manajer sistem menilai bahwa membiarkan perubahan otomatis pada perangkat lunak berarti mem-bypass keamanan mereka dan melanggar kontrak pemerintah yang mempunyai peraturan keamanan. </a:t>
            </a:r>
            <a:endParaRPr lang="en-US" b="1" dirty="0" smtClean="0"/>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buNone/>
            </a:pPr>
            <a:r>
              <a:rPr lang="en-US" b="1" dirty="0" smtClean="0"/>
              <a:t>    </a:t>
            </a:r>
            <a:r>
              <a:rPr lang="id-ID" b="1" dirty="0" smtClean="0"/>
              <a:t>Untuk meningkatkan keamanan koneksi ke komputer lain:</a:t>
            </a:r>
            <a:endParaRPr lang="en-US" b="1" dirty="0" smtClean="0"/>
          </a:p>
          <a:p>
            <a:pPr marL="514350" lvl="0" indent="-514350" algn="just">
              <a:buFont typeface="+mj-lt"/>
              <a:buAutoNum type="arabicPeriod"/>
            </a:pPr>
            <a:r>
              <a:rPr lang="id-ID" b="1" dirty="0" smtClean="0"/>
              <a:t>Perusahaan besar dapat membuat intranet yang idependen dari Internet</a:t>
            </a:r>
            <a:endParaRPr lang="en-US" b="1" dirty="0" smtClean="0"/>
          </a:p>
          <a:p>
            <a:pPr marL="514350" lvl="0" indent="-514350" algn="just">
              <a:buFont typeface="+mj-lt"/>
              <a:buAutoNum type="arabicPeriod"/>
            </a:pPr>
            <a:r>
              <a:rPr lang="id-ID" b="1" dirty="0" smtClean="0"/>
              <a:t>Gunakan koneksi VPN dari luar jaringan yang aman ketika anda bepergian</a:t>
            </a:r>
            <a:endParaRPr lang="en-US" b="1" dirty="0" smtClean="0"/>
          </a:p>
          <a:p>
            <a:pPr marL="514350" lvl="0" indent="-514350" algn="just">
              <a:buFont typeface="+mj-lt"/>
              <a:buAutoNum type="arabicPeriod"/>
            </a:pPr>
            <a:r>
              <a:rPr lang="id-ID" b="1" dirty="0" smtClean="0"/>
              <a:t>Tempatkan komputer DMZ untuk melayani halaman web dengan cepat dan mengurangi lalu lintas komputer di dalam firewall</a:t>
            </a:r>
            <a:endParaRPr lang="en-US" b="1" dirty="0" smtClean="0"/>
          </a:p>
          <a:p>
            <a:pPr marL="514350" lvl="0" indent="-514350" algn="just">
              <a:buFont typeface="+mj-lt"/>
              <a:buAutoNum type="arabicPeriod"/>
            </a:pPr>
            <a:r>
              <a:rPr lang="id-ID" b="1" dirty="0" smtClean="0"/>
              <a:t>Untuk jaringan rumah, install sebuah router yang meyediakan hub Ethernet, proxy server, dan firewall</a:t>
            </a:r>
            <a:endParaRPr lang="en-US" b="1" dirty="0" smtClean="0"/>
          </a:p>
          <a:p>
            <a:pPr marL="514350" lvl="0" indent="-514350" algn="just">
              <a:buFont typeface="+mj-lt"/>
              <a:buAutoNum type="arabicPeriod"/>
            </a:pPr>
            <a:r>
              <a:rPr lang="id-ID" b="1" dirty="0" smtClean="0"/>
              <a:t>Atur keamanan browser untuk mengambil jenis-jenis applet yang boleh diaktifkan. </a:t>
            </a:r>
            <a:endParaRPr lang="en-US" b="1" dirty="0" smtClean="0"/>
          </a:p>
          <a:p>
            <a:pPr algn="just">
              <a:buNone/>
            </a:pPr>
            <a:endParaRPr lang="en-US" b="1" dirty="0" smtClean="0"/>
          </a:p>
          <a:p>
            <a:pPr algn="just">
              <a:buNone/>
            </a:pPr>
            <a:endParaRPr lang="en-US"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r>
              <a:rPr lang="id-ID" b="1" dirty="0" smtClean="0"/>
              <a:t>Jenis Serangan dan Serangan Balasan</a:t>
            </a:r>
            <a:r>
              <a:rPr lang="id-ID" dirty="0" smtClean="0"/>
              <a:t> </a:t>
            </a:r>
            <a:endParaRPr lang="en-US" dirty="0" smtClean="0"/>
          </a:p>
          <a:p>
            <a:pPr algn="just"/>
            <a:r>
              <a:rPr lang="id-ID" b="1" dirty="0" smtClean="0"/>
              <a:t>Firewall dan proxy server membantu melindungi dari berbagai serangan. Fitur-fitur otomatis dapat menyebabkan masalah karena ia memblokir komunikasi yang diinginkan dan setting filter pada firewall perlu disesuaikan secara berkala. Jenis komunikasi yang dipilih untuk lewat pada firewall juga dapat menimbulkan resiko. Mengetahui jenis serangan yang mungkin anda hadapi akan membantu melindungi dari apapun yang mengganggu firewall dan proxy server. </a:t>
            </a:r>
            <a:endParaRPr lang="en-US" b="1" dirty="0" smtClean="0"/>
          </a:p>
          <a:p>
            <a:pPr algn="just">
              <a:buNone/>
            </a:pPr>
            <a:endParaRPr lang="en-US"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id-ID" b="1" dirty="0" smtClean="0"/>
              <a:t>Virus menginfeksi host cells dan menciptakan lebih banyak virus, sering merusak cell dalam proses. Virus merupakan program kecil yang memasuki komputer dan dapat membuat komputer memproduksi banyak salinan yang dikirim ke komputer lain. Virus dapat membawa salinan diri mereka ke program lain atau pesan-pesan e-mail dan menginfeksi komputer yang menjalankan program atau membuka lampiran e-mail. Virus dapat menyebabkan komputer menjadi sangat lamban karena ia menggunakan sumber daya komputer untuk menggandakan dirinya, atau dapat berisi sebuah </a:t>
            </a:r>
            <a:r>
              <a:rPr lang="id-ID" b="1" i="1" dirty="0" smtClean="0"/>
              <a:t>payload</a:t>
            </a:r>
            <a:r>
              <a:rPr lang="id-ID" b="1" dirty="0" smtClean="0"/>
              <a:t>, </a:t>
            </a:r>
            <a:endParaRPr lang="en-US" dirty="0" smtClean="0"/>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id-ID" b="1" dirty="0" smtClean="0"/>
              <a:t>yakni program yang melakukan sebuah operasi pada komputer seperti menghapus disk. Ada banyak virus yang berbeda-beda, dan virus-virus baru ditulis setiap hari. Diperlukan perangkat lunak antivirus untuk melawan ancaman ini. Program antivirus yang baik memasukkan layanan pembaruan atau update yang menyediakan tindakan balasan ke virus-virus ketika mereka muncul. Adapun serangan lainnya yaitu worm yang memanfaatkan celah-celah keamanan komputer. Ada juga virus makro yang berupa serangkaian perintah dan diberi nama yang ditulis dengan tujuan menyebabkan masalah pada pengguna. </a:t>
            </a:r>
            <a:endParaRPr lang="en-US" b="1" dirty="0" smtClean="0"/>
          </a:p>
          <a:p>
            <a:pPr>
              <a:buNone/>
            </a:pPr>
            <a:endParaRPr lang="en-US"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lnSpcReduction="10000"/>
          </a:bodyPr>
          <a:lstStyle/>
          <a:p>
            <a:pPr algn="just"/>
            <a:r>
              <a:rPr lang="id-ID" b="1" dirty="0" smtClean="0"/>
              <a:t>Untuk melindungi komputer dari serangan-serangan tersebut dapat dilakukan:</a:t>
            </a:r>
            <a:endParaRPr lang="en-US" b="1" dirty="0" smtClean="0"/>
          </a:p>
          <a:p>
            <a:pPr marL="514350" lvl="0" indent="-514350" algn="just">
              <a:buFont typeface="+mj-lt"/>
              <a:buAutoNum type="arabicPeriod"/>
            </a:pPr>
            <a:r>
              <a:rPr lang="id-ID" b="1" dirty="0" smtClean="0"/>
              <a:t>Install sebuah program antivirus yang memperbarui daftar virusnya secara teratur</a:t>
            </a:r>
            <a:endParaRPr lang="en-US" b="1" dirty="0" smtClean="0"/>
          </a:p>
          <a:p>
            <a:pPr marL="514350" lvl="0" indent="-514350" algn="just">
              <a:buFont typeface="+mj-lt"/>
              <a:buAutoNum type="arabicPeriod"/>
            </a:pPr>
            <a:r>
              <a:rPr lang="id-ID" b="1" dirty="0" smtClean="0"/>
              <a:t>Pilih program antivirus yang juga memeriksa lampiran e-mail</a:t>
            </a:r>
            <a:endParaRPr lang="en-US" b="1" dirty="0" smtClean="0"/>
          </a:p>
          <a:p>
            <a:pPr marL="514350" lvl="0" indent="-514350">
              <a:buFont typeface="+mj-lt"/>
              <a:buAutoNum type="arabicPeriod" startAt="3"/>
            </a:pPr>
            <a:r>
              <a:rPr lang="id-ID" b="1" dirty="0" smtClean="0"/>
              <a:t>Untuk memblokir worm. Install program update dan masukan ke dalam sistem operasi ketika worm muncul.</a:t>
            </a:r>
            <a:r>
              <a:rPr lang="id-ID" dirty="0" smtClean="0"/>
              <a:t> </a:t>
            </a:r>
            <a:endParaRPr lang="en-US" dirty="0" smtClean="0"/>
          </a:p>
          <a:p>
            <a:pPr marL="514350" lvl="0" indent="-514350" algn="just">
              <a:buFont typeface="+mj-lt"/>
              <a:buAutoNum type="arabicPeriod" startAt="3"/>
            </a:pPr>
            <a:r>
              <a:rPr lang="id-ID" b="1" dirty="0" smtClean="0"/>
              <a:t>Jangan menginstall perangkat lunak yang bajakan</a:t>
            </a:r>
            <a:endParaRPr lang="en-US" b="1" dirty="0" smtClean="0"/>
          </a:p>
          <a:p>
            <a:pPr marL="514350" lvl="0" indent="-514350" algn="just">
              <a:buFont typeface="+mj-lt"/>
              <a:buAutoNum type="arabicPeriod" startAt="3"/>
            </a:pPr>
            <a:r>
              <a:rPr lang="id-ID" b="1" dirty="0" smtClean="0"/>
              <a:t>Jangan menghapus file-file atas nasihat di dalam sebuah pesan e-mail.</a:t>
            </a:r>
            <a:endParaRPr lang="en-US" b="1" dirty="0" smtClean="0"/>
          </a:p>
          <a:p>
            <a:pPr algn="just">
              <a:buNone/>
            </a:pPr>
            <a:endParaRPr lang="en-US" b="1" dirty="0" smtClean="0"/>
          </a:p>
          <a:p>
            <a:pPr marL="514350" lvl="0" indent="-514350" algn="just">
              <a:buFont typeface="+mj-lt"/>
              <a:buAutoNum type="arabicPeriod"/>
            </a:pPr>
            <a:endParaRPr lang="en-US" b="1" dirty="0" smtClean="0"/>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id-ID" b="1" dirty="0" smtClean="0"/>
              <a:t>Komunikasi Ter-enkripsi</a:t>
            </a:r>
            <a:endParaRPr lang="en-US" dirty="0" smtClean="0"/>
          </a:p>
          <a:p>
            <a:pPr algn="just"/>
            <a:r>
              <a:rPr lang="id-ID" sz="3400" b="1" dirty="0" smtClean="0"/>
              <a:t>Internet terdiri dari suatu jaringan komputer yang mengirim data dalam paket. Paket ini berjalan pada rute yang tersedia dan paling menyenangkan, dan orang-orang yang mempunyai akses ke komputer ini dapat menginterupsi paket tersebut. Mengubah plain text ke dalam teks yang tidak dikenal disebut dengan enkripsi. Dan jika mengubahnya kembali ke plain text dinamakan deskripsi. Enskripsi telah digunakan untuk melindungi komunikasi militer selama ribuan tahun. Kebanyakan teknik enkripsi membuat deskripsi sulit dilakukan oleh metode yang ada pada saat itu. Akibatnya informasi menjadi tidak berguna dan ketinggalan zaman. Inggris menyadari bahwa keberlangsungan Negara mereka tergantung pada intersepsi dan </a:t>
            </a:r>
            <a:r>
              <a:rPr lang="id-ID" sz="3400" b="1" i="1" dirty="0" smtClean="0"/>
              <a:t>dechipering</a:t>
            </a:r>
            <a:r>
              <a:rPr lang="id-ID" sz="3400" b="1" dirty="0" smtClean="0"/>
              <a:t> – mendeskripsi pesan musuh dengan cepat. </a:t>
            </a:r>
            <a:endParaRPr lang="en-US" sz="34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r>
              <a:rPr lang="id-ID" b="1" u="sng" dirty="0" smtClean="0">
                <a:solidFill>
                  <a:srgbClr val="FF0000"/>
                </a:solidFill>
              </a:rPr>
              <a:t>Hukum</a:t>
            </a:r>
            <a:r>
              <a:rPr lang="id-ID" b="1" dirty="0" smtClean="0">
                <a:solidFill>
                  <a:srgbClr val="FF0000"/>
                </a:solidFill>
              </a:rPr>
              <a:t> </a:t>
            </a:r>
            <a:r>
              <a:rPr lang="id-ID" b="1" u="sng" dirty="0" smtClean="0">
                <a:solidFill>
                  <a:srgbClr val="FF0000"/>
                </a:solidFill>
              </a:rPr>
              <a:t>rahasia</a:t>
            </a:r>
            <a:r>
              <a:rPr lang="id-ID" b="1" dirty="0" smtClean="0">
                <a:solidFill>
                  <a:srgbClr val="FF0000"/>
                </a:solidFill>
              </a:rPr>
              <a:t> </a:t>
            </a:r>
            <a:r>
              <a:rPr lang="id-ID" b="1" u="sng" dirty="0" smtClean="0">
                <a:solidFill>
                  <a:srgbClr val="FF0000"/>
                </a:solidFill>
              </a:rPr>
              <a:t>perdagangan</a:t>
            </a:r>
            <a:r>
              <a:rPr lang="id-ID" b="1" dirty="0" smtClean="0">
                <a:solidFill>
                  <a:srgbClr val="FF0000"/>
                </a:solidFill>
              </a:rPr>
              <a:t> </a:t>
            </a:r>
            <a:r>
              <a:rPr lang="id-ID" b="1" dirty="0" smtClean="0"/>
              <a:t>melindungi kekayaan intelektual melalui lisensi atau kontrak.  Pada lisensi perangkat lunak, seseorang yang menandatangani kontrak menyetujui untuk tidak menyalin perangkat lunak tersebut untuk diserahkan pada orang lain atau dijual.</a:t>
            </a:r>
            <a:endParaRPr lang="en-US" b="1" dirty="0" smtClean="0"/>
          </a:p>
          <a:p>
            <a:pPr algn="just">
              <a:buNone/>
            </a:pPr>
            <a:r>
              <a:rPr lang="en-US" b="1" dirty="0" smtClean="0"/>
              <a:t>     </a:t>
            </a:r>
            <a:r>
              <a:rPr lang="id-ID" b="1" dirty="0" smtClean="0"/>
              <a:t>Berkaitan dengan dengan kekayaan intelektual, banyak masalah yang belum terpecahkan (</a:t>
            </a:r>
            <a:r>
              <a:rPr lang="id-ID" b="1" u="sng" dirty="0" smtClean="0">
                <a:solidFill>
                  <a:srgbClr val="FF0000"/>
                </a:solidFill>
              </a:rPr>
              <a:t>Zwass, 1998</a:t>
            </a:r>
            <a:r>
              <a:rPr lang="id-ID" b="1" dirty="0" smtClean="0"/>
              <a:t>), antara lain:</a:t>
            </a:r>
            <a:endParaRPr lang="en-US" b="1" dirty="0" smtClean="0"/>
          </a:p>
          <a:p>
            <a:pPr lvl="0" algn="just"/>
            <a:r>
              <a:rPr lang="id-ID" b="1" u="sng" dirty="0" smtClean="0">
                <a:solidFill>
                  <a:srgbClr val="FF0000"/>
                </a:solidFill>
              </a:rPr>
              <a:t>Pada level bagaimana informasi dapat dianggap sebagai properti</a:t>
            </a:r>
            <a:r>
              <a:rPr lang="id-ID" b="1" dirty="0" smtClean="0"/>
              <a:t>?</a:t>
            </a:r>
            <a:endParaRPr lang="en-US" b="1" dirty="0" smtClean="0"/>
          </a:p>
          <a:p>
            <a:pPr lvl="0" algn="just">
              <a:buNone/>
            </a:pPr>
            <a:r>
              <a:rPr lang="en-US" b="1" dirty="0" smtClean="0"/>
              <a:t>     </a:t>
            </a:r>
            <a:r>
              <a:rPr lang="id-ID" b="1" dirty="0" smtClean="0"/>
              <a:t>Apa yang harus membedakan antara satu produk dengan produk lain?</a:t>
            </a:r>
            <a:endParaRPr lang="en-US" b="1" dirty="0" smtClean="0"/>
          </a:p>
          <a:p>
            <a:pPr algn="just">
              <a:buNone/>
            </a:pPr>
            <a:endParaRPr lang="en-US" b="1" dirty="0" smtClean="0"/>
          </a:p>
          <a:p>
            <a:pPr algn="just">
              <a:buNone/>
            </a:pPr>
            <a:endParaRPr lang="en-US"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a:buNone/>
            </a:pPr>
            <a:endParaRPr lang="en-US" b="1" dirty="0" smtClean="0"/>
          </a:p>
          <a:p>
            <a:r>
              <a:rPr lang="id-ID" b="1" dirty="0" smtClean="0"/>
              <a:t>Mereka menemukan Coloccus, salah satu komputer pertama di dunia, untuk mempercepat proses deskripsi sehingga mereka dapat membaca pesan musuh dengan cepat untuk memanfaatkannya. Sejak saat itu, ilmu </a:t>
            </a:r>
            <a:r>
              <a:rPr lang="id-ID" b="1" i="1" dirty="0" smtClean="0"/>
              <a:t>kriptografi</a:t>
            </a:r>
            <a:r>
              <a:rPr lang="id-ID" b="1" dirty="0" smtClean="0"/>
              <a:t> mengembangkan berbagai cara untuk menggunakan komputer, untuk menciptakan pesan berkode yang sangat sulit diterjemahkan oleh komputer lain secara cepat. Peranti ini sangat kritis untuk mengamankan atau menjaga privasi komunikasi pada internet. </a:t>
            </a:r>
            <a:endParaRPr lang="en-US" b="1"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pPr algn="just"/>
            <a:r>
              <a:rPr lang="id-ID" b="1" dirty="0" smtClean="0"/>
              <a:t>Komputer menggunakan sekumpulan aturan khusus yang disebut algoritma untuk menggabungkan bagian-bagian dari pesan. Dari sini dihasilkan serangkaian angka yang tidak mempunyai makna bagi siapa pun yang membacanya selama transmisi berlangsung. Semakin panjang key, semakin besar keamanan yang disediakan karena semakin banyak kombinasi angka yang dapat digunakan. Jika key yang sama digunakan untuk mngenkripsi dan mendeskripsi pesan maka sistem ini disebut </a:t>
            </a:r>
            <a:r>
              <a:rPr lang="id-ID" b="1" i="1" dirty="0" smtClean="0"/>
              <a:t>enkripsi symmetric-key</a:t>
            </a:r>
            <a:r>
              <a:rPr lang="id-ID" b="1" dirty="0" smtClean="0"/>
              <a:t>. Key harus rahasia dan dimiliki oleh penerima maupun pengirim. Metode yang menggunakan suatu key untuk mengenkripsi dan mendeskripsi pesan merupakan metode yang cepat tetapi masalahnya adalah bagaimana key dengan aman sampai ke tangan penerima yang dimaksudkan. </a:t>
            </a:r>
            <a:endParaRPr lang="en-US" b="1" dirty="0" smtClean="0"/>
          </a:p>
          <a:p>
            <a:pPr algn="just">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lvl="0" algn="just"/>
            <a:endParaRPr lang="en-US" b="1" dirty="0" smtClean="0"/>
          </a:p>
          <a:p>
            <a:pPr lvl="0" algn="just"/>
            <a:r>
              <a:rPr lang="id-ID" b="1" dirty="0" smtClean="0"/>
              <a:t>Akankah pekerjaan yang dihasilkan oleh komputer memiliki manusia penciptanya? Jika tidak, lalu hak properti apa yang dilindunginya?</a:t>
            </a:r>
            <a:endParaRPr lang="en-US" b="1" dirty="0" smtClean="0"/>
          </a:p>
          <a:p>
            <a:pPr algn="just"/>
            <a:r>
              <a:rPr lang="id-ID" b="1" dirty="0" smtClean="0">
                <a:solidFill>
                  <a:srgbClr val="FF0000"/>
                </a:solidFill>
              </a:rPr>
              <a:t>A</a:t>
            </a:r>
            <a:r>
              <a:rPr lang="id-ID" dirty="0" smtClean="0">
                <a:solidFill>
                  <a:srgbClr val="FF0000"/>
                </a:solidFill>
              </a:rPr>
              <a:t>	:	</a:t>
            </a:r>
            <a:r>
              <a:rPr lang="id-ID" b="1" u="sng" dirty="0" smtClean="0">
                <a:solidFill>
                  <a:srgbClr val="FF0000"/>
                </a:solidFill>
              </a:rPr>
              <a:t>ACCESS</a:t>
            </a:r>
            <a:r>
              <a:rPr lang="id-ID" u="sng" dirty="0" smtClean="0"/>
              <a:t>.</a:t>
            </a:r>
            <a:r>
              <a:rPr lang="id-ID" dirty="0" smtClean="0"/>
              <a:t>  </a:t>
            </a:r>
            <a:r>
              <a:rPr lang="id-ID" b="1" dirty="0" smtClean="0"/>
              <a:t>Fokus dari masalah </a:t>
            </a:r>
            <a:r>
              <a:rPr lang="id-ID" b="1" u="sng" dirty="0" smtClean="0">
                <a:solidFill>
                  <a:srgbClr val="FF0000"/>
                </a:solidFill>
              </a:rPr>
              <a:t>AKSES</a:t>
            </a:r>
            <a:r>
              <a:rPr lang="id-ID" b="1" dirty="0" smtClean="0"/>
              <a:t> adalah pada penyediaan akses untuk semua kalangan.  Teknologi informasi diharapkan malah tidak menjadi halangan dalam melakukan pengaksesan terhadap informasi bagi kelompok orang tertentu, tetapi justru untuk mendukung pengaksesan untuk semua pihak.</a:t>
            </a:r>
            <a:endParaRPr lang="en-US" b="1" dirty="0" smtClean="0"/>
          </a:p>
          <a:p>
            <a:pPr algn="just">
              <a:buNone/>
            </a:pPr>
            <a:r>
              <a:rPr lang="id-ID" b="1" dirty="0" smtClean="0"/>
              <a:t>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r>
              <a:rPr lang="id-ID" sz="3600" b="1" dirty="0" smtClean="0">
                <a:solidFill>
                  <a:srgbClr val="FF0000"/>
                </a:solidFill>
              </a:rPr>
              <a:t>6.2	</a:t>
            </a:r>
            <a:r>
              <a:rPr lang="id-ID" sz="3600" b="1" u="sng" dirty="0" smtClean="0">
                <a:solidFill>
                  <a:srgbClr val="FF0000"/>
                </a:solidFill>
              </a:rPr>
              <a:t>Keamanan Sistem Informasi </a:t>
            </a:r>
            <a:endParaRPr lang="en-US" sz="3600" b="1" u="sng" dirty="0" smtClean="0">
              <a:solidFill>
                <a:srgbClr val="FF0000"/>
              </a:solidFill>
            </a:endParaRPr>
          </a:p>
          <a:p>
            <a:pPr algn="just"/>
            <a:r>
              <a:rPr lang="id-ID" b="1" dirty="0" smtClean="0"/>
              <a:t>Keamanan merupakan faktor penting yang perlu diperhatikan dalam pengoperasian sistem informasi.  Tujuannya adalah </a:t>
            </a:r>
            <a:r>
              <a:rPr lang="id-ID" b="1" u="sng" dirty="0" smtClean="0">
                <a:solidFill>
                  <a:srgbClr val="FF0000"/>
                </a:solidFill>
              </a:rPr>
              <a:t>untuk mencegah ancaman terhadap sistem serta untuk mendeteksi dan membetulkan akibat segala kerusakan sistem</a:t>
            </a:r>
            <a:r>
              <a:rPr lang="id-ID" b="1" dirty="0" smtClean="0"/>
              <a:t>.  Ancaman terhadap sistem informasi dapat dibagi menjadi dua macam: </a:t>
            </a:r>
            <a:endParaRPr lang="en-US" b="1" dirty="0" smtClean="0"/>
          </a:p>
          <a:p>
            <a:pPr algn="just">
              <a:buNone/>
            </a:pPr>
            <a:r>
              <a:rPr lang="id-ID" b="1" dirty="0" smtClean="0"/>
              <a:t>1.	ancaman </a:t>
            </a:r>
            <a:r>
              <a:rPr lang="id-ID" b="1" u="sng" dirty="0" smtClean="0">
                <a:solidFill>
                  <a:srgbClr val="FF0000"/>
                </a:solidFill>
              </a:rPr>
              <a:t>aktif,</a:t>
            </a:r>
            <a:r>
              <a:rPr lang="id-ID" b="1" dirty="0" smtClean="0"/>
              <a:t> mencakup </a:t>
            </a:r>
            <a:r>
              <a:rPr lang="id-ID" b="1" u="sng" dirty="0" smtClean="0">
                <a:solidFill>
                  <a:srgbClr val="FF0000"/>
                </a:solidFill>
              </a:rPr>
              <a:t>kecurangan dan kejahatan terhadap komputer</a:t>
            </a:r>
            <a:endParaRPr lang="en-US" b="1" u="sng" dirty="0" smtClean="0">
              <a:solidFill>
                <a:srgbClr val="FF0000"/>
              </a:solidFill>
            </a:endParaRPr>
          </a:p>
          <a:p>
            <a:pPr algn="just">
              <a:buNone/>
            </a:pPr>
            <a:r>
              <a:rPr lang="id-ID" b="1" dirty="0" smtClean="0"/>
              <a:t>2.	ancaman </a:t>
            </a:r>
            <a:r>
              <a:rPr lang="id-ID" b="1" u="sng" dirty="0" smtClean="0">
                <a:solidFill>
                  <a:srgbClr val="FF0000"/>
                </a:solidFill>
              </a:rPr>
              <a:t>pasif,</a:t>
            </a:r>
            <a:r>
              <a:rPr lang="id-ID" b="1" dirty="0" smtClean="0"/>
              <a:t> mencakup </a:t>
            </a:r>
            <a:r>
              <a:rPr lang="id-ID" b="1" u="sng" dirty="0" smtClean="0">
                <a:solidFill>
                  <a:srgbClr val="FF0000"/>
                </a:solidFill>
              </a:rPr>
              <a:t>kegagalan sistem, kesalahan manusia, dan bencana alam</a:t>
            </a:r>
            <a:endParaRPr lang="en-US" b="1" u="sng" dirty="0" smtClean="0">
              <a:solidFill>
                <a:srgbClr val="FF0000"/>
              </a:solidFill>
            </a:endParaRPr>
          </a:p>
          <a:p>
            <a:pPr algn="just">
              <a:buNone/>
            </a:pP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algn="just"/>
            <a:r>
              <a:rPr lang="id-ID" b="1" dirty="0" smtClean="0"/>
              <a:t>Metode yang umum digunakan oleh orang dalam melakukan penetrasi terhadap sistem berbasis komputer ada </a:t>
            </a:r>
            <a:r>
              <a:rPr lang="id-ID" b="1" u="sng" dirty="0" smtClean="0">
                <a:solidFill>
                  <a:srgbClr val="FF0000"/>
                </a:solidFill>
              </a:rPr>
              <a:t>6 macam (Bodnar dan Hopwood, 1993</a:t>
            </a:r>
            <a:r>
              <a:rPr lang="id-ID" b="1" dirty="0" smtClean="0"/>
              <a:t>), yaitu:</a:t>
            </a:r>
            <a:endParaRPr lang="en-US" b="1" dirty="0" smtClean="0"/>
          </a:p>
          <a:p>
            <a:pPr algn="just">
              <a:buNone/>
            </a:pPr>
            <a:r>
              <a:rPr lang="id-ID" b="1" dirty="0" smtClean="0"/>
              <a:t>1. 	</a:t>
            </a:r>
            <a:r>
              <a:rPr lang="id-ID" b="1" u="sng" dirty="0" smtClean="0">
                <a:solidFill>
                  <a:srgbClr val="FF0000"/>
                </a:solidFill>
              </a:rPr>
              <a:t>Pemanipulasian masukan</a:t>
            </a:r>
            <a:endParaRPr lang="en-US" b="1" u="sng" dirty="0" smtClean="0">
              <a:solidFill>
                <a:srgbClr val="FF0000"/>
              </a:solidFill>
            </a:endParaRPr>
          </a:p>
          <a:p>
            <a:pPr algn="just">
              <a:buNone/>
            </a:pPr>
            <a:r>
              <a:rPr lang="id-ID" b="1" dirty="0" smtClean="0"/>
              <a:t>2. 	</a:t>
            </a:r>
            <a:r>
              <a:rPr lang="id-ID" b="1" u="sng" dirty="0" smtClean="0">
                <a:solidFill>
                  <a:srgbClr val="0070C0"/>
                </a:solidFill>
              </a:rPr>
              <a:t>Penggantian program</a:t>
            </a:r>
            <a:endParaRPr lang="en-US" b="1" u="sng" dirty="0" smtClean="0">
              <a:solidFill>
                <a:srgbClr val="0070C0"/>
              </a:solidFill>
            </a:endParaRPr>
          </a:p>
          <a:p>
            <a:pPr algn="just">
              <a:buNone/>
            </a:pPr>
            <a:r>
              <a:rPr lang="id-ID" b="1" dirty="0" smtClean="0"/>
              <a:t>3. 	</a:t>
            </a:r>
            <a:r>
              <a:rPr lang="id-ID" b="1" u="sng" dirty="0" smtClean="0"/>
              <a:t>Penggantian berkas secara langsung</a:t>
            </a:r>
            <a:endParaRPr lang="en-US" b="1" u="sng" dirty="0" smtClean="0"/>
          </a:p>
          <a:p>
            <a:pPr algn="just">
              <a:buNone/>
            </a:pPr>
            <a:r>
              <a:rPr lang="id-ID" b="1" dirty="0" smtClean="0"/>
              <a:t>4. 	</a:t>
            </a:r>
            <a:r>
              <a:rPr lang="id-ID" b="1" u="sng" dirty="0" smtClean="0">
                <a:solidFill>
                  <a:srgbClr val="FF0000"/>
                </a:solidFill>
              </a:rPr>
              <a:t>Pencurian data</a:t>
            </a:r>
            <a:endParaRPr lang="en-US" b="1" u="sng" dirty="0" smtClean="0">
              <a:solidFill>
                <a:srgbClr val="FF0000"/>
              </a:solidFill>
            </a:endParaRPr>
          </a:p>
          <a:p>
            <a:pPr algn="just">
              <a:buNone/>
            </a:pPr>
            <a:r>
              <a:rPr lang="id-ID" b="1" dirty="0" smtClean="0"/>
              <a:t>5. 	</a:t>
            </a:r>
            <a:r>
              <a:rPr lang="id-ID" b="1" u="sng" dirty="0" smtClean="0">
                <a:solidFill>
                  <a:srgbClr val="0070C0"/>
                </a:solidFill>
              </a:rPr>
              <a:t>Sabotase</a:t>
            </a:r>
            <a:endParaRPr lang="en-US" b="1" u="sng" dirty="0" smtClean="0">
              <a:solidFill>
                <a:srgbClr val="0070C0"/>
              </a:solidFill>
            </a:endParaRPr>
          </a:p>
          <a:p>
            <a:pPr marL="514350" indent="-514350" algn="just">
              <a:buAutoNum type="arabicPeriod" startAt="6"/>
            </a:pPr>
            <a:r>
              <a:rPr lang="en-US" b="1" dirty="0" smtClean="0"/>
              <a:t>     </a:t>
            </a:r>
            <a:r>
              <a:rPr lang="id-ID" b="1" u="sng" dirty="0" smtClean="0"/>
              <a:t>Penyalahgunaan dan pencurian sumber daya</a:t>
            </a:r>
            <a:endParaRPr lang="en-US" b="1" u="sng" dirty="0" smtClean="0"/>
          </a:p>
          <a:p>
            <a:pPr marL="514350" indent="-514350" algn="just">
              <a:buNone/>
            </a:pPr>
            <a:r>
              <a:rPr lang="id-ID" b="1" dirty="0" smtClean="0"/>
              <a:t> </a:t>
            </a:r>
            <a:r>
              <a:rPr lang="en-US" b="1" dirty="0" smtClean="0"/>
              <a:t>         </a:t>
            </a:r>
            <a:r>
              <a:rPr lang="en-US" b="1" u="sng" dirty="0" smtClean="0"/>
              <a:t> </a:t>
            </a:r>
            <a:r>
              <a:rPr lang="id-ID" b="1" u="sng" dirty="0" smtClean="0"/>
              <a:t>komputasi</a:t>
            </a:r>
            <a:r>
              <a:rPr lang="id-ID" b="1" dirty="0" smtClean="0"/>
              <a:t>.</a:t>
            </a:r>
            <a:endParaRPr lang="en-US" b="1" dirty="0" smtClean="0"/>
          </a:p>
          <a:p>
            <a:pPr algn="just">
              <a:buNone/>
            </a:pPr>
            <a:r>
              <a:rPr lang="id-ID" b="1" dirty="0" smtClean="0"/>
              <a:t>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3190</Words>
  <Application>Microsoft Office PowerPoint</Application>
  <PresentationFormat>On-screen Show (4:3)</PresentationFormat>
  <Paragraphs>191</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 Etika dan Keamanan  Sistem Informasi </vt:lpstr>
      <vt:lpstr>POKOK BAHASAN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6 Etika dan Keamanan  Sistem Informasi </dc:title>
  <dc:creator/>
  <cp:lastModifiedBy>SONY</cp:lastModifiedBy>
  <cp:revision>40</cp:revision>
  <dcterms:created xsi:type="dcterms:W3CDTF">2006-08-16T00:00:00Z</dcterms:created>
  <dcterms:modified xsi:type="dcterms:W3CDTF">2017-02-28T01:51:45Z</dcterms:modified>
</cp:coreProperties>
</file>