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ctr">
              <a:buNone/>
            </a:pPr>
            <a:r>
              <a:rPr lang="en-US" sz="7200" b="1" smtClean="0">
                <a:solidFill>
                  <a:srgbClr val="FF0000"/>
                </a:solidFill>
              </a:rPr>
              <a:t>.</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Kerangka Hukum </a:t>
            </a:r>
            <a:endParaRPr lang="en-US" sz="7200" b="1" dirty="0" smtClean="0">
              <a:solidFill>
                <a:srgbClr val="FF0000"/>
              </a:solidFill>
            </a:endParaRPr>
          </a:p>
          <a:p>
            <a:pPr algn="ctr">
              <a:buNone/>
            </a:pPr>
            <a:r>
              <a:rPr lang="id-ID" sz="7200" b="1" dirty="0" smtClean="0">
                <a:solidFill>
                  <a:srgbClr val="FF0000"/>
                </a:solidFill>
              </a:rPr>
              <a:t>Teknologi Informasi </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 </a:t>
            </a:r>
            <a:endParaRPr lang="en-US" sz="72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r>
              <a:rPr lang="id-ID" b="1" dirty="0" smtClean="0"/>
              <a:t>Dengan demikian, subjek pelakunya harus dikualifikasikan pula sebagai Orang yang telah melakukan perbuatan hukum secara nyata. Dalam kegiatan </a:t>
            </a:r>
            <a:r>
              <a:rPr lang="id-ID" b="1" i="1" dirty="0" smtClean="0"/>
              <a:t>e-commerce </a:t>
            </a:r>
            <a:r>
              <a:rPr lang="id-ID" b="1" dirty="0" smtClean="0"/>
              <a:t>antara lain dikenal adanya dokumen elektronik yang kedudukannya disetarakan dengan dokumen yang dibuat di atas kertas. Berkaitan dengan hal itu, perlu diperhatikan sisi keamanan dan kepastian hukum dalam pemanfaatan teknologi informasi, media, dan komunikasi agar dapat berkembang secara optimal. Oleh karena itu, terdapat tiga pendekatan untuk menjaga keamanan di </a:t>
            </a:r>
            <a:r>
              <a:rPr lang="id-ID" b="1" i="1" dirty="0" smtClean="0"/>
              <a:t>cyber space, </a:t>
            </a:r>
            <a:r>
              <a:rPr lang="id-ID" b="1" dirty="0" smtClean="0"/>
              <a:t>yaitu pendekatan aspek hukum, aspek teknologi, aspek sosial, budaya, dan etika. Untuk mengatasi gangguan keamanan dalam penyelenggaraan sistem secara elektronik, pendekatan hukum bersifat mutlak karena tanpa kepastian hukum, persoalan pemanfaatan teknologi informasi menjadi tidak optimal. </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pPr algn="just">
              <a:buNone/>
            </a:pPr>
            <a:r>
              <a:rPr lang="id-ID" b="1" u="sng" dirty="0" smtClean="0"/>
              <a:t>Kejahatan bidang TI secara umum, dapat dikategorikan</a:t>
            </a:r>
            <a:r>
              <a:rPr lang="id-ID" b="1" dirty="0" smtClean="0"/>
              <a:t>:</a:t>
            </a:r>
            <a:endParaRPr lang="en-US" b="1" dirty="0" smtClean="0"/>
          </a:p>
          <a:p>
            <a:pPr algn="just">
              <a:buNone/>
            </a:pPr>
            <a:r>
              <a:rPr lang="id-ID" b="1" dirty="0" smtClean="0"/>
              <a:t>1. 	Kejahatan biasa yang menggunakan TI sebagai alat bantunya. Pencurian uang atau pembelian barang menggunakan kartu kredit curian melalui media internet dapat menelpon korban di wilayah hukum negara lain, suatu hal yang jarang terjadi dalam kejahatan konvensional. </a:t>
            </a:r>
            <a:endParaRPr lang="en-US" b="1" dirty="0" smtClean="0"/>
          </a:p>
          <a:p>
            <a:pPr algn="just">
              <a:buNone/>
            </a:pPr>
            <a:r>
              <a:rPr lang="id-ID" b="1" dirty="0" smtClean="0"/>
              <a:t>2. 	Kejahatan muncul setelah adanya internet, dimana sistem komputer sebagai korbannya. Contohnya kejahatan kelompok ini adalah perusak situs internet, pengiriman virus atau program-program komputer yang tujuannya merusak sistem kerja komputer tujuan. </a:t>
            </a:r>
            <a:endParaRPr lang="en-US" b="1" dirty="0" smtClean="0"/>
          </a:p>
          <a:p>
            <a:pPr algn="just">
              <a:buNone/>
            </a:pPr>
            <a:r>
              <a:rPr lang="id-ID" b="1" dirty="0" smtClean="0"/>
              <a:t> </a:t>
            </a:r>
            <a:endParaRPr lang="en-US" b="1" dirty="0" smtClean="0"/>
          </a:p>
          <a:p>
            <a:pPr>
              <a:buNone/>
            </a:pP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10000"/>
          </a:bodyPr>
          <a:lstStyle/>
          <a:p>
            <a:pPr algn="just">
              <a:buNone/>
            </a:pPr>
            <a:r>
              <a:rPr lang="id-ID" b="1" dirty="0" smtClean="0"/>
              <a:t>8.1	</a:t>
            </a:r>
            <a:r>
              <a:rPr lang="id-ID" b="1" u="sng" dirty="0" smtClean="0"/>
              <a:t>Prinsip dan Pendekatan Hukum</a:t>
            </a:r>
            <a:r>
              <a:rPr lang="id-ID" dirty="0" smtClean="0"/>
              <a:t/>
            </a:r>
            <a:br>
              <a:rPr lang="id-ID" dirty="0" smtClean="0"/>
            </a:br>
            <a:r>
              <a:rPr lang="id-ID" b="1" dirty="0" smtClean="0"/>
              <a:t>Suatu perangkat aturan yang dibuat oleh Negara dan mengikat warga negaranya untuk mengikuti aturan tersebut agar tercapai kedamaian yang didasarkan atas keserasian antara ketertiban dengan ketentraman, yang secara umum disebut Hukum. </a:t>
            </a:r>
            <a:endParaRPr lang="en-US" b="1" dirty="0" smtClean="0"/>
          </a:p>
          <a:p>
            <a:pPr algn="just"/>
            <a:r>
              <a:rPr lang="id-ID" b="1" dirty="0" smtClean="0"/>
              <a:t>Hukum dalam arti luas, sesungguhnya mencakup segala macam ketentuan hukum yang ada, baik materi hukum tertulis (tertuang dalam perundang-undangan) dan hukum tidak tertulis (tertuang dalam kebiasaan ataupun praktek bisnis yang berkembang). Keberadaan hukum sebagai </a:t>
            </a:r>
            <a:r>
              <a:rPr lang="id-ID" b="1" i="1" dirty="0" smtClean="0"/>
              <a:t>rule of law</a:t>
            </a:r>
            <a:r>
              <a:rPr lang="id-ID" b="1" dirty="0" smtClean="0"/>
              <a:t> berbanding lurus dengan melihat sejauh mana pemahaman hukum dan kesadaran hukum masyarakat itu sendiri terhadap informasi hukum yang tengah berlaku. </a:t>
            </a:r>
            <a:endParaRPr lang="en-US" b="1"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85000" lnSpcReduction="20000"/>
          </a:bodyPr>
          <a:lstStyle/>
          <a:p>
            <a:pPr algn="just"/>
            <a:r>
              <a:rPr lang="id-ID" b="1" dirty="0" smtClean="0"/>
              <a:t>Sistem hukum yang baik belum tentu dapat terwujud dengan pembuatan perundang-undangan yang baru terus menerus, melainkan memerlukan suatu kajian yang mendalam mengenai sejauh mana sistem hukum yang berlaku dapat dioptimalkan. </a:t>
            </a:r>
            <a:endParaRPr lang="en-US" b="1" dirty="0" smtClean="0"/>
          </a:p>
          <a:p>
            <a:pPr algn="just"/>
            <a:r>
              <a:rPr lang="id-ID" b="1" dirty="0" smtClean="0"/>
              <a:t>Pemanfaatan Teknologi Informasi, media, dan komunikasi telah mengubah baik perilaku masyarakat maupun peradaban manusia secara global. Perkembangan teknologi informasi dan komunikasi telah pula menyebabkan hubungan dunia menjadi tanpa batas </a:t>
            </a:r>
            <a:r>
              <a:rPr lang="id-ID" b="1" i="1" dirty="0" smtClean="0"/>
              <a:t>(borderless)</a:t>
            </a:r>
            <a:r>
              <a:rPr lang="id-ID" b="1" dirty="0" smtClean="0"/>
              <a:t> dan menyebabkan perubahan sosial, ekonomi, dan budaya secara signifikan berlangsung demikian cepat. teknologi informasi saat ini memberikan kontribusi bagi peningkatan kesejahteraan, kemajuan, dan peradaban manusia, sekaligus menjadi sarana efektif perbuatan melawan hukum. Perkembangan teknologi ini menyebabkan munculnya suatu ilmu hukum baru yang merupakan dampak dari pemanfaatan teknologi informasi dan komunikasi yang dikenal dengan hukum telematika atau cyber law. </a:t>
            </a:r>
            <a:endParaRPr lang="en-US" b="1"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lgn="just">
              <a:buNone/>
            </a:pPr>
            <a:r>
              <a:rPr lang="en-US" dirty="0" smtClean="0"/>
              <a:t>    </a:t>
            </a:r>
            <a:r>
              <a:rPr lang="id-ID" b="1" dirty="0" smtClean="0"/>
              <a:t>Pada saat ini banyak kegiatan sosial maupun komersial dilakukan melalui jaringan sistem komputer dan sistem komunikasi, baik dalam lingkup lokal maupun global (Internet), dimana permasalahan hukum seringkali dihadapi ketika terkait dengan adanya penyampaian informasi, komunikasi, dan/ atau transaksi secara elektronik, khususnya dalam hal pembuktian dan hal yang terkait dengan perbuatan hukum yang dilaksanakan melalui sistem elektronik, untuk mengakomodasi permasalahan tersebut munculnya beberapa bidang hukum yaitu hukum informatika, hukum telekomunikasi dan hukum media yang saat ini dikenal dengan hukum telematika. </a:t>
            </a:r>
            <a:endParaRPr lang="en-US" b="1"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buNone/>
            </a:pPr>
            <a:r>
              <a:rPr lang="en-US" dirty="0" smtClean="0"/>
              <a:t>    </a:t>
            </a:r>
            <a:r>
              <a:rPr lang="id-ID" b="1" dirty="0" smtClean="0"/>
              <a:t>Masalah-masalah yang dihadapi pada hukum telematika sangat luas, karena tidak lagi dibatasi oleh teritori suatu Negara, dan dapat diakses kapanpun dimanapun. Salah satu contoh yaitu kerugian dapat terjadi baik pada pelaku transaksi maupun pada orang lain yang tidak pernah melakukan transaksi, misalnya pencurian dana kartu kredit melalui pembelanjaan di Internet. Di samping itu, pembuktian merupakan faktor yang sangat penting, mengingat informasi elektronik bukan saja belum terakomodasi dalam sistem hukum secara komprehensif, melainkan juga ternyata sangat rentan untuk diubah, disadap, dipalsukan, dan dikirim ke berbagai penjuru dunia dalam waktu hitungan detik</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lgn="just"/>
            <a:r>
              <a:rPr lang="id-ID" b="1" dirty="0" smtClean="0"/>
              <a:t>Dengan demikian, dampak yang diakibatkannya pun bisa demikian kompleks dan rumit, sehingga perlu diperhatikan sisi keamanan dan kepastian hukum dalam pemanfaatan teknologi informasi, media, dan komunikasi agar dapat berkembang secara optimal. Oleh karena itu, terdapat tiga pendekatan untuk menjaga keamanan di </a:t>
            </a:r>
            <a:r>
              <a:rPr lang="id-ID" b="1" i="1" dirty="0" smtClean="0"/>
              <a:t>cyber space</a:t>
            </a:r>
            <a:r>
              <a:rPr lang="id-ID" b="1" dirty="0" smtClean="0"/>
              <a:t>, yaitu pendekatan aspek hukum, aspek teknologi, aspek sosial, budaya, dan etika. Untuk mengatasi gangguan keamanan dalam penyelenggaraan sistem secara elektronik, pendekatan hukum bersifat mutlak karena tanpa kepastian hukum, persoalan pemanfaatan teknologi informasi menjadi tidak optimal.</a:t>
            </a:r>
            <a:endParaRPr lang="en-US" b="1" dirty="0" smtClean="0"/>
          </a:p>
          <a:p>
            <a:pPr algn="just">
              <a:buNone/>
            </a:pP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10000"/>
          </a:bodyPr>
          <a:lstStyle/>
          <a:p>
            <a:pPr algn="just"/>
            <a:r>
              <a:rPr lang="id-ID" b="1" dirty="0" smtClean="0"/>
              <a:t>Istilah hukum cyber diartikan sebagai padanan kata dari Cyber Law, yang saat ini secara international digunakan untuk istilah hukum yang terkait dengan pemanfaatan TI. Istilah lain yang juga digunakan adalah Hukum TI (</a:t>
            </a:r>
            <a:r>
              <a:rPr lang="id-ID" b="1" i="1" dirty="0" smtClean="0"/>
              <a:t>Law of IT</a:t>
            </a:r>
            <a:r>
              <a:rPr lang="id-ID" b="1" dirty="0" smtClean="0"/>
              <a:t>). Hukum Dunia Maya (</a:t>
            </a:r>
            <a:r>
              <a:rPr lang="id-ID" b="1" i="1" dirty="0" smtClean="0"/>
              <a:t>Virtual World Law</a:t>
            </a:r>
            <a:r>
              <a:rPr lang="id-ID" b="1" dirty="0" smtClean="0"/>
              <a:t>) dan Hukum Mayantara. </a:t>
            </a:r>
            <a:br>
              <a:rPr lang="id-ID" b="1" dirty="0" smtClean="0"/>
            </a:br>
            <a:r>
              <a:rPr lang="id-ID" b="1" dirty="0" smtClean="0"/>
              <a:t>Kegiatan cyber meskipun bersifat virtual dapat dikategorikan sebagai tindakan dan perbuatan hukum yang nyata. Secara yuridis untuk ruang cyber tidak sama lagi dengan ukuran dan kualifikasi hukum traditional. Kegiatan cyber adalah kegiatan virtual yang berdampak sangat nyata meskipun alat buktinya bersifat elektronik. Dengan demikian subjek pelakunya harus dikualifikasikan pula sebagai orang yang telah melakukan perbuatan hukum secara nyata. </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lgn="just"/>
            <a:endParaRPr lang="en-US" b="1" dirty="0" smtClean="0"/>
          </a:p>
          <a:p>
            <a:pPr algn="just"/>
            <a:r>
              <a:rPr lang="id-ID" b="1" dirty="0" smtClean="0"/>
              <a:t>Aktivitas komunitas cracker ini sebenarnya hanyalah penyaluran adrenalin biasa, yang sayangnya sudah mulai masuk ruang publik dan dirasa mengganggu. Keahlian teknis yang mereka miliki pun sebenarnya tidak terlalu tinggi, yang dapat dipelajari dengan waktu luang yang cukup dan akses ke Internet. Mereka hanya kekurangan tempat praktikum untuk membuktikan ilmu yang mereka pelajari sehingga mereka mulai masuk ke ruang publik. </a:t>
            </a:r>
            <a:endParaRPr lang="en-US" b="1" dirty="0" smtClean="0"/>
          </a:p>
          <a:p>
            <a:pPr>
              <a:buNone/>
            </a:pPr>
            <a:r>
              <a:rPr lang="id-ID" dirty="0" smtClean="0"/>
              <a:t/>
            </a:r>
            <a:br>
              <a:rPr lang="id-ID" dirty="0" smtClean="0"/>
            </a:b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85000" lnSpcReduction="20000"/>
          </a:bodyPr>
          <a:lstStyle/>
          <a:p>
            <a:pPr algn="just"/>
            <a:r>
              <a:rPr lang="id-ID" b="1" u="sng" dirty="0" smtClean="0"/>
              <a:t>8.2	Pendekatan Penegakkan Hukum Bidang TI</a:t>
            </a:r>
            <a:r>
              <a:rPr lang="id-ID" dirty="0" smtClean="0"/>
              <a:t/>
            </a:r>
            <a:br>
              <a:rPr lang="id-ID" dirty="0" smtClean="0"/>
            </a:br>
            <a:r>
              <a:rPr lang="id-ID" b="1" dirty="0" smtClean="0"/>
              <a:t>Terdapat tiga pendekatan untuk mempertahankan keamanan di cyberspace, pertama adalah pendekatan teknologi, kedua pendekatan sosial budaya-etika, dan ketiga pendekatan hukum. Untuk mengatasi gangguan keamanan pendekatan teknologi sifatnya mutlak dilakukan, sebab tanpa suatu pengamanan jaringan akan sangat mudah disusupi, dintersepsi, atau diakses secara ilegal dan tanpa hak. </a:t>
            </a:r>
            <a:br>
              <a:rPr lang="id-ID" b="1" dirty="0" smtClean="0"/>
            </a:br>
            <a:r>
              <a:rPr lang="id-ID" b="1" dirty="0" smtClean="0"/>
              <a:t>Dalam ruang cyber pelaku pelanggaran seringkali menjadi sulit dijerat karena hukum dan pengadilan Indonesia tidak memiliki yurisdiksi terhadap pelaku dan perbuatan hukum yang terjadi, mengingat pelanggaran hukum bersifat transnasional tetapi akibatnya justru memiliki implikasi hukum di Indonesia. Dalam hukum internasional, dikenal tiga jenis jurisdiksi, yakni jurisdiksi untuk menetapkan undang-undang (</a:t>
            </a:r>
            <a:r>
              <a:rPr lang="id-ID" b="1" i="1" dirty="0" smtClean="0"/>
              <a:t>the jurisdiction to prescribe</a:t>
            </a:r>
            <a:r>
              <a:rPr lang="id-ID" b="1" dirty="0" smtClean="0"/>
              <a:t>), jurisdiksi untuk penegakan hukum (</a:t>
            </a:r>
            <a:r>
              <a:rPr lang="id-ID" b="1" i="1" dirty="0" smtClean="0"/>
              <a:t>the jurisdiction to enforce</a:t>
            </a:r>
            <a:r>
              <a:rPr lang="id-ID" b="1" dirty="0" smtClean="0"/>
              <a:t>), dan jurisdiksi untuk menuntut (</a:t>
            </a:r>
            <a:r>
              <a:rPr lang="id-ID" b="1" i="1" dirty="0" smtClean="0"/>
              <a:t>the jurisdiction to adjudicate</a:t>
            </a:r>
            <a:r>
              <a:rPr lang="id-ID" b="1" dirty="0" smtClean="0"/>
              <a:t>). </a:t>
            </a:r>
            <a:br>
              <a:rPr lang="id-ID" b="1" dirty="0" smtClean="0"/>
            </a:b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lstStyle/>
          <a:p>
            <a:r>
              <a:rPr lang="en-US" b="1" dirty="0" smtClean="0">
                <a:solidFill>
                  <a:srgbClr val="FF0000"/>
                </a:solidFill>
              </a:rPr>
              <a:t>POKOK BAHASAN</a:t>
            </a:r>
            <a:endParaRPr lang="en-US" b="1" dirty="0">
              <a:solidFill>
                <a:srgbClr val="FF0000"/>
              </a:solidFill>
            </a:endParaRPr>
          </a:p>
        </p:txBody>
      </p:sp>
      <p:sp>
        <p:nvSpPr>
          <p:cNvPr id="5" name="Content Placeholder 4"/>
          <p:cNvSpPr>
            <a:spLocks noGrp="1"/>
          </p:cNvSpPr>
          <p:nvPr>
            <p:ph idx="1"/>
          </p:nvPr>
        </p:nvSpPr>
        <p:spPr>
          <a:xfrm>
            <a:off x="0" y="1219200"/>
            <a:ext cx="8686800" cy="5638800"/>
          </a:xfrm>
        </p:spPr>
        <p:txBody>
          <a:bodyPr/>
          <a:lstStyle/>
          <a:p>
            <a:r>
              <a:rPr lang="id-ID" sz="3400" b="1" dirty="0" smtClean="0">
                <a:solidFill>
                  <a:srgbClr val="FF0000"/>
                </a:solidFill>
              </a:rPr>
              <a:t>8.1	</a:t>
            </a:r>
            <a:r>
              <a:rPr lang="en-US" sz="3400" b="1" dirty="0" smtClean="0">
                <a:solidFill>
                  <a:srgbClr val="FF0000"/>
                </a:solidFill>
              </a:rPr>
              <a:t>. </a:t>
            </a:r>
            <a:r>
              <a:rPr lang="id-ID" sz="3400" b="1" dirty="0" smtClean="0">
                <a:solidFill>
                  <a:srgbClr val="FF0000"/>
                </a:solidFill>
              </a:rPr>
              <a:t>Prinsip dan Pendekatan Hukum</a:t>
            </a:r>
            <a:endParaRPr lang="en-US" sz="3400" b="1" dirty="0" smtClean="0">
              <a:solidFill>
                <a:srgbClr val="FF0000"/>
              </a:solidFill>
            </a:endParaRPr>
          </a:p>
          <a:p>
            <a:r>
              <a:rPr lang="id-ID" sz="3400" b="1" dirty="0" smtClean="0">
                <a:solidFill>
                  <a:srgbClr val="FF0000"/>
                </a:solidFill>
              </a:rPr>
              <a:t>8.2</a:t>
            </a:r>
            <a:r>
              <a:rPr lang="en-US" sz="3400" b="1" dirty="0" smtClean="0">
                <a:solidFill>
                  <a:srgbClr val="FF0000"/>
                </a:solidFill>
              </a:rPr>
              <a:t>.  </a:t>
            </a:r>
            <a:r>
              <a:rPr lang="id-ID" sz="3400" b="1" dirty="0" smtClean="0">
                <a:solidFill>
                  <a:srgbClr val="FF0000"/>
                </a:solidFill>
              </a:rPr>
              <a:t>Pendekatan Penegakkan Hukum Bidang</a:t>
            </a:r>
            <a:endParaRPr lang="en-US" sz="3400" b="1" dirty="0" smtClean="0">
              <a:solidFill>
                <a:srgbClr val="FF0000"/>
              </a:solidFill>
            </a:endParaRPr>
          </a:p>
          <a:p>
            <a:pPr>
              <a:buNone/>
            </a:pPr>
            <a:r>
              <a:rPr lang="en-US" sz="3400" b="1" dirty="0" smtClean="0">
                <a:solidFill>
                  <a:srgbClr val="FF0000"/>
                </a:solidFill>
              </a:rPr>
              <a:t>            </a:t>
            </a:r>
            <a:r>
              <a:rPr lang="id-ID" sz="3400" b="1" dirty="0" smtClean="0">
                <a:solidFill>
                  <a:srgbClr val="FF0000"/>
                </a:solidFill>
              </a:rPr>
              <a:t> TI</a:t>
            </a:r>
            <a:endParaRPr lang="en-US" sz="3400" b="1" dirty="0" smtClean="0">
              <a:solidFill>
                <a:srgbClr val="FF0000"/>
              </a:solidFill>
            </a:endParaRPr>
          </a:p>
          <a:p>
            <a:r>
              <a:rPr lang="id-ID" sz="3400" b="1" dirty="0" smtClean="0">
                <a:solidFill>
                  <a:srgbClr val="FF0000"/>
                </a:solidFill>
              </a:rPr>
              <a:t>8.3	</a:t>
            </a:r>
            <a:r>
              <a:rPr lang="en-US" sz="3400" b="1" dirty="0" smtClean="0">
                <a:solidFill>
                  <a:srgbClr val="FF0000"/>
                </a:solidFill>
              </a:rPr>
              <a:t>.  </a:t>
            </a:r>
            <a:r>
              <a:rPr lang="id-ID" sz="3400" b="1" dirty="0" smtClean="0">
                <a:solidFill>
                  <a:srgbClr val="FF0000"/>
                </a:solidFill>
              </a:rPr>
              <a:t>Ruang Lingkup Hukum Bidang Electronic </a:t>
            </a:r>
            <a:endParaRPr lang="en-US" sz="3400" b="1" dirty="0" smtClean="0">
              <a:solidFill>
                <a:srgbClr val="FF0000"/>
              </a:solidFill>
            </a:endParaRPr>
          </a:p>
          <a:p>
            <a:pPr>
              <a:buNone/>
            </a:pPr>
            <a:r>
              <a:rPr lang="en-US" sz="3400" b="1" dirty="0" smtClean="0">
                <a:solidFill>
                  <a:srgbClr val="FF0000"/>
                </a:solidFill>
              </a:rPr>
              <a:t>             </a:t>
            </a:r>
            <a:r>
              <a:rPr lang="id-ID" sz="3400" b="1" dirty="0" smtClean="0">
                <a:solidFill>
                  <a:srgbClr val="FF0000"/>
                </a:solidFill>
              </a:rPr>
              <a:t>Commerce</a:t>
            </a:r>
            <a:endParaRPr lang="en-US" sz="3400" b="1" dirty="0" smtClean="0">
              <a:solidFill>
                <a:srgbClr val="FF0000"/>
              </a:solidFill>
            </a:endParaRPr>
          </a:p>
          <a:p>
            <a:r>
              <a:rPr lang="id-ID" sz="3400" b="1" dirty="0" smtClean="0">
                <a:solidFill>
                  <a:srgbClr val="FF0000"/>
                </a:solidFill>
              </a:rPr>
              <a:t>8.4	</a:t>
            </a:r>
            <a:r>
              <a:rPr lang="en-US" sz="3400" b="1" dirty="0" smtClean="0">
                <a:solidFill>
                  <a:srgbClr val="FF0000"/>
                </a:solidFill>
              </a:rPr>
              <a:t>.  </a:t>
            </a:r>
            <a:r>
              <a:rPr lang="id-ID" sz="3400" b="1" dirty="0" smtClean="0">
                <a:solidFill>
                  <a:srgbClr val="FF0000"/>
                </a:solidFill>
              </a:rPr>
              <a:t>Hak Kekayaan Intelektual</a:t>
            </a:r>
            <a:endParaRPr lang="en-US" sz="3400" b="1" dirty="0" smtClean="0">
              <a:solidFill>
                <a:srgbClr val="FF0000"/>
              </a:solidFill>
            </a:endParaRPr>
          </a:p>
          <a:p>
            <a:r>
              <a:rPr lang="id-ID" sz="3400" b="1" dirty="0" smtClean="0">
                <a:solidFill>
                  <a:srgbClr val="FF0000"/>
                </a:solidFill>
              </a:rPr>
              <a:t>8.5	</a:t>
            </a:r>
            <a:r>
              <a:rPr lang="en-US" sz="3400" b="1" dirty="0" smtClean="0">
                <a:solidFill>
                  <a:srgbClr val="FF0000"/>
                </a:solidFill>
              </a:rPr>
              <a:t>.  </a:t>
            </a:r>
            <a:r>
              <a:rPr lang="id-ID" sz="3400" b="1" dirty="0" smtClean="0">
                <a:solidFill>
                  <a:srgbClr val="FF0000"/>
                </a:solidFill>
              </a:rPr>
              <a:t>Tujuan Pengaturan Pemanfaatan TI</a:t>
            </a:r>
            <a:endParaRPr lang="en-US" sz="3400" dirty="0" smtClean="0">
              <a:solidFill>
                <a:srgbClr val="FF0000"/>
              </a:solidFill>
            </a:endParaRPr>
          </a:p>
          <a:p>
            <a:endParaRPr lang="en-US" sz="3400"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77500" lnSpcReduction="20000"/>
          </a:bodyPr>
          <a:lstStyle/>
          <a:p>
            <a:pPr algn="just"/>
            <a:r>
              <a:rPr lang="id-ID" b="1" dirty="0" smtClean="0"/>
              <a:t>Dalam kaitannya dengan penentuan hukum yang berlaku dikenal beberapa asas yang biasa digunakan, yaitu: </a:t>
            </a:r>
            <a:endParaRPr lang="en-US" b="1" dirty="0" smtClean="0"/>
          </a:p>
          <a:p>
            <a:pPr algn="just">
              <a:buNone/>
            </a:pPr>
            <a:r>
              <a:rPr lang="id-ID" b="1" dirty="0" smtClean="0"/>
              <a:t>1	</a:t>
            </a:r>
            <a:r>
              <a:rPr lang="id-ID" b="1" u="sng" dirty="0" smtClean="0"/>
              <a:t>subjective territoriality</a:t>
            </a:r>
            <a:r>
              <a:rPr lang="id-ID" b="1" dirty="0" smtClean="0"/>
              <a:t>, yang menekankan bahwa keberlakuan hukum ditentukan berdasarkan tempat perbuatan dilakukan dan penyelesaian tindak pidananya dilakukan di negara lain. </a:t>
            </a:r>
            <a:endParaRPr lang="en-US" b="1" dirty="0" smtClean="0"/>
          </a:p>
          <a:p>
            <a:pPr algn="just">
              <a:buNone/>
            </a:pPr>
            <a:r>
              <a:rPr lang="id-ID" b="1" dirty="0" smtClean="0"/>
              <a:t>2. 	</a:t>
            </a:r>
            <a:r>
              <a:rPr lang="id-ID" b="1" u="sng" dirty="0" smtClean="0"/>
              <a:t>objective territoriality</a:t>
            </a:r>
            <a:r>
              <a:rPr lang="id-ID" b="1" dirty="0" smtClean="0"/>
              <a:t>, yang menyatakan bahwa hukum yang berlaku adalah hukum dimana akibat utama perbuatan itu terjadi dan memberikan dampak yang sangat merugikan bagi negara yang bersangkutan. </a:t>
            </a:r>
            <a:endParaRPr lang="en-US" b="1" dirty="0" smtClean="0"/>
          </a:p>
          <a:p>
            <a:pPr algn="just">
              <a:buNone/>
            </a:pPr>
            <a:r>
              <a:rPr lang="id-ID" b="1" dirty="0" smtClean="0"/>
              <a:t>3. 	</a:t>
            </a:r>
            <a:r>
              <a:rPr lang="id-ID" b="1" u="sng" dirty="0" smtClean="0"/>
              <a:t>nationality</a:t>
            </a:r>
            <a:r>
              <a:rPr lang="id-ID" b="1" dirty="0" smtClean="0"/>
              <a:t> yang menentukan bahwa negara mempunyai jurisdiksi untuk menentukan hukum berdasarkan kewarganegaraan pelaku. </a:t>
            </a:r>
            <a:endParaRPr lang="en-US" b="1" dirty="0" smtClean="0"/>
          </a:p>
          <a:p>
            <a:pPr algn="just">
              <a:buNone/>
            </a:pPr>
            <a:r>
              <a:rPr lang="id-ID" b="1" dirty="0" smtClean="0"/>
              <a:t>4	</a:t>
            </a:r>
            <a:r>
              <a:rPr lang="id-ID" b="1" u="sng" dirty="0" smtClean="0"/>
              <a:t>passive nationality </a:t>
            </a:r>
            <a:r>
              <a:rPr lang="id-ID" b="1" dirty="0" smtClean="0"/>
              <a:t>yang menekankan jurisdiksi berdasarkan kewarganegaraan korban. </a:t>
            </a:r>
            <a:endParaRPr lang="en-US" b="1" dirty="0" smtClean="0"/>
          </a:p>
          <a:p>
            <a:pPr algn="just">
              <a:buNone/>
            </a:pPr>
            <a:r>
              <a:rPr lang="id-ID" b="1" dirty="0" smtClean="0"/>
              <a:t>5. 	</a:t>
            </a:r>
            <a:r>
              <a:rPr lang="id-ID" b="1" u="sng" dirty="0" smtClean="0"/>
              <a:t>protective principle </a:t>
            </a:r>
            <a:r>
              <a:rPr lang="id-ID" b="1" dirty="0" smtClean="0"/>
              <a:t>yang menyatakan berlakunya hukum didasarkan atas keinginan negara untuk melindungi kepentingan negara dari kejahatan yang dilakukan di luar wilayahnya, yang umumnya digunakan apabila korban adalah negara atau pemerintah, dan </a:t>
            </a:r>
            <a:endParaRPr lang="en-US" b="1" dirty="0" smtClean="0"/>
          </a:p>
          <a:p>
            <a:pPr algn="just">
              <a:buNone/>
            </a:pP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marL="514350" indent="-514350">
              <a:buAutoNum type="arabicPeriod" startAt="6"/>
            </a:pPr>
            <a:r>
              <a:rPr lang="id-ID" b="1" u="sng" dirty="0" smtClean="0"/>
              <a:t>asas universality</a:t>
            </a:r>
            <a:r>
              <a:rPr lang="id-ID" dirty="0" smtClean="0"/>
              <a:t>. </a:t>
            </a:r>
            <a:endParaRPr lang="en-US" dirty="0" smtClean="0"/>
          </a:p>
          <a:p>
            <a:pPr marL="514350" indent="-514350" algn="just">
              <a:buNone/>
            </a:pPr>
            <a:r>
              <a:rPr lang="en-US" dirty="0" smtClean="0"/>
              <a:t>      </a:t>
            </a:r>
            <a:r>
              <a:rPr lang="id-ID" b="1" dirty="0" smtClean="0"/>
              <a:t>Asas Universality selayaknya memperoleh perhatian khusus terkait dengan penanganan hukum kasus-kasus cyber. Asas ini disebut juga sebagai “</a:t>
            </a:r>
            <a:r>
              <a:rPr lang="id-ID" b="1" i="1" dirty="0" smtClean="0"/>
              <a:t>universal interest jurisdiction</a:t>
            </a:r>
            <a:r>
              <a:rPr lang="id-ID" b="1" dirty="0" smtClean="0"/>
              <a:t>”. Pada mulanya asas ini menentukan bahwa setiap negara berhak untuk menangkap dan menghukum para pelaku pembajakan. Asas ini kemudian diperluas sehingga mencakup pula kejahatan terhadap kemanusiaan (</a:t>
            </a:r>
            <a:r>
              <a:rPr lang="id-ID" b="1" i="1" dirty="0" smtClean="0"/>
              <a:t>crimes against humanity</a:t>
            </a:r>
            <a:r>
              <a:rPr lang="id-ID" b="1" dirty="0" smtClean="0"/>
              <a:t>), misalnya penyiksaan, genosida, pembajakan udara, dan lain-lain. Meskipun di masa mendatang asas jurisdiksi universal ini mungkin dikembangkan untuk internet piracy, seperti computer, </a:t>
            </a:r>
            <a:r>
              <a:rPr lang="id-ID" b="1" i="1" dirty="0" smtClean="0"/>
              <a:t>cracking</a:t>
            </a:r>
            <a:r>
              <a:rPr lang="id-ID" b="1" dirty="0" smtClean="0"/>
              <a:t>, </a:t>
            </a:r>
            <a:r>
              <a:rPr lang="id-ID" b="1" i="1" dirty="0" smtClean="0"/>
              <a:t>carding</a:t>
            </a:r>
            <a:r>
              <a:rPr lang="id-ID" b="1" dirty="0" smtClean="0"/>
              <a:t>, </a:t>
            </a:r>
            <a:r>
              <a:rPr lang="id-ID" b="1" i="1" dirty="0" smtClean="0"/>
              <a:t>hacking, and viruses</a:t>
            </a:r>
            <a:r>
              <a:rPr lang="id-ID" b="1" dirty="0" smtClean="0"/>
              <a:t>, namun perlu dipertimbangkan bahwa penggunaan asas ini hanya diberlakukan untuk kejahatan sangat serius berdasarkan perkembangan dalam hukum internasional. </a:t>
            </a:r>
            <a:br>
              <a:rPr lang="id-ID" b="1" dirty="0" smtClean="0"/>
            </a:b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r>
              <a:rPr lang="id-ID" b="1" dirty="0" smtClean="0"/>
              <a:t>Oleh karena itu, untuk ruang cyber dibutuhkan suatu hukum baru yang menggunakan pendekatan yang berbeda dengan hukum yang dibuat berdasarkan batas-batas wilayah. Ruang cyber dapat diibaratkan sebagai suatu tempat yang hanya dibatasi oleh </a:t>
            </a:r>
            <a:r>
              <a:rPr lang="id-ID" b="1" i="1" dirty="0" smtClean="0"/>
              <a:t>screens</a:t>
            </a:r>
            <a:r>
              <a:rPr lang="id-ID" b="1" dirty="0" smtClean="0"/>
              <a:t> and </a:t>
            </a:r>
            <a:r>
              <a:rPr lang="id-ID" b="1" i="1" dirty="0" smtClean="0"/>
              <a:t>passwords</a:t>
            </a:r>
            <a:r>
              <a:rPr lang="id-ID" b="1" dirty="0" smtClean="0"/>
              <a:t>. Secara radikal, ruang cyber telah mengubah hubungan antara </a:t>
            </a:r>
            <a:r>
              <a:rPr lang="id-ID" b="1" i="1" dirty="0" smtClean="0"/>
              <a:t>legally significant</a:t>
            </a:r>
            <a:r>
              <a:rPr lang="id-ID" b="1" dirty="0" smtClean="0"/>
              <a:t> (online) </a:t>
            </a:r>
            <a:r>
              <a:rPr lang="id-ID" b="1" i="1" dirty="0" smtClean="0"/>
              <a:t>phenomena</a:t>
            </a:r>
            <a:r>
              <a:rPr lang="id-ID" b="1" dirty="0" smtClean="0"/>
              <a:t> and </a:t>
            </a:r>
            <a:r>
              <a:rPr lang="id-ID" b="1" i="1" dirty="0" smtClean="0"/>
              <a:t>physical location</a:t>
            </a:r>
            <a:r>
              <a:rPr lang="id-ID" b="1" dirty="0" smtClean="0"/>
              <a:t>. </a:t>
            </a:r>
            <a:br>
              <a:rPr lang="id-ID" b="1" dirty="0" smtClean="0"/>
            </a:br>
            <a:r>
              <a:rPr lang="id-ID" b="1" dirty="0" smtClean="0"/>
              <a:t>Berdasarkan karakteristik khusus yang terdapat dalam ruang cyber dimana pengaturan dan penegakan hukumnya tidak dapat menggunakan cara-cara tradisional, beberapa ahli berpandangan bahwa sebaiknya kegiatan-kegiatan dalam cyberspace diatur oleh hukum tersendiri, dengan mengambil contoh tentang tumbuhnya </a:t>
            </a:r>
            <a:r>
              <a:rPr lang="id-ID" b="1" i="1" dirty="0" smtClean="0"/>
              <a:t>the law of merchant</a:t>
            </a:r>
            <a:r>
              <a:rPr lang="id-ID" b="1" dirty="0" smtClean="0"/>
              <a:t> (</a:t>
            </a:r>
            <a:r>
              <a:rPr lang="id-ID" b="1" i="1" dirty="0" smtClean="0"/>
              <a:t>lex mercatoria</a:t>
            </a:r>
            <a:r>
              <a:rPr lang="id-ID" b="1" dirty="0" smtClean="0"/>
              <a:t>) pada abad pertengahan. Asas, kebiasaan dan norma yang mengatur ruang cyber ini yang tumbuh dalam praktek dan diakui secara umum disebut sebagai Lex Informatica. </a:t>
            </a:r>
            <a:endParaRPr lang="en-US" b="1" dirty="0" smtClean="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buNone/>
            </a:pPr>
            <a:r>
              <a:rPr lang="id-ID" b="1" dirty="0" smtClean="0"/>
              <a:t>Sengketa-sengketa di ruang cyber juga terkait dengan Hukum Perdata Internasional, antara lain menyangkut masalah Kompetensi forum yang berperan dalam menentukan kewenangan forum (pengadilan dan arbitrase) penyelesaian kasus-kasus perdata internasional (HPI). Terdapat dua prinsip kompetensi dalam HPI: pertama, </a:t>
            </a:r>
            <a:r>
              <a:rPr lang="id-ID" b="1" i="1" dirty="0" smtClean="0"/>
              <a:t>the principle of basis of presence</a:t>
            </a:r>
            <a:r>
              <a:rPr lang="id-ID" b="1" dirty="0" smtClean="0"/>
              <a:t>, yang menyatakan bahwa kewenangan pengadilan untuk mengadili ditentukan oleh tempat tinggal tergugat. Kedua, </a:t>
            </a:r>
            <a:r>
              <a:rPr lang="id-ID" b="1" i="1" dirty="0" smtClean="0"/>
              <a:t>principle of effectiveness</a:t>
            </a:r>
            <a:r>
              <a:rPr lang="id-ID" b="1" dirty="0" smtClean="0"/>
              <a:t> yang menyatakan bahwa kewenangan pengadilan ditentukan oleh di mana harta-benda tergugat berada. Prinsip kedua ini penting untuk diperhatikan berkenaan dengan pelaksanaan putusan pengadilan asing (</a:t>
            </a:r>
            <a:r>
              <a:rPr lang="id-ID" b="1" i="1" dirty="0" smtClean="0"/>
              <a:t>foreign judgement enforcement</a:t>
            </a:r>
            <a:r>
              <a:rPr lang="id-ID" b="1" dirty="0" smtClean="0"/>
              <a:t>). </a:t>
            </a:r>
            <a:endParaRPr lang="en-US" b="1"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r>
              <a:rPr lang="id-ID" b="1" dirty="0" smtClean="0"/>
              <a:t>Asas kompetensi ini harus dijadikan dasar pilihan forum oleh para pihak dalam transaksi e-commerce. Kekecualian terhadap asas ini dapat dilakukan jika ada jaminan pelaksanaan putusan asing, misalnya melalui konvensi internasional.   Berdasarkan karakteristik khusus yang terdapat dalam ruang cyber maka dapat dikemukakan beberapa teori sebagai berikut:</a:t>
            </a:r>
            <a:endParaRPr lang="en-US" b="1" dirty="0" smtClean="0"/>
          </a:p>
          <a:p>
            <a:pPr algn="just"/>
            <a:r>
              <a:rPr lang="id-ID" dirty="0" smtClean="0"/>
              <a:t>1	</a:t>
            </a:r>
            <a:r>
              <a:rPr lang="id-ID" b="1" u="sng" dirty="0" smtClean="0"/>
              <a:t>The Theory of the Uploader and the Downloader</a:t>
            </a:r>
            <a:r>
              <a:rPr lang="id-ID" dirty="0" smtClean="0"/>
              <a:t>. </a:t>
            </a:r>
            <a:r>
              <a:rPr lang="id-ID" b="1" dirty="0" smtClean="0"/>
              <a:t>Berdasarkan teori ini, suatu negara dapat melarang dalam wilayahnya, kegiatan uploading dan downloading yang diperkirakan dapat bertentangan dengan kepentingannya. Misalnya, suatu negara dapat melarang setiap orang untuk uploading kegiatan perjudian atau kegiatan perusakan lainnya dalam wilayah negara, dan melarang setiap orang dalam wilayahnya untuk downloading kegiatan perjudian tersebut. Minnesota adalah salah satu negara bagian pertama yang menggunakan jurisdiksi ini. </a:t>
            </a:r>
            <a:endParaRPr lang="en-US" b="1"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lgn="just">
              <a:buNone/>
            </a:pPr>
            <a:r>
              <a:rPr lang="id-ID" dirty="0" smtClean="0"/>
              <a:t>2	</a:t>
            </a:r>
            <a:r>
              <a:rPr lang="id-ID" b="1" u="sng" dirty="0" smtClean="0"/>
              <a:t>The Law of the Server</a:t>
            </a:r>
            <a:r>
              <a:rPr lang="id-ID" dirty="0" smtClean="0"/>
              <a:t>. </a:t>
            </a:r>
            <a:r>
              <a:rPr lang="id-ID" b="1" dirty="0" smtClean="0"/>
              <a:t>Pendekatan ini memperlakukan server di mana webpages secara fisik berlokasi, yaitu di mana mereka dicatat sebagai data elektronik. Menurut teori ini sebuah webpages yang berlokasi di server pada Stanford University tunduk pada hukum California. Namun teori ini akan sulit digunakan apabila uploader berada dalam jurisdiksi asing. </a:t>
            </a:r>
            <a:endParaRPr lang="en-US" b="1" dirty="0" smtClean="0"/>
          </a:p>
          <a:p>
            <a:pPr>
              <a:buNone/>
            </a:pPr>
            <a:r>
              <a:rPr lang="id-ID" dirty="0" smtClean="0"/>
              <a:t> </a:t>
            </a:r>
            <a:endParaRPr lang="en-US" dirty="0" smtClean="0"/>
          </a:p>
          <a:p>
            <a:pPr algn="just">
              <a:buNone/>
            </a:pPr>
            <a:r>
              <a:rPr lang="id-ID" dirty="0" smtClean="0"/>
              <a:t>3	</a:t>
            </a:r>
            <a:r>
              <a:rPr lang="id-ID" b="1" u="sng" dirty="0" smtClean="0"/>
              <a:t>The Theory of International Spaces</a:t>
            </a:r>
            <a:r>
              <a:rPr lang="id-ID" dirty="0" smtClean="0"/>
              <a:t>. </a:t>
            </a:r>
            <a:r>
              <a:rPr lang="id-ID" b="1" dirty="0" smtClean="0"/>
              <a:t>Ruang cyber dianggap sebagai </a:t>
            </a:r>
            <a:r>
              <a:rPr lang="id-ID" b="1" i="1" dirty="0" smtClean="0"/>
              <a:t>the fourth space</a:t>
            </a:r>
            <a:r>
              <a:rPr lang="id-ID" b="1" dirty="0" smtClean="0"/>
              <a:t>. Yang menjadi analogi adalah tidak terletak pada kesamaan fisik, melainkan pada sifat internasional, yakni sovereignless quality. </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r>
              <a:rPr lang="id-ID" b="1" dirty="0" smtClean="0"/>
              <a:t>8.3	</a:t>
            </a:r>
            <a:r>
              <a:rPr lang="id-ID" b="1" u="sng" dirty="0" smtClean="0"/>
              <a:t>Ruang Lingkup Hukum Bidang Electronic Commerce</a:t>
            </a:r>
            <a:r>
              <a:rPr lang="id-ID" dirty="0" smtClean="0"/>
              <a:t> </a:t>
            </a:r>
            <a:endParaRPr lang="en-US" dirty="0" smtClean="0"/>
          </a:p>
          <a:p>
            <a:pPr algn="just"/>
            <a:r>
              <a:rPr lang="id-ID" b="1" dirty="0" smtClean="0"/>
              <a:t>Pada awalnya electronic commerce (E-Commerce) bergerak dalam bidang retail seperti perdagangan CD atau buku lewat situs dalam World Wide Web (www). Tapi saat ini E-Commerce sudah melangkah jauh menjangkau aktivitas-aktivitas di bidang perbankan dan jasa asuransi yang meliputi antara lain ”</a:t>
            </a:r>
            <a:r>
              <a:rPr lang="id-ID" b="1" i="1" dirty="0" smtClean="0"/>
              <a:t>account inquiries</a:t>
            </a:r>
            <a:r>
              <a:rPr lang="id-ID" b="1" dirty="0" smtClean="0"/>
              <a:t>”, ”</a:t>
            </a:r>
            <a:r>
              <a:rPr lang="id-ID" b="1" i="1" dirty="0" smtClean="0"/>
              <a:t>loan transaction</a:t>
            </a:r>
            <a:r>
              <a:rPr lang="id-ID" b="1" dirty="0" smtClean="0"/>
              <a:t>”, dan sebagainya. </a:t>
            </a:r>
            <a:endParaRPr lang="en-US" b="1" dirty="0" smtClean="0"/>
          </a:p>
          <a:p>
            <a:pPr algn="just"/>
            <a:r>
              <a:rPr lang="id-ID" b="1" dirty="0" smtClean="0"/>
              <a:t>Sampai saat ini belum ada pengertian yang tunggal mengenai E-Commerce. Hal ini disebabkan karena hampir setiap saat muncul bentuk- bentuk baru dari E- Commerce dan tampaknya E-Commerce ini merupakan salah satu aktivitas cyberspace yang berkembang sangat pesat dan agresif. </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id-ID" b="1" dirty="0" smtClean="0"/>
              <a:t>Secara singkat E-Commerce dapat dipahami sebagai transaksi perdagangan baik barang maupun jasa lewat media elektronik. Dalam operasionalnya E-Commerce ini dapat berbentuk B to B (</a:t>
            </a:r>
            <a:r>
              <a:rPr lang="id-ID" b="1" i="1" dirty="0" smtClean="0"/>
              <a:t>Business to Business</a:t>
            </a:r>
            <a:r>
              <a:rPr lang="id-ID" b="1" dirty="0" smtClean="0"/>
              <a:t>) atau B to C (</a:t>
            </a:r>
            <a:r>
              <a:rPr lang="id-ID" b="1" i="1" dirty="0" smtClean="0"/>
              <a:t>Business to Consumers</a:t>
            </a:r>
            <a:r>
              <a:rPr lang="id-ID" b="1" dirty="0" smtClean="0"/>
              <a:t>). Khusus untuk yang terakhir (B to C), karena pada umumnya posisi konsumen tidak sekuat perusahaan dan dapat menimbulkan beberapa persoalan yang menyebabkan para konsumen agak hati-hati dalam melakukan transaksi lewat Internet. Persoalan tersebut antara lain menyangkut masalah mekanisme pembayaran (</a:t>
            </a:r>
            <a:r>
              <a:rPr lang="id-ID" b="1" i="1" dirty="0" smtClean="0"/>
              <a:t>payment mechanism</a:t>
            </a:r>
            <a:r>
              <a:rPr lang="id-ID" b="1" dirty="0" smtClean="0"/>
              <a:t>) dan jaminan keamanan dalam bertransaksi (</a:t>
            </a:r>
            <a:r>
              <a:rPr lang="id-ID" b="1" i="1" dirty="0" smtClean="0"/>
              <a:t>security risk</a:t>
            </a:r>
            <a:r>
              <a:rPr lang="id-ID" b="1" dirty="0" smtClean="0"/>
              <a:t>). </a:t>
            </a:r>
            <a:endParaRPr lang="en-US" b="1" dirty="0" smtClean="0"/>
          </a:p>
          <a:p>
            <a:pPr algn="just"/>
            <a:r>
              <a:rPr lang="id-ID" b="1" dirty="0" smtClean="0"/>
              <a:t> </a:t>
            </a:r>
            <a:endParaRPr lang="en-US" b="1"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77500" lnSpcReduction="20000"/>
          </a:bodyPr>
          <a:lstStyle/>
          <a:p>
            <a:pPr algn="just"/>
            <a:r>
              <a:rPr lang="id-ID" b="1" dirty="0" smtClean="0"/>
              <a:t>Mekanisme pembayaran dalam E-Commerce  dapat dilakukan dengan cepat oleh konsumen dengan menggunakan ”</a:t>
            </a:r>
            <a:r>
              <a:rPr lang="id-ID" b="1" i="1" dirty="0" smtClean="0"/>
              <a:t>electronic payment</a:t>
            </a:r>
            <a:r>
              <a:rPr lang="id-ID" b="1" dirty="0" smtClean="0"/>
              <a:t>”. Pada umumnya mekanisme pembayaran dalam E-Commerce menggunakan </a:t>
            </a:r>
            <a:r>
              <a:rPr lang="id-ID" b="1" i="1" dirty="0" smtClean="0"/>
              <a:t>credit card</a:t>
            </a:r>
            <a:r>
              <a:rPr lang="id-ID" b="1" dirty="0" smtClean="0"/>
              <a:t>. Karena sifat dari operasi Internet itu sendiri, ada masalah apabila data </a:t>
            </a:r>
            <a:r>
              <a:rPr lang="id-ID" b="1" i="1" dirty="0" smtClean="0"/>
              <a:t>credit card</a:t>
            </a:r>
            <a:r>
              <a:rPr lang="id-ID" b="1" dirty="0" smtClean="0"/>
              <a:t> itu dikirimkan lewat server yang kurang terjamin keamanannya. Selain itu, credit card tidak ”</a:t>
            </a:r>
            <a:r>
              <a:rPr lang="id-ID" b="1" i="1" dirty="0" smtClean="0"/>
              <a:t>acceptable</a:t>
            </a:r>
            <a:r>
              <a:rPr lang="id-ID" b="1" dirty="0" smtClean="0"/>
              <a:t>” untuk semua jenis transaksi. Juga ada masalah apabila melibatkan harga dalam bentuk mata uang asing. </a:t>
            </a:r>
            <a:endParaRPr lang="en-US" b="1" dirty="0" smtClean="0"/>
          </a:p>
          <a:p>
            <a:pPr algn="just"/>
            <a:r>
              <a:rPr lang="id-ID" b="1" dirty="0" smtClean="0"/>
              <a:t>Persoalan jaminan keamanan dalam E-Commerce pada umumnya menyangkut transfer informasi seperti informasi mengenai data-data credit card dan data-data individual konsumen. Dalam area ini ada dua masalah utama yang harus diantisipasi yaitu:</a:t>
            </a:r>
            <a:endParaRPr lang="en-US" b="1" dirty="0" smtClean="0"/>
          </a:p>
          <a:p>
            <a:pPr algn="just">
              <a:buNone/>
            </a:pPr>
            <a:r>
              <a:rPr lang="id-ID" b="1" dirty="0" smtClean="0"/>
              <a:t>(1) 	</a:t>
            </a:r>
            <a:r>
              <a:rPr lang="id-ID" b="1" u="sng" dirty="0" smtClean="0"/>
              <a:t>”</a:t>
            </a:r>
            <a:r>
              <a:rPr lang="id-ID" b="1" i="1" u="sng" dirty="0" smtClean="0"/>
              <a:t>identification integrity</a:t>
            </a:r>
            <a:r>
              <a:rPr lang="id-ID" b="1" dirty="0" smtClean="0"/>
              <a:t>” yang menyangkut identitas si pengirim yang dikuatkan lewat ”digital signature”, dan</a:t>
            </a:r>
            <a:endParaRPr lang="en-US" b="1" dirty="0" smtClean="0"/>
          </a:p>
          <a:p>
            <a:pPr algn="just">
              <a:buNone/>
            </a:pPr>
            <a:r>
              <a:rPr lang="id-ID" b="1" dirty="0" smtClean="0"/>
              <a:t>(2) 	</a:t>
            </a:r>
            <a:r>
              <a:rPr lang="id-ID" b="1" u="sng" dirty="0" smtClean="0"/>
              <a:t>”</a:t>
            </a:r>
            <a:r>
              <a:rPr lang="id-ID" b="1" i="1" u="sng" dirty="0" smtClean="0"/>
              <a:t>message integrity</a:t>
            </a:r>
            <a:r>
              <a:rPr lang="id-ID" b="1" dirty="0" smtClean="0"/>
              <a:t>” yang menyangkut apakah pesan yang dikirimkan oleh si pengirim itu benar-benar diterima oleh si penerima yang dikehendaki (intended recipient). </a:t>
            </a:r>
            <a:endParaRPr lang="en-US" b="1" dirty="0" smtClean="0"/>
          </a:p>
          <a:p>
            <a:pPr algn="just">
              <a:buNone/>
            </a:pP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lgn="just"/>
            <a:r>
              <a:rPr lang="id-ID" b="1" dirty="0" smtClean="0"/>
              <a:t>Dalam kaitan ini pula para konsumen memiliki kekhawatiran adanya ”</a:t>
            </a:r>
            <a:r>
              <a:rPr lang="id-ID" b="1" i="1" dirty="0" smtClean="0"/>
              <a:t>identity theft</a:t>
            </a:r>
            <a:r>
              <a:rPr lang="id-ID" b="1" dirty="0" smtClean="0"/>
              <a:t>”’atau ”</a:t>
            </a:r>
            <a:r>
              <a:rPr lang="id-ID" b="1" i="1" dirty="0" smtClean="0"/>
              <a:t>misuse of information</a:t>
            </a:r>
            <a:r>
              <a:rPr lang="id-ID" b="1" dirty="0" smtClean="0"/>
              <a:t>” dari data-data yang diberikan pihak’ konsumen kepada perusahaan. </a:t>
            </a:r>
            <a:r>
              <a:rPr lang="id-ID" dirty="0" smtClean="0"/>
              <a:t/>
            </a:r>
            <a:br>
              <a:rPr lang="id-ID" dirty="0" smtClean="0"/>
            </a:br>
            <a:r>
              <a:rPr lang="id-ID" b="1" u="sng" dirty="0" smtClean="0"/>
              <a:t>Persoalan-persoalan/ Aspek-aspek hukum terkait. </a:t>
            </a:r>
            <a:endParaRPr lang="en-US" u="sng" dirty="0" smtClean="0"/>
          </a:p>
          <a:p>
            <a:pPr>
              <a:buNone/>
            </a:pPr>
            <a:r>
              <a:rPr lang="id-ID" b="1" dirty="0" smtClean="0"/>
              <a:t>1</a:t>
            </a:r>
            <a:r>
              <a:rPr lang="id-ID" b="1" u="sng" dirty="0" smtClean="0"/>
              <a:t>	Kontrak </a:t>
            </a:r>
            <a:endParaRPr lang="en-US" u="sng" dirty="0" smtClean="0"/>
          </a:p>
          <a:p>
            <a:pPr algn="just">
              <a:buNone/>
            </a:pPr>
            <a:r>
              <a:rPr lang="en-US" b="1" dirty="0" smtClean="0"/>
              <a:t>    </a:t>
            </a:r>
            <a:r>
              <a:rPr lang="id-ID" b="1" dirty="0" smtClean="0"/>
              <a:t>Persoalan mengenai kontrak dalam E-Commerce mengemuka karena dalam transaksi ini kesepakatan antara kedua belah pihak dilakukan secara elektronik. Akibatnya, prinsip-prinsip dalam hukum kontrak tradisional seperti waktu dan tempat terjadinya suatu kontrak harus mengalami modifikasi. </a:t>
            </a:r>
            <a:endParaRPr lang="en-US" b="1" dirty="0" smtClean="0"/>
          </a:p>
          <a:p>
            <a:pPr>
              <a:buNone/>
            </a:pP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Pemanfaatan Teknologi Informasi, media, dan komunikasi telah mengubah baik perilaku masyarakat maupun peradaban manusia secara global. Perkembangan teknologi informasi dan komunikasi telah pula menyebabkan hubungan dunia menjadi tanpa batas (</a:t>
            </a:r>
            <a:r>
              <a:rPr lang="id-ID" b="1" i="1" dirty="0" smtClean="0"/>
              <a:t>borderless</a:t>
            </a:r>
            <a:r>
              <a:rPr lang="id-ID" b="1" dirty="0" smtClean="0"/>
              <a:t>) dan menyebabkan perubahan sosial, ekonomi, dan budaya secara signifikan berlangsung demikian cepat. Teknologi Informasi saat ini menjadi pedang bermata dua karena selain memberikan kontribusi bagi peningkatan kesejahteraan, kemajuan, dan peradaban manusia, sekaligus menjadi sarana efektif perbuatan melawan hukum. </a:t>
            </a:r>
            <a:endParaRPr lang="en-US" b="1"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62500" lnSpcReduction="20000"/>
          </a:bodyPr>
          <a:lstStyle/>
          <a:p>
            <a:pPr>
              <a:buNone/>
            </a:pPr>
            <a:r>
              <a:rPr lang="id-ID" b="1" dirty="0" smtClean="0"/>
              <a:t>2	Perlindungan konsumen</a:t>
            </a:r>
            <a:endParaRPr lang="en-US" dirty="0" smtClean="0"/>
          </a:p>
          <a:p>
            <a:pPr algn="just"/>
            <a:r>
              <a:rPr lang="id-ID" sz="3800" b="1" dirty="0" smtClean="0"/>
              <a:t>Masalah perlindungan konsumen dalam E-Commerce merupakan aspek yang cukup penting untuk diperhatikan, karena beberapa karakteristik khas E-Commerce akan menempatkan pihak konsumen pada posisi yang lemah atau bahkan dirugikan seperti; Perusahaan di Internet (</a:t>
            </a:r>
            <a:r>
              <a:rPr lang="id-ID" sz="3800" b="1" i="1" dirty="0" smtClean="0"/>
              <a:t>the Internet merchant</a:t>
            </a:r>
            <a:r>
              <a:rPr lang="id-ID" sz="3800" b="1" dirty="0" smtClean="0"/>
              <a:t>) tidak memiliki alamat secara fisik di suatu negara tertentu, sehingga hal ini akan menyulitkan konsumen untuk mengembalikan produk yang tidak sesuai dengan pesanan. Konsumen sulit memperoleh jaminan untuk mendapatkan ”</a:t>
            </a:r>
            <a:r>
              <a:rPr lang="id-ID" sz="3800" b="1" i="1" dirty="0" smtClean="0"/>
              <a:t>local follow up service or repair</a:t>
            </a:r>
            <a:r>
              <a:rPr lang="id-ID" sz="3800" b="1" dirty="0" smtClean="0"/>
              <a:t>”. Produk yang dibeli konsumen ada kemungkinan tidak sesuai atau tidak kompatibel dengan persyaratan lokal (</a:t>
            </a:r>
            <a:r>
              <a:rPr lang="id-ID" sz="3800" b="1" i="1" dirty="0" smtClean="0"/>
              <a:t>local requirements</a:t>
            </a:r>
            <a:r>
              <a:rPr lang="id-ID" sz="3800" b="1" dirty="0" smtClean="0"/>
              <a:t>). Dengan karakteristik E-Commerce seperti ini konsumen akan menghadapi persoalan hukum yang berkaitan dengan mekanisme pembayaran, kontrak, dan perlindungan terhadap data-data individual konsumen yang diberikan kepada pihak perusahaan. Undang-undang perlindungan konsumen masing-masing negara seperti yang dimiliki Indonesia tidak akan cukup membantu, karena E-Commerce beroperasi secara lintas batas (</a:t>
            </a:r>
            <a:r>
              <a:rPr lang="id-ID" sz="3800" b="1" i="1" dirty="0" smtClean="0"/>
              <a:t>borderless</a:t>
            </a:r>
            <a:r>
              <a:rPr lang="id-ID" sz="3800" b="1" dirty="0" smtClean="0"/>
              <a:t>). Dalam kaitan ini, perlindungan konsumen harus dilakukan dengan pendekatan internasional melalui harmonisasi hukum dan kerjasama institusi-institusi penegak hukum.  </a:t>
            </a:r>
            <a:endParaRPr lang="en-US" sz="3800" b="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70000" lnSpcReduction="20000"/>
          </a:bodyPr>
          <a:lstStyle/>
          <a:p>
            <a:r>
              <a:rPr lang="id-ID" b="1" dirty="0" smtClean="0"/>
              <a:t>3.	Pajak (Taxation)</a:t>
            </a:r>
            <a:endParaRPr lang="en-US" dirty="0" smtClean="0"/>
          </a:p>
          <a:p>
            <a:pPr algn="just"/>
            <a:r>
              <a:rPr lang="id-ID" sz="3400" b="1" dirty="0" smtClean="0"/>
              <a:t>Pengaturan pajak merupakan persoalan yang tidak mudah untuk diterapkan dalam E- Commerce yang beroperasi secara lintas batas. Masing-masing negara akan menemui kesulitan untuk menerapkan ketentuan pajaknya, karena baik perusahaan maupun konsumennya sulit dilacak secara fisik. Dalam masalah ini Amerika telah mengambil sikap bahwa ”</a:t>
            </a:r>
            <a:r>
              <a:rPr lang="id-ID" sz="3400" b="1" i="1" dirty="0" smtClean="0"/>
              <a:t>no discriminatory taxation against Internet Commerce</a:t>
            </a:r>
            <a:r>
              <a:rPr lang="id-ID" sz="3400" b="1" dirty="0" smtClean="0"/>
              <a:t>”. Namun, dalam urusan tarif (bea masuk) Amerika mempertahankan pendirian bahwa Internet harus merupakan ”</a:t>
            </a:r>
            <a:r>
              <a:rPr lang="id-ID" sz="3400" b="1" i="1" dirty="0" smtClean="0"/>
              <a:t>a tariff free zone</a:t>
            </a:r>
            <a:r>
              <a:rPr lang="id-ID" sz="3400" b="1" dirty="0" smtClean="0"/>
              <a:t>”. Sedangkan Australia berpendirian bahwa ”</a:t>
            </a:r>
            <a:r>
              <a:rPr lang="id-ID" sz="3400" b="1" i="1" dirty="0" smtClean="0"/>
              <a:t>the tariff-free policy</a:t>
            </a:r>
            <a:r>
              <a:rPr lang="id-ID" sz="3400" b="1" dirty="0" smtClean="0"/>
              <a:t>” itu tidak boleh diberlakukan untuk ”tangible products” yang dibayar secara on-line tapi dikirimkan secara konvensional. Kerumitan-kerumitan dalam masalah perpajakan ini menyebabkan prinsip-prinsip perpajakan internasional seperti ”</a:t>
            </a:r>
            <a:r>
              <a:rPr lang="id-ID" sz="3400" b="1" i="1" dirty="0" smtClean="0"/>
              <a:t>source of income</a:t>
            </a:r>
            <a:r>
              <a:rPr lang="id-ID" sz="3400" b="1" dirty="0" smtClean="0"/>
              <a:t>”, ”</a:t>
            </a:r>
            <a:r>
              <a:rPr lang="id-ID" sz="3400" b="1" i="1" dirty="0" smtClean="0"/>
              <a:t>residency</a:t>
            </a:r>
            <a:r>
              <a:rPr lang="id-ID" sz="3400" b="1" dirty="0" smtClean="0"/>
              <a:t>”, dan ”</a:t>
            </a:r>
            <a:r>
              <a:rPr lang="id-ID" sz="3400" b="1" i="1" dirty="0" smtClean="0"/>
              <a:t>place of permanent establishment</a:t>
            </a:r>
            <a:r>
              <a:rPr lang="id-ID" sz="3400" b="1" dirty="0" smtClean="0"/>
              <a:t>” harus ditinjau kembali. Sistem perpajakan nasional akan menghadapi persoalan yang cukup serius dimasa depan apabila tidak diantisipasi mulai dari sekarang. Namun, upaya yang dilakukan harus melalui satu pendekatan internasional baik melalui harmonisasi hukum maupun kerjasama institusi penegak hukum. </a:t>
            </a:r>
            <a:endParaRPr lang="en-US" sz="3400" b="1" dirty="0" smtClean="0"/>
          </a:p>
          <a:p>
            <a:pPr algn="just">
              <a:buNone/>
            </a:pPr>
            <a:endParaRPr lang="en-US" sz="3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buNone/>
            </a:pPr>
            <a:r>
              <a:rPr lang="id-ID" b="1" dirty="0" smtClean="0"/>
              <a:t>4.	</a:t>
            </a:r>
            <a:r>
              <a:rPr lang="id-ID" b="1" u="sng" dirty="0" smtClean="0"/>
              <a:t>Jurisdiksi (Jurisdiction)</a:t>
            </a:r>
            <a:endParaRPr lang="en-US" u="sng" dirty="0" smtClean="0"/>
          </a:p>
          <a:p>
            <a:pPr algn="just"/>
            <a:r>
              <a:rPr lang="id-ID" b="1" dirty="0" smtClean="0"/>
              <a:t>Peluang yang diberikan oleh E-Commerce untuk terbukanya satu bentuk baru perdagangan internasional pada saat yang sama melahirkan masalah baru dalam penerapan konsep yurisdiksi yang telah mapan dalam sistern, hukum tradisional. Prinsip- prinsip yurisdiksi seperti tempat terjadinya transaksi (</a:t>
            </a:r>
            <a:r>
              <a:rPr lang="id-ID" b="1" i="1" dirty="0" smtClean="0"/>
              <a:t>the place of transaction</a:t>
            </a:r>
            <a:r>
              <a:rPr lang="id-ID" b="1" dirty="0" smtClean="0"/>
              <a:t>) dan hukum kontrak (</a:t>
            </a:r>
            <a:r>
              <a:rPr lang="id-ID" b="1" i="1" dirty="0" smtClean="0"/>
              <a:t>the law of contract</a:t>
            </a:r>
            <a:r>
              <a:rPr lang="id-ID" b="1" dirty="0" smtClean="0"/>
              <a:t>) menjadi usang (</a:t>
            </a:r>
            <a:r>
              <a:rPr lang="id-ID" b="1" i="1" dirty="0" smtClean="0"/>
              <a:t>obsolete</a:t>
            </a:r>
            <a:r>
              <a:rPr lang="id-ID" b="1" dirty="0" smtClean="0"/>
              <a:t>) karena operasi Internet yang lintas batas. Persoalan ini tidak bisa diatasi hanya dengan upaya-upaya di level nasional, tapi harus melalui kerjasama dan pendekatan internasional. </a:t>
            </a:r>
            <a:endParaRPr lang="en-US" b="1" dirty="0" smtClean="0"/>
          </a:p>
          <a:p>
            <a:pPr algn="just">
              <a:buNone/>
            </a:pP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r>
              <a:rPr lang="id-ID" b="1" dirty="0" smtClean="0"/>
              <a:t>5.	</a:t>
            </a:r>
            <a:r>
              <a:rPr lang="id-ID" b="1" u="sng" dirty="0" smtClean="0"/>
              <a:t>Digital Signature</a:t>
            </a:r>
            <a:endParaRPr lang="en-US" u="sng" dirty="0" smtClean="0"/>
          </a:p>
          <a:p>
            <a:pPr algn="just"/>
            <a:r>
              <a:rPr lang="id-ID" b="1" dirty="0" smtClean="0"/>
              <a:t>Digital signature merupakan salah satu isu spesifik dalam E-Commerce. Digital signature ini pada prinsipnya berkenaan dengan jaminan untuk ”</a:t>
            </a:r>
            <a:r>
              <a:rPr lang="id-ID" b="1" i="1" dirty="0" smtClean="0"/>
              <a:t>message integrity</a:t>
            </a:r>
            <a:r>
              <a:rPr lang="id-ID" b="1" dirty="0" smtClean="0"/>
              <a:t>” yang menjamin bahwa si pengirim pesan (</a:t>
            </a:r>
            <a:r>
              <a:rPr lang="id-ID" b="1" i="1" dirty="0" smtClean="0"/>
              <a:t>sender</a:t>
            </a:r>
            <a:r>
              <a:rPr lang="id-ID" b="1" dirty="0" smtClean="0"/>
              <a:t>) itu benar-benar orang yang berhak dan bertanggung jawab untuk itu (</a:t>
            </a:r>
            <a:r>
              <a:rPr lang="id-ID" b="1" i="1" dirty="0" smtClean="0"/>
              <a:t>the sender is the person whom they purport to be</a:t>
            </a:r>
            <a:r>
              <a:rPr lang="id-ID" b="1" dirty="0" smtClean="0"/>
              <a:t>). Hal ini berbeda dengan ”</a:t>
            </a:r>
            <a:r>
              <a:rPr lang="id-ID" b="1" i="1" dirty="0" smtClean="0"/>
              <a:t>real signature</a:t>
            </a:r>
            <a:r>
              <a:rPr lang="id-ID" b="1" dirty="0" smtClean="0"/>
              <a:t>” yang berfungsi sebagai pangakuan dan penerimaan atas isi pesan/ dakumen, Persoalan hukum yang muncul seputar ini antara lain berkenaan dengan fungsi dan kekuatan hukum digital signature. Di Amerika saat ini telah ditetapkan satu undang-undang yang secara formal mengakui keabsahan </a:t>
            </a:r>
            <a:r>
              <a:rPr lang="id-ID" b="1" i="1" dirty="0" smtClean="0"/>
              <a:t>digital signature</a:t>
            </a:r>
            <a:r>
              <a:rPr lang="id-ID" b="1" dirty="0" smtClean="0"/>
              <a:t>. </a:t>
            </a:r>
            <a:endParaRPr lang="en-US" b="1" dirty="0" smtClean="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r>
              <a:rPr lang="id-ID" b="1" dirty="0" smtClean="0"/>
              <a:t>6</a:t>
            </a:r>
            <a:r>
              <a:rPr lang="id-ID" b="1" u="sng" dirty="0" smtClean="0"/>
              <a:t>.	Copy Right</a:t>
            </a:r>
            <a:endParaRPr lang="en-US" u="sng" dirty="0" smtClean="0"/>
          </a:p>
          <a:p>
            <a:pPr algn="just"/>
            <a:r>
              <a:rPr lang="id-ID" b="1" dirty="0" smtClean="0"/>
              <a:t>Internet dipandang sebagai media yang bersifat ”</a:t>
            </a:r>
            <a:r>
              <a:rPr lang="id-ID" b="1" i="1" dirty="0" smtClean="0"/>
              <a:t>low-cost distribution channel</a:t>
            </a:r>
            <a:r>
              <a:rPr lang="id-ID" b="1" dirty="0" smtClean="0"/>
              <a:t>” untuk penyebaran informasi dan produk-produk entertainment seperti film, musik, dan buku. Produk-produk tersebut saat ini didistribusikan lewat ”physical format” seperti video dan compact disks. Hal ini memungkinkan untuk didownload secara mudah oleh konsumen. Sampai saat ini belum ada perlindungan hak cipta yang cukup memadai untuk menanggulangi masalah ini</a:t>
            </a:r>
            <a:endParaRPr lang="en-US" b="1"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r>
              <a:rPr lang="id-ID" b="1" dirty="0" smtClean="0"/>
              <a:t>7.	</a:t>
            </a:r>
            <a:r>
              <a:rPr lang="id-ID" b="1" u="sng" dirty="0" smtClean="0"/>
              <a:t>Dispute Settlement</a:t>
            </a:r>
            <a:endParaRPr lang="en-US" u="sng" dirty="0" smtClean="0"/>
          </a:p>
          <a:p>
            <a:pPr algn="just"/>
            <a:r>
              <a:rPr lang="id-ID" b="1" dirty="0" smtClean="0"/>
              <a:t>Masalah hukum lain yang tidak kalah pentingnya adalah berkenaan dengan mekanisme penyelesaian sengketa yang cukup memadai untuk mengantisipasi sengketa yang kemungkinan timbul dari transaksi elektronik ini. Sampai saat ini belum ada satu mekanisme penyelesaian sengketa yang memadai baik di level nasional maupun internasional. Sehingga yang paling mungkin dilakukan oleh para pihak yang bersengketa saat ini adalah menyelesaikan sengketa tersebut secara konvensional. Hal ini tentunya menimbulkan pertanyaan mengingat transaksi itu terjadi di dunia maya, tapi mengapa penyelesaiannya di dunia nyata. Apakah tidak mungkin untuk dibuat satu mekanisme penyelesaian sengketa yang juga bersifat virtual (</a:t>
            </a:r>
            <a:r>
              <a:rPr lang="id-ID" b="1" i="1" dirty="0" smtClean="0"/>
              <a:t>On-line Dispute Resolution</a:t>
            </a:r>
            <a:r>
              <a:rPr lang="id-ID" b="1" dirty="0" smtClean="0"/>
              <a:t>). </a:t>
            </a:r>
            <a:endParaRPr lang="en-US" b="1" dirty="0" smtClean="0"/>
          </a:p>
          <a:p>
            <a:pPr>
              <a:buNone/>
            </a:pPr>
            <a:endParaRPr lang="en-US" dirty="0" smtClean="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85000" lnSpcReduction="10000"/>
          </a:bodyPr>
          <a:lstStyle/>
          <a:p>
            <a:r>
              <a:rPr lang="id-ID" b="1" dirty="0" smtClean="0"/>
              <a:t>8.	</a:t>
            </a:r>
            <a:r>
              <a:rPr lang="id-ID" b="1" u="sng" dirty="0" smtClean="0"/>
              <a:t>Domain Name</a:t>
            </a:r>
            <a:endParaRPr lang="en-US" u="sng" dirty="0" smtClean="0"/>
          </a:p>
          <a:p>
            <a:pPr algn="just"/>
            <a:r>
              <a:rPr lang="id-ID" b="1" dirty="0" smtClean="0"/>
              <a:t>Domain name dalam Internet secara sederhana dapat diumpamakan seperti nomor telepon atau sebuah alamat. Contoh, domain name untuk Monash University Law School, Australia adalah ”law.monash.edu.au”. Domain name dibaca dari kanan ke kiri yang menunjukkan tingkat spesifikasinya, dari yang paling umum ke yang paling khusus. Untuk contoh di atas, ”au” menunjuk kepada Australia sebagai </a:t>
            </a:r>
            <a:r>
              <a:rPr lang="id-ID" b="1" i="1" dirty="0" smtClean="0"/>
              <a:t>geographical region</a:t>
            </a:r>
            <a:r>
              <a:rPr lang="id-ID" b="1" dirty="0" smtClean="0"/>
              <a:t>, sedangkan ”edu” artinya pendidikan (</a:t>
            </a:r>
            <a:r>
              <a:rPr lang="id-ID" b="1" i="1" dirty="0" smtClean="0"/>
              <a:t>education</a:t>
            </a:r>
            <a:r>
              <a:rPr lang="id-ID" b="1" dirty="0" smtClean="0"/>
              <a:t>) sebagai Top-level Domain name (TLD) yang menjelaskan mengenai tujuan dari institusi tersebut. Elemen seIanjutnya adalah ”monash” yang merupakan ”</a:t>
            </a:r>
            <a:r>
              <a:rPr lang="id-ID" b="1" i="1" dirty="0" smtClean="0"/>
              <a:t>the Second-Level Domain name</a:t>
            </a:r>
            <a:r>
              <a:rPr lang="id-ID" b="1" dirty="0" smtClean="0"/>
              <a:t>” (SLD) yang dipilih oleh pendaftar domain name, sedangkan elemen yang terakhir ”</a:t>
            </a:r>
            <a:r>
              <a:rPr lang="id-ID" b="1" i="1" dirty="0" smtClean="0"/>
              <a:t>law</a:t>
            </a:r>
            <a:r>
              <a:rPr lang="id-ID" b="1" dirty="0" smtClean="0"/>
              <a:t>” adalah ”</a:t>
            </a:r>
            <a:r>
              <a:rPr lang="id-ID" b="1" i="1" dirty="0" smtClean="0"/>
              <a:t>subdomain</a:t>
            </a:r>
            <a:r>
              <a:rPr lang="id-ID" b="1" dirty="0" smtClean="0"/>
              <a:t>” dari </a:t>
            </a:r>
            <a:r>
              <a:rPr lang="id-ID" b="1" i="1" dirty="0" smtClean="0"/>
              <a:t>monash.  </a:t>
            </a:r>
            <a:r>
              <a:rPr lang="id-ID" b="1" dirty="0" smtClean="0"/>
              <a:t>Gabungan antara SLD dan TLD dengan berbagai pilihan subdomain disebut ”</a:t>
            </a:r>
            <a:r>
              <a:rPr lang="id-ID" b="1" i="1" dirty="0" smtClean="0"/>
              <a:t>domain name</a:t>
            </a:r>
            <a:r>
              <a:rPr lang="id-ID" b="1" dirty="0" smtClean="0"/>
              <a:t>”. </a:t>
            </a:r>
            <a:endParaRPr lang="en-US" b="1" dirty="0" smtClean="0"/>
          </a:p>
          <a:p>
            <a:pPr algn="just">
              <a:buNone/>
            </a:pP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algn="just"/>
            <a:r>
              <a:rPr lang="id-ID" b="1" dirty="0" smtClean="0"/>
              <a:t>Domain names diberikan kepada organisasi, perusahaan atau individu oleh InterNIC (the Internet Network Information Centre) berdasarkan kontrak dengan the National Science Foundation (Amerika) melalui Network Solutions, Inc. (NSI). Untuk mendaftarkankan sebuah domain name melalui NSI seseorang cukup membuka situs InterNIC dan mengisi sejumlah form InterNIC akan melayani para pendaftar berdasarkan prinsip ”first come first served”. InterNIC tidak akan memverifikasi mengenai ’hak’ pendaftar untuk memilih satu nama tertentu, tapi pendaftar harus menyetujui ketentuan-ketentuan yang tercantum dalam ”NSI’s domain name dispute resolution policy”. Berdasarkan ketentuan tersebut, NSI akan menangguhkan pemakaian sebuah domain name yang diklaim oleh salah satu pihak sebagai telah memakai merk dagang yang sudah terkenal. </a:t>
            </a:r>
            <a:endParaRPr lang="en-US" b="1" dirty="0" smtClean="0"/>
          </a:p>
          <a:p>
            <a:pPr algn="just">
              <a:buNone/>
            </a:pPr>
            <a:endParaRPr lang="en-US" b="1" dirty="0" smtClean="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r>
              <a:rPr lang="id-ID" b="1" dirty="0" smtClean="0"/>
              <a:t>8.4	Hak Kekayaan Intelektual</a:t>
            </a:r>
            <a:endParaRPr lang="en-US" dirty="0" smtClean="0"/>
          </a:p>
          <a:p>
            <a:pPr>
              <a:buNone/>
            </a:pPr>
            <a:r>
              <a:rPr lang="id-ID" dirty="0" smtClean="0"/>
              <a:t> </a:t>
            </a:r>
            <a:endParaRPr lang="en-US" dirty="0" smtClean="0"/>
          </a:p>
          <a:p>
            <a:pPr algn="just"/>
            <a:r>
              <a:rPr lang="id-ID" b="1" dirty="0" smtClean="0"/>
              <a:t>Salah satu bentuk hukum yang terkait dengan TI, adalah pengakuan atas Hak Kekayaan Intelektual (HKI).   Peraturan perundang-undangan HKI ada di Indonesia (Netherlands East-Indies) sejak 1840-an di bawah pemerintah kolonial Belanda.  Berikut ini disajikan sejarah perlindungan HKI di Indonesia.</a:t>
            </a:r>
            <a:endParaRPr lang="en-US" b="1" dirty="0" smtClean="0"/>
          </a:p>
          <a:p>
            <a:pPr algn="just"/>
            <a:endParaRPr lang="en-US" b="1" dirty="0" smtClean="0"/>
          </a:p>
          <a:p>
            <a:pPr algn="just"/>
            <a:r>
              <a:rPr lang="id-ID" b="1" dirty="0" smtClean="0"/>
              <a:t>Tabel 8.1	Sejarah Perundang-undangan HKI di Indonesia</a:t>
            </a:r>
            <a:endParaRPr lang="en-US" b="1" dirty="0" smtClean="0"/>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81000"/>
          <a:ext cx="8534400" cy="6339840"/>
        </p:xfrm>
        <a:graphic>
          <a:graphicData uri="http://schemas.openxmlformats.org/drawingml/2006/table">
            <a:tbl>
              <a:tblPr firstRow="1" bandRow="1">
                <a:tableStyleId>{5C22544A-7EE6-4342-B048-85BDC9FD1C3A}</a:tableStyleId>
              </a:tblPr>
              <a:tblGrid>
                <a:gridCol w="1981200"/>
                <a:gridCol w="6553200"/>
              </a:tblGrid>
              <a:tr h="609600">
                <a:tc>
                  <a:txBody>
                    <a:bodyPr/>
                    <a:lstStyle/>
                    <a:p>
                      <a:pPr marL="0" marR="0" algn="ctr">
                        <a:spcBef>
                          <a:spcPts val="600"/>
                        </a:spcBef>
                        <a:spcAft>
                          <a:spcPts val="600"/>
                        </a:spcAft>
                      </a:pPr>
                      <a:r>
                        <a:rPr lang="id-ID" sz="2400" dirty="0">
                          <a:latin typeface="Calibri"/>
                          <a:ea typeface="Calibri"/>
                          <a:cs typeface="Calibri"/>
                        </a:rPr>
                        <a:t>Momentum</a:t>
                      </a:r>
                      <a:endParaRPr lang="en-US" sz="2400" dirty="0">
                        <a:latin typeface="Calibri"/>
                        <a:ea typeface="Calibri"/>
                        <a:cs typeface="Times New Roman"/>
                      </a:endParaRPr>
                    </a:p>
                  </a:txBody>
                  <a:tcPr marL="68580" marR="68580" marT="0" marB="0"/>
                </a:tc>
                <a:tc>
                  <a:txBody>
                    <a:bodyPr/>
                    <a:lstStyle/>
                    <a:p>
                      <a:pPr marL="0" marR="0" algn="ctr">
                        <a:spcBef>
                          <a:spcPts val="600"/>
                        </a:spcBef>
                        <a:spcAft>
                          <a:spcPts val="600"/>
                        </a:spcAft>
                      </a:pPr>
                      <a:r>
                        <a:rPr lang="id-ID" sz="2400" dirty="0">
                          <a:latin typeface="Calibri"/>
                          <a:ea typeface="Calibri"/>
                          <a:cs typeface="Calibri"/>
                        </a:rPr>
                        <a:t>Deskripsi Kejadian</a:t>
                      </a:r>
                      <a:endParaRPr lang="en-US" sz="2400" dirty="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1844</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400" b="1">
                          <a:latin typeface="Calibri"/>
                          <a:ea typeface="Calibri"/>
                          <a:cs typeface="Calibri"/>
                        </a:rPr>
                        <a:t>UU pertama mengenai HKI</a:t>
                      </a:r>
                      <a:endParaRPr lang="en-US" sz="240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1885</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400" b="1" dirty="0">
                          <a:latin typeface="Calibri"/>
                          <a:ea typeface="Calibri"/>
                          <a:cs typeface="Calibri"/>
                        </a:rPr>
                        <a:t>UU Merek</a:t>
                      </a:r>
                      <a:endParaRPr lang="en-US" sz="2400" dirty="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1888</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400" b="1" dirty="0">
                          <a:latin typeface="Calibri"/>
                          <a:ea typeface="Calibri"/>
                          <a:cs typeface="Calibri"/>
                        </a:rPr>
                        <a:t>jadi anggota </a:t>
                      </a:r>
                      <a:r>
                        <a:rPr lang="id-ID" sz="2400" b="1" i="1" dirty="0">
                          <a:latin typeface="Calibri"/>
                          <a:ea typeface="Calibri"/>
                          <a:cs typeface="Calibri"/>
                        </a:rPr>
                        <a:t>Paris Convention for the Protection of Industrial Property</a:t>
                      </a:r>
                      <a:endParaRPr lang="en-US" sz="2400" b="1" dirty="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1893 -1936</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400" b="1" dirty="0">
                          <a:latin typeface="Calibri"/>
                          <a:ea typeface="Calibri"/>
                          <a:cs typeface="Calibri"/>
                        </a:rPr>
                        <a:t>anggota Madrid Convention</a:t>
                      </a:r>
                      <a:endParaRPr lang="en-US" sz="2400" b="1" dirty="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1910</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400" b="1" dirty="0">
                          <a:latin typeface="Calibri"/>
                          <a:ea typeface="Calibri"/>
                          <a:cs typeface="Calibri"/>
                        </a:rPr>
                        <a:t>UU Paten</a:t>
                      </a:r>
                      <a:endParaRPr lang="en-US" sz="2400" b="1" dirty="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1912</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400" b="1" dirty="0">
                          <a:latin typeface="Calibri"/>
                          <a:ea typeface="Calibri"/>
                          <a:cs typeface="Calibri"/>
                        </a:rPr>
                        <a:t>UU Hak Cipta</a:t>
                      </a:r>
                      <a:endParaRPr lang="en-US" sz="2400" b="1" dirty="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1914</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000" b="1" dirty="0">
                          <a:latin typeface="Calibri"/>
                          <a:ea typeface="Calibri"/>
                          <a:cs typeface="Calibri"/>
                        </a:rPr>
                        <a:t>anggota </a:t>
                      </a:r>
                      <a:r>
                        <a:rPr lang="id-ID" sz="2000" b="1" i="1" dirty="0">
                          <a:latin typeface="Calibri"/>
                          <a:ea typeface="Calibri"/>
                          <a:cs typeface="Calibri"/>
                        </a:rPr>
                        <a:t>Berne Convention for the protection of Literary and Artistic Works</a:t>
                      </a:r>
                      <a:endParaRPr lang="en-US" sz="2000" b="1" dirty="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1942-1945</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000" b="1" dirty="0">
                          <a:latin typeface="Calibri"/>
                          <a:ea typeface="Calibri"/>
                          <a:cs typeface="Calibri"/>
                        </a:rPr>
                        <a:t>Pada pendudukan Jepang perpu tentang HKI sebelumnya masih berlaku</a:t>
                      </a:r>
                      <a:endParaRPr lang="en-US" sz="2000" b="1" dirty="0">
                        <a:latin typeface="Calibri"/>
                        <a:ea typeface="Calibri"/>
                        <a:cs typeface="Times New Roman"/>
                      </a:endParaRPr>
                    </a:p>
                  </a:txBody>
                  <a:tcPr marL="68580" marR="68580" marT="0" marB="0"/>
                </a:tc>
              </a:tr>
              <a:tr h="609600">
                <a:tc>
                  <a:txBody>
                    <a:bodyPr/>
                    <a:lstStyle/>
                    <a:p>
                      <a:pPr marL="0" marR="0" algn="ctr">
                        <a:spcBef>
                          <a:spcPts val="600"/>
                        </a:spcBef>
                        <a:spcAft>
                          <a:spcPts val="600"/>
                        </a:spcAft>
                      </a:pPr>
                      <a:r>
                        <a:rPr lang="id-ID" sz="2400" b="1" dirty="0">
                          <a:latin typeface="Calibri"/>
                          <a:ea typeface="Calibri"/>
                          <a:cs typeface="Calibri"/>
                        </a:rPr>
                        <a:t>17 Agustus 1945</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2000" b="1" dirty="0">
                          <a:latin typeface="Calibri"/>
                          <a:ea typeface="Calibri"/>
                          <a:cs typeface="Calibri"/>
                        </a:rPr>
                        <a:t>Proklamasi Republik Indonesia, UU Hak Cipta dan UU Merek peninggalan Belanda masih tetap berlaku</a:t>
                      </a:r>
                      <a:endParaRPr lang="en-US" sz="2000" b="1" dirty="0">
                        <a:latin typeface="Calibri"/>
                        <a:ea typeface="Calibri"/>
                        <a:cs typeface="Times New Roman"/>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lgn="just">
              <a:buNone/>
            </a:pPr>
            <a:r>
              <a:rPr lang="en-US" dirty="0" smtClean="0"/>
              <a:t>   </a:t>
            </a:r>
            <a:r>
              <a:rPr lang="id-ID" b="1" dirty="0" smtClean="0"/>
              <a:t>Seiring dengan kemajuan teknologi informasi, telah lahir suatu rezim hukum baru yang dikenal dengan hukum </a:t>
            </a:r>
            <a:r>
              <a:rPr lang="id-ID" b="1" i="1" dirty="0" smtClean="0"/>
              <a:t>cyber</a:t>
            </a:r>
            <a:r>
              <a:rPr lang="id-ID" b="1" dirty="0" smtClean="0"/>
              <a:t> atau hukum telematika. Hukum </a:t>
            </a:r>
            <a:r>
              <a:rPr lang="id-ID" b="1" i="1" dirty="0" smtClean="0"/>
              <a:t>cyber</a:t>
            </a:r>
            <a:r>
              <a:rPr lang="id-ID" b="1" dirty="0" smtClean="0"/>
              <a:t> atau </a:t>
            </a:r>
            <a:r>
              <a:rPr lang="id-ID" b="1" i="1" dirty="0" smtClean="0"/>
              <a:t>cyber law</a:t>
            </a:r>
            <a:r>
              <a:rPr lang="id-ID" b="1" dirty="0" smtClean="0"/>
              <a:t>, secara internasional digunakan untuk istilah hukum yang terkait dengan pemanfaatan teknologi informasi dan komunikasi. Demikian pula, hukum telematika yang merupakan perwujudan dari konvergensi hukum telekomunikasi, hukum media, dan hukum informatika. Istilah lain yang juga digunakan adalah hukum teknologi informasi (</a:t>
            </a:r>
            <a:r>
              <a:rPr lang="id-ID" b="1" i="1" dirty="0" smtClean="0"/>
              <a:t>law of information</a:t>
            </a:r>
            <a:r>
              <a:rPr lang="id-ID" b="1" dirty="0" smtClean="0"/>
              <a:t> </a:t>
            </a:r>
            <a:r>
              <a:rPr lang="id-ID" b="1" i="1" dirty="0" smtClean="0"/>
              <a:t>technology</a:t>
            </a:r>
            <a:r>
              <a:rPr lang="id-ID" b="1" dirty="0" smtClean="0"/>
              <a:t>), hukum dunia maya (</a:t>
            </a:r>
            <a:r>
              <a:rPr lang="id-ID" b="1" i="1" dirty="0" smtClean="0"/>
              <a:t>virtual world law</a:t>
            </a:r>
            <a:r>
              <a:rPr lang="id-ID" b="1" dirty="0" smtClean="0"/>
              <a:t>), dan hukum mayantara</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04800"/>
          <a:ext cx="8534400" cy="5943600"/>
        </p:xfrm>
        <a:graphic>
          <a:graphicData uri="http://schemas.openxmlformats.org/drawingml/2006/table">
            <a:tbl>
              <a:tblPr firstRow="1" bandRow="1">
                <a:tableStyleId>{5C22544A-7EE6-4342-B048-85BDC9FD1C3A}</a:tableStyleId>
              </a:tblPr>
              <a:tblGrid>
                <a:gridCol w="2286000"/>
                <a:gridCol w="6248400"/>
              </a:tblGrid>
              <a:tr h="838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400" dirty="0" smtClean="0">
                          <a:latin typeface="+mn-lt"/>
                          <a:ea typeface="Calibri"/>
                          <a:cs typeface="Calibri"/>
                        </a:rPr>
                        <a:t>Momentum</a:t>
                      </a:r>
                      <a:endParaRPr lang="en-US" sz="2400" dirty="0" smtClean="0">
                        <a:latin typeface="+mn-lt"/>
                        <a:ea typeface="Calibri"/>
                        <a:cs typeface="Times New Roman"/>
                      </a:endParaRPr>
                    </a:p>
                    <a:p>
                      <a:endParaRPr lang="en-US" sz="2400" dirty="0"/>
                    </a:p>
                  </a:txBody>
                  <a:tcPr/>
                </a:tc>
                <a:tc>
                  <a:txBody>
                    <a:bodyPr/>
                    <a:lstStyle/>
                    <a:p>
                      <a:pPr marL="0" marR="0" algn="ctr">
                        <a:spcBef>
                          <a:spcPts val="600"/>
                        </a:spcBef>
                        <a:spcAft>
                          <a:spcPts val="600"/>
                        </a:spcAft>
                      </a:pPr>
                      <a:r>
                        <a:rPr lang="id-ID" sz="2400" dirty="0" smtClean="0">
                          <a:latin typeface="+mn-lt"/>
                          <a:ea typeface="Calibri"/>
                          <a:cs typeface="Calibri"/>
                        </a:rPr>
                        <a:t>Deskripsi Kejadian</a:t>
                      </a:r>
                      <a:endParaRPr lang="en-US" sz="2400" dirty="0">
                        <a:latin typeface="+mn-lt"/>
                        <a:ea typeface="Calibri"/>
                        <a:cs typeface="Times New Roman"/>
                      </a:endParaRPr>
                    </a:p>
                  </a:txBody>
                  <a:tcPr/>
                </a:tc>
              </a:tr>
              <a:tr h="1310640">
                <a:tc>
                  <a:txBody>
                    <a:bodyPr/>
                    <a:lstStyle/>
                    <a:p>
                      <a:pPr marL="0" marR="0" algn="ctr">
                        <a:spcBef>
                          <a:spcPts val="600"/>
                        </a:spcBef>
                        <a:spcAft>
                          <a:spcPts val="600"/>
                        </a:spcAft>
                      </a:pPr>
                      <a:r>
                        <a:rPr lang="id-ID" sz="2400">
                          <a:latin typeface="Calibri"/>
                          <a:ea typeface="Calibri"/>
                          <a:cs typeface="Calibri"/>
                        </a:rPr>
                        <a:t>1953</a:t>
                      </a:r>
                      <a:endParaRPr lang="en-US" sz="2400">
                        <a:latin typeface="Calibri"/>
                        <a:ea typeface="Calibri"/>
                        <a:cs typeface="Times New Roman"/>
                      </a:endParaRPr>
                    </a:p>
                  </a:txBody>
                  <a:tcPr marL="68580" marR="68580" marT="0" marB="0"/>
                </a:tc>
                <a:tc>
                  <a:txBody>
                    <a:bodyPr/>
                    <a:lstStyle/>
                    <a:p>
                      <a:pPr marL="0" marR="0">
                        <a:spcBef>
                          <a:spcPts val="600"/>
                        </a:spcBef>
                        <a:spcAft>
                          <a:spcPts val="0"/>
                        </a:spcAft>
                      </a:pPr>
                      <a:r>
                        <a:rPr lang="id-ID" sz="1800" b="1">
                          <a:latin typeface="Calibri"/>
                          <a:ea typeface="Calibri"/>
                          <a:cs typeface="Calibri"/>
                        </a:rPr>
                        <a:t>Menteri Kehakiman RI keluarkan pengumuman sebagai perangkat peraturan nasional pertama yang mengatur paten:</a:t>
                      </a:r>
                      <a:endParaRPr lang="en-US" sz="1800" b="1">
                        <a:latin typeface="Calibri"/>
                        <a:ea typeface="Calibri"/>
                        <a:cs typeface="Times New Roman"/>
                      </a:endParaRPr>
                    </a:p>
                    <a:p>
                      <a:pPr marL="381635" marR="0" indent="-360045">
                        <a:spcBef>
                          <a:spcPts val="0"/>
                        </a:spcBef>
                        <a:spcAft>
                          <a:spcPts val="0"/>
                        </a:spcAft>
                      </a:pPr>
                      <a:r>
                        <a:rPr lang="id-ID" sz="1800" b="1">
                          <a:latin typeface="Calibri"/>
                          <a:ea typeface="Calibri"/>
                          <a:cs typeface="Calibri"/>
                        </a:rPr>
                        <a:t>a. 	Pengumuman no J.S. 5/ 41/ 4  yang mengatur tentang pengajuan sementara permintaanpaten dalam negeri.</a:t>
                      </a:r>
                      <a:endParaRPr lang="en-US" sz="1800" b="1">
                        <a:latin typeface="Calibri"/>
                        <a:ea typeface="Calibri"/>
                        <a:cs typeface="Times New Roman"/>
                      </a:endParaRPr>
                    </a:p>
                    <a:p>
                      <a:pPr marL="381635" marR="0" indent="-360045">
                        <a:spcBef>
                          <a:spcPts val="0"/>
                        </a:spcBef>
                        <a:spcAft>
                          <a:spcPts val="600"/>
                        </a:spcAft>
                      </a:pPr>
                      <a:r>
                        <a:rPr lang="id-ID" sz="1800" b="1">
                          <a:latin typeface="Calibri"/>
                          <a:ea typeface="Calibri"/>
                          <a:cs typeface="Calibri"/>
                        </a:rPr>
                        <a:t>b. 	Pengumuman no J.G. 1/ 2/ 17  yang mengatur tentang pengajuan sementara permintaan paten luar negeri.</a:t>
                      </a:r>
                      <a:endParaRPr lang="en-US" sz="1800" b="1">
                        <a:latin typeface="Calibri"/>
                        <a:ea typeface="Calibri"/>
                        <a:cs typeface="Times New Roman"/>
                      </a:endParaRPr>
                    </a:p>
                  </a:txBody>
                  <a:tcPr marL="68580" marR="68580" marT="0" marB="0"/>
                </a:tc>
              </a:tr>
              <a:tr h="1310640">
                <a:tc>
                  <a:txBody>
                    <a:bodyPr/>
                    <a:lstStyle/>
                    <a:p>
                      <a:pPr marL="0" marR="0" algn="ctr">
                        <a:spcBef>
                          <a:spcPts val="600"/>
                        </a:spcBef>
                        <a:spcAft>
                          <a:spcPts val="600"/>
                        </a:spcAft>
                      </a:pPr>
                      <a:r>
                        <a:rPr lang="id-ID" sz="2400">
                          <a:latin typeface="Calibri"/>
                          <a:ea typeface="Calibri"/>
                          <a:cs typeface="Calibri"/>
                        </a:rPr>
                        <a:t>11 Oktober 1961</a:t>
                      </a:r>
                      <a:endParaRPr lang="en-US" sz="2400">
                        <a:latin typeface="Calibri"/>
                        <a:ea typeface="Calibri"/>
                        <a:cs typeface="Times New Roman"/>
                      </a:endParaRPr>
                    </a:p>
                  </a:txBody>
                  <a:tcPr marL="68580" marR="68580" marT="0" marB="0"/>
                </a:tc>
                <a:tc>
                  <a:txBody>
                    <a:bodyPr/>
                    <a:lstStyle/>
                    <a:p>
                      <a:pPr marL="0" marR="0">
                        <a:spcBef>
                          <a:spcPts val="600"/>
                        </a:spcBef>
                        <a:spcAft>
                          <a:spcPts val="600"/>
                        </a:spcAft>
                      </a:pPr>
                      <a:r>
                        <a:rPr lang="id-ID" sz="1800" b="1">
                          <a:latin typeface="Calibri"/>
                          <a:ea typeface="Calibri"/>
                          <a:cs typeface="Calibri"/>
                        </a:rPr>
                        <a:t>UU no. 21 tahun 1961 tentang Merek Perusahaan dan Merek Perniagaan pengganti UU Merek kolonial Belanda.  Merupakan perlindungan masyarakat dari barang tiruan dan bajakan yang diberlakukan mulai tanggal 11 Nopember 1961</a:t>
                      </a:r>
                      <a:endParaRPr lang="en-US" sz="1800" b="1">
                        <a:latin typeface="Calibri"/>
                        <a:ea typeface="Calibri"/>
                        <a:cs typeface="Times New Roman"/>
                      </a:endParaRPr>
                    </a:p>
                  </a:txBody>
                  <a:tcPr marL="68580" marR="68580" marT="0" marB="0"/>
                </a:tc>
              </a:tr>
              <a:tr h="777240">
                <a:tc>
                  <a:txBody>
                    <a:bodyPr/>
                    <a:lstStyle/>
                    <a:p>
                      <a:pPr marL="0" marR="0" algn="ctr">
                        <a:spcBef>
                          <a:spcPts val="600"/>
                        </a:spcBef>
                        <a:spcAft>
                          <a:spcPts val="600"/>
                        </a:spcAft>
                      </a:pPr>
                      <a:r>
                        <a:rPr lang="id-ID" sz="2400" dirty="0">
                          <a:latin typeface="Calibri"/>
                          <a:ea typeface="Calibri"/>
                          <a:cs typeface="Calibri"/>
                        </a:rPr>
                        <a:t>10 Mei 1979</a:t>
                      </a:r>
                      <a:endParaRPr lang="en-US" sz="2400"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1800" b="1" dirty="0">
                          <a:latin typeface="Calibri"/>
                          <a:ea typeface="Calibri"/>
                          <a:cs typeface="Calibri"/>
                        </a:rPr>
                        <a:t>Ratifikasi konvensi Paris tahun 1967 berdasarkan Kepres no 24 tahun 1979</a:t>
                      </a:r>
                      <a:endParaRPr lang="en-US" sz="1800" b="1" dirty="0">
                        <a:latin typeface="Calibri"/>
                        <a:ea typeface="Calibri"/>
                        <a:cs typeface="Times New Roman"/>
                      </a:endParaRPr>
                    </a:p>
                  </a:txBody>
                  <a:tcPr marL="68580" marR="68580" marT="0" marB="0"/>
                </a:tc>
              </a:tr>
              <a:tr h="1310640">
                <a:tc>
                  <a:txBody>
                    <a:bodyPr/>
                    <a:lstStyle/>
                    <a:p>
                      <a:pPr marL="0" marR="0" algn="ctr">
                        <a:spcBef>
                          <a:spcPts val="600"/>
                        </a:spcBef>
                        <a:spcAft>
                          <a:spcPts val="600"/>
                        </a:spcAft>
                      </a:pPr>
                      <a:r>
                        <a:rPr lang="id-ID" sz="1800" b="1" dirty="0">
                          <a:latin typeface="Calibri"/>
                          <a:ea typeface="Calibri"/>
                          <a:cs typeface="Calibri"/>
                        </a:rPr>
                        <a:t>12 April 1982</a:t>
                      </a:r>
                      <a:endParaRPr lang="en-US" sz="1800" b="1" dirty="0">
                        <a:latin typeface="Calibri"/>
                        <a:ea typeface="Calibri"/>
                        <a:cs typeface="Times New Roman"/>
                      </a:endParaRPr>
                    </a:p>
                  </a:txBody>
                  <a:tcPr marL="68580" marR="68580" marT="0" marB="0"/>
                </a:tc>
                <a:tc>
                  <a:txBody>
                    <a:bodyPr/>
                    <a:lstStyle/>
                    <a:p>
                      <a:pPr marL="0" marR="0">
                        <a:spcBef>
                          <a:spcPts val="600"/>
                        </a:spcBef>
                        <a:spcAft>
                          <a:spcPts val="0"/>
                        </a:spcAft>
                      </a:pPr>
                      <a:r>
                        <a:rPr lang="id-ID" sz="1800" b="1" dirty="0">
                          <a:latin typeface="Calibri"/>
                          <a:ea typeface="Calibri"/>
                          <a:cs typeface="Calibri"/>
                        </a:rPr>
                        <a:t>pengesahan UU no 6 tahun 1982 tentang Hak Cipta (UU Hak Cipta) pengganti UU Hak Cipta peninggalan Belanda</a:t>
                      </a:r>
                      <a:endParaRPr lang="en-US" sz="1800" b="1" dirty="0">
                        <a:latin typeface="Calibri"/>
                        <a:ea typeface="Calibri"/>
                        <a:cs typeface="Times New Roman"/>
                      </a:endParaRPr>
                    </a:p>
                    <a:p>
                      <a:pPr marL="342900" marR="0" lvl="0" indent="-342900">
                        <a:spcBef>
                          <a:spcPts val="0"/>
                        </a:spcBef>
                        <a:spcAft>
                          <a:spcPts val="0"/>
                        </a:spcAft>
                        <a:buFont typeface="Symbol"/>
                        <a:buChar char=""/>
                      </a:pPr>
                      <a:r>
                        <a:rPr lang="id-ID" sz="1800" b="1" dirty="0">
                          <a:latin typeface="Calibri"/>
                          <a:ea typeface="Calibri"/>
                          <a:cs typeface="Calibri"/>
                        </a:rPr>
                        <a:t>melindungi penciptaan, penyebarluasan hasil kebudayaan di bidang karya ilmu, seni dan sastra</a:t>
                      </a:r>
                      <a:endParaRPr lang="en-US" sz="1800" b="1" dirty="0">
                        <a:latin typeface="Calibri"/>
                        <a:ea typeface="Calibri"/>
                        <a:cs typeface="Times New Roman"/>
                      </a:endParaRPr>
                    </a:p>
                    <a:p>
                      <a:pPr marL="342900" marR="0" lvl="0" indent="-342900">
                        <a:spcBef>
                          <a:spcPts val="0"/>
                        </a:spcBef>
                        <a:spcAft>
                          <a:spcPts val="600"/>
                        </a:spcAft>
                        <a:buFont typeface="Symbol"/>
                        <a:buChar char=""/>
                      </a:pPr>
                      <a:r>
                        <a:rPr lang="id-ID" sz="1800" b="1" dirty="0">
                          <a:latin typeface="Calibri"/>
                          <a:ea typeface="Calibri"/>
                          <a:cs typeface="Calibri"/>
                        </a:rPr>
                        <a:t>mempercepat pertumbuhan kecerdasan kehidupan bangsa.</a:t>
                      </a:r>
                      <a:endParaRPr lang="en-US" sz="1800" b="1"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04800"/>
          <a:ext cx="8534400" cy="6339840"/>
        </p:xfrm>
        <a:graphic>
          <a:graphicData uri="http://schemas.openxmlformats.org/drawingml/2006/table">
            <a:tbl>
              <a:tblPr firstRow="1" bandRow="1">
                <a:tableStyleId>{5C22544A-7EE6-4342-B048-85BDC9FD1C3A}</a:tableStyleId>
              </a:tblPr>
              <a:tblGrid>
                <a:gridCol w="1828800"/>
                <a:gridCol w="6705600"/>
              </a:tblGrid>
              <a:tr h="685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400" dirty="0" smtClean="0">
                          <a:latin typeface="+mn-lt"/>
                          <a:ea typeface="Calibri"/>
                          <a:cs typeface="Calibri"/>
                        </a:rPr>
                        <a:t>Momentum</a:t>
                      </a:r>
                      <a:endParaRPr lang="en-US" sz="2400" dirty="0" smtClean="0">
                        <a:latin typeface="+mn-lt"/>
                        <a:ea typeface="Calibri"/>
                        <a:cs typeface="Times New Roman"/>
                      </a:endParaRPr>
                    </a:p>
                  </a:txBody>
                  <a:tcPr/>
                </a:tc>
                <a:tc>
                  <a:txBody>
                    <a:bodyPr/>
                    <a:lstStyle/>
                    <a:p>
                      <a:pPr marL="0" marR="0" algn="ctr">
                        <a:spcBef>
                          <a:spcPts val="600"/>
                        </a:spcBef>
                        <a:spcAft>
                          <a:spcPts val="600"/>
                        </a:spcAft>
                      </a:pPr>
                      <a:r>
                        <a:rPr lang="id-ID" sz="2400" dirty="0" smtClean="0">
                          <a:latin typeface="+mn-lt"/>
                          <a:ea typeface="Calibri"/>
                          <a:cs typeface="Calibri"/>
                        </a:rPr>
                        <a:t>Deskripsi Kejadian</a:t>
                      </a:r>
                      <a:endParaRPr lang="en-US" sz="2400" dirty="0">
                        <a:latin typeface="+mn-lt"/>
                        <a:ea typeface="Calibri"/>
                        <a:cs typeface="Times New Roman"/>
                      </a:endParaRPr>
                    </a:p>
                  </a:txBody>
                  <a:tcPr/>
                </a:tc>
              </a:tr>
              <a:tr h="1234440">
                <a:tc>
                  <a:txBody>
                    <a:bodyPr/>
                    <a:lstStyle/>
                    <a:p>
                      <a:pPr marL="0" marR="0" algn="ctr">
                        <a:spcBef>
                          <a:spcPts val="600"/>
                        </a:spcBef>
                        <a:spcAft>
                          <a:spcPts val="600"/>
                        </a:spcAft>
                      </a:pPr>
                      <a:r>
                        <a:rPr lang="id-ID" sz="2400">
                          <a:latin typeface="Calibri"/>
                          <a:ea typeface="Calibri"/>
                          <a:cs typeface="Calibri"/>
                        </a:rPr>
                        <a:t>23 Juli 1986</a:t>
                      </a:r>
                      <a:endParaRPr lang="en-US" sz="2400">
                        <a:latin typeface="Calibri"/>
                        <a:ea typeface="Calibri"/>
                        <a:cs typeface="Times New Roman"/>
                      </a:endParaRPr>
                    </a:p>
                  </a:txBody>
                  <a:tcPr marL="68580" marR="68580" marT="0" marB="0"/>
                </a:tc>
                <a:tc>
                  <a:txBody>
                    <a:bodyPr/>
                    <a:lstStyle/>
                    <a:p>
                      <a:pPr marL="0" marR="0">
                        <a:spcBef>
                          <a:spcPts val="600"/>
                        </a:spcBef>
                        <a:spcAft>
                          <a:spcPts val="0"/>
                        </a:spcAft>
                      </a:pPr>
                      <a:r>
                        <a:rPr lang="id-ID" sz="1800" b="1">
                          <a:latin typeface="Calibri"/>
                          <a:ea typeface="Calibri"/>
                          <a:cs typeface="Calibri"/>
                        </a:rPr>
                        <a:t>Presiden membentuk tim khusus bidang HKI melalui Kepres no 34/ 1986.  TIM KEPRES ini memiliki tugas:</a:t>
                      </a:r>
                      <a:endParaRPr lang="en-US" sz="1800" b="1">
                        <a:latin typeface="Calibri"/>
                        <a:ea typeface="Calibri"/>
                        <a:cs typeface="Times New Roman"/>
                      </a:endParaRPr>
                    </a:p>
                    <a:p>
                      <a:pPr marL="381635" marR="0" indent="-360045">
                        <a:spcBef>
                          <a:spcPts val="0"/>
                        </a:spcBef>
                        <a:spcAft>
                          <a:spcPts val="0"/>
                        </a:spcAft>
                      </a:pPr>
                      <a:r>
                        <a:rPr lang="id-ID" sz="1800" b="1">
                          <a:latin typeface="Calibri"/>
                          <a:ea typeface="Calibri"/>
                          <a:cs typeface="Calibri"/>
                        </a:rPr>
                        <a:t>a. 	Penyusunan kebijakan Nasional bidang HKI</a:t>
                      </a:r>
                      <a:endParaRPr lang="en-US" sz="1800" b="1">
                        <a:latin typeface="Calibri"/>
                        <a:ea typeface="Calibri"/>
                        <a:cs typeface="Times New Roman"/>
                      </a:endParaRPr>
                    </a:p>
                    <a:p>
                      <a:pPr marL="381635" marR="0" indent="-360045">
                        <a:spcBef>
                          <a:spcPts val="0"/>
                        </a:spcBef>
                        <a:spcAft>
                          <a:spcPts val="0"/>
                        </a:spcAft>
                      </a:pPr>
                      <a:r>
                        <a:rPr lang="id-ID" sz="1800" b="1">
                          <a:latin typeface="Calibri"/>
                          <a:ea typeface="Calibri"/>
                          <a:cs typeface="Calibri"/>
                        </a:rPr>
                        <a:t>b. 	Perancangan Perpu bidang HKI</a:t>
                      </a:r>
                      <a:endParaRPr lang="en-US" sz="1800" b="1">
                        <a:latin typeface="Calibri"/>
                        <a:ea typeface="Calibri"/>
                        <a:cs typeface="Times New Roman"/>
                      </a:endParaRPr>
                    </a:p>
                    <a:p>
                      <a:pPr marL="381635" marR="0" indent="-360045">
                        <a:spcBef>
                          <a:spcPts val="0"/>
                        </a:spcBef>
                        <a:spcAft>
                          <a:spcPts val="600"/>
                        </a:spcAft>
                      </a:pPr>
                      <a:r>
                        <a:rPr lang="id-ID" sz="1800" b="1">
                          <a:latin typeface="Calibri"/>
                          <a:ea typeface="Calibri"/>
                          <a:cs typeface="Calibri"/>
                        </a:rPr>
                        <a:t>c. 	Sosialisasi Sistem HKI</a:t>
                      </a:r>
                      <a:endParaRPr lang="en-US" sz="1800" b="1">
                        <a:latin typeface="Calibri"/>
                        <a:ea typeface="Calibri"/>
                        <a:cs typeface="Times New Roman"/>
                      </a:endParaRPr>
                    </a:p>
                    <a:p>
                      <a:pPr marL="21590" marR="0">
                        <a:spcBef>
                          <a:spcPts val="0"/>
                        </a:spcBef>
                        <a:spcAft>
                          <a:spcPts val="600"/>
                        </a:spcAft>
                      </a:pPr>
                      <a:r>
                        <a:rPr lang="id-ID" sz="1800" b="1">
                          <a:latin typeface="Calibri"/>
                          <a:ea typeface="Calibri"/>
                          <a:cs typeface="Calibri"/>
                        </a:rPr>
                        <a:t>Terobosan Tim Kepres:  Menangani perdebatan Nasional tentang sistem paten dan revisi RUU paten. Hasilnya berupa pengesahan UU Paten tahun 1989.</a:t>
                      </a:r>
                      <a:endParaRPr lang="en-US" sz="1800" b="1">
                        <a:latin typeface="Calibri"/>
                        <a:ea typeface="Calibri"/>
                        <a:cs typeface="Times New Roman"/>
                      </a:endParaRPr>
                    </a:p>
                  </a:txBody>
                  <a:tcPr marL="68580" marR="68580" marT="0" marB="0"/>
                </a:tc>
              </a:tr>
              <a:tr h="1234440">
                <a:tc>
                  <a:txBody>
                    <a:bodyPr/>
                    <a:lstStyle/>
                    <a:p>
                      <a:pPr marL="0" marR="0" algn="ctr">
                        <a:spcBef>
                          <a:spcPts val="600"/>
                        </a:spcBef>
                        <a:spcAft>
                          <a:spcPts val="600"/>
                        </a:spcAft>
                      </a:pPr>
                      <a:r>
                        <a:rPr lang="id-ID" sz="2400">
                          <a:latin typeface="Calibri"/>
                          <a:ea typeface="Calibri"/>
                          <a:cs typeface="Calibri"/>
                        </a:rPr>
                        <a:t>19 September 1987</a:t>
                      </a:r>
                      <a:endParaRPr lang="en-US" sz="2400">
                        <a:latin typeface="Calibri"/>
                        <a:ea typeface="Calibri"/>
                        <a:cs typeface="Times New Roman"/>
                      </a:endParaRPr>
                    </a:p>
                  </a:txBody>
                  <a:tcPr marL="68580" marR="68580" marT="0" marB="0"/>
                </a:tc>
                <a:tc>
                  <a:txBody>
                    <a:bodyPr/>
                    <a:lstStyle/>
                    <a:p>
                      <a:pPr marL="0" marR="0">
                        <a:spcBef>
                          <a:spcPts val="600"/>
                        </a:spcBef>
                        <a:spcAft>
                          <a:spcPts val="600"/>
                        </a:spcAft>
                      </a:pPr>
                      <a:r>
                        <a:rPr lang="id-ID" sz="1800" b="1">
                          <a:latin typeface="Calibri"/>
                          <a:ea typeface="Calibri"/>
                          <a:cs typeface="Calibri"/>
                        </a:rPr>
                        <a:t>Pengesahan UU no. 7 tahun 1987 tentang Hak Cipta (pengganti UU no. 12 tahun 1982). Perubahan dilakukan karena peningkatan pelanggaran hak cipta yang dapat membahayakan kehidupan sosial dan menghancurkan  kreatifitas masyarakat</a:t>
                      </a:r>
                      <a:endParaRPr lang="en-US" sz="1800" b="1">
                        <a:latin typeface="Calibri"/>
                        <a:ea typeface="Calibri"/>
                        <a:cs typeface="Times New Roman"/>
                      </a:endParaRPr>
                    </a:p>
                  </a:txBody>
                  <a:tcPr marL="68580" marR="68580" marT="0" marB="0"/>
                </a:tc>
              </a:tr>
              <a:tr h="914400">
                <a:tc>
                  <a:txBody>
                    <a:bodyPr/>
                    <a:lstStyle/>
                    <a:p>
                      <a:pPr marL="0" marR="0" algn="ctr">
                        <a:spcBef>
                          <a:spcPts val="600"/>
                        </a:spcBef>
                        <a:spcAft>
                          <a:spcPts val="600"/>
                        </a:spcAft>
                      </a:pPr>
                      <a:r>
                        <a:rPr lang="id-ID" sz="2400">
                          <a:latin typeface="Calibri"/>
                          <a:ea typeface="Calibri"/>
                          <a:cs typeface="Calibri"/>
                        </a:rPr>
                        <a:t>1988</a:t>
                      </a:r>
                      <a:endParaRPr lang="en-US" sz="2400">
                        <a:latin typeface="Calibri"/>
                        <a:ea typeface="Calibri"/>
                        <a:cs typeface="Times New Roman"/>
                      </a:endParaRPr>
                    </a:p>
                  </a:txBody>
                  <a:tcPr marL="68580" marR="68580" marT="0" marB="0"/>
                </a:tc>
                <a:tc>
                  <a:txBody>
                    <a:bodyPr/>
                    <a:lstStyle/>
                    <a:p>
                      <a:pPr marL="0" marR="0">
                        <a:spcBef>
                          <a:spcPts val="600"/>
                        </a:spcBef>
                        <a:spcAft>
                          <a:spcPts val="600"/>
                        </a:spcAft>
                      </a:pPr>
                      <a:r>
                        <a:rPr lang="id-ID" sz="1800" b="1">
                          <a:latin typeface="Calibri"/>
                          <a:ea typeface="Calibri"/>
                          <a:cs typeface="Calibri"/>
                        </a:rPr>
                        <a:t>berdasar Kepres no. 32/ 1988, dibentuk Dirjen Hak Cipta, Paten dan Merek (DJHCPM) mengambil alih fungsi dan tugas direktorat paten dan hak cipta</a:t>
                      </a:r>
                      <a:endParaRPr lang="en-US" sz="1800" b="1">
                        <a:latin typeface="Calibri"/>
                        <a:ea typeface="Calibri"/>
                        <a:cs typeface="Times New Roman"/>
                      </a:endParaRPr>
                    </a:p>
                  </a:txBody>
                  <a:tcPr marL="68580" marR="68580" marT="0" marB="0"/>
                </a:tc>
              </a:tr>
              <a:tr h="1234440">
                <a:tc>
                  <a:txBody>
                    <a:bodyPr/>
                    <a:lstStyle/>
                    <a:p>
                      <a:pPr marL="0" marR="0" algn="ctr">
                        <a:spcBef>
                          <a:spcPts val="600"/>
                        </a:spcBef>
                        <a:spcAft>
                          <a:spcPts val="600"/>
                        </a:spcAft>
                      </a:pPr>
                      <a:r>
                        <a:rPr lang="id-ID" sz="2400" dirty="0">
                          <a:latin typeface="Calibri"/>
                          <a:ea typeface="Calibri"/>
                          <a:cs typeface="Calibri"/>
                        </a:rPr>
                        <a:t>13 Oktober 1989</a:t>
                      </a:r>
                      <a:endParaRPr lang="en-US" sz="2400"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1800" b="1" dirty="0">
                          <a:latin typeface="Calibri"/>
                          <a:ea typeface="Calibri"/>
                          <a:cs typeface="Calibri"/>
                        </a:rPr>
                        <a:t>DPR menyetujui RUU Paten, disahkan oleh Presiden menjadi UU no. 6 tahun 1989 tanggal 1 Nopember 1989  yang mulai diberlakukan 1 Agustus 1991</a:t>
                      </a:r>
                      <a:endParaRPr lang="en-US" sz="1800" b="1"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228599"/>
          <a:ext cx="8686800" cy="6278881"/>
        </p:xfrm>
        <a:graphic>
          <a:graphicData uri="http://schemas.openxmlformats.org/drawingml/2006/table">
            <a:tbl>
              <a:tblPr firstRow="1" bandRow="1">
                <a:tableStyleId>{5C22544A-7EE6-4342-B048-85BDC9FD1C3A}</a:tableStyleId>
              </a:tblPr>
              <a:tblGrid>
                <a:gridCol w="2362200"/>
                <a:gridCol w="6324600"/>
              </a:tblGrid>
              <a:tr h="6096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400" dirty="0" smtClean="0">
                          <a:latin typeface="+mn-lt"/>
                          <a:ea typeface="Calibri"/>
                          <a:cs typeface="Calibri"/>
                        </a:rPr>
                        <a:t>Momentum</a:t>
                      </a:r>
                      <a:endParaRPr lang="en-US" sz="2400" dirty="0" smtClean="0">
                        <a:latin typeface="+mn-lt"/>
                        <a:ea typeface="Calibri"/>
                        <a:cs typeface="Times New Roman"/>
                      </a:endParaRPr>
                    </a:p>
                  </a:txBody>
                  <a:tcPr/>
                </a:tc>
                <a:tc>
                  <a:txBody>
                    <a:bodyPr/>
                    <a:lstStyle/>
                    <a:p>
                      <a:pPr marL="0" marR="0" algn="ctr">
                        <a:spcBef>
                          <a:spcPts val="600"/>
                        </a:spcBef>
                        <a:spcAft>
                          <a:spcPts val="600"/>
                        </a:spcAft>
                      </a:pPr>
                      <a:r>
                        <a:rPr lang="id-ID" sz="2400" dirty="0" smtClean="0">
                          <a:latin typeface="+mn-lt"/>
                          <a:ea typeface="Calibri"/>
                          <a:cs typeface="Calibri"/>
                        </a:rPr>
                        <a:t>Deskripsi Kejadian</a:t>
                      </a:r>
                      <a:endParaRPr lang="en-US" sz="2400" dirty="0">
                        <a:latin typeface="+mn-lt"/>
                        <a:ea typeface="Calibri"/>
                        <a:cs typeface="Times New Roman"/>
                      </a:endParaRPr>
                    </a:p>
                  </a:txBody>
                  <a:tcPr/>
                </a:tc>
              </a:tr>
              <a:tr h="685800">
                <a:tc>
                  <a:txBody>
                    <a:bodyPr/>
                    <a:lstStyle/>
                    <a:p>
                      <a:pPr marL="0" marR="0" algn="ctr">
                        <a:spcBef>
                          <a:spcPts val="600"/>
                        </a:spcBef>
                        <a:spcAft>
                          <a:spcPts val="600"/>
                        </a:spcAft>
                      </a:pPr>
                      <a:r>
                        <a:rPr lang="id-ID" sz="2400" b="1" dirty="0">
                          <a:latin typeface="Calibri"/>
                          <a:ea typeface="Calibri"/>
                          <a:cs typeface="Calibri"/>
                        </a:rPr>
                        <a:t>28 Agustus 1992</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1800" b="1" dirty="0">
                          <a:latin typeface="Calibri"/>
                          <a:ea typeface="Calibri"/>
                          <a:cs typeface="Calibri"/>
                        </a:rPr>
                        <a:t>pengesahan UU no. 19 tahun 1992 tentang Merek (menggantikan UU Merek 1961)  yang mulai diberlakukan 1 April 1993</a:t>
                      </a:r>
                      <a:endParaRPr lang="en-US" sz="1800" b="1" dirty="0">
                        <a:latin typeface="Calibri"/>
                        <a:ea typeface="Calibri"/>
                        <a:cs typeface="Times New Roman"/>
                      </a:endParaRPr>
                    </a:p>
                  </a:txBody>
                  <a:tcPr marL="68580" marR="68580" marT="0" marB="0"/>
                </a:tc>
              </a:tr>
              <a:tr h="685800">
                <a:tc>
                  <a:txBody>
                    <a:bodyPr/>
                    <a:lstStyle/>
                    <a:p>
                      <a:pPr marL="0" marR="0" algn="ctr">
                        <a:spcBef>
                          <a:spcPts val="600"/>
                        </a:spcBef>
                        <a:spcAft>
                          <a:spcPts val="600"/>
                        </a:spcAft>
                      </a:pPr>
                      <a:r>
                        <a:rPr lang="id-ID" sz="2400" b="1" dirty="0">
                          <a:latin typeface="Calibri"/>
                          <a:ea typeface="Calibri"/>
                          <a:cs typeface="Calibri"/>
                        </a:rPr>
                        <a:t>15 April 1994</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1800" b="1" dirty="0">
                          <a:latin typeface="Calibri"/>
                          <a:ea typeface="Calibri"/>
                          <a:cs typeface="Calibri"/>
                        </a:rPr>
                        <a:t>Pemerintah menandatangani persetujuan TRIPS (</a:t>
                      </a:r>
                      <a:r>
                        <a:rPr lang="id-ID" sz="1800" b="1" i="1" dirty="0">
                          <a:latin typeface="Calibri"/>
                          <a:ea typeface="Calibri"/>
                          <a:cs typeface="Calibri"/>
                        </a:rPr>
                        <a:t>Trade Related Aspects of Intellectual Property Rights</a:t>
                      </a:r>
                      <a:r>
                        <a:rPr lang="id-ID" sz="1800" b="1" dirty="0">
                          <a:latin typeface="Calibri"/>
                          <a:ea typeface="Calibri"/>
                          <a:cs typeface="Calibri"/>
                        </a:rPr>
                        <a:t>).</a:t>
                      </a:r>
                      <a:endParaRPr lang="en-US" sz="1800" b="1" dirty="0">
                        <a:latin typeface="Calibri"/>
                        <a:ea typeface="Calibri"/>
                        <a:cs typeface="Times New Roman"/>
                      </a:endParaRPr>
                    </a:p>
                  </a:txBody>
                  <a:tcPr marL="68580" marR="68580" marT="0" marB="0"/>
                </a:tc>
              </a:tr>
              <a:tr h="914400">
                <a:tc>
                  <a:txBody>
                    <a:bodyPr/>
                    <a:lstStyle/>
                    <a:p>
                      <a:pPr marL="0" marR="0" algn="ctr">
                        <a:spcBef>
                          <a:spcPts val="600"/>
                        </a:spcBef>
                        <a:spcAft>
                          <a:spcPts val="600"/>
                        </a:spcAft>
                      </a:pPr>
                      <a:r>
                        <a:rPr lang="id-ID" sz="2400" b="1" dirty="0">
                          <a:latin typeface="Calibri"/>
                          <a:ea typeface="Calibri"/>
                          <a:cs typeface="Calibri"/>
                        </a:rPr>
                        <a:t>1997</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0"/>
                        </a:spcAft>
                      </a:pPr>
                      <a:r>
                        <a:rPr lang="id-ID" sz="1800" b="1" dirty="0">
                          <a:latin typeface="Calibri"/>
                          <a:ea typeface="Calibri"/>
                          <a:cs typeface="Calibri"/>
                        </a:rPr>
                        <a:t>Pemerintah merevisi Perpu di bidang HKI yaitu:</a:t>
                      </a:r>
                      <a:endParaRPr lang="en-US" sz="1800" b="1" dirty="0">
                        <a:latin typeface="Calibri"/>
                        <a:ea typeface="Calibri"/>
                        <a:cs typeface="Times New Roman"/>
                      </a:endParaRPr>
                    </a:p>
                    <a:p>
                      <a:pPr marL="381635" marR="0" indent="-360045">
                        <a:spcBef>
                          <a:spcPts val="0"/>
                        </a:spcBef>
                        <a:spcAft>
                          <a:spcPts val="0"/>
                        </a:spcAft>
                      </a:pPr>
                      <a:r>
                        <a:rPr lang="id-ID" sz="1800" b="1" dirty="0">
                          <a:latin typeface="Calibri"/>
                          <a:ea typeface="Calibri"/>
                          <a:cs typeface="Calibri"/>
                        </a:rPr>
                        <a:t>a. 	UU Hak Cipta tahun 1987 jo UU no. 6 tahun 1982</a:t>
                      </a:r>
                      <a:endParaRPr lang="en-US" sz="1800" b="1" dirty="0">
                        <a:latin typeface="Calibri"/>
                        <a:ea typeface="Calibri"/>
                        <a:cs typeface="Times New Roman"/>
                      </a:endParaRPr>
                    </a:p>
                    <a:p>
                      <a:pPr marL="381635" marR="0" indent="-360045">
                        <a:spcBef>
                          <a:spcPts val="0"/>
                        </a:spcBef>
                        <a:spcAft>
                          <a:spcPts val="0"/>
                        </a:spcAft>
                      </a:pPr>
                      <a:r>
                        <a:rPr lang="id-ID" sz="1800" b="1" dirty="0">
                          <a:latin typeface="Calibri"/>
                          <a:ea typeface="Calibri"/>
                          <a:cs typeface="Calibri"/>
                        </a:rPr>
                        <a:t>b. 	UU Paten 1989</a:t>
                      </a:r>
                      <a:endParaRPr lang="en-US" sz="1800" b="1" dirty="0">
                        <a:latin typeface="Calibri"/>
                        <a:ea typeface="Calibri"/>
                        <a:cs typeface="Times New Roman"/>
                      </a:endParaRPr>
                    </a:p>
                    <a:p>
                      <a:pPr marL="381635" marR="0" indent="-360045">
                        <a:spcBef>
                          <a:spcPts val="0"/>
                        </a:spcBef>
                        <a:spcAft>
                          <a:spcPts val="600"/>
                        </a:spcAft>
                      </a:pPr>
                      <a:r>
                        <a:rPr lang="id-ID" sz="1800" b="1" dirty="0">
                          <a:latin typeface="Calibri"/>
                          <a:ea typeface="Calibri"/>
                          <a:cs typeface="Calibri"/>
                        </a:rPr>
                        <a:t>c. 	UU Merek 1992</a:t>
                      </a:r>
                      <a:endParaRPr lang="en-US" sz="1800" b="1" dirty="0">
                        <a:latin typeface="Calibri"/>
                        <a:ea typeface="Calibri"/>
                        <a:cs typeface="Times New Roman"/>
                      </a:endParaRPr>
                    </a:p>
                  </a:txBody>
                  <a:tcPr marL="68580" marR="68580" marT="0" marB="0"/>
                </a:tc>
              </a:tr>
              <a:tr h="914400">
                <a:tc>
                  <a:txBody>
                    <a:bodyPr/>
                    <a:lstStyle/>
                    <a:p>
                      <a:pPr marL="0" marR="0" algn="ctr">
                        <a:spcBef>
                          <a:spcPts val="600"/>
                        </a:spcBef>
                        <a:spcAft>
                          <a:spcPts val="600"/>
                        </a:spcAft>
                      </a:pPr>
                      <a:r>
                        <a:rPr lang="id-ID" sz="2400" b="1" dirty="0">
                          <a:latin typeface="Calibri"/>
                          <a:ea typeface="Calibri"/>
                          <a:cs typeface="Calibri"/>
                        </a:rPr>
                        <a:t>2000</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0"/>
                        </a:spcAft>
                      </a:pPr>
                      <a:r>
                        <a:rPr lang="id-ID" sz="1800" b="1" dirty="0">
                          <a:latin typeface="Calibri"/>
                          <a:ea typeface="Calibri"/>
                          <a:cs typeface="Calibri"/>
                        </a:rPr>
                        <a:t>Pemerintah mengesahkan 3 UU di bidang HKI yaitu:</a:t>
                      </a:r>
                      <a:endParaRPr lang="en-US" sz="1800" b="1" dirty="0">
                        <a:latin typeface="Calibri"/>
                        <a:ea typeface="Calibri"/>
                        <a:cs typeface="Times New Roman"/>
                      </a:endParaRPr>
                    </a:p>
                    <a:p>
                      <a:pPr marL="381635" marR="0" indent="-360045">
                        <a:spcBef>
                          <a:spcPts val="0"/>
                        </a:spcBef>
                        <a:spcAft>
                          <a:spcPts val="0"/>
                        </a:spcAft>
                      </a:pPr>
                      <a:r>
                        <a:rPr lang="id-ID" sz="1800" b="1" dirty="0">
                          <a:latin typeface="Calibri"/>
                          <a:ea typeface="Calibri"/>
                          <a:cs typeface="Calibri"/>
                        </a:rPr>
                        <a:t>a. 	UU no. 30 tahun 2000 tentang Rahasia Dagang</a:t>
                      </a:r>
                      <a:endParaRPr lang="en-US" sz="1800" b="1" dirty="0">
                        <a:latin typeface="Calibri"/>
                        <a:ea typeface="Calibri"/>
                        <a:cs typeface="Times New Roman"/>
                      </a:endParaRPr>
                    </a:p>
                    <a:p>
                      <a:pPr marL="381635" marR="0" indent="-360045">
                        <a:spcBef>
                          <a:spcPts val="0"/>
                        </a:spcBef>
                        <a:spcAft>
                          <a:spcPts val="0"/>
                        </a:spcAft>
                      </a:pPr>
                      <a:r>
                        <a:rPr lang="id-ID" sz="1800" b="1" dirty="0">
                          <a:latin typeface="Calibri"/>
                          <a:ea typeface="Calibri"/>
                          <a:cs typeface="Calibri"/>
                        </a:rPr>
                        <a:t>b. 	UU no. 31 tahun 2000 tentang Desain Industri</a:t>
                      </a:r>
                      <a:endParaRPr lang="en-US" sz="1800" b="1" dirty="0">
                        <a:latin typeface="Calibri"/>
                        <a:ea typeface="Calibri"/>
                        <a:cs typeface="Times New Roman"/>
                      </a:endParaRPr>
                    </a:p>
                    <a:p>
                      <a:pPr marL="381635" marR="0" indent="-360045">
                        <a:spcBef>
                          <a:spcPts val="0"/>
                        </a:spcBef>
                        <a:spcAft>
                          <a:spcPts val="600"/>
                        </a:spcAft>
                      </a:pPr>
                      <a:r>
                        <a:rPr lang="id-ID" sz="1800" b="1" dirty="0">
                          <a:latin typeface="Calibri"/>
                          <a:ea typeface="Calibri"/>
                          <a:cs typeface="Calibri"/>
                        </a:rPr>
                        <a:t>c. 	UU no. 32 tahun 2000 tentang Desain Tataletak Sirkuit Terpadu</a:t>
                      </a:r>
                      <a:endParaRPr lang="en-US" sz="1800" b="1" dirty="0">
                        <a:latin typeface="Calibri"/>
                        <a:ea typeface="Calibri"/>
                        <a:cs typeface="Times New Roman"/>
                      </a:endParaRPr>
                    </a:p>
                  </a:txBody>
                  <a:tcPr marL="68580" marR="68580" marT="0" marB="0"/>
                </a:tc>
              </a:tr>
              <a:tr h="914400">
                <a:tc>
                  <a:txBody>
                    <a:bodyPr/>
                    <a:lstStyle/>
                    <a:p>
                      <a:pPr marL="0" marR="0" algn="ctr">
                        <a:spcBef>
                          <a:spcPts val="600"/>
                        </a:spcBef>
                        <a:spcAft>
                          <a:spcPts val="600"/>
                        </a:spcAft>
                      </a:pPr>
                      <a:r>
                        <a:rPr lang="id-ID" sz="2400" b="1" dirty="0">
                          <a:latin typeface="Calibri"/>
                          <a:ea typeface="Calibri"/>
                          <a:cs typeface="Calibri"/>
                        </a:rPr>
                        <a:t>2001</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0"/>
                        </a:spcAft>
                      </a:pPr>
                      <a:r>
                        <a:rPr lang="id-ID" sz="1800" b="1" dirty="0">
                          <a:latin typeface="Calibri"/>
                          <a:ea typeface="Calibri"/>
                          <a:cs typeface="Calibri"/>
                        </a:rPr>
                        <a:t>Pemerintah mengesahkan 2 UU di bidang HKI yaitu:</a:t>
                      </a:r>
                      <a:endParaRPr lang="en-US" sz="1800" b="1" dirty="0">
                        <a:latin typeface="Calibri"/>
                        <a:ea typeface="Calibri"/>
                        <a:cs typeface="Times New Roman"/>
                      </a:endParaRPr>
                    </a:p>
                    <a:p>
                      <a:pPr marL="381635" marR="0" indent="-360045">
                        <a:spcBef>
                          <a:spcPts val="0"/>
                        </a:spcBef>
                        <a:spcAft>
                          <a:spcPts val="0"/>
                        </a:spcAft>
                      </a:pPr>
                      <a:r>
                        <a:rPr lang="id-ID" sz="1800" b="1" dirty="0">
                          <a:latin typeface="Calibri"/>
                          <a:ea typeface="Calibri"/>
                          <a:cs typeface="Calibri"/>
                        </a:rPr>
                        <a:t>a. 	UU no. 14 tahun 2001 tentang Paten</a:t>
                      </a:r>
                      <a:endParaRPr lang="en-US" sz="1800" b="1" dirty="0">
                        <a:latin typeface="Calibri"/>
                        <a:ea typeface="Calibri"/>
                        <a:cs typeface="Times New Roman"/>
                      </a:endParaRPr>
                    </a:p>
                    <a:p>
                      <a:pPr marL="381635" marR="0" indent="-360045">
                        <a:spcBef>
                          <a:spcPts val="0"/>
                        </a:spcBef>
                        <a:spcAft>
                          <a:spcPts val="600"/>
                        </a:spcAft>
                      </a:pPr>
                      <a:r>
                        <a:rPr lang="id-ID" sz="1800" b="1" dirty="0">
                          <a:latin typeface="Calibri"/>
                          <a:ea typeface="Calibri"/>
                          <a:cs typeface="Calibri"/>
                        </a:rPr>
                        <a:t>b. 	UU no. 15 tahun 2001 tentang Merek</a:t>
                      </a:r>
                      <a:endParaRPr lang="en-US" sz="1800" b="1" dirty="0">
                        <a:latin typeface="Calibri"/>
                        <a:ea typeface="Calibri"/>
                        <a:cs typeface="Times New Roman"/>
                      </a:endParaRPr>
                    </a:p>
                  </a:txBody>
                  <a:tcPr marL="68580" marR="68580" marT="0" marB="0"/>
                </a:tc>
              </a:tr>
              <a:tr h="914400">
                <a:tc>
                  <a:txBody>
                    <a:bodyPr/>
                    <a:lstStyle/>
                    <a:p>
                      <a:pPr marL="0" marR="0" algn="ctr">
                        <a:spcBef>
                          <a:spcPts val="600"/>
                        </a:spcBef>
                        <a:spcAft>
                          <a:spcPts val="600"/>
                        </a:spcAft>
                      </a:pPr>
                      <a:r>
                        <a:rPr lang="id-ID" sz="2400" b="1" dirty="0">
                          <a:latin typeface="Calibri"/>
                          <a:ea typeface="Calibri"/>
                          <a:cs typeface="Calibri"/>
                        </a:rPr>
                        <a:t>2002</a:t>
                      </a:r>
                      <a:endParaRPr lang="en-US" sz="2400" b="1" dirty="0">
                        <a:latin typeface="Calibri"/>
                        <a:ea typeface="Calibri"/>
                        <a:cs typeface="Times New Roman"/>
                      </a:endParaRPr>
                    </a:p>
                  </a:txBody>
                  <a:tcPr marL="68580" marR="68580" marT="0" marB="0"/>
                </a:tc>
                <a:tc>
                  <a:txBody>
                    <a:bodyPr/>
                    <a:lstStyle/>
                    <a:p>
                      <a:pPr marL="0" marR="0">
                        <a:spcBef>
                          <a:spcPts val="600"/>
                        </a:spcBef>
                        <a:spcAft>
                          <a:spcPts val="600"/>
                        </a:spcAft>
                      </a:pPr>
                      <a:r>
                        <a:rPr lang="id-ID" sz="1800" b="1" dirty="0">
                          <a:latin typeface="Calibri"/>
                          <a:ea typeface="Calibri"/>
                          <a:cs typeface="Calibri"/>
                        </a:rPr>
                        <a:t>Pemerintah mengesahkan UU no. 19 tahun 2002 tentang Hak Cipta dan efektif berlaku tahun 2003</a:t>
                      </a:r>
                      <a:endParaRPr lang="en-US" sz="1800" b="1" dirty="0">
                        <a:latin typeface="Calibri"/>
                        <a:ea typeface="Calibri"/>
                        <a:cs typeface="Times New Roman"/>
                      </a:endParaRPr>
                    </a:p>
                  </a:txBody>
                  <a:tcPr marL="68580" marR="68580" marT="0" marB="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85000" lnSpcReduction="10000"/>
          </a:bodyPr>
          <a:lstStyle/>
          <a:p>
            <a:pPr algn="just"/>
            <a:r>
              <a:rPr lang="id-ID" b="1" dirty="0" smtClean="0"/>
              <a:t>Berdasarkan UU no. 19 tahun 2002, beberapa definisi yang dapat diungkap sebagai bagian yang tidak terpisahkan dari pengakuan HKI, antara lain:</a:t>
            </a:r>
            <a:endParaRPr lang="en-US" b="1" dirty="0" smtClean="0"/>
          </a:p>
          <a:p>
            <a:pPr algn="just">
              <a:buNone/>
            </a:pPr>
            <a:r>
              <a:rPr lang="id-ID" b="1" dirty="0" smtClean="0"/>
              <a:t>1.	Hak Cipta adalah hak eksklusif bagi Pencipta atau penerima hak untuk mengumumkan atau memperbanyak Ciptaannya atau memberikan izin untuk itu dengan tidak mengurangi pembatasan-pembatasan menurut peraturan perundang-undangan yang berlaku.</a:t>
            </a:r>
            <a:endParaRPr lang="en-US" b="1" dirty="0" smtClean="0"/>
          </a:p>
          <a:p>
            <a:pPr algn="just">
              <a:buNone/>
            </a:pPr>
            <a:r>
              <a:rPr lang="id-ID" b="1" dirty="0" smtClean="0"/>
              <a:t>2. 	Pencipta adalah seorang atau beberapa orang secara bersama-sama yang atas inspirasinya melahirkan suatu Ciptaan berdasarkan kemampuan pikiran, imajinasi, kecekatan, keterampilan, atau keahlian yang dituangkan ke dalam bentuk yang khas dan bersifat pribadi.</a:t>
            </a:r>
            <a:endParaRPr lang="en-US" b="1" dirty="0" smtClean="0"/>
          </a:p>
          <a:p>
            <a:pPr algn="just">
              <a:buNone/>
            </a:pPr>
            <a:r>
              <a:rPr lang="id-ID" b="1" dirty="0" smtClean="0"/>
              <a:t>3. 	Ciptaan adalah hasil setiap karya Pencipta yang menunjukkan keasliannya dalam lapangan ilmu pengetahuan, seni, atau sastra.</a:t>
            </a:r>
            <a:endParaRPr lang="en-US" b="1" dirty="0" smtClean="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algn="just">
              <a:buNone/>
            </a:pPr>
            <a:r>
              <a:rPr lang="id-ID" dirty="0" smtClean="0"/>
              <a:t>4. </a:t>
            </a:r>
            <a:r>
              <a:rPr lang="id-ID" b="1" dirty="0" smtClean="0"/>
              <a:t>Pemegang Hak Cipta adalah Pencipta sebagai Pemilik Hak Cipta, atau pihak yang menerima hak tersebut dari Pencipta, atau pihak lain yang menerima lebih lanjut hak dari pihak yang menerima hak tersebut.</a:t>
            </a:r>
            <a:endParaRPr lang="en-US" b="1" dirty="0" smtClean="0"/>
          </a:p>
          <a:p>
            <a:pPr algn="just">
              <a:buNone/>
            </a:pPr>
            <a:r>
              <a:rPr lang="id-ID" b="1" dirty="0" smtClean="0"/>
              <a:t>5. Pengumuman adalah pembacaan, penyiaran, pameran, penjualan, pengedaran, atau penyebaran suatu Ciptaan dengan menggunakan alat apa pun, termasuk media internet, atau melakukan dengan cara apa pun sehingga suatu Ciptaan dapat dibaca, didengar, atau dilihat orang lain.</a:t>
            </a:r>
            <a:endParaRPr lang="en-US" b="1" dirty="0" smtClean="0"/>
          </a:p>
          <a:p>
            <a:pPr algn="just">
              <a:buNone/>
            </a:pPr>
            <a:r>
              <a:rPr lang="id-ID" b="1" dirty="0" smtClean="0"/>
              <a:t>6.	Perbanyakan adalah penambahan jumlah sesuatu Ciptaan, baik secara keseluruhan maupun bagian yang sangat substansial dengan menggunakan bahan-bahan yang sama ataupun tidak sama, termasuk mengalihwujudkan secara permanen atau temporer. </a:t>
            </a:r>
            <a:endParaRPr lang="en-US" b="1" dirty="0" smtClean="0"/>
          </a:p>
          <a:p>
            <a:pPr algn="just">
              <a:buNone/>
            </a:pPr>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lgn="just">
              <a:buNone/>
            </a:pPr>
            <a:r>
              <a:rPr lang="en-US" dirty="0" smtClean="0"/>
              <a:t>   </a:t>
            </a:r>
            <a:r>
              <a:rPr lang="id-ID" b="1" dirty="0" smtClean="0"/>
              <a:t>Pada undang-undang yang sama dapat dijumpai pula peraturan tentang hal-hal yang tidak termasuk pelanggaran Hak Cipta, yaitu:</a:t>
            </a:r>
            <a:endParaRPr lang="en-US" b="1" dirty="0" smtClean="0"/>
          </a:p>
          <a:p>
            <a:pPr algn="just">
              <a:buNone/>
            </a:pPr>
            <a:r>
              <a:rPr lang="id-ID" b="1" dirty="0" smtClean="0"/>
              <a:t>1.	Pengumuman dan/ atau perbanyakan lambang negara dan lagu kebangsaan menurut sifatnya yang asli.</a:t>
            </a:r>
            <a:endParaRPr lang="en-US" b="1" dirty="0" smtClean="0"/>
          </a:p>
          <a:p>
            <a:pPr algn="just">
              <a:buNone/>
            </a:pPr>
            <a:r>
              <a:rPr lang="id-ID" b="1" dirty="0" smtClean="0"/>
              <a:t>2.	Pengumuman dan/ atau perbanyakan sesuatu yang diumumkan dan/ atau diperbanyak oleh pemerintah kecuali hak cipta itu dinyatakan dilindungi.</a:t>
            </a:r>
            <a:endParaRPr lang="en-US" b="1" dirty="0" smtClean="0"/>
          </a:p>
          <a:p>
            <a:pPr algn="just">
              <a:buNone/>
            </a:pPr>
            <a:r>
              <a:rPr lang="id-ID" b="1" dirty="0" smtClean="0"/>
              <a:t>3.	Pengambilan berita aktual dengan menyertakan sumbernya</a:t>
            </a:r>
            <a:endParaRPr 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85000" lnSpcReduction="10000"/>
          </a:bodyPr>
          <a:lstStyle/>
          <a:p>
            <a:r>
              <a:rPr lang="id-ID" b="1" u="sng" dirty="0" smtClean="0"/>
              <a:t>Dengan syarat sumbernya harus dicantumkan:</a:t>
            </a:r>
            <a:endParaRPr lang="en-US" b="1" u="sng" dirty="0" smtClean="0"/>
          </a:p>
          <a:p>
            <a:pPr algn="just">
              <a:buNone/>
            </a:pPr>
            <a:r>
              <a:rPr lang="id-ID" dirty="0" smtClean="0"/>
              <a:t>a. 	</a:t>
            </a:r>
            <a:r>
              <a:rPr lang="id-ID" b="1" dirty="0" smtClean="0"/>
              <a:t>Untuk kepentingan pendidikan, penelitian, penulisan karya ilmiah, penyusunan laporan, penulisan kritik dengan tidak merugikan kepentingan yang wajar dari pencipta.</a:t>
            </a:r>
            <a:endParaRPr lang="en-US" b="1" dirty="0" smtClean="0"/>
          </a:p>
          <a:p>
            <a:pPr algn="just">
              <a:buNone/>
            </a:pPr>
            <a:r>
              <a:rPr lang="id-ID" b="1" dirty="0" smtClean="0"/>
              <a:t>b. 	Pengambilan ciptaan untuk kepentingan:</a:t>
            </a:r>
            <a:endParaRPr lang="en-US" b="1" dirty="0" smtClean="0"/>
          </a:p>
          <a:p>
            <a:pPr lvl="1" algn="just">
              <a:buFont typeface="Wingdings" pitchFamily="2" charset="2"/>
              <a:buChar char="ü"/>
            </a:pPr>
            <a:r>
              <a:rPr lang="id-ID" b="1" dirty="0" smtClean="0"/>
              <a:t>	Pembelaan di dalam atau di luar pengadilan</a:t>
            </a:r>
            <a:endParaRPr lang="en-US" b="1" dirty="0" smtClean="0"/>
          </a:p>
          <a:p>
            <a:pPr lvl="1" algn="just">
              <a:buFont typeface="Wingdings" pitchFamily="2" charset="2"/>
              <a:buChar char="ü"/>
            </a:pPr>
            <a:r>
              <a:rPr lang="id-ID" b="1" dirty="0" smtClean="0"/>
              <a:t> 	Ceramah untuk tujuan pendidikan dan ilmu pengetahuan</a:t>
            </a:r>
            <a:endParaRPr lang="en-US" b="1" dirty="0" smtClean="0"/>
          </a:p>
          <a:p>
            <a:pPr lvl="1" algn="just">
              <a:buFont typeface="Wingdings" pitchFamily="2" charset="2"/>
              <a:buChar char="ü"/>
            </a:pPr>
            <a:r>
              <a:rPr lang="id-ID" b="1" dirty="0" smtClean="0"/>
              <a:t> 	pertunjukan atau pementasan yang tidak dipungut bayaran</a:t>
            </a:r>
            <a:endParaRPr lang="en-US" b="1" dirty="0" smtClean="0"/>
          </a:p>
          <a:p>
            <a:pPr algn="just">
              <a:buNone/>
            </a:pPr>
            <a:r>
              <a:rPr lang="id-ID" b="1" dirty="0" smtClean="0"/>
              <a:t>c. 	Perbanyakan suatu ciptaan bidang ilmu pengetahuan, seni dan sastra dalam braille untuk kepentingan tunanetra.</a:t>
            </a:r>
            <a:endParaRPr lang="en-US" b="1" dirty="0" smtClean="0"/>
          </a:p>
          <a:p>
            <a:pPr algn="just">
              <a:buNone/>
            </a:pPr>
            <a:r>
              <a:rPr lang="id-ID" b="1" dirty="0" smtClean="0"/>
              <a:t>d. 	Perbanyakan ciptaan selain program komputer yang bersifat nonkomersial.</a:t>
            </a:r>
            <a:endParaRPr lang="en-US" b="1" dirty="0" smtClean="0"/>
          </a:p>
          <a:p>
            <a:pPr algn="just">
              <a:buNone/>
            </a:pPr>
            <a:r>
              <a:rPr lang="id-ID" b="1" dirty="0" smtClean="0"/>
              <a:t>e. 	Pembuatan salinan cadangan suatu program komputer oleh pemilik program komputer yang dilakukan semata-mata untuk digunakan sendiri.</a:t>
            </a:r>
            <a:endParaRPr lang="en-US" b="1" dirty="0" smtClean="0"/>
          </a:p>
          <a:p>
            <a:pPr algn="just">
              <a:buNone/>
            </a:pP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85000" lnSpcReduction="20000"/>
          </a:bodyPr>
          <a:lstStyle/>
          <a:p>
            <a:r>
              <a:rPr lang="id-ID" b="1" u="sng" dirty="0" smtClean="0"/>
              <a:t>8.5	Tujuan Pengaturan Pemanfaatan TI</a:t>
            </a:r>
            <a:endParaRPr lang="en-US" u="sng" dirty="0" smtClean="0"/>
          </a:p>
          <a:p>
            <a:pPr algn="just">
              <a:buNone/>
            </a:pPr>
            <a:r>
              <a:rPr lang="id-ID" dirty="0" smtClean="0"/>
              <a:t/>
            </a:r>
            <a:br>
              <a:rPr lang="id-ID" dirty="0" smtClean="0"/>
            </a:br>
            <a:r>
              <a:rPr lang="id-ID" b="1" dirty="0" smtClean="0"/>
              <a:t>Tujuan pengaturan pemanfaatan teknologi informasi adalah:</a:t>
            </a:r>
            <a:endParaRPr lang="en-US" b="1" dirty="0" smtClean="0"/>
          </a:p>
          <a:p>
            <a:pPr algn="just">
              <a:buNone/>
            </a:pPr>
            <a:r>
              <a:rPr lang="id-ID" b="1" dirty="0" smtClean="0"/>
              <a:t>1. 	Mendukung persatuan dan kesatuan bangsa serta mencerdaskan kehidupan bangsa sebagai bagian dari masyarakat informasi dunia</a:t>
            </a:r>
            <a:endParaRPr lang="en-US" b="1" dirty="0" smtClean="0"/>
          </a:p>
          <a:p>
            <a:pPr algn="just">
              <a:buNone/>
            </a:pPr>
            <a:r>
              <a:rPr lang="id-ID" b="1" dirty="0" smtClean="0"/>
              <a:t>2. 	Mendukung perkembangan perdagangan dan perekonomian nasional dalam rangka meningkatkan kesejahteran masyarakat dan pertumbuhan ekonomi nasional</a:t>
            </a:r>
            <a:endParaRPr lang="en-US" b="1" dirty="0" smtClean="0"/>
          </a:p>
          <a:p>
            <a:pPr algn="just">
              <a:buNone/>
            </a:pPr>
            <a:r>
              <a:rPr lang="id-ID" b="1" dirty="0" smtClean="0"/>
              <a:t>3. 	Mendukung efektivitas komunikasi dengan memanfaatkan secara optimal TI untuk tercapainya keadilan dan kepastian hukum</a:t>
            </a:r>
            <a:endParaRPr lang="en-US" b="1" dirty="0" smtClean="0"/>
          </a:p>
          <a:p>
            <a:pPr algn="just">
              <a:buNone/>
            </a:pPr>
            <a:r>
              <a:rPr lang="id-ID" b="1" dirty="0" smtClean="0"/>
              <a:t>4. 	Memberikan kesempatan seluas-luasnya kepada setiap untuk mengembangkan pemikiran dan kemampuannya di bidang TI secara bertanggung jawab dalam rangka menghadapi perkembangan TI dunia</a:t>
            </a:r>
            <a:endParaRPr lang="en-US" b="1" dirty="0" smtClean="0"/>
          </a:p>
          <a:p>
            <a:pPr>
              <a:buNone/>
            </a:pPr>
            <a:endParaRPr lang="en-US" dirty="0" smtClean="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20000"/>
          </a:bodyPr>
          <a:lstStyle/>
          <a:p>
            <a:r>
              <a:rPr lang="id-ID" b="1" u="sng" dirty="0" smtClean="0"/>
              <a:t>Ruang Lingkup Pelanggaran Hukum TI di Indonesia</a:t>
            </a:r>
            <a:endParaRPr lang="en-US" u="sng" dirty="0" smtClean="0"/>
          </a:p>
          <a:p>
            <a:pPr>
              <a:buNone/>
            </a:pPr>
            <a:r>
              <a:rPr lang="id-ID" b="1" u="sng" dirty="0" smtClean="0"/>
              <a:t> </a:t>
            </a:r>
            <a:endParaRPr lang="en-US" u="sng" dirty="0" smtClean="0"/>
          </a:p>
          <a:p>
            <a:pPr algn="just">
              <a:buNone/>
            </a:pPr>
            <a:r>
              <a:rPr lang="id-ID" b="1" dirty="0" smtClean="0"/>
              <a:t>1. </a:t>
            </a:r>
            <a:r>
              <a:rPr lang="id-ID" dirty="0" smtClean="0"/>
              <a:t>	</a:t>
            </a:r>
            <a:r>
              <a:rPr lang="id-ID" b="1" dirty="0" smtClean="0"/>
              <a:t>Memanfaatkan TI dengan melawan hukum seperti menyakiti, melukai atau menghilangkan harta benda bahkan nyawa orang lain. </a:t>
            </a:r>
            <a:endParaRPr lang="en-US" b="1" dirty="0" smtClean="0"/>
          </a:p>
          <a:p>
            <a:pPr algn="just">
              <a:buNone/>
            </a:pPr>
            <a:r>
              <a:rPr lang="id-ID" b="1" dirty="0" smtClean="0"/>
              <a:t>2. 	Melakukan intersepsi (mencengah/ menahan) terhadap lalu lintas komunikasi data. </a:t>
            </a:r>
            <a:endParaRPr lang="en-US" b="1" dirty="0" smtClean="0"/>
          </a:p>
          <a:p>
            <a:pPr algn="just">
              <a:buNone/>
            </a:pPr>
            <a:r>
              <a:rPr lang="id-ID" b="1" dirty="0" smtClean="0"/>
              <a:t>3. 	Sengaja merusak mengganggu data tersimpan dalam alat penyimpanan data elektronik yang tersusun sebagai bagian dari sistem komputer. </a:t>
            </a:r>
            <a:endParaRPr lang="en-US" b="1" dirty="0" smtClean="0"/>
          </a:p>
          <a:p>
            <a:pPr algn="just">
              <a:buNone/>
            </a:pPr>
            <a:r>
              <a:rPr lang="id-ID" b="1" dirty="0" smtClean="0"/>
              <a:t>4. 	Sengaja menghilangkan bukti-bukti elektronik yang dapat dijadikan alat bukti sah di pengadilan yang terdapat pada suatu sistem informasi atau sistem komputer. </a:t>
            </a:r>
            <a:endParaRPr lang="en-US" b="1" dirty="0" smtClean="0"/>
          </a:p>
          <a:p>
            <a:pPr algn="just">
              <a:buNone/>
            </a:pPr>
            <a:r>
              <a:rPr lang="id-ID" b="1" dirty="0" smtClean="0"/>
              <a:t>5. 	Sengaja merusak atau mengganggu sistem informasi, sistem komputer, jaringan komputer dan internet. </a:t>
            </a:r>
            <a:endParaRPr lang="en-US" b="1" dirty="0" smtClean="0"/>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algn="just">
              <a:buNone/>
            </a:pPr>
            <a:r>
              <a:rPr lang="id-ID" b="1" dirty="0" smtClean="0"/>
              <a:t>6. 	Memanfaatkan TI untuk menipu, menghasut, memfitnah, menjatuhkan nama baik seseorang atau organisasi. </a:t>
            </a:r>
            <a:endParaRPr lang="en-US" b="1" dirty="0" smtClean="0"/>
          </a:p>
          <a:p>
            <a:pPr algn="just">
              <a:buNone/>
            </a:pPr>
            <a:r>
              <a:rPr lang="id-ID" b="1" dirty="0" smtClean="0"/>
              <a:t>7. 	Memanfaatkan TI untuk menyebarkan gambar, tulisan atau kombinasi dari keduanya yang mengandung sifat-sifat pornografi. </a:t>
            </a:r>
            <a:endParaRPr lang="en-US" b="1" dirty="0" smtClean="0"/>
          </a:p>
          <a:p>
            <a:pPr algn="just">
              <a:buNone/>
            </a:pPr>
            <a:r>
              <a:rPr lang="id-ID" b="1" dirty="0" smtClean="0"/>
              <a:t>8. 	Memanfaatkan TI untuk membantu terjadinya percobaan atau persekongkolan yang menjurus pada kejahatan. </a:t>
            </a:r>
            <a:endParaRPr lang="en-US" b="1" dirty="0" smtClean="0"/>
          </a:p>
          <a:p>
            <a:pPr algn="just">
              <a:buNone/>
            </a:pPr>
            <a:r>
              <a:rPr lang="id-ID" b="1" dirty="0" smtClean="0"/>
              <a:t>9. 	Setiap badan hukum penyelenggaraan jasa akses internet atau penyelenggaraan layanan TI, baik untuk keperluan komersial maupun keperluan internal perusahaan, dengan sengaja tidak menyimpan atau tidak dapat menyediakan catatan transaksi elektronik sedikitnya untuk jangka waktu dua tahun. </a:t>
            </a:r>
            <a:endParaRPr lang="en-US" b="1" dirty="0" smtClean="0"/>
          </a:p>
          <a:p>
            <a:pPr algn="just">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lgn="just">
              <a:buNone/>
            </a:pPr>
            <a:r>
              <a:rPr lang="en-US" b="1" dirty="0" smtClean="0"/>
              <a:t>    </a:t>
            </a:r>
            <a:r>
              <a:rPr lang="id-ID" b="1" dirty="0" smtClean="0"/>
              <a:t>Istilah-istilah tersebut lahir mengingat kegiatan yang dilakukan melalui jaringan sistem komputer dan sistem komunikasi baik dalam lingkup lokal maupun global (Internet) dengan memanfaatkan teknologi informasi berbasis sistem komputer yang merupakan sistem elektronik yang dapat dilihat secara virtual. Permasalahan hukum yang seringkali dihadapi adalah ketika terkait dengan penyampaian informasi, komunikasi, dan/ atau transaksi secara elektronik, khususnya dalam hal pembuktian dan hal yang terkait dengan perbuatan hukum yang dilaksanakan melalui sistem elektronik. </a:t>
            </a:r>
            <a:endParaRPr lang="en-US" b="1" dirty="0" smtClean="0"/>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10000"/>
          </a:bodyPr>
          <a:lstStyle/>
          <a:p>
            <a:pPr algn="just">
              <a:buNone/>
            </a:pPr>
            <a:r>
              <a:rPr lang="en-US" b="1" dirty="0" smtClean="0"/>
              <a:t>    </a:t>
            </a:r>
            <a:r>
              <a:rPr lang="id-ID" b="1" dirty="0" smtClean="0"/>
              <a:t>Oleh karena itu dapatlah disimpulkan bahwa sebuah profesi hanya dapat memperoleh kepercayaan dari masyarakat, bilamana dalam diri para elit profesional tersebut ada kesadaran kuat untuk mengindahkan etika profesi pada saat mereka ingin memberikan jasa keahlian profesi kepada masyarakat yang memerlukannya. Tanpa etika profesi, apa yang semula dikenal sebagai sebuah profesi yang terhormat akan segera jatuh terdegradasi menjadi sebuah pekerjaan pencarian nafkah biasa (okupasi) yang sedikitpun tidak diwarnai dengan nilai-nilai idealisme dan ujung-ujungnya akan berakhir dengan tidak adanya lagi respek maupun kepercayaan yang pantas diberikan kepada para elite profesional ini. </a:t>
            </a:r>
            <a:endParaRPr lang="en-US" b="1" dirty="0" smtClean="0"/>
          </a:p>
          <a:p>
            <a:pPr algn="just">
              <a:buNone/>
            </a:pPr>
            <a:endParaRPr 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buNone/>
            </a:pPr>
            <a:r>
              <a:rPr lang="en-US" sz="3600" b="1" dirty="0" smtClean="0"/>
              <a:t>   </a:t>
            </a:r>
          </a:p>
          <a:p>
            <a:pPr>
              <a:buNone/>
            </a:pPr>
            <a:r>
              <a:rPr lang="en-US" sz="3600" b="1" smtClean="0"/>
              <a:t>    </a:t>
            </a:r>
            <a:r>
              <a:rPr lang="id-ID" sz="3600" b="1" dirty="0" smtClean="0"/>
              <a:t>Profesi bukan sekedar pekerjaan/ </a:t>
            </a:r>
            <a:r>
              <a:rPr lang="id-ID" sz="3600" b="1" i="1" dirty="0" smtClean="0"/>
              <a:t>vacation</a:t>
            </a:r>
            <a:r>
              <a:rPr lang="id-ID" sz="3600" b="1" dirty="0" smtClean="0"/>
              <a:t>, akan tetapi suatu pekerjaan yang memerlukan keahlian/ </a:t>
            </a:r>
            <a:r>
              <a:rPr lang="id-ID" sz="3600" b="1" i="1" dirty="0" smtClean="0"/>
              <a:t>expertise</a:t>
            </a:r>
            <a:r>
              <a:rPr lang="id-ID" sz="3600" b="1" dirty="0" smtClean="0"/>
              <a:t>, tanggung jawab/ </a:t>
            </a:r>
            <a:r>
              <a:rPr lang="id-ID" sz="3600" b="1" i="1" dirty="0" smtClean="0"/>
              <a:t>responsibility</a:t>
            </a:r>
            <a:r>
              <a:rPr lang="id-ID" sz="3600" b="1" dirty="0" smtClean="0"/>
              <a:t>, dan kesejawatan/ </a:t>
            </a:r>
            <a:r>
              <a:rPr lang="id-ID" sz="3600" b="1" i="1" dirty="0" smtClean="0"/>
              <a:t>corporateness</a:t>
            </a:r>
            <a:r>
              <a:rPr lang="id-ID" sz="3600" b="1" dirty="0" smtClean="0"/>
              <a:t>. Profesi informasi memerlukan variabel-variabel, pengembangan pengetahuan, penyediaan sarana/ insititusi, asosiasi, dan pengakuan oleh khalayak.</a:t>
            </a:r>
            <a:endParaRPr lang="en-US" sz="3600" b="1" dirty="0" smtClean="0"/>
          </a:p>
          <a:p>
            <a:pPr>
              <a:buNone/>
            </a:pPr>
            <a:endParaRPr lang="en-US"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lnSpcReduction="10000"/>
          </a:bodyPr>
          <a:lstStyle/>
          <a:p>
            <a:pPr algn="just"/>
            <a:r>
              <a:rPr lang="id-ID" b="1" dirty="0" smtClean="0"/>
              <a:t>Yang dimaksud dengan sistem elektronik adalah sistem komputer dalam arti luas, yang tidak hanya mencakup perangkat keras dan perangkat lunak komputer, tetapi juga mencakup jaringan telekomunikasi dan/ atau sistem komunikasi elektronik. Perangkat lunak atau program computer adalah sekumpulan instruksi yang diwujudkan dalam bentuk bahasa, kode, skema, ataupun bentuk lain, yang apabila digabungkan dengan media yang dapat dibaca dengan komputer akan mampu membuat komputer bekerja untuk melakukan fungsi khusus atau untuk mencapai hasil yang khusus, termasuk persiapan dalam merancang instruksi tersebut. </a:t>
            </a:r>
            <a:endParaRPr lang="en-US"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buNone/>
            </a:pPr>
            <a:r>
              <a:rPr lang="en-US" b="1" dirty="0" smtClean="0"/>
              <a:t>     </a:t>
            </a:r>
            <a:r>
              <a:rPr lang="id-ID" b="1" dirty="0" smtClean="0"/>
              <a:t>Sistem elektronik juga digunakan untuk menjelaskan keberadaan sistem informasi yang merupakan penerapan teknologi informasi yang berbasis jaringan telekomunikasi dan media elektronik, yang berfungsi merancang, memproses, menganalisis, menampilkan, dan mengirimkan atau menyebarkan informasi elektronik. Sistem informasi secara teknis dan manajemen sebenarnya adalah perwujudan penerapan produk teknologi informasi ke dalam suatu bentuk organisasi dan manajemen sesuai dengan karakteristik kebutuhan pada organisasi tersebut dan sesuai dengan tujuan peruntukannya. Pada sisi yang lain, sistem informasi secara teknis dan fungsional adalah keterpaduan sistem antara manusia dan mesin yang mencakup komponen perangkat keras, perangkat lunak, prosedur, sumber daya manusia, dan substansi informasi yang dalam pemanfaatannya mencakup fungsi input, process, output, storage, dan communication. </a:t>
            </a:r>
            <a:endParaRPr lang="en-US" b="1"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buNone/>
            </a:pPr>
            <a:r>
              <a:rPr lang="en-US" b="1" dirty="0" smtClean="0"/>
              <a:t>    </a:t>
            </a:r>
            <a:r>
              <a:rPr lang="id-ID" b="1" dirty="0" smtClean="0"/>
              <a:t>Sehubungan dengan itu, dunia hukum sebenarnya sudah sejak lama memperluas penafsiran asas dan normanya ketika menghadapi persoalan kebendaan yang tidak berwujud, misalnya dalam kasus pencurian listrik sebagai perbuatan pidana. Dalam kenyataan kegiatan cyber tidak lagi sederhana karena kegiatannya tidak lagi dibatasi oleh teritori suatu negara, yang mudah diakses kapan pun dan dari mana pun. Kerugian dapat terjadi baik pada pelaku transaksi maupun pada orang lain yang tidak pernah melakukan transaksi, misalnya pencurian dana kartu kredit melalui pembelanjaan di Internet. Di samping itu, pembuktian merupakan faktor yang sangat penting, mengingat informasi elektronik sangat rentan untuk diubah, disadap, dipalsukan, dan dikirim ke berbagai penjuru dunia dalam waktu hitungan detik. Dengan demikian, dampak yang diakibatkannya pun bias demikian kompleks dan rumit. </a:t>
            </a:r>
            <a:endParaRPr lang="en-US" b="1" dirty="0" smtClean="0"/>
          </a:p>
          <a:p>
            <a:pPr algn="just">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85000" lnSpcReduction="20000"/>
          </a:bodyPr>
          <a:lstStyle/>
          <a:p>
            <a:pPr algn="just"/>
            <a:r>
              <a:rPr lang="id-ID" b="1" dirty="0" smtClean="0"/>
              <a:t>Permasalahan yang lebih luas terjadi pada bidang keperdataan karena transaksi elektronik untuk kegiatan perdagangan melalui sistem elektronik (electronic commerce) telah menjadi bagian dari perniagaan nasional dan internasional. Kenyataan ini menunjukkan bahwa konvergensi di bidang teknologi informasi, media, dan informatika (telematika) berkembang terus tanpa dapat dibendung, seiring dengan ditemukannya perkembangan baru di bidang teknologi informasi, media, dan komunikasi.  </a:t>
            </a:r>
            <a:endParaRPr lang="en-US" b="1" dirty="0" smtClean="0"/>
          </a:p>
          <a:p>
            <a:pPr algn="just"/>
            <a:r>
              <a:rPr lang="id-ID" b="1" dirty="0" smtClean="0"/>
              <a:t>Kegiatan melalui media sistem elektronik, yang disebut juga ruang cyber (cyber space), meskipun bersifat virtual dapat dikategorikan sebagai tindakan atau perbuatan hukum yang nyata. Secara yuridis kegiatan pada ruang cyber tidak dapat didekati dengan ukuran dan kualifikasi hukum konvensional saja sebab jika cara ini yang ditempuh akan terlalu banyak kesulitan dan hal yang lolos dari pemberlakuan hukum. Kegiatan dalam ruang cyber adalah kegiatan virtual yang berdampak sangat nyata meskipun alat buktinya bersifat elektronik. </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2751</Words>
  <Application>Microsoft Office PowerPoint</Application>
  <PresentationFormat>On-screen Show (4:3)</PresentationFormat>
  <Paragraphs>192</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PowerPoint Presentation</vt:lpstr>
      <vt:lpstr>POKOK BAHASAN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BAB 8.Kerangka Hukum Teknologi Informasi    </dc:title>
  <dc:creator/>
  <cp:lastModifiedBy>SONY</cp:lastModifiedBy>
  <cp:revision>27</cp:revision>
  <dcterms:created xsi:type="dcterms:W3CDTF">2006-08-16T00:00:00Z</dcterms:created>
  <dcterms:modified xsi:type="dcterms:W3CDTF">2015-10-28T01:46:54Z</dcterms:modified>
</cp:coreProperties>
</file>