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4" r:id="rId5"/>
    <p:sldId id="275" r:id="rId6"/>
    <p:sldId id="257" r:id="rId7"/>
    <p:sldId id="258" r:id="rId8"/>
    <p:sldId id="276" r:id="rId9"/>
    <p:sldId id="259" r:id="rId10"/>
    <p:sldId id="277" r:id="rId11"/>
    <p:sldId id="278" r:id="rId12"/>
    <p:sldId id="260" r:id="rId13"/>
    <p:sldId id="279" r:id="rId14"/>
    <p:sldId id="261" r:id="rId15"/>
    <p:sldId id="262" r:id="rId16"/>
    <p:sldId id="263" r:id="rId17"/>
    <p:sldId id="280" r:id="rId18"/>
    <p:sldId id="264" r:id="rId19"/>
    <p:sldId id="265" r:id="rId20"/>
    <p:sldId id="266" r:id="rId21"/>
    <p:sldId id="267" r:id="rId22"/>
    <p:sldId id="281" r:id="rId23"/>
    <p:sldId id="268" r:id="rId24"/>
    <p:sldId id="269" r:id="rId25"/>
    <p:sldId id="270" r:id="rId26"/>
    <p:sldId id="282" r:id="rId27"/>
    <p:sldId id="27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858000"/>
          </a:xfrm>
        </p:spPr>
        <p:txBody>
          <a:bodyPr>
            <a:normAutofit/>
          </a:bodyPr>
          <a:lstStyle/>
          <a:p>
            <a:r>
              <a:rPr lang="en-US" sz="7200" b="1" dirty="0" smtClean="0">
                <a:solidFill>
                  <a:srgbClr val="FF0000"/>
                </a:solidFill>
              </a:rPr>
              <a:t>BAB 9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Cyber </a:t>
            </a:r>
            <a:r>
              <a:rPr lang="id-ID" sz="7200" b="1" dirty="0" smtClean="0">
                <a:solidFill>
                  <a:srgbClr val="FF0000"/>
                </a:solidFill>
              </a:rPr>
              <a:t>Ethics dan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Cyber </a:t>
            </a:r>
            <a:r>
              <a:rPr lang="id-ID" sz="7200" b="1" dirty="0" smtClean="0">
                <a:solidFill>
                  <a:srgbClr val="FF0000"/>
                </a:solidFill>
              </a:rPr>
              <a:t>Crime </a:t>
            </a: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endParaRPr lang="en-US" b="1" u="sng" dirty="0" smtClean="0">
              <a:solidFill>
                <a:srgbClr val="0070C0"/>
              </a:solidFill>
            </a:endParaRPr>
          </a:p>
          <a:p>
            <a:pPr algn="just"/>
            <a:r>
              <a:rPr lang="id-ID" b="1" u="sng" dirty="0" smtClean="0">
                <a:solidFill>
                  <a:srgbClr val="0070C0"/>
                </a:solidFill>
              </a:rPr>
              <a:t>Beberapa </a:t>
            </a:r>
            <a:r>
              <a:rPr lang="id-ID" b="1" u="sng" dirty="0" smtClean="0">
                <a:solidFill>
                  <a:srgbClr val="0070C0"/>
                </a:solidFill>
              </a:rPr>
              <a:t>alasan mengenai pentingnya etika dalam dunia maya adalah sebagai berikut</a:t>
            </a:r>
            <a:r>
              <a:rPr lang="id-ID" b="1" dirty="0" smtClean="0">
                <a:solidFill>
                  <a:srgbClr val="0070C0"/>
                </a:solidFill>
              </a:rPr>
              <a:t>:</a:t>
            </a:r>
            <a:endParaRPr lang="en-US" b="1" dirty="0" smtClean="0">
              <a:solidFill>
                <a:srgbClr val="0070C0"/>
              </a:solidFill>
            </a:endParaRPr>
          </a:p>
          <a:p>
            <a:pPr algn="just">
              <a:buNone/>
            </a:pPr>
            <a:endParaRPr lang="en-US" b="1" dirty="0" smtClean="0">
              <a:solidFill>
                <a:srgbClr val="0070C0"/>
              </a:solidFill>
            </a:endParaRPr>
          </a:p>
          <a:p>
            <a:pPr marL="514350" lvl="0" indent="-514350" algn="just">
              <a:buFont typeface="+mj-lt"/>
              <a:buAutoNum type="arabicPeriod"/>
            </a:pPr>
            <a:r>
              <a:rPr lang="id-ID" b="1" dirty="0" smtClean="0"/>
              <a:t>Bahwa pengguna internet berasal dari berbagai negara yang mungkin </a:t>
            </a:r>
            <a:r>
              <a:rPr lang="id-ID" b="1" u="sng" dirty="0" smtClean="0">
                <a:solidFill>
                  <a:srgbClr val="FF0000"/>
                </a:solidFill>
              </a:rPr>
              <a:t>memiliki budaya, bahasa dan adat istiadat yang berbeda-beda</a:t>
            </a:r>
            <a:r>
              <a:rPr lang="id-ID" b="1" u="sng" dirty="0" smtClean="0"/>
              <a:t>.</a:t>
            </a:r>
            <a:endParaRPr lang="en-US" b="1" u="sng" dirty="0" smtClean="0"/>
          </a:p>
          <a:p>
            <a:pPr marL="514350" lvl="0" indent="-514350" algn="just">
              <a:buFont typeface="+mj-lt"/>
              <a:buAutoNum type="arabicPeriod"/>
            </a:pPr>
            <a:r>
              <a:rPr lang="id-ID" b="1" dirty="0" smtClean="0"/>
              <a:t>Pengguna internet merupakan orang-orang yang hidup dalam dunia </a:t>
            </a:r>
            <a:r>
              <a:rPr lang="id-ID" b="1" i="1" u="sng" dirty="0" smtClean="0">
                <a:solidFill>
                  <a:srgbClr val="FF0000"/>
                </a:solidFill>
              </a:rPr>
              <a:t>anonymouse</a:t>
            </a:r>
            <a:r>
              <a:rPr lang="id-ID" b="1" i="1" dirty="0" smtClean="0">
                <a:solidFill>
                  <a:srgbClr val="FF0000"/>
                </a:solidFill>
              </a:rPr>
              <a:t>,</a:t>
            </a:r>
            <a:r>
              <a:rPr lang="id-ID" b="1" dirty="0" smtClean="0"/>
              <a:t> </a:t>
            </a:r>
            <a:r>
              <a:rPr lang="id-ID" b="1" u="sng" dirty="0" smtClean="0">
                <a:solidFill>
                  <a:srgbClr val="FF0000"/>
                </a:solidFill>
              </a:rPr>
              <a:t>yang tidak mengharuskan pernyataan identitas asli dalam berinteraksi</a:t>
            </a:r>
            <a:r>
              <a:rPr lang="id-ID" b="1" u="sng" dirty="0" smtClean="0">
                <a:solidFill>
                  <a:srgbClr val="FF0000"/>
                </a:solidFill>
              </a:rPr>
              <a:t>.</a:t>
            </a:r>
            <a:endParaRPr lang="en-US" b="1" u="sng" dirty="0" smtClean="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buFont typeface="+mj-lt"/>
              <a:buAutoNum type="arabicPeriod" startAt="3"/>
            </a:pPr>
            <a:endParaRPr lang="en-US" b="1" dirty="0" smtClean="0"/>
          </a:p>
          <a:p>
            <a:pPr marL="514350" indent="-514350" algn="just">
              <a:buFont typeface="+mj-lt"/>
              <a:buAutoNum type="arabicPeriod" startAt="3"/>
            </a:pPr>
            <a:r>
              <a:rPr lang="id-ID" sz="3600" b="1" dirty="0" smtClean="0"/>
              <a:t>Berbagai </a:t>
            </a:r>
            <a:r>
              <a:rPr lang="id-ID" sz="3600" b="1" dirty="0" smtClean="0"/>
              <a:t>macam fasilitas yang diberikan dalam internet memungkinkan seseorang untuk bertindak etis seperti misalnya </a:t>
            </a:r>
            <a:r>
              <a:rPr lang="id-ID" sz="3600" b="1" u="sng" dirty="0" smtClean="0">
                <a:solidFill>
                  <a:srgbClr val="FF0000"/>
                </a:solidFill>
              </a:rPr>
              <a:t>ada juga penghuni yang suka iseng dengan melakukan hal-hal yang tidak seharusnya dilakukan</a:t>
            </a:r>
            <a:r>
              <a:rPr lang="id-ID" sz="3600" b="1" u="sng" dirty="0" smtClean="0">
                <a:solidFill>
                  <a:srgbClr val="FF0000"/>
                </a:solidFill>
              </a:rPr>
              <a:t>.</a:t>
            </a:r>
            <a:endParaRPr lang="en-US" sz="3600" b="1" u="sng" dirty="0" smtClean="0">
              <a:solidFill>
                <a:srgbClr val="FF0000"/>
              </a:solidFill>
            </a:endParaRPr>
          </a:p>
          <a:p>
            <a:pPr marL="514350" lvl="0" indent="-514350" algn="just">
              <a:buFont typeface="+mj-lt"/>
              <a:buAutoNum type="arabicPeriod" startAt="3"/>
            </a:pPr>
            <a:r>
              <a:rPr lang="id-ID" sz="3600" b="1" dirty="0" smtClean="0"/>
              <a:t>Harus </a:t>
            </a:r>
            <a:r>
              <a:rPr lang="id-ID" sz="3600" b="1" dirty="0" smtClean="0"/>
              <a:t>diperhatikan bahwa pengguna internet akan </a:t>
            </a:r>
            <a:r>
              <a:rPr lang="id-ID" sz="3600" b="1" u="sng" dirty="0" smtClean="0">
                <a:solidFill>
                  <a:srgbClr val="FF0000"/>
                </a:solidFill>
              </a:rPr>
              <a:t>selalu bertambah setiap saat dan memungkinkan masuknya “penghuni” baru didunia maya tersebut.</a:t>
            </a:r>
            <a:endParaRPr lang="en-US" sz="3600" b="1" u="sng" dirty="0" smtClean="0">
              <a:solidFill>
                <a:srgbClr val="FF0000"/>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r>
              <a:rPr lang="id-ID" b="1" u="sng" dirty="0" smtClean="0">
                <a:solidFill>
                  <a:srgbClr val="0070C0"/>
                </a:solidFill>
              </a:rPr>
              <a:t>Netiket </a:t>
            </a:r>
            <a:r>
              <a:rPr lang="id-ID" dirty="0" smtClean="0">
                <a:solidFill>
                  <a:srgbClr val="0070C0"/>
                </a:solidFill>
              </a:rPr>
              <a:t> </a:t>
            </a:r>
            <a:endParaRPr lang="en-US" dirty="0" smtClean="0">
              <a:solidFill>
                <a:srgbClr val="0070C0"/>
              </a:solidFill>
            </a:endParaRPr>
          </a:p>
          <a:p>
            <a:pPr algn="just"/>
            <a:r>
              <a:rPr lang="id-ID" b="1" u="sng" dirty="0" smtClean="0">
                <a:solidFill>
                  <a:srgbClr val="FF0000"/>
                </a:solidFill>
              </a:rPr>
              <a:t>Netiket atau </a:t>
            </a:r>
            <a:r>
              <a:rPr lang="id-ID" b="1" i="1" u="sng" dirty="0" smtClean="0">
                <a:solidFill>
                  <a:srgbClr val="FF0000"/>
                </a:solidFill>
              </a:rPr>
              <a:t>Nettiquette</a:t>
            </a:r>
            <a:r>
              <a:rPr lang="id-ID" b="1" i="1" dirty="0" smtClean="0"/>
              <a:t>,</a:t>
            </a:r>
            <a:r>
              <a:rPr lang="id-ID" b="1" dirty="0" smtClean="0"/>
              <a:t> adalah etika dalam berkomunikasi menggunakan internet.</a:t>
            </a:r>
            <a:endParaRPr lang="en-US" b="1" dirty="0" smtClean="0"/>
          </a:p>
          <a:p>
            <a:pPr marL="514350" lvl="0" indent="-514350" algn="just">
              <a:buFont typeface="+mj-lt"/>
              <a:buAutoNum type="alphaLcPeriod"/>
            </a:pPr>
            <a:r>
              <a:rPr lang="id-ID" b="1" u="sng" dirty="0" smtClean="0">
                <a:solidFill>
                  <a:srgbClr val="FF0000"/>
                </a:solidFill>
              </a:rPr>
              <a:t>Netiket pada </a:t>
            </a:r>
            <a:r>
              <a:rPr lang="id-ID" b="1" i="1" u="sng" dirty="0" smtClean="0">
                <a:solidFill>
                  <a:srgbClr val="FF0000"/>
                </a:solidFill>
              </a:rPr>
              <a:t>one to one communications</a:t>
            </a:r>
            <a:endParaRPr lang="en-US" b="1" u="sng" dirty="0" smtClean="0">
              <a:solidFill>
                <a:srgbClr val="FF0000"/>
              </a:solidFill>
            </a:endParaRPr>
          </a:p>
          <a:p>
            <a:pPr algn="just">
              <a:buNone/>
            </a:pPr>
            <a:r>
              <a:rPr lang="id-ID" b="1" dirty="0" smtClean="0"/>
              <a:t>	Yang dimaksud dengan </a:t>
            </a:r>
            <a:r>
              <a:rPr lang="id-ID" b="1" i="1" dirty="0" smtClean="0"/>
              <a:t>one to one communications</a:t>
            </a:r>
            <a:r>
              <a:rPr lang="id-ID" b="1" dirty="0" smtClean="0"/>
              <a:t> adalah kondisi dimana </a:t>
            </a:r>
            <a:r>
              <a:rPr lang="id-ID" b="1" u="sng" dirty="0" smtClean="0">
                <a:solidFill>
                  <a:srgbClr val="FF0000"/>
                </a:solidFill>
              </a:rPr>
              <a:t>komunikasi terjadi antarindividu “face to face” dalam sebuah dialog.</a:t>
            </a:r>
            <a:br>
              <a:rPr lang="id-ID" b="1" u="sng" dirty="0" smtClean="0">
                <a:solidFill>
                  <a:srgbClr val="FF0000"/>
                </a:solidFill>
              </a:rPr>
            </a:br>
            <a:r>
              <a:rPr lang="id-ID" b="1" dirty="0" smtClean="0"/>
              <a:t> </a:t>
            </a:r>
            <a:endParaRPr lang="en-US" b="1" dirty="0" smtClean="0"/>
          </a:p>
          <a:p>
            <a:pPr marL="514350" lvl="0" indent="-514350" algn="just">
              <a:buFont typeface="+mj-lt"/>
              <a:buAutoNum type="alphaLcPeriod" startAt="2"/>
            </a:pPr>
            <a:r>
              <a:rPr lang="id-ID" b="1" u="sng" dirty="0" smtClean="0">
                <a:solidFill>
                  <a:srgbClr val="FF0000"/>
                </a:solidFill>
              </a:rPr>
              <a:t>Netiket pada </a:t>
            </a:r>
            <a:r>
              <a:rPr lang="id-ID" b="1" i="1" u="sng" dirty="0" smtClean="0">
                <a:solidFill>
                  <a:srgbClr val="FF0000"/>
                </a:solidFill>
              </a:rPr>
              <a:t>one to many communications</a:t>
            </a:r>
            <a:endParaRPr lang="en-US" b="1" u="sng" dirty="0" smtClean="0">
              <a:solidFill>
                <a:srgbClr val="FF0000"/>
              </a:solidFill>
            </a:endParaRPr>
          </a:p>
          <a:p>
            <a:pPr algn="just">
              <a:buNone/>
            </a:pPr>
            <a:r>
              <a:rPr lang="id-ID" b="1" dirty="0" smtClean="0"/>
              <a:t>	Konsep komunikasi </a:t>
            </a:r>
            <a:r>
              <a:rPr lang="id-ID" b="1" i="1" dirty="0" smtClean="0"/>
              <a:t>one to meny communications</a:t>
            </a:r>
            <a:r>
              <a:rPr lang="id-ID" b="1" dirty="0" smtClean="0"/>
              <a:t> adalah bahwa </a:t>
            </a:r>
            <a:r>
              <a:rPr lang="id-ID" b="1" u="sng" dirty="0" smtClean="0">
                <a:solidFill>
                  <a:srgbClr val="FF0000"/>
                </a:solidFill>
              </a:rPr>
              <a:t>satu orang bisa berkomunikasi kepada beberapa orang sekaligus</a:t>
            </a:r>
            <a:r>
              <a:rPr lang="id-ID" b="1" dirty="0" smtClean="0"/>
              <a:t>.  Hal itu seperti yang terjadi pada </a:t>
            </a:r>
            <a:r>
              <a:rPr lang="id-ID" b="1" i="1" u="sng" dirty="0" smtClean="0">
                <a:solidFill>
                  <a:srgbClr val="FF0000"/>
                </a:solidFill>
              </a:rPr>
              <a:t>mailing list</a:t>
            </a:r>
            <a:r>
              <a:rPr lang="id-ID" b="1" u="sng" dirty="0" smtClean="0">
                <a:solidFill>
                  <a:srgbClr val="FF0000"/>
                </a:solidFill>
              </a:rPr>
              <a:t> dan </a:t>
            </a:r>
            <a:r>
              <a:rPr lang="id-ID" b="1" i="1" u="sng" dirty="0" smtClean="0">
                <a:solidFill>
                  <a:srgbClr val="FF0000"/>
                </a:solidFill>
              </a:rPr>
              <a:t>net news</a:t>
            </a:r>
            <a:r>
              <a:rPr lang="id-ID" b="1" i="1" dirty="0" smtClean="0"/>
              <a:t>.</a:t>
            </a:r>
            <a:endParaRPr lang="en-US" b="1" dirty="0" smtClean="0"/>
          </a:p>
          <a:p>
            <a:pPr algn="just">
              <a:buNone/>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0" indent="-514350" algn="just">
              <a:buFont typeface="+mj-lt"/>
              <a:buAutoNum type="alphaLcPeriod" startAt="3"/>
            </a:pPr>
            <a:r>
              <a:rPr lang="id-ID" sz="3600" b="1" u="sng" dirty="0" smtClean="0">
                <a:solidFill>
                  <a:srgbClr val="0070C0"/>
                </a:solidFill>
              </a:rPr>
              <a:t>Information </a:t>
            </a:r>
            <a:r>
              <a:rPr lang="id-ID" sz="3600" b="1" u="sng" dirty="0" smtClean="0">
                <a:solidFill>
                  <a:srgbClr val="0070C0"/>
                </a:solidFill>
              </a:rPr>
              <a:t>services</a:t>
            </a:r>
            <a:endParaRPr lang="en-US" sz="3600" b="1" u="sng" dirty="0" smtClean="0">
              <a:solidFill>
                <a:srgbClr val="0070C0"/>
              </a:solidFill>
            </a:endParaRPr>
          </a:p>
          <a:p>
            <a:pPr marL="514350" lvl="0" indent="-514350" algn="just">
              <a:buNone/>
            </a:pPr>
            <a:endParaRPr lang="en-US" sz="3600" b="1" u="sng" dirty="0" smtClean="0">
              <a:solidFill>
                <a:srgbClr val="FF0000"/>
              </a:solidFill>
            </a:endParaRPr>
          </a:p>
          <a:p>
            <a:pPr algn="just">
              <a:buNone/>
            </a:pPr>
            <a:r>
              <a:rPr lang="id-ID" sz="3600" b="1" dirty="0" smtClean="0"/>
              <a:t>	Pada perkembangan internet, diberikan fasilitas dan berbagai layanan baru yang disebut </a:t>
            </a:r>
            <a:r>
              <a:rPr lang="id-ID" sz="3600" b="1" u="sng" dirty="0" smtClean="0">
                <a:solidFill>
                  <a:srgbClr val="FF0000"/>
                </a:solidFill>
              </a:rPr>
              <a:t>layanan informasi </a:t>
            </a:r>
            <a:r>
              <a:rPr lang="id-ID" sz="3600" b="1" i="1" u="sng" dirty="0" smtClean="0">
                <a:solidFill>
                  <a:srgbClr val="FF0000"/>
                </a:solidFill>
              </a:rPr>
              <a:t>(information service)</a:t>
            </a:r>
            <a:r>
              <a:rPr lang="id-ID" sz="3600" b="1" i="1" dirty="0" smtClean="0"/>
              <a:t>.  </a:t>
            </a:r>
            <a:r>
              <a:rPr lang="id-ID" sz="3600" b="1" dirty="0" smtClean="0"/>
              <a:t>Berbagai jenis layanan ini antara lain seperti </a:t>
            </a:r>
            <a:r>
              <a:rPr lang="id-ID" sz="3600" b="1" i="1" u="sng" dirty="0" smtClean="0">
                <a:solidFill>
                  <a:srgbClr val="FF0000"/>
                </a:solidFill>
              </a:rPr>
              <a:t>Gropher, Wais, Word Wide Web (WWW), Multi-User Dimensions (MUDs), Multi-User Dimensions which are object Oriented (MOOs)</a:t>
            </a:r>
            <a:endParaRPr lang="en-US" sz="3600" b="1" u="sng" dirty="0" smtClean="0">
              <a:solidFill>
                <a:srgbClr val="FF0000"/>
              </a:solidFill>
            </a:endParaRPr>
          </a:p>
          <a:p>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r>
              <a:rPr lang="en-US" b="1" u="sng" dirty="0" smtClean="0">
                <a:solidFill>
                  <a:srgbClr val="0070C0"/>
                </a:solidFill>
              </a:rPr>
              <a:t>9.1.4. </a:t>
            </a:r>
            <a:r>
              <a:rPr lang="id-ID" b="1" u="sng" dirty="0" smtClean="0">
                <a:solidFill>
                  <a:srgbClr val="0070C0"/>
                </a:solidFill>
              </a:rPr>
              <a:t>Pelanggaran </a:t>
            </a:r>
            <a:r>
              <a:rPr lang="id-ID" b="1" u="sng" dirty="0" smtClean="0">
                <a:solidFill>
                  <a:srgbClr val="0070C0"/>
                </a:solidFill>
              </a:rPr>
              <a:t>Etika</a:t>
            </a:r>
            <a:endParaRPr lang="en-US" u="sng" dirty="0" smtClean="0">
              <a:solidFill>
                <a:srgbClr val="0070C0"/>
              </a:solidFill>
            </a:endParaRPr>
          </a:p>
          <a:p>
            <a:pPr>
              <a:buNone/>
            </a:pPr>
            <a:r>
              <a:rPr lang="id-ID" dirty="0" smtClean="0">
                <a:solidFill>
                  <a:srgbClr val="FF0000"/>
                </a:solidFill>
              </a:rPr>
              <a:t> </a:t>
            </a:r>
            <a:endParaRPr lang="en-US" dirty="0" smtClean="0">
              <a:solidFill>
                <a:srgbClr val="FF0000"/>
              </a:solidFill>
            </a:endParaRPr>
          </a:p>
          <a:p>
            <a:pPr algn="just"/>
            <a:r>
              <a:rPr lang="id-ID" b="1" dirty="0" smtClean="0"/>
              <a:t>Seperti halnya etika dalam kehidupan bermasyarakat, sanksi yang diperoleh terhadap suatu pelanggaran adalah sanksi sosial.  </a:t>
            </a:r>
            <a:r>
              <a:rPr lang="id-ID" b="1" u="sng" dirty="0" smtClean="0">
                <a:solidFill>
                  <a:srgbClr val="FF0000"/>
                </a:solidFill>
              </a:rPr>
              <a:t>Sanksi sosial bisa saja berupa teguran atau bahkan dikucilkan dari kehidupan bermasyarakat.</a:t>
            </a:r>
            <a:endParaRPr lang="en-US" b="1" u="sng" dirty="0" smtClean="0">
              <a:solidFill>
                <a:srgbClr val="FF0000"/>
              </a:solidFill>
            </a:endParaRPr>
          </a:p>
          <a:p>
            <a:pPr algn="just">
              <a:buNone/>
            </a:pPr>
            <a:r>
              <a:rPr lang="id-ID" b="1" dirty="0" smtClean="0"/>
              <a:t> </a:t>
            </a:r>
            <a:endParaRPr lang="en-US" b="1" dirty="0" smtClean="0"/>
          </a:p>
          <a:p>
            <a:pPr algn="just"/>
            <a:r>
              <a:rPr lang="id-ID" b="1" dirty="0" smtClean="0"/>
              <a:t>Demikian juga dengan pelanggaran etika berinternet.  Sanksi yang akan diterima jika melanggar etika atau norma-norma yang berlaku adalah </a:t>
            </a:r>
            <a:r>
              <a:rPr lang="id-ID" b="1" u="sng" dirty="0" smtClean="0">
                <a:solidFill>
                  <a:srgbClr val="FF0000"/>
                </a:solidFill>
              </a:rPr>
              <a:t>dikucilkan dari kehidupan berkomunikasi berinternet.</a:t>
            </a:r>
            <a:endParaRPr lang="en-US" b="1" u="sng" dirty="0" smtClean="0">
              <a:solidFill>
                <a:srgbClr val="FF0000"/>
              </a:solidFill>
            </a:endParaRPr>
          </a:p>
          <a:p>
            <a:pPr algn="just">
              <a:buNone/>
            </a:pPr>
            <a:r>
              <a:rPr lang="id-ID" b="1" u="sng" dirty="0" smtClean="0">
                <a:solidFill>
                  <a:srgbClr val="FF0000"/>
                </a:solidFill>
              </a:rPr>
              <a:t> </a:t>
            </a:r>
            <a:endParaRPr lang="en-US" b="1" u="sng"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r>
              <a:rPr lang="id-ID" b="1" u="sng" dirty="0" smtClean="0">
                <a:solidFill>
                  <a:srgbClr val="0070C0"/>
                </a:solidFill>
              </a:rPr>
              <a:t>9.2	Cyber Crime </a:t>
            </a:r>
            <a:endParaRPr lang="en-US" u="sng" dirty="0" smtClean="0">
              <a:solidFill>
                <a:srgbClr val="0070C0"/>
              </a:solidFill>
            </a:endParaRPr>
          </a:p>
          <a:p>
            <a:pPr>
              <a:buNone/>
            </a:pPr>
            <a:r>
              <a:rPr lang="id-ID" dirty="0" smtClean="0"/>
              <a:t> </a:t>
            </a:r>
            <a:endParaRPr lang="en-US" dirty="0" smtClean="0"/>
          </a:p>
          <a:p>
            <a:pPr algn="just"/>
            <a:r>
              <a:rPr lang="id-ID" b="1" i="1" u="sng" dirty="0" smtClean="0">
                <a:solidFill>
                  <a:srgbClr val="FF0000"/>
                </a:solidFill>
              </a:rPr>
              <a:t>Cyber crime</a:t>
            </a:r>
            <a:r>
              <a:rPr lang="id-ID" b="1" u="sng" dirty="0" smtClean="0">
                <a:solidFill>
                  <a:srgbClr val="FF0000"/>
                </a:solidFill>
              </a:rPr>
              <a:t> </a:t>
            </a:r>
            <a:r>
              <a:rPr lang="id-ID" b="1" dirty="0" smtClean="0"/>
              <a:t>merupakan bentuk-bentuk kejahatan yang ditimbulkan karena pemanfaatan teknologi internet.  </a:t>
            </a:r>
            <a:r>
              <a:rPr lang="id-ID" b="1" u="sng" dirty="0" smtClean="0">
                <a:solidFill>
                  <a:srgbClr val="FF0000"/>
                </a:solidFill>
              </a:rPr>
              <a:t>Cybercrime</a:t>
            </a:r>
            <a:r>
              <a:rPr lang="id-ID" b="1" dirty="0" smtClean="0"/>
              <a:t> dapat didefinisikan sebagai </a:t>
            </a:r>
            <a:r>
              <a:rPr lang="id-ID" b="1" u="sng" dirty="0" smtClean="0">
                <a:solidFill>
                  <a:srgbClr val="FF0000"/>
                </a:solidFill>
              </a:rPr>
              <a:t>perbuatan melawan hukum </a:t>
            </a:r>
            <a:r>
              <a:rPr lang="id-ID" b="1" dirty="0" smtClean="0"/>
              <a:t>yang dilakukan dengan menggunakan internet yang berbasis pada kecanggihan teknologi komputer dan telekomunikasi</a:t>
            </a:r>
            <a:r>
              <a:rPr lang="id-ID" b="1" dirty="0" smtClean="0"/>
              <a:t>.</a:t>
            </a:r>
            <a:endParaRPr lang="en-US" b="1" dirty="0" smtClean="0"/>
          </a:p>
          <a:p>
            <a:pPr algn="just"/>
            <a:endParaRPr lang="en-US" b="1" dirty="0" smtClean="0"/>
          </a:p>
          <a:p>
            <a:pPr algn="just"/>
            <a:r>
              <a:rPr lang="en-US" b="1" u="sng" dirty="0" smtClean="0">
                <a:solidFill>
                  <a:srgbClr val="0070C0"/>
                </a:solidFill>
              </a:rPr>
              <a:t>9.2.1..</a:t>
            </a:r>
            <a:r>
              <a:rPr lang="id-ID" b="1" u="sng" dirty="0" smtClean="0">
                <a:solidFill>
                  <a:srgbClr val="0070C0"/>
                </a:solidFill>
              </a:rPr>
              <a:t>Jenis </a:t>
            </a:r>
            <a:r>
              <a:rPr lang="id-ID" b="1" u="sng" dirty="0" smtClean="0">
                <a:solidFill>
                  <a:srgbClr val="0070C0"/>
                </a:solidFill>
              </a:rPr>
              <a:t>Aktivitas Cyber Crime </a:t>
            </a:r>
            <a:endParaRPr lang="en-US" b="1" u="sng" dirty="0" smtClean="0">
              <a:solidFill>
                <a:srgbClr val="0070C0"/>
              </a:solidFill>
            </a:endParaRPr>
          </a:p>
          <a:p>
            <a:pPr algn="just">
              <a:buNone/>
            </a:pPr>
            <a:r>
              <a:rPr lang="id-ID" b="1" dirty="0" smtClean="0">
                <a:solidFill>
                  <a:srgbClr val="FF0000"/>
                </a:solidFill>
              </a:rPr>
              <a:t> </a:t>
            </a:r>
            <a:endParaRPr lang="en-US" b="1" dirty="0" smtClean="0">
              <a:solidFill>
                <a:srgbClr val="FF0000"/>
              </a:solidFill>
            </a:endParaRPr>
          </a:p>
          <a:p>
            <a:pPr algn="just"/>
            <a:r>
              <a:rPr lang="id-ID" b="1" dirty="0" smtClean="0"/>
              <a:t>Berdasarkan jenis aktivitasnya, jenis cyber crime dapat diketegorikan pada 11 jenis aktivitas, yaitu:</a:t>
            </a:r>
            <a:endParaRPr lang="en-US" b="1" dirty="0" smtClean="0"/>
          </a:p>
          <a:p>
            <a:pPr algn="just">
              <a:buNone/>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marL="514350" lvl="0" indent="-514350" algn="ctr">
              <a:buFont typeface="+mj-lt"/>
              <a:buAutoNum type="arabicPeriod"/>
            </a:pPr>
            <a:endParaRPr lang="en-US" b="1" i="1" u="sng" dirty="0" smtClean="0">
              <a:solidFill>
                <a:srgbClr val="0070C0"/>
              </a:solidFill>
            </a:endParaRPr>
          </a:p>
          <a:p>
            <a:pPr marL="514350" lvl="0" indent="-514350" algn="ctr">
              <a:buFont typeface="+mj-lt"/>
              <a:buAutoNum type="arabicPeriod"/>
            </a:pPr>
            <a:r>
              <a:rPr lang="id-ID" b="1" i="1" u="sng" dirty="0" smtClean="0">
                <a:solidFill>
                  <a:srgbClr val="0070C0"/>
                </a:solidFill>
              </a:rPr>
              <a:t>Unauthorized </a:t>
            </a:r>
            <a:r>
              <a:rPr lang="id-ID" b="1" i="1" u="sng" dirty="0" smtClean="0">
                <a:solidFill>
                  <a:srgbClr val="0070C0"/>
                </a:solidFill>
              </a:rPr>
              <a:t>Access</a:t>
            </a:r>
            <a:r>
              <a:rPr lang="id-ID" b="1" i="1" u="sng" dirty="0" smtClean="0">
                <a:solidFill>
                  <a:srgbClr val="0070C0"/>
                </a:solidFill>
              </a:rPr>
              <a:t>.</a:t>
            </a:r>
            <a:endParaRPr lang="en-US" b="1" i="1" u="sng" dirty="0" smtClean="0">
              <a:solidFill>
                <a:srgbClr val="0070C0"/>
              </a:solidFill>
            </a:endParaRPr>
          </a:p>
          <a:p>
            <a:pPr marL="514350" lvl="0" indent="-514350" algn="just">
              <a:buNone/>
            </a:pPr>
            <a:endParaRPr lang="en-US" b="1" u="sng" dirty="0" smtClean="0">
              <a:solidFill>
                <a:srgbClr val="FF0000"/>
              </a:solidFill>
            </a:endParaRPr>
          </a:p>
          <a:p>
            <a:pPr algn="just">
              <a:buNone/>
            </a:pPr>
            <a:r>
              <a:rPr lang="id-ID" b="1" dirty="0" smtClean="0"/>
              <a:t>	Terjadi ketika seseorang memasuki atau </a:t>
            </a:r>
            <a:r>
              <a:rPr lang="id-ID" b="1" u="sng" dirty="0" smtClean="0">
                <a:solidFill>
                  <a:srgbClr val="FF0000"/>
                </a:solidFill>
              </a:rPr>
              <a:t>menyusup ke dalam suatu sistem jaringan komputer secara tidak sah, tanpa izin </a:t>
            </a:r>
            <a:r>
              <a:rPr lang="id-ID" b="1" dirty="0" smtClean="0"/>
              <a:t>atau tanpa sepengetahuan dari pemilik sistem jaringan komputer yang dimasukinya.</a:t>
            </a:r>
            <a:endParaRPr lang="en-US" b="1" dirty="0" smtClean="0"/>
          </a:p>
          <a:p>
            <a:pPr algn="just">
              <a:buNone/>
            </a:pPr>
            <a:r>
              <a:rPr lang="id-ID" b="1" i="1" dirty="0" smtClean="0"/>
              <a:t>	</a:t>
            </a:r>
            <a:r>
              <a:rPr lang="id-ID" b="1" i="1" u="sng" dirty="0" smtClean="0">
                <a:solidFill>
                  <a:srgbClr val="FF0000"/>
                </a:solidFill>
              </a:rPr>
              <a:t>Probing </a:t>
            </a:r>
            <a:r>
              <a:rPr lang="id-ID" b="1" u="sng" dirty="0" smtClean="0">
                <a:solidFill>
                  <a:srgbClr val="FF0000"/>
                </a:solidFill>
              </a:rPr>
              <a:t>dan </a:t>
            </a:r>
            <a:r>
              <a:rPr lang="id-ID" b="1" i="1" u="sng" dirty="0" smtClean="0">
                <a:solidFill>
                  <a:srgbClr val="FF0000"/>
                </a:solidFill>
              </a:rPr>
              <a:t>Port Scanning</a:t>
            </a:r>
            <a:r>
              <a:rPr lang="id-ID" b="1" u="sng" dirty="0" smtClean="0">
                <a:solidFill>
                  <a:srgbClr val="FF0000"/>
                </a:solidFill>
              </a:rPr>
              <a:t> </a:t>
            </a:r>
            <a:r>
              <a:rPr lang="id-ID" b="1" dirty="0" smtClean="0"/>
              <a:t>merupakan contoh dari kejahatan ini.</a:t>
            </a:r>
            <a:endParaRPr lang="en-US" b="1" dirty="0" smtClean="0"/>
          </a:p>
          <a:p>
            <a:pPr algn="just">
              <a:buNone/>
            </a:pPr>
            <a:r>
              <a:rPr lang="id-ID" b="1" dirty="0" smtClean="0"/>
              <a:t>	Aktivitas “</a:t>
            </a:r>
            <a:r>
              <a:rPr lang="id-ID" b="1" u="sng" dirty="0" smtClean="0">
                <a:solidFill>
                  <a:srgbClr val="FF0000"/>
                </a:solidFill>
              </a:rPr>
              <a:t>Port scanning</a:t>
            </a:r>
            <a:r>
              <a:rPr lang="id-ID" b="1" dirty="0" smtClean="0"/>
              <a:t>” atau “</a:t>
            </a:r>
            <a:r>
              <a:rPr lang="id-ID" b="1" u="sng" dirty="0" smtClean="0">
                <a:solidFill>
                  <a:srgbClr val="FF0000"/>
                </a:solidFill>
              </a:rPr>
              <a:t>probing</a:t>
            </a:r>
            <a:r>
              <a:rPr lang="id-ID" b="1" dirty="0" smtClean="0"/>
              <a:t>” dilakukan untuk </a:t>
            </a:r>
            <a:r>
              <a:rPr lang="id-ID" b="1" u="sng" dirty="0" smtClean="0">
                <a:solidFill>
                  <a:srgbClr val="FF0000"/>
                </a:solidFill>
              </a:rPr>
              <a:t>melihat servis-servis apa saja yang tersedia di server target.</a:t>
            </a:r>
            <a:endParaRPr lang="en-US" b="1" u="sng" dirty="0" smtClean="0">
              <a:solidFill>
                <a:srgbClr val="FF0000"/>
              </a:solidFill>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marL="514350" indent="-514350" algn="ctr">
              <a:buFont typeface="+mj-lt"/>
              <a:buAutoNum type="arabicPeriod" startAt="2"/>
            </a:pPr>
            <a:r>
              <a:rPr lang="id-ID" b="1" i="1" u="sng" dirty="0" smtClean="0">
                <a:solidFill>
                  <a:srgbClr val="0070C0"/>
                </a:solidFill>
              </a:rPr>
              <a:t>Illegal Contents</a:t>
            </a:r>
            <a:endParaRPr lang="en-US" b="1" u="sng" dirty="0" smtClean="0">
              <a:solidFill>
                <a:srgbClr val="0070C0"/>
              </a:solidFill>
            </a:endParaRPr>
          </a:p>
          <a:p>
            <a:pPr algn="just">
              <a:buNone/>
            </a:pPr>
            <a:r>
              <a:rPr lang="id-ID" b="1" dirty="0" smtClean="0"/>
              <a:t>	Merupakan kejahatan yang dilakukan dengan </a:t>
            </a:r>
            <a:r>
              <a:rPr lang="id-ID" b="1" u="sng" dirty="0" smtClean="0">
                <a:solidFill>
                  <a:srgbClr val="FF0000"/>
                </a:solidFill>
              </a:rPr>
              <a:t>memasukkan data atau informasi ke internet tentang sesuatu hal yang tidak benar</a:t>
            </a:r>
            <a:r>
              <a:rPr lang="id-ID" b="1" dirty="0" smtClean="0"/>
              <a:t>, tidak etis, dan dapat dianggap melanggar hukum atau mengganggu ketertiban umum</a:t>
            </a:r>
            <a:r>
              <a:rPr lang="id-ID" b="1" dirty="0" smtClean="0"/>
              <a:t>.</a:t>
            </a:r>
            <a:endParaRPr lang="en-US" b="1" dirty="0" smtClean="0"/>
          </a:p>
          <a:p>
            <a:pPr marL="514350" lvl="0" indent="-514350" algn="ctr">
              <a:buFont typeface="+mj-lt"/>
              <a:buAutoNum type="arabicPeriod" startAt="3"/>
            </a:pPr>
            <a:r>
              <a:rPr lang="id-ID" b="1" i="1" u="sng" dirty="0" smtClean="0">
                <a:solidFill>
                  <a:srgbClr val="0070C0"/>
                </a:solidFill>
              </a:rPr>
              <a:t>Penyebaran Virus Secara Sengaja</a:t>
            </a:r>
            <a:endParaRPr lang="en-US" b="1" u="sng" dirty="0" smtClean="0">
              <a:solidFill>
                <a:srgbClr val="0070C0"/>
              </a:solidFill>
            </a:endParaRPr>
          </a:p>
          <a:p>
            <a:pPr algn="just">
              <a:buNone/>
            </a:pPr>
            <a:r>
              <a:rPr lang="id-ID" b="1" dirty="0" smtClean="0"/>
              <a:t>	</a:t>
            </a:r>
            <a:r>
              <a:rPr lang="id-ID" b="1" u="sng" dirty="0" smtClean="0">
                <a:solidFill>
                  <a:srgbClr val="FF0000"/>
                </a:solidFill>
              </a:rPr>
              <a:t>Penyebaran virus umumnya dilakukan dengan menggunakan email.</a:t>
            </a:r>
            <a:r>
              <a:rPr lang="id-ID" b="1" dirty="0" smtClean="0">
                <a:solidFill>
                  <a:srgbClr val="FF0000"/>
                </a:solidFill>
              </a:rPr>
              <a:t>  </a:t>
            </a:r>
            <a:r>
              <a:rPr lang="id-ID" b="1" dirty="0" smtClean="0"/>
              <a:t>Seringkali orang yang sistem emailnya terkena virus tidak menyadari hal ini.  Virus ini kemudian dikirimkan ke tempat lain melalui emailnya.</a:t>
            </a:r>
            <a:endParaRPr lang="en-US" b="1" dirty="0" smtClean="0"/>
          </a:p>
          <a:p>
            <a:pPr algn="just">
              <a:buNone/>
            </a:pPr>
            <a:r>
              <a:rPr lang="id-ID" b="1" dirty="0" smtClean="0"/>
              <a:t>	Contoh kasus: </a:t>
            </a:r>
            <a:r>
              <a:rPr lang="id-ID" b="1" u="sng" dirty="0" smtClean="0">
                <a:solidFill>
                  <a:srgbClr val="FF0000"/>
                </a:solidFill>
              </a:rPr>
              <a:t>Virus Mellisa, I Love You, dan Sircam. </a:t>
            </a:r>
            <a:endParaRPr lang="en-US" b="1" u="sng" dirty="0" smtClean="0">
              <a:solidFill>
                <a:srgbClr val="FF0000"/>
              </a:solidFill>
            </a:endParaRPr>
          </a:p>
          <a:p>
            <a:pPr algn="just">
              <a:buNone/>
            </a:pPr>
            <a:endParaRPr lang="en-US" b="1"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a:bodyPr>
          <a:lstStyle/>
          <a:p>
            <a:pPr marL="514350" lvl="0" indent="-514350" algn="ctr">
              <a:buFont typeface="+mj-lt"/>
              <a:buAutoNum type="arabicPeriod" startAt="4"/>
            </a:pPr>
            <a:r>
              <a:rPr lang="id-ID" b="1" i="1" u="sng" dirty="0" smtClean="0">
                <a:solidFill>
                  <a:srgbClr val="0070C0"/>
                </a:solidFill>
              </a:rPr>
              <a:t>Data </a:t>
            </a:r>
            <a:r>
              <a:rPr lang="id-ID" b="1" i="1" u="sng" dirty="0" smtClean="0">
                <a:solidFill>
                  <a:srgbClr val="0070C0"/>
                </a:solidFill>
              </a:rPr>
              <a:t>Forgery</a:t>
            </a:r>
            <a:endParaRPr lang="en-US" b="1" u="sng" dirty="0" smtClean="0">
              <a:solidFill>
                <a:srgbClr val="0070C0"/>
              </a:solidFill>
            </a:endParaRPr>
          </a:p>
          <a:p>
            <a:pPr algn="just">
              <a:buNone/>
            </a:pPr>
            <a:r>
              <a:rPr lang="id-ID" b="1" dirty="0" smtClean="0"/>
              <a:t>	Kejahatan jenis ini bertujuan untuk </a:t>
            </a:r>
            <a:r>
              <a:rPr lang="id-ID" b="1" u="sng" dirty="0" smtClean="0">
                <a:solidFill>
                  <a:srgbClr val="FF0000"/>
                </a:solidFill>
              </a:rPr>
              <a:t>memalsukan data pada dokumen-dokumen penting yang ada di Internet.</a:t>
            </a:r>
            <a:endParaRPr lang="en-US" b="1" u="sng" dirty="0" smtClean="0">
              <a:solidFill>
                <a:srgbClr val="FF0000"/>
              </a:solidFill>
            </a:endParaRPr>
          </a:p>
          <a:p>
            <a:pPr marL="514350" lvl="0" indent="-514350" algn="ctr">
              <a:buFont typeface="+mj-lt"/>
              <a:buAutoNum type="arabicPeriod" startAt="5"/>
            </a:pPr>
            <a:r>
              <a:rPr lang="id-ID" b="1" i="1" u="sng" dirty="0" smtClean="0">
                <a:solidFill>
                  <a:srgbClr val="0070C0"/>
                </a:solidFill>
              </a:rPr>
              <a:t>Cyber Espionage, Sabotage and Extortion</a:t>
            </a:r>
            <a:endParaRPr lang="en-US" b="1" u="sng" dirty="0" smtClean="0">
              <a:solidFill>
                <a:srgbClr val="0070C0"/>
              </a:solidFill>
            </a:endParaRPr>
          </a:p>
          <a:p>
            <a:pPr algn="just">
              <a:buNone/>
            </a:pPr>
            <a:r>
              <a:rPr lang="id-ID" b="1" dirty="0" smtClean="0"/>
              <a:t>	Merupakan kejahatan yang memanfaatkan jaringan internet untuk melakukan </a:t>
            </a:r>
            <a:r>
              <a:rPr lang="id-ID" b="1" u="sng" dirty="0" smtClean="0">
                <a:solidFill>
                  <a:srgbClr val="FF0000"/>
                </a:solidFill>
              </a:rPr>
              <a:t>kegiatan mata-mata </a:t>
            </a:r>
            <a:r>
              <a:rPr lang="id-ID" b="1" dirty="0" smtClean="0"/>
              <a:t>terhadap pihak lain dengan memasuki sistem jaringan komputer pihak sasaran.</a:t>
            </a:r>
            <a:endParaRPr lang="en-US" b="1" dirty="0" smtClean="0"/>
          </a:p>
          <a:p>
            <a:pPr algn="just">
              <a:buNone/>
            </a:pPr>
            <a:r>
              <a:rPr lang="id-ID" b="1" dirty="0" smtClean="0"/>
              <a:t>	Selanjutnya, </a:t>
            </a:r>
            <a:r>
              <a:rPr lang="id-ID" b="1" i="1" u="sng" dirty="0" smtClean="0">
                <a:solidFill>
                  <a:srgbClr val="FF0000"/>
                </a:solidFill>
              </a:rPr>
              <a:t>sabotage and extortion</a:t>
            </a:r>
            <a:r>
              <a:rPr lang="id-ID" b="1" u="sng" dirty="0" smtClean="0">
                <a:solidFill>
                  <a:srgbClr val="FF0000"/>
                </a:solidFill>
              </a:rPr>
              <a:t> </a:t>
            </a:r>
            <a:r>
              <a:rPr lang="id-ID" b="1" dirty="0" smtClean="0"/>
              <a:t>merupakan jenis kejahatan yang dilakukan dengan membuat </a:t>
            </a:r>
            <a:r>
              <a:rPr lang="id-ID" b="1" u="sng" dirty="0" smtClean="0">
                <a:solidFill>
                  <a:srgbClr val="FF0000"/>
                </a:solidFill>
              </a:rPr>
              <a:t>gangguan, perusakan atau penghancuran terhadap suatu data</a:t>
            </a:r>
            <a:r>
              <a:rPr lang="id-ID" b="1" dirty="0" smtClean="0"/>
              <a:t>, program komputer atau sistem jaringan komputer yang terhubung dengan internet.</a:t>
            </a:r>
            <a:endParaRPr lang="en-US"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marL="514350" lvl="0" indent="-514350" algn="ctr">
              <a:buFont typeface="+mj-lt"/>
              <a:buAutoNum type="arabicPeriod" startAt="6"/>
            </a:pPr>
            <a:r>
              <a:rPr lang="id-ID" b="1" i="1" u="sng" dirty="0" smtClean="0">
                <a:solidFill>
                  <a:srgbClr val="0070C0"/>
                </a:solidFill>
              </a:rPr>
              <a:t>Cyberstalking</a:t>
            </a:r>
            <a:endParaRPr lang="en-US" b="1" u="sng" dirty="0" smtClean="0">
              <a:solidFill>
                <a:srgbClr val="0070C0"/>
              </a:solidFill>
            </a:endParaRPr>
          </a:p>
          <a:p>
            <a:pPr algn="just">
              <a:buNone/>
            </a:pPr>
            <a:r>
              <a:rPr lang="id-ID" b="1" dirty="0" smtClean="0"/>
              <a:t>	Dilakukan untuk </a:t>
            </a:r>
            <a:r>
              <a:rPr lang="id-ID" b="1" u="sng" dirty="0" smtClean="0">
                <a:solidFill>
                  <a:srgbClr val="FF0000"/>
                </a:solidFill>
              </a:rPr>
              <a:t>mengganggu atau melecehkan seseorang dengan memanfaatkan komputer</a:t>
            </a:r>
            <a:r>
              <a:rPr lang="id-ID" b="1" dirty="0" smtClean="0"/>
              <a:t>, misalnya menggunakan e-mail dan dilakukan berulang-ulang.</a:t>
            </a:r>
            <a:endParaRPr lang="en-US" b="1" dirty="0" smtClean="0"/>
          </a:p>
          <a:p>
            <a:pPr algn="just">
              <a:buNone/>
            </a:pPr>
            <a:r>
              <a:rPr lang="id-ID" b="1" dirty="0" smtClean="0"/>
              <a:t>	Kejahatan tersebut menyerupai </a:t>
            </a:r>
            <a:r>
              <a:rPr lang="id-ID" b="1" u="sng" dirty="0" smtClean="0">
                <a:solidFill>
                  <a:srgbClr val="FF0000"/>
                </a:solidFill>
              </a:rPr>
              <a:t>terror</a:t>
            </a:r>
            <a:r>
              <a:rPr lang="id-ID" b="1" dirty="0" smtClean="0"/>
              <a:t> yang ditujukan kepada seseorang dengan memanfaatkan media internet.</a:t>
            </a:r>
            <a:endParaRPr lang="en-US" b="1" dirty="0" smtClean="0"/>
          </a:p>
          <a:p>
            <a:pPr marL="514350" lvl="0" indent="-514350" algn="ctr">
              <a:buFont typeface="+mj-lt"/>
              <a:buAutoNum type="arabicPeriod" startAt="7"/>
            </a:pPr>
            <a:r>
              <a:rPr lang="id-ID" b="1" i="1" u="sng" dirty="0" smtClean="0">
                <a:solidFill>
                  <a:srgbClr val="0070C0"/>
                </a:solidFill>
              </a:rPr>
              <a:t>Carding</a:t>
            </a:r>
            <a:endParaRPr lang="en-US" b="1" u="sng" dirty="0" smtClean="0">
              <a:solidFill>
                <a:srgbClr val="0070C0"/>
              </a:solidFill>
            </a:endParaRPr>
          </a:p>
          <a:p>
            <a:pPr algn="just">
              <a:buNone/>
            </a:pPr>
            <a:r>
              <a:rPr lang="id-ID" b="1" dirty="0" smtClean="0"/>
              <a:t>	Merupakan kejahatan yang dilakukan untuk </a:t>
            </a:r>
            <a:r>
              <a:rPr lang="id-ID" b="1" u="sng" dirty="0" smtClean="0">
                <a:solidFill>
                  <a:srgbClr val="FF0000"/>
                </a:solidFill>
              </a:rPr>
              <a:t>mencuri nomor kartu kredit milik orang lain dan digunakan dalam transaksi perdagangan di internet.</a:t>
            </a:r>
            <a:endParaRPr lang="en-US" b="1" u="sng" dirty="0" smtClean="0">
              <a:solidFill>
                <a:srgbClr val="FF0000"/>
              </a:solidFill>
            </a:endParaRP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POKOK BAHASAN</a:t>
            </a:r>
            <a:endParaRPr lang="en-US" b="1" dirty="0">
              <a:solidFill>
                <a:srgbClr val="FF0000"/>
              </a:solidFill>
            </a:endParaRPr>
          </a:p>
        </p:txBody>
      </p:sp>
      <p:sp>
        <p:nvSpPr>
          <p:cNvPr id="3" name="Content Placeholder 2"/>
          <p:cNvSpPr>
            <a:spLocks noGrp="1"/>
          </p:cNvSpPr>
          <p:nvPr>
            <p:ph idx="1"/>
          </p:nvPr>
        </p:nvSpPr>
        <p:spPr>
          <a:xfrm>
            <a:off x="0" y="1066800"/>
            <a:ext cx="8686800" cy="5791200"/>
          </a:xfrm>
        </p:spPr>
        <p:txBody>
          <a:bodyPr>
            <a:noAutofit/>
          </a:bodyPr>
          <a:lstStyle/>
          <a:p>
            <a:r>
              <a:rPr lang="id-ID" sz="3000" b="1" dirty="0" smtClean="0">
                <a:solidFill>
                  <a:srgbClr val="0070C0"/>
                </a:solidFill>
              </a:rPr>
              <a:t>9.1	</a:t>
            </a:r>
            <a:r>
              <a:rPr lang="en-US" sz="3000" b="1" dirty="0" smtClean="0">
                <a:solidFill>
                  <a:srgbClr val="0070C0"/>
                </a:solidFill>
              </a:rPr>
              <a:t>.    </a:t>
            </a:r>
            <a:r>
              <a:rPr lang="id-ID" sz="3000" b="1" dirty="0" smtClean="0">
                <a:solidFill>
                  <a:srgbClr val="0070C0"/>
                </a:solidFill>
              </a:rPr>
              <a:t>Cyber Ethics</a:t>
            </a:r>
            <a:endParaRPr lang="en-US" sz="3000" b="1" dirty="0" smtClean="0">
              <a:solidFill>
                <a:srgbClr val="0070C0"/>
              </a:solidFill>
            </a:endParaRPr>
          </a:p>
          <a:p>
            <a:pPr lvl="1"/>
            <a:r>
              <a:rPr lang="en-US" sz="3000" b="1" dirty="0" smtClean="0">
                <a:solidFill>
                  <a:srgbClr val="0070C0"/>
                </a:solidFill>
              </a:rPr>
              <a:t>9.1.1. </a:t>
            </a:r>
            <a:r>
              <a:rPr lang="id-ID" sz="3000" b="1" dirty="0" smtClean="0">
                <a:solidFill>
                  <a:srgbClr val="0070C0"/>
                </a:solidFill>
              </a:rPr>
              <a:t>Perkembangan Internet</a:t>
            </a:r>
            <a:r>
              <a:rPr lang="id-ID" sz="3000" dirty="0" smtClean="0">
                <a:solidFill>
                  <a:srgbClr val="0070C0"/>
                </a:solidFill>
              </a:rPr>
              <a:t> </a:t>
            </a:r>
            <a:endParaRPr lang="en-US" sz="3000" dirty="0" smtClean="0">
              <a:solidFill>
                <a:srgbClr val="0070C0"/>
              </a:solidFill>
            </a:endParaRPr>
          </a:p>
          <a:p>
            <a:pPr lvl="1"/>
            <a:r>
              <a:rPr lang="en-US" sz="3000" b="1" dirty="0" smtClean="0">
                <a:solidFill>
                  <a:srgbClr val="0070C0"/>
                </a:solidFill>
              </a:rPr>
              <a:t>9.1.2. </a:t>
            </a:r>
            <a:r>
              <a:rPr lang="id-ID" sz="3000" b="1" dirty="0" smtClean="0">
                <a:solidFill>
                  <a:srgbClr val="0070C0"/>
                </a:solidFill>
              </a:rPr>
              <a:t>Karakteristik Dunia Maya </a:t>
            </a:r>
            <a:endParaRPr lang="en-US" sz="3000" dirty="0" smtClean="0">
              <a:solidFill>
                <a:srgbClr val="0070C0"/>
              </a:solidFill>
            </a:endParaRPr>
          </a:p>
          <a:p>
            <a:pPr lvl="1"/>
            <a:r>
              <a:rPr lang="en-US" sz="3000" b="1" dirty="0" smtClean="0">
                <a:solidFill>
                  <a:srgbClr val="0070C0"/>
                </a:solidFill>
              </a:rPr>
              <a:t>9.1.3. </a:t>
            </a:r>
            <a:r>
              <a:rPr lang="id-ID" sz="3000" b="1" dirty="0" smtClean="0">
                <a:solidFill>
                  <a:srgbClr val="0070C0"/>
                </a:solidFill>
              </a:rPr>
              <a:t>Pentingnya Etika di Dunia Maya</a:t>
            </a:r>
            <a:endParaRPr lang="en-US" sz="3000" dirty="0" smtClean="0">
              <a:solidFill>
                <a:srgbClr val="0070C0"/>
              </a:solidFill>
            </a:endParaRPr>
          </a:p>
          <a:p>
            <a:pPr lvl="1"/>
            <a:r>
              <a:rPr lang="en-US" sz="3000" b="1" dirty="0" smtClean="0">
                <a:solidFill>
                  <a:srgbClr val="0070C0"/>
                </a:solidFill>
              </a:rPr>
              <a:t>9.1.4. </a:t>
            </a:r>
            <a:r>
              <a:rPr lang="id-ID" sz="3000" b="1" dirty="0" smtClean="0">
                <a:solidFill>
                  <a:srgbClr val="0070C0"/>
                </a:solidFill>
              </a:rPr>
              <a:t>Pelanggaran </a:t>
            </a:r>
            <a:r>
              <a:rPr lang="id-ID" sz="3000" b="1" dirty="0" smtClean="0">
                <a:solidFill>
                  <a:srgbClr val="0070C0"/>
                </a:solidFill>
              </a:rPr>
              <a:t>Etika</a:t>
            </a:r>
            <a:endParaRPr lang="en-US" sz="3000" b="1" dirty="0" smtClean="0">
              <a:solidFill>
                <a:srgbClr val="0070C0"/>
              </a:solidFill>
            </a:endParaRPr>
          </a:p>
          <a:p>
            <a:r>
              <a:rPr lang="id-ID" sz="3000" b="1" dirty="0" smtClean="0">
                <a:solidFill>
                  <a:srgbClr val="0070C0"/>
                </a:solidFill>
              </a:rPr>
              <a:t>9.2</a:t>
            </a:r>
            <a:r>
              <a:rPr lang="en-US" sz="3000" b="1" dirty="0" smtClean="0">
                <a:solidFill>
                  <a:srgbClr val="0070C0"/>
                </a:solidFill>
              </a:rPr>
              <a:t>.     </a:t>
            </a:r>
            <a:r>
              <a:rPr lang="id-ID" sz="3000" b="1" dirty="0" smtClean="0">
                <a:solidFill>
                  <a:srgbClr val="0070C0"/>
                </a:solidFill>
              </a:rPr>
              <a:t>Cyber </a:t>
            </a:r>
            <a:r>
              <a:rPr lang="id-ID" sz="3000" b="1" dirty="0" smtClean="0">
                <a:solidFill>
                  <a:srgbClr val="0070C0"/>
                </a:solidFill>
              </a:rPr>
              <a:t>Crime </a:t>
            </a:r>
            <a:endParaRPr lang="en-US" sz="3000" dirty="0" smtClean="0">
              <a:solidFill>
                <a:srgbClr val="0070C0"/>
              </a:solidFill>
            </a:endParaRPr>
          </a:p>
          <a:p>
            <a:pPr lvl="1" algn="just"/>
            <a:r>
              <a:rPr lang="en-US" sz="3000" b="1" dirty="0" smtClean="0">
                <a:solidFill>
                  <a:srgbClr val="0070C0"/>
                </a:solidFill>
              </a:rPr>
              <a:t>9.2.1. </a:t>
            </a:r>
            <a:r>
              <a:rPr lang="id-ID" sz="3000" b="1" dirty="0" smtClean="0">
                <a:solidFill>
                  <a:srgbClr val="0070C0"/>
                </a:solidFill>
              </a:rPr>
              <a:t>Jenis </a:t>
            </a:r>
            <a:r>
              <a:rPr lang="id-ID" sz="3000" b="1" dirty="0" smtClean="0">
                <a:solidFill>
                  <a:srgbClr val="0070C0"/>
                </a:solidFill>
              </a:rPr>
              <a:t>Aktivitas Cyber Crime </a:t>
            </a:r>
            <a:endParaRPr lang="en-US" sz="3000" b="1" dirty="0" smtClean="0">
              <a:solidFill>
                <a:srgbClr val="0070C0"/>
              </a:solidFill>
            </a:endParaRPr>
          </a:p>
          <a:p>
            <a:pPr lvl="1" algn="just"/>
            <a:r>
              <a:rPr lang="en-US" sz="3000" b="1" dirty="0" smtClean="0">
                <a:solidFill>
                  <a:srgbClr val="0070C0"/>
                </a:solidFill>
              </a:rPr>
              <a:t>9.2.2. </a:t>
            </a:r>
            <a:r>
              <a:rPr lang="id-ID" sz="3000" b="1" dirty="0" smtClean="0">
                <a:solidFill>
                  <a:srgbClr val="0070C0"/>
                </a:solidFill>
              </a:rPr>
              <a:t>Motif Cyber Crime </a:t>
            </a:r>
            <a:endParaRPr lang="en-US" sz="3000" b="1" dirty="0" smtClean="0">
              <a:solidFill>
                <a:srgbClr val="0070C0"/>
              </a:solidFill>
            </a:endParaRPr>
          </a:p>
          <a:p>
            <a:pPr lvl="1" algn="just"/>
            <a:r>
              <a:rPr lang="en-US" sz="3000" b="1" dirty="0" smtClean="0">
                <a:solidFill>
                  <a:srgbClr val="0070C0"/>
                </a:solidFill>
              </a:rPr>
              <a:t>9.2.3. </a:t>
            </a:r>
            <a:r>
              <a:rPr lang="id-ID" sz="3000" b="1" dirty="0" smtClean="0">
                <a:solidFill>
                  <a:srgbClr val="0070C0"/>
                </a:solidFill>
              </a:rPr>
              <a:t>Sasaran Kejahatan Cyber Crime</a:t>
            </a:r>
            <a:endParaRPr lang="en-US" sz="3000" b="1" dirty="0" smtClean="0">
              <a:solidFill>
                <a:srgbClr val="0070C0"/>
              </a:solidFill>
            </a:endParaRPr>
          </a:p>
          <a:p>
            <a:pPr lvl="1"/>
            <a:r>
              <a:rPr lang="id-ID" sz="3000" b="1" dirty="0" smtClean="0">
                <a:solidFill>
                  <a:srgbClr val="0070C0"/>
                </a:solidFill>
              </a:rPr>
              <a:t> </a:t>
            </a:r>
            <a:r>
              <a:rPr lang="en-US" sz="3000" b="1" dirty="0" smtClean="0">
                <a:solidFill>
                  <a:srgbClr val="0070C0"/>
                </a:solidFill>
              </a:rPr>
              <a:t>9.2.4. </a:t>
            </a:r>
            <a:r>
              <a:rPr lang="id-ID" sz="3000" b="1" dirty="0" smtClean="0">
                <a:solidFill>
                  <a:srgbClr val="0070C0"/>
                </a:solidFill>
              </a:rPr>
              <a:t>Dampak Cyber Crime </a:t>
            </a:r>
            <a:endParaRPr lang="en-US" sz="3000" dirty="0" smtClean="0">
              <a:solidFill>
                <a:srgbClr val="0070C0"/>
              </a:solidFill>
            </a:endParaRPr>
          </a:p>
          <a:p>
            <a:pPr algn="just">
              <a:buNone/>
            </a:pPr>
            <a:endParaRPr lang="en-US" sz="3000" b="1" dirty="0" smtClean="0">
              <a:solidFill>
                <a:srgbClr val="FF0000"/>
              </a:solidFill>
            </a:endParaRPr>
          </a:p>
          <a:p>
            <a:pPr algn="just"/>
            <a:endParaRPr lang="en-US" sz="2800" b="1" dirty="0" smtClean="0">
              <a:solidFill>
                <a:srgbClr val="FF0000"/>
              </a:solidFill>
            </a:endParaRPr>
          </a:p>
          <a:p>
            <a:pPr algn="just"/>
            <a:endParaRPr lang="en-US" sz="2800" b="1" dirty="0" smtClean="0">
              <a:solidFill>
                <a:srgbClr val="FF0000"/>
              </a:solidFill>
            </a:endParaRPr>
          </a:p>
          <a:p>
            <a:pPr algn="just">
              <a:buNone/>
            </a:pPr>
            <a:r>
              <a:rPr lang="id-ID" sz="2800" b="1" dirty="0" smtClean="0">
                <a:solidFill>
                  <a:srgbClr val="FF0000"/>
                </a:solidFill>
              </a:rPr>
              <a:t> </a:t>
            </a:r>
            <a:endParaRPr lang="en-US" sz="2800" b="1" dirty="0" smtClean="0">
              <a:solidFill>
                <a:srgbClr val="FF0000"/>
              </a:solidFill>
            </a:endParaRP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marL="514350" lvl="0" indent="-514350" algn="ctr">
              <a:buFont typeface="+mj-lt"/>
              <a:buAutoNum type="arabicPeriod" startAt="8"/>
            </a:pPr>
            <a:r>
              <a:rPr lang="id-ID" b="1" i="1" u="sng" dirty="0" smtClean="0">
                <a:solidFill>
                  <a:srgbClr val="0070C0"/>
                </a:solidFill>
              </a:rPr>
              <a:t>Hacking dan Cracking</a:t>
            </a:r>
            <a:endParaRPr lang="en-US" b="1" u="sng" dirty="0" smtClean="0">
              <a:solidFill>
                <a:srgbClr val="0070C0"/>
              </a:solidFill>
            </a:endParaRPr>
          </a:p>
          <a:p>
            <a:pPr algn="just">
              <a:buNone/>
            </a:pPr>
            <a:r>
              <a:rPr lang="id-ID" b="1" dirty="0" smtClean="0"/>
              <a:t>	Istilah </a:t>
            </a:r>
            <a:r>
              <a:rPr lang="id-ID" b="1" i="1" u="sng" dirty="0" smtClean="0">
                <a:solidFill>
                  <a:srgbClr val="FF0000"/>
                </a:solidFill>
              </a:rPr>
              <a:t>hacker</a:t>
            </a:r>
            <a:r>
              <a:rPr lang="id-ID" b="1" dirty="0" smtClean="0"/>
              <a:t> biasanya mengacu pada seseorang yang mempunyai minat besar untuk mempelajari sistem komputer secara detail dan bagaimana meningkatkan kapabilitasnya.  	Besarnya minat yang dimiliki seorang hacker dapat mendorongnya untuk memiliki kemampuan penguasaan sistem di atas rata-rata pengguna.  Jadi, hacker memiliki konotasi yang netral.</a:t>
            </a:r>
            <a:endParaRPr lang="en-US" b="1" dirty="0" smtClean="0"/>
          </a:p>
          <a:p>
            <a:pPr algn="just">
              <a:buNone/>
            </a:pPr>
            <a:r>
              <a:rPr lang="id-ID" b="1" dirty="0" smtClean="0"/>
              <a:t>	Aktivitas </a:t>
            </a:r>
            <a:r>
              <a:rPr lang="id-ID" b="1" i="1" u="sng" dirty="0" smtClean="0">
                <a:solidFill>
                  <a:srgbClr val="FF0000"/>
                </a:solidFill>
              </a:rPr>
              <a:t>cracking</a:t>
            </a:r>
            <a:r>
              <a:rPr lang="id-ID" b="1" u="sng" dirty="0" smtClean="0">
                <a:solidFill>
                  <a:srgbClr val="FF0000"/>
                </a:solidFill>
              </a:rPr>
              <a:t> </a:t>
            </a:r>
            <a:r>
              <a:rPr lang="id-ID" b="1" dirty="0" smtClean="0"/>
              <a:t>di internet memiliki lingkungan yang sangat luas, </a:t>
            </a:r>
            <a:r>
              <a:rPr lang="id-ID" b="1" u="sng" dirty="0" smtClean="0">
                <a:solidFill>
                  <a:srgbClr val="FF0000"/>
                </a:solidFill>
              </a:rPr>
              <a:t>mulai dari pembajakan account milik orang lain, pembajakan situs web, probing, menyebarkan virus, hingga pelumpuhan target sasaran.</a:t>
            </a:r>
            <a:endParaRPr lang="en-US" b="1" u="sng" dirty="0" smtClean="0">
              <a:solidFill>
                <a:srgbClr val="FF0000"/>
              </a:solidFill>
            </a:endParaRPr>
          </a:p>
          <a:p>
            <a:pPr algn="just">
              <a:buNone/>
            </a:pP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marL="514350" lvl="0" indent="-514350" algn="ctr">
              <a:buFont typeface="+mj-lt"/>
              <a:buAutoNum type="arabicPeriod" startAt="9"/>
            </a:pPr>
            <a:r>
              <a:rPr lang="id-ID" b="1" i="1" u="sng" dirty="0" smtClean="0">
                <a:solidFill>
                  <a:srgbClr val="0070C0"/>
                </a:solidFill>
              </a:rPr>
              <a:t>Cybersquatting and </a:t>
            </a:r>
            <a:r>
              <a:rPr lang="id-ID" b="1" i="1" u="sng" dirty="0" smtClean="0">
                <a:solidFill>
                  <a:srgbClr val="0070C0"/>
                </a:solidFill>
              </a:rPr>
              <a:t>Typosquatting</a:t>
            </a:r>
            <a:endParaRPr lang="en-US" b="1" i="1" u="sng" dirty="0" smtClean="0">
              <a:solidFill>
                <a:srgbClr val="0070C0"/>
              </a:solidFill>
            </a:endParaRPr>
          </a:p>
          <a:p>
            <a:pPr marL="514350" lvl="0" indent="-514350" algn="ctr">
              <a:buNone/>
            </a:pPr>
            <a:endParaRPr lang="en-US" b="1" u="sng" dirty="0" smtClean="0">
              <a:solidFill>
                <a:srgbClr val="0070C0"/>
              </a:solidFill>
            </a:endParaRPr>
          </a:p>
          <a:p>
            <a:pPr algn="just">
              <a:buNone/>
            </a:pPr>
            <a:r>
              <a:rPr lang="id-ID" b="1" dirty="0" smtClean="0"/>
              <a:t>	Merupakan kejahatan yang dilakukan dengan </a:t>
            </a:r>
            <a:r>
              <a:rPr lang="id-ID" b="1" u="sng" dirty="0" smtClean="0">
                <a:solidFill>
                  <a:srgbClr val="FF0000"/>
                </a:solidFill>
              </a:rPr>
              <a:t>mendaftarkan domain nama perusahaan orang lain dan kemudian berusaha menjualnya kepada perusahaan tersebut dengan harga yang lebih mahal.</a:t>
            </a:r>
            <a:endParaRPr lang="en-US" b="1" u="sng" dirty="0" smtClean="0">
              <a:solidFill>
                <a:srgbClr val="FF0000"/>
              </a:solidFill>
            </a:endParaRPr>
          </a:p>
          <a:p>
            <a:pPr algn="just">
              <a:buNone/>
            </a:pPr>
            <a:r>
              <a:rPr lang="id-ID" b="1" i="1" dirty="0" smtClean="0"/>
              <a:t>	</a:t>
            </a:r>
            <a:r>
              <a:rPr lang="id-ID" b="1" i="1" u="sng" dirty="0" smtClean="0">
                <a:solidFill>
                  <a:srgbClr val="FF0000"/>
                </a:solidFill>
              </a:rPr>
              <a:t>Typosquatting</a:t>
            </a:r>
            <a:r>
              <a:rPr lang="id-ID" b="1" i="1" dirty="0" smtClean="0"/>
              <a:t> </a:t>
            </a:r>
            <a:r>
              <a:rPr lang="id-ID" b="1" dirty="0" smtClean="0"/>
              <a:t>adalah </a:t>
            </a:r>
            <a:r>
              <a:rPr lang="id-ID" b="1" u="sng" dirty="0" smtClean="0">
                <a:solidFill>
                  <a:srgbClr val="FF0000"/>
                </a:solidFill>
              </a:rPr>
              <a:t>kejahatan dengan membuat domain yang mirip dengan nama domain orang lain.</a:t>
            </a:r>
            <a:endParaRPr lang="en-US" b="1" u="sng" dirty="0" smtClean="0">
              <a:solidFill>
                <a:srgbClr val="FF0000"/>
              </a:solidFill>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ctr">
              <a:buFont typeface="+mj-lt"/>
              <a:buAutoNum type="arabicPeriod" startAt="10"/>
            </a:pPr>
            <a:r>
              <a:rPr lang="id-ID" b="1" i="1" u="sng" dirty="0" smtClean="0">
                <a:solidFill>
                  <a:srgbClr val="0070C0"/>
                </a:solidFill>
              </a:rPr>
              <a:t>Hijacking</a:t>
            </a:r>
            <a:endParaRPr lang="en-US" b="1" u="sng" dirty="0" smtClean="0">
              <a:solidFill>
                <a:srgbClr val="0070C0"/>
              </a:solidFill>
            </a:endParaRPr>
          </a:p>
          <a:p>
            <a:pPr algn="just">
              <a:buNone/>
            </a:pPr>
            <a:r>
              <a:rPr lang="id-ID" b="1" dirty="0" smtClean="0"/>
              <a:t>	Merupakan kejahatan </a:t>
            </a:r>
            <a:r>
              <a:rPr lang="id-ID" b="1" u="sng" dirty="0" smtClean="0">
                <a:solidFill>
                  <a:srgbClr val="FF0000"/>
                </a:solidFill>
              </a:rPr>
              <a:t>melakukan pembajakan hasil karya orang lain. </a:t>
            </a:r>
            <a:r>
              <a:rPr lang="id-ID" b="1" dirty="0" smtClean="0"/>
              <a:t> Yang paling sering terjadi adalah </a:t>
            </a:r>
            <a:r>
              <a:rPr lang="id-ID" b="1" i="1" u="sng" dirty="0" smtClean="0">
                <a:solidFill>
                  <a:srgbClr val="FF0000"/>
                </a:solidFill>
              </a:rPr>
              <a:t>Software Piracy</a:t>
            </a:r>
            <a:r>
              <a:rPr lang="id-ID" b="1" u="sng" dirty="0" smtClean="0">
                <a:solidFill>
                  <a:srgbClr val="FF0000"/>
                </a:solidFill>
              </a:rPr>
              <a:t> </a:t>
            </a:r>
            <a:r>
              <a:rPr lang="id-ID" b="1" dirty="0" smtClean="0"/>
              <a:t>(pembajakan perangkat lunak</a:t>
            </a:r>
            <a:r>
              <a:rPr lang="id-ID" b="1" dirty="0" smtClean="0"/>
              <a:t>)</a:t>
            </a:r>
            <a:endParaRPr lang="en-US" b="1" dirty="0" smtClean="0"/>
          </a:p>
          <a:p>
            <a:pPr algn="just">
              <a:buNone/>
            </a:pPr>
            <a:endParaRPr lang="en-US" b="1" dirty="0" smtClean="0"/>
          </a:p>
          <a:p>
            <a:pPr marL="514350" lvl="0" indent="-514350" algn="ctr">
              <a:buFont typeface="+mj-lt"/>
              <a:buAutoNum type="arabicPeriod" startAt="11"/>
            </a:pPr>
            <a:r>
              <a:rPr lang="id-ID" b="1" i="1" u="sng" dirty="0" smtClean="0">
                <a:solidFill>
                  <a:srgbClr val="0070C0"/>
                </a:solidFill>
              </a:rPr>
              <a:t>Cyber Terorism</a:t>
            </a:r>
            <a:endParaRPr lang="en-US" sz="2800" b="1" u="sng" dirty="0" smtClean="0">
              <a:solidFill>
                <a:srgbClr val="0070C0"/>
              </a:solidFill>
            </a:endParaRPr>
          </a:p>
          <a:p>
            <a:pPr algn="just">
              <a:buNone/>
            </a:pPr>
            <a:r>
              <a:rPr lang="id-ID" b="1" dirty="0" smtClean="0"/>
              <a:t>	Suatu tindakan </a:t>
            </a:r>
            <a:r>
              <a:rPr lang="en-US" b="1" u="sng" dirty="0" smtClean="0">
                <a:solidFill>
                  <a:srgbClr val="FF0000"/>
                </a:solidFill>
              </a:rPr>
              <a:t>C</a:t>
            </a:r>
            <a:r>
              <a:rPr lang="id-ID" b="1" u="sng" dirty="0" smtClean="0">
                <a:solidFill>
                  <a:srgbClr val="FF0000"/>
                </a:solidFill>
              </a:rPr>
              <a:t>ybercrime</a:t>
            </a:r>
            <a:r>
              <a:rPr lang="id-ID" b="1" dirty="0" smtClean="0"/>
              <a:t> </a:t>
            </a:r>
            <a:r>
              <a:rPr lang="id-ID" b="1" dirty="0" smtClean="0"/>
              <a:t>termasuk cyber terorism jika mengancam pemerintah atau warganegara, termasuk </a:t>
            </a:r>
            <a:r>
              <a:rPr lang="id-ID" b="1" u="sng" dirty="0" smtClean="0">
                <a:solidFill>
                  <a:srgbClr val="FF0000"/>
                </a:solidFill>
              </a:rPr>
              <a:t>cracking</a:t>
            </a:r>
            <a:r>
              <a:rPr lang="id-ID" b="1" dirty="0" smtClean="0"/>
              <a:t> ke situs pemerintah atau militer.</a:t>
            </a:r>
            <a:endParaRPr lang="en-US" sz="2800" b="1" dirty="0" smtClean="0"/>
          </a:p>
          <a:p>
            <a:pPr algn="just">
              <a:buNone/>
            </a:pPr>
            <a:endParaRPr lang="en-US" b="1"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ctr"/>
            <a:endParaRPr lang="en-US" b="1" u="sng" dirty="0" smtClean="0">
              <a:solidFill>
                <a:srgbClr val="0070C0"/>
              </a:solidFill>
            </a:endParaRPr>
          </a:p>
          <a:p>
            <a:pPr algn="ctr"/>
            <a:r>
              <a:rPr lang="en-US" b="1" u="sng" dirty="0" smtClean="0">
                <a:solidFill>
                  <a:srgbClr val="0070C0"/>
                </a:solidFill>
              </a:rPr>
              <a:t>9.2.2. </a:t>
            </a:r>
            <a:r>
              <a:rPr lang="id-ID" b="1" u="sng" dirty="0" smtClean="0">
                <a:solidFill>
                  <a:srgbClr val="0070C0"/>
                </a:solidFill>
              </a:rPr>
              <a:t>Motif </a:t>
            </a:r>
            <a:r>
              <a:rPr lang="id-ID" b="1" u="sng" dirty="0" smtClean="0">
                <a:solidFill>
                  <a:srgbClr val="0070C0"/>
                </a:solidFill>
              </a:rPr>
              <a:t>Cyber Crime </a:t>
            </a:r>
            <a:endParaRPr lang="en-US" sz="2800" b="1" u="sng" dirty="0" smtClean="0">
              <a:solidFill>
                <a:srgbClr val="0070C0"/>
              </a:solidFill>
            </a:endParaRPr>
          </a:p>
          <a:p>
            <a:pPr algn="just">
              <a:buNone/>
            </a:pPr>
            <a:r>
              <a:rPr lang="id-ID" b="1" dirty="0" smtClean="0"/>
              <a:t> </a:t>
            </a:r>
            <a:endParaRPr lang="en-US" sz="2800" b="1" dirty="0" smtClean="0"/>
          </a:p>
          <a:p>
            <a:pPr algn="just"/>
            <a:r>
              <a:rPr lang="id-ID" b="1" dirty="0" smtClean="0"/>
              <a:t>Secara umum, motif </a:t>
            </a:r>
            <a:r>
              <a:rPr lang="id-ID" b="1" i="1" dirty="0" smtClean="0"/>
              <a:t>cyber crime</a:t>
            </a:r>
            <a:r>
              <a:rPr lang="id-ID" b="1" dirty="0" smtClean="0"/>
              <a:t> dapat diketegorikan pada dua motif umum, yaitu:</a:t>
            </a:r>
            <a:endParaRPr lang="en-US" sz="2800" b="1" dirty="0" smtClean="0"/>
          </a:p>
          <a:p>
            <a:pPr marL="514350" indent="-514350" algn="just">
              <a:buFont typeface="+mj-lt"/>
              <a:buAutoNum type="arabicPeriod"/>
            </a:pPr>
            <a:r>
              <a:rPr lang="id-ID" b="1" u="sng" dirty="0" smtClean="0">
                <a:solidFill>
                  <a:srgbClr val="FF0000"/>
                </a:solidFill>
              </a:rPr>
              <a:t> </a:t>
            </a:r>
            <a:r>
              <a:rPr lang="id-ID" b="1" i="1" u="sng" dirty="0" smtClean="0">
                <a:solidFill>
                  <a:srgbClr val="FF0000"/>
                </a:solidFill>
              </a:rPr>
              <a:t>Tindakan murni kriminal</a:t>
            </a:r>
            <a:endParaRPr lang="en-US" sz="2000" b="1" u="sng" dirty="0" smtClean="0">
              <a:solidFill>
                <a:srgbClr val="FF0000"/>
              </a:solidFill>
            </a:endParaRPr>
          </a:p>
          <a:p>
            <a:pPr algn="just">
              <a:buNone/>
            </a:pPr>
            <a:r>
              <a:rPr lang="id-ID" b="1" dirty="0" smtClean="0"/>
              <a:t>	Kejahatan yang murni merupakan tindak criminal yang dilakukan karena motif kriminalitas.  Kejahatan jenis ini biasanya menggunakan internet hanya sebagai sarana kejahatan.  Contoh kejahatan semacam ini adalah </a:t>
            </a:r>
            <a:r>
              <a:rPr lang="id-ID" b="1" u="sng" dirty="0" smtClean="0">
                <a:solidFill>
                  <a:srgbClr val="FF0000"/>
                </a:solidFill>
              </a:rPr>
              <a:t>Carding.</a:t>
            </a:r>
            <a:endParaRPr lang="en-US" sz="2800" b="1" u="sng" dirty="0" smtClean="0">
              <a:solidFill>
                <a:srgbClr val="FF0000"/>
              </a:solidFill>
            </a:endParaRP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a:bodyPr>
          <a:lstStyle/>
          <a:p>
            <a:pPr marL="1428750" lvl="2" indent="-514350">
              <a:buFont typeface="+mj-lt"/>
              <a:buAutoNum type="arabicPeriod" startAt="2"/>
            </a:pPr>
            <a:r>
              <a:rPr lang="id-ID" sz="3200" b="1" i="1" u="sng" dirty="0" smtClean="0">
                <a:solidFill>
                  <a:srgbClr val="FF0000"/>
                </a:solidFill>
              </a:rPr>
              <a:t>Cyber crime sebagai kejahatan “abu-abu”</a:t>
            </a:r>
            <a:endParaRPr lang="en-US" sz="3200" b="1" u="sng" dirty="0" smtClean="0">
              <a:solidFill>
                <a:srgbClr val="FF0000"/>
              </a:solidFill>
            </a:endParaRPr>
          </a:p>
          <a:p>
            <a:pPr algn="just">
              <a:buNone/>
            </a:pPr>
            <a:r>
              <a:rPr lang="id-ID" b="1" dirty="0" smtClean="0"/>
              <a:t>	Pada jenis kejahatan di internet yang masuk dalam “</a:t>
            </a:r>
            <a:r>
              <a:rPr lang="id-ID" b="1" u="sng" dirty="0" smtClean="0">
                <a:solidFill>
                  <a:srgbClr val="FF0000"/>
                </a:solidFill>
              </a:rPr>
              <a:t>wilayah abu-abu</a:t>
            </a:r>
            <a:r>
              <a:rPr lang="id-ID" b="1" dirty="0" smtClean="0"/>
              <a:t>” cukup sulit menentukan apakah itu merupakan tindakan criminal atau bukan, mengingat motif kegiatannya terkadang bukan untuk berbuat kejahatan.  Contohnya adalah </a:t>
            </a:r>
            <a:r>
              <a:rPr lang="id-ID" b="1" i="1" u="sng" dirty="0" smtClean="0">
                <a:solidFill>
                  <a:srgbClr val="FF0000"/>
                </a:solidFill>
              </a:rPr>
              <a:t>probing </a:t>
            </a:r>
            <a:r>
              <a:rPr lang="id-ID" b="1" u="sng" dirty="0" smtClean="0">
                <a:solidFill>
                  <a:srgbClr val="FF0000"/>
                </a:solidFill>
              </a:rPr>
              <a:t>atau </a:t>
            </a:r>
            <a:r>
              <a:rPr lang="id-ID" b="1" i="1" u="sng" dirty="0" smtClean="0">
                <a:solidFill>
                  <a:srgbClr val="FF0000"/>
                </a:solidFill>
              </a:rPr>
              <a:t>portscanning</a:t>
            </a:r>
            <a:r>
              <a:rPr lang="id-ID" b="1" i="1" dirty="0" smtClean="0"/>
              <a:t>.</a:t>
            </a:r>
            <a:endParaRPr lang="en-US" sz="2800" b="1" dirty="0" smtClean="0"/>
          </a:p>
          <a:p>
            <a:pPr algn="just">
              <a:buNone/>
            </a:pPr>
            <a:r>
              <a:rPr lang="id-ID" b="1" i="1" dirty="0" smtClean="0"/>
              <a:t> </a:t>
            </a:r>
            <a:endParaRPr lang="en-US" sz="2800" b="1" dirty="0" smtClean="0"/>
          </a:p>
          <a:p>
            <a:pPr algn="just"/>
            <a:r>
              <a:rPr lang="en-US" b="1" u="sng" dirty="0" smtClean="0">
                <a:solidFill>
                  <a:srgbClr val="FF0000"/>
                </a:solidFill>
              </a:rPr>
              <a:t>9.2.3. </a:t>
            </a:r>
            <a:r>
              <a:rPr lang="id-ID" b="1" u="sng" dirty="0" smtClean="0">
                <a:solidFill>
                  <a:srgbClr val="FF0000"/>
                </a:solidFill>
              </a:rPr>
              <a:t>Sasaran </a:t>
            </a:r>
            <a:r>
              <a:rPr lang="id-ID" b="1" u="sng" dirty="0" smtClean="0">
                <a:solidFill>
                  <a:srgbClr val="FF0000"/>
                </a:solidFill>
              </a:rPr>
              <a:t>Kejahatan Cyber Crime</a:t>
            </a:r>
            <a:endParaRPr lang="en-US" sz="2800" b="1" u="sng" dirty="0" smtClean="0">
              <a:solidFill>
                <a:srgbClr val="FF0000"/>
              </a:solidFill>
            </a:endParaRPr>
          </a:p>
          <a:p>
            <a:pPr algn="just">
              <a:buNone/>
            </a:pPr>
            <a:r>
              <a:rPr lang="id-ID" b="1" dirty="0" smtClean="0">
                <a:solidFill>
                  <a:srgbClr val="FF0000"/>
                </a:solidFill>
              </a:rPr>
              <a:t> </a:t>
            </a:r>
            <a:endParaRPr lang="en-US" sz="2800" b="1" dirty="0" smtClean="0">
              <a:solidFill>
                <a:srgbClr val="FF0000"/>
              </a:solidFill>
            </a:endParaRPr>
          </a:p>
          <a:p>
            <a:pPr algn="just"/>
            <a:r>
              <a:rPr lang="id-ID" b="1" dirty="0" smtClean="0"/>
              <a:t>Berdasarkan sasaran kejahatannya, </a:t>
            </a:r>
            <a:r>
              <a:rPr lang="id-ID" b="1" u="sng" dirty="0" smtClean="0">
                <a:solidFill>
                  <a:srgbClr val="FF0000"/>
                </a:solidFill>
              </a:rPr>
              <a:t>cyber crime dapat diklasifikasikan pada tiga objek sasaran, yaitu:</a:t>
            </a:r>
            <a:br>
              <a:rPr lang="id-ID" b="1" u="sng" dirty="0" smtClean="0">
                <a:solidFill>
                  <a:srgbClr val="FF0000"/>
                </a:solidFill>
              </a:rPr>
            </a:br>
            <a:r>
              <a:rPr lang="id-ID" b="1" u="sng" dirty="0" smtClean="0">
                <a:solidFill>
                  <a:srgbClr val="FF0000"/>
                </a:solidFill>
              </a:rPr>
              <a:t> </a:t>
            </a:r>
            <a:endParaRPr lang="en-US" sz="2800" b="1" u="sng" dirty="0" smtClean="0">
              <a:solidFill>
                <a:srgbClr val="FF0000"/>
              </a:solidFill>
            </a:endParaRP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0" indent="-514350" algn="just">
              <a:buFont typeface="+mj-lt"/>
              <a:buAutoNum type="arabicPeriod"/>
            </a:pPr>
            <a:endParaRPr lang="en-US" sz="3600" b="1" u="sng" dirty="0" smtClean="0"/>
          </a:p>
          <a:p>
            <a:pPr marL="514350" lvl="0" indent="-514350" algn="just">
              <a:buFont typeface="+mj-lt"/>
              <a:buAutoNum type="arabicPeriod"/>
            </a:pPr>
            <a:r>
              <a:rPr lang="id-ID" sz="3600" b="1" u="sng" dirty="0" smtClean="0">
                <a:solidFill>
                  <a:srgbClr val="FF0000"/>
                </a:solidFill>
              </a:rPr>
              <a:t>Menyerang </a:t>
            </a:r>
            <a:r>
              <a:rPr lang="id-ID" sz="3600" b="1" u="sng" dirty="0" smtClean="0">
                <a:solidFill>
                  <a:srgbClr val="FF0000"/>
                </a:solidFill>
              </a:rPr>
              <a:t>Individu (Against Person</a:t>
            </a:r>
            <a:r>
              <a:rPr lang="id-ID" sz="3600" b="1" u="sng" dirty="0" smtClean="0">
                <a:solidFill>
                  <a:srgbClr val="FF0000"/>
                </a:solidFill>
              </a:rPr>
              <a:t>)</a:t>
            </a:r>
            <a:endParaRPr lang="en-US" sz="3600" b="1" u="sng" dirty="0" smtClean="0">
              <a:solidFill>
                <a:srgbClr val="FF0000"/>
              </a:solidFill>
            </a:endParaRPr>
          </a:p>
          <a:p>
            <a:pPr marL="514350" lvl="0" indent="-514350" algn="just">
              <a:buNone/>
            </a:pPr>
            <a:endParaRPr lang="en-US" sz="3600" b="1" u="sng" dirty="0" smtClean="0"/>
          </a:p>
          <a:p>
            <a:pPr algn="just">
              <a:buNone/>
            </a:pPr>
            <a:r>
              <a:rPr lang="id-ID" sz="3600" b="1" dirty="0" smtClean="0"/>
              <a:t>	Jenis kejahatan ini, sasaran serangannya ditujukan kepada </a:t>
            </a:r>
            <a:r>
              <a:rPr lang="id-ID" sz="3600" b="1" u="sng" dirty="0" smtClean="0">
                <a:solidFill>
                  <a:srgbClr val="FF0000"/>
                </a:solidFill>
              </a:rPr>
              <a:t>perorangan</a:t>
            </a:r>
            <a:r>
              <a:rPr lang="id-ID" sz="3600" b="1" dirty="0" smtClean="0"/>
              <a:t> atau individu yang memiliki sifat atau criteria tertentu sesuai tujuan penyerangan tersebut.  Beberapa contoh kejahatan ini antara lain: </a:t>
            </a:r>
            <a:r>
              <a:rPr lang="id-ID" sz="3600" b="1" u="sng" dirty="0" smtClean="0">
                <a:solidFill>
                  <a:srgbClr val="FF0000"/>
                </a:solidFill>
              </a:rPr>
              <a:t>Pornografi, Cyberstalking, Cyber Tresspass</a:t>
            </a:r>
            <a:endParaRPr lang="en-US" sz="3600" b="1" u="sng" dirty="0" smtClean="0">
              <a:solidFill>
                <a:srgbClr val="FF0000"/>
              </a:solidFill>
            </a:endParaRPr>
          </a:p>
          <a:p>
            <a:pPr algn="just">
              <a:buNone/>
            </a:pPr>
            <a:r>
              <a:rPr lang="id-ID" sz="3600" b="1" dirty="0" smtClean="0"/>
              <a:t> </a:t>
            </a:r>
            <a:endParaRPr lang="en-US" sz="3600" b="1" dirty="0" smtClean="0"/>
          </a:p>
          <a:p>
            <a:pPr>
              <a:buNone/>
            </a:pPr>
            <a:endParaRPr lang="en-US" sz="3600"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just">
              <a:buFont typeface="+mj-lt"/>
              <a:buAutoNum type="arabicPeriod" startAt="2"/>
            </a:pPr>
            <a:r>
              <a:rPr lang="id-ID" b="1" u="sng" dirty="0" smtClean="0">
                <a:solidFill>
                  <a:srgbClr val="FF0000"/>
                </a:solidFill>
              </a:rPr>
              <a:t>Menyerang Hak Milik (Against Property</a:t>
            </a:r>
            <a:r>
              <a:rPr lang="id-ID" b="1" u="sng" dirty="0" smtClean="0">
                <a:solidFill>
                  <a:srgbClr val="FF0000"/>
                </a:solidFill>
              </a:rPr>
              <a:t>)</a:t>
            </a:r>
            <a:endParaRPr lang="en-US" b="1" u="sng" dirty="0" smtClean="0">
              <a:solidFill>
                <a:srgbClr val="FF0000"/>
              </a:solidFill>
            </a:endParaRPr>
          </a:p>
          <a:p>
            <a:pPr marL="514350" lvl="0" indent="-514350" algn="just">
              <a:buNone/>
            </a:pPr>
            <a:endParaRPr lang="en-US" b="1" u="sng" dirty="0" smtClean="0"/>
          </a:p>
          <a:p>
            <a:pPr algn="just">
              <a:buNone/>
            </a:pPr>
            <a:r>
              <a:rPr lang="id-ID" b="1" dirty="0" smtClean="0"/>
              <a:t>	Cyber crime yang dilakukan untuk mengganggu atau </a:t>
            </a:r>
            <a:r>
              <a:rPr lang="id-ID" b="1" u="sng" dirty="0" smtClean="0">
                <a:solidFill>
                  <a:srgbClr val="FF0000"/>
                </a:solidFill>
              </a:rPr>
              <a:t>menyerang hak milik orang lain</a:t>
            </a:r>
            <a:r>
              <a:rPr lang="id-ID" b="1" dirty="0" smtClean="0"/>
              <a:t>.  Contoh: </a:t>
            </a:r>
            <a:r>
              <a:rPr lang="id-ID" b="1" u="sng" dirty="0" smtClean="0">
                <a:solidFill>
                  <a:srgbClr val="FF0000"/>
                </a:solidFill>
              </a:rPr>
              <a:t>carding, cybersquatting, typosquatting, hijacking, data forgery</a:t>
            </a:r>
            <a:endParaRPr lang="en-US" b="1" u="sng" dirty="0" smtClean="0">
              <a:solidFill>
                <a:srgbClr val="FF0000"/>
              </a:solidFill>
            </a:endParaRPr>
          </a:p>
          <a:p>
            <a:pPr algn="just">
              <a:buNone/>
            </a:pPr>
            <a:r>
              <a:rPr lang="id-ID" b="1" u="sng" dirty="0" smtClean="0">
                <a:solidFill>
                  <a:srgbClr val="FF0000"/>
                </a:solidFill>
              </a:rPr>
              <a:t> </a:t>
            </a:r>
            <a:endParaRPr lang="en-US" b="1" u="sng" dirty="0" smtClean="0">
              <a:solidFill>
                <a:srgbClr val="FF0000"/>
              </a:solidFill>
            </a:endParaRPr>
          </a:p>
          <a:p>
            <a:pPr marL="514350" lvl="0" indent="-514350" algn="just">
              <a:buFont typeface="+mj-lt"/>
              <a:buAutoNum type="arabicPeriod" startAt="3"/>
            </a:pPr>
            <a:r>
              <a:rPr lang="id-ID" b="1" u="sng" dirty="0" smtClean="0">
                <a:solidFill>
                  <a:srgbClr val="FF0000"/>
                </a:solidFill>
              </a:rPr>
              <a:t>Menyerang Pemerintah (Against Government</a:t>
            </a:r>
            <a:r>
              <a:rPr lang="id-ID" b="1" u="sng" dirty="0" smtClean="0">
                <a:solidFill>
                  <a:srgbClr val="FF0000"/>
                </a:solidFill>
              </a:rPr>
              <a:t>)</a:t>
            </a:r>
            <a:endParaRPr lang="en-US" b="1" u="sng" dirty="0" smtClean="0">
              <a:solidFill>
                <a:srgbClr val="FF0000"/>
              </a:solidFill>
            </a:endParaRPr>
          </a:p>
          <a:p>
            <a:pPr marL="514350" lvl="0" indent="-514350" algn="just">
              <a:buNone/>
            </a:pPr>
            <a:endParaRPr lang="en-US" b="1" u="sng" dirty="0" smtClean="0"/>
          </a:p>
          <a:p>
            <a:pPr algn="just">
              <a:buNone/>
            </a:pPr>
            <a:r>
              <a:rPr lang="id-ID" b="1" dirty="0" smtClean="0"/>
              <a:t>	Cyber crime yang dilakukan dengan tujuan </a:t>
            </a:r>
            <a:r>
              <a:rPr lang="id-ID" b="1" u="sng" dirty="0" smtClean="0">
                <a:solidFill>
                  <a:srgbClr val="FF0000"/>
                </a:solidFill>
              </a:rPr>
              <a:t>penyerangan terhadap pemerintah</a:t>
            </a:r>
            <a:endParaRPr lang="en-US" b="1" u="sng" dirty="0" smtClean="0">
              <a:solidFill>
                <a:srgbClr val="FF0000"/>
              </a:solidFill>
            </a:endParaRPr>
          </a:p>
          <a:p>
            <a:pPr>
              <a:buNone/>
            </a:pP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r>
              <a:rPr lang="en-US" sz="3400" b="1" u="sng" dirty="0" smtClean="0">
                <a:solidFill>
                  <a:srgbClr val="FF0000"/>
                </a:solidFill>
              </a:rPr>
              <a:t>9.2.4. </a:t>
            </a:r>
            <a:r>
              <a:rPr lang="id-ID" sz="3400" b="1" u="sng" dirty="0" smtClean="0">
                <a:solidFill>
                  <a:srgbClr val="FF0000"/>
                </a:solidFill>
              </a:rPr>
              <a:t>Dampak </a:t>
            </a:r>
            <a:r>
              <a:rPr lang="id-ID" sz="3400" b="1" u="sng" dirty="0" smtClean="0">
                <a:solidFill>
                  <a:srgbClr val="FF0000"/>
                </a:solidFill>
              </a:rPr>
              <a:t>Cyber Crime </a:t>
            </a:r>
            <a:endParaRPr lang="en-US" sz="3400" u="sng" dirty="0" smtClean="0">
              <a:solidFill>
                <a:srgbClr val="FF0000"/>
              </a:solidFill>
            </a:endParaRPr>
          </a:p>
          <a:p>
            <a:pPr>
              <a:buNone/>
            </a:pPr>
            <a:r>
              <a:rPr lang="id-ID" sz="3400" b="1" dirty="0" smtClean="0"/>
              <a:t> </a:t>
            </a:r>
            <a:endParaRPr lang="en-US" sz="3400" dirty="0" smtClean="0"/>
          </a:p>
          <a:p>
            <a:pPr algn="just">
              <a:buNone/>
            </a:pPr>
            <a:r>
              <a:rPr lang="en-US" sz="3400" b="1" dirty="0" smtClean="0"/>
              <a:t>     </a:t>
            </a:r>
            <a:r>
              <a:rPr lang="id-ID" sz="3400" b="1" dirty="0" smtClean="0"/>
              <a:t>Beberapa dampak cyber crime dapat dirasakan pada objek sasaran, antara lain teridentifikasi:</a:t>
            </a:r>
            <a:endParaRPr lang="en-US" sz="3400" b="1" dirty="0" smtClean="0"/>
          </a:p>
          <a:p>
            <a:pPr marL="514350" lvl="0" indent="-514350" algn="just">
              <a:buFont typeface="+mj-lt"/>
              <a:buAutoNum type="arabicPeriod"/>
            </a:pPr>
            <a:r>
              <a:rPr lang="id-ID" sz="3400" b="1" u="sng" dirty="0" smtClean="0">
                <a:solidFill>
                  <a:srgbClr val="FF0000"/>
                </a:solidFill>
              </a:rPr>
              <a:t>Kurangnya kepercayaan dunia terhadap negara</a:t>
            </a:r>
            <a:endParaRPr lang="en-US" sz="3400" b="1" u="sng" dirty="0" smtClean="0">
              <a:solidFill>
                <a:srgbClr val="FF0000"/>
              </a:solidFill>
            </a:endParaRPr>
          </a:p>
          <a:p>
            <a:pPr marL="514350" lvl="0" indent="-514350" algn="just">
              <a:buFont typeface="+mj-lt"/>
              <a:buAutoNum type="arabicPeriod"/>
            </a:pPr>
            <a:r>
              <a:rPr lang="id-ID" sz="3400" b="1" u="sng" dirty="0" smtClean="0">
                <a:solidFill>
                  <a:srgbClr val="FF0000"/>
                </a:solidFill>
              </a:rPr>
              <a:t>Berpotensi menghancurkan negara</a:t>
            </a:r>
            <a:endParaRPr lang="en-US" sz="3400" b="1" u="sng" dirty="0" smtClean="0">
              <a:solidFill>
                <a:srgbClr val="FF0000"/>
              </a:solidFill>
            </a:endParaRPr>
          </a:p>
          <a:p>
            <a:pPr marL="514350" lvl="0" indent="-514350" algn="just">
              <a:buFont typeface="+mj-lt"/>
              <a:buAutoNum type="arabicPeriod"/>
            </a:pPr>
            <a:r>
              <a:rPr lang="id-ID" sz="3400" b="1" u="sng" dirty="0" smtClean="0">
                <a:solidFill>
                  <a:srgbClr val="FF0000"/>
                </a:solidFill>
              </a:rPr>
              <a:t>Kehilangan kepemilikan atas rahasia pribadi, organisasi, maupun negara</a:t>
            </a:r>
            <a:endParaRPr lang="en-US" sz="3400" b="1" u="sng" dirty="0" smtClean="0">
              <a:solidFill>
                <a:srgbClr val="FF0000"/>
              </a:solidFill>
            </a:endParaRPr>
          </a:p>
          <a:p>
            <a:pPr algn="just">
              <a:buNone/>
            </a:pPr>
            <a:endParaRPr lang="en-US" sz="3400" b="1" u="sng" dirty="0" smtClean="0">
              <a:solidFill>
                <a:srgbClr val="FF0000"/>
              </a:solidFill>
            </a:endParaRPr>
          </a:p>
          <a:p>
            <a:pPr>
              <a:buNone/>
            </a:pPr>
            <a:endParaRPr lang="en-US" sz="3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just">
              <a:buFont typeface="+mj-lt"/>
              <a:buAutoNum type="arabicPeriod" startAt="4"/>
            </a:pPr>
            <a:endParaRPr lang="en-US" b="1" dirty="0" smtClean="0"/>
          </a:p>
          <a:p>
            <a:pPr marL="514350" lvl="0" indent="-514350" algn="just">
              <a:buFont typeface="+mj-lt"/>
              <a:buAutoNum type="arabicPeriod" startAt="4"/>
            </a:pPr>
            <a:r>
              <a:rPr lang="id-ID" sz="3400" b="1" u="sng" dirty="0" smtClean="0">
                <a:solidFill>
                  <a:srgbClr val="FF0000"/>
                </a:solidFill>
              </a:rPr>
              <a:t>Kerawanan </a:t>
            </a:r>
            <a:r>
              <a:rPr lang="id-ID" sz="3400" b="1" u="sng" dirty="0" smtClean="0">
                <a:solidFill>
                  <a:srgbClr val="FF0000"/>
                </a:solidFill>
              </a:rPr>
              <a:t>sosial dan politik yang ditimbulkan dari cyber crime antara lain isu-isu yang meresahkan, memanipulasi simbol-simbol kenegaraan, dan partai politik dengan tujuan untuk mengacaukan keadaan agar tercipta suasana yang tidak kondusif.</a:t>
            </a:r>
            <a:endParaRPr lang="en-US" sz="3400" b="1" u="sng" dirty="0" smtClean="0">
              <a:solidFill>
                <a:srgbClr val="FF0000"/>
              </a:solidFill>
            </a:endParaRPr>
          </a:p>
          <a:p>
            <a:pPr marL="514350" lvl="0" indent="-514350" algn="just">
              <a:buFont typeface="+mj-lt"/>
              <a:buAutoNum type="arabicPeriod" startAt="4"/>
            </a:pPr>
            <a:r>
              <a:rPr lang="id-ID" sz="3400" b="1" u="sng" dirty="0" smtClean="0">
                <a:solidFill>
                  <a:srgbClr val="FF0000"/>
                </a:solidFill>
              </a:rPr>
              <a:t>Munculnya pengaruh negatif dari maraknya situs-situs porno yang dapat diakses bebas tanpa batas yang dapat merusak moral bangsa.</a:t>
            </a:r>
            <a:endParaRPr lang="en-US" sz="3400" b="1" u="sng" dirty="0" smtClean="0">
              <a:solidFill>
                <a:srgbClr val="FF0000"/>
              </a:solidFill>
            </a:endParaRPr>
          </a:p>
          <a:p>
            <a:pPr marL="514350" indent="-514350">
              <a:buFont typeface="+mj-lt"/>
              <a:buAutoNum type="arabicPeriod" startAt="4"/>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endParaRPr lang="en-US" b="1" dirty="0" smtClean="0"/>
          </a:p>
          <a:p>
            <a:pPr algn="just"/>
            <a:r>
              <a:rPr lang="id-ID" sz="3600" b="1" dirty="0" smtClean="0"/>
              <a:t>Saat </a:t>
            </a:r>
            <a:r>
              <a:rPr lang="id-ID" sz="3600" b="1" dirty="0" smtClean="0"/>
              <a:t>ini pemanfaatan teknologi informasi merupakan bagian penting dari hampir seluruh aktivitas masyarakat.  Namun demikian, di sisi lain, perkembangan teknologi yang begitu cepat tidak dapat dipungkiri telah menimbulkan ekses negatif, yaitu berkembangnya kejahatan yang lebih canggih yang dikenal sebagai </a:t>
            </a:r>
            <a:r>
              <a:rPr lang="id-ID" sz="3600" b="1" i="1" u="sng" dirty="0" smtClean="0">
                <a:solidFill>
                  <a:srgbClr val="FF0000"/>
                </a:solidFill>
              </a:rPr>
              <a:t>cyber ethics </a:t>
            </a:r>
            <a:r>
              <a:rPr lang="id-ID" sz="3600" b="1" i="1" dirty="0" smtClean="0">
                <a:solidFill>
                  <a:srgbClr val="FF0000"/>
                </a:solidFill>
              </a:rPr>
              <a:t>dan </a:t>
            </a:r>
            <a:r>
              <a:rPr lang="id-ID" sz="3600" b="1" i="1" u="sng" dirty="0" smtClean="0">
                <a:solidFill>
                  <a:srgbClr val="FF0000"/>
                </a:solidFill>
              </a:rPr>
              <a:t>cyber crime</a:t>
            </a:r>
            <a:r>
              <a:rPr lang="id-ID" sz="3600" b="1" i="1" dirty="0" smtClean="0">
                <a:solidFill>
                  <a:srgbClr val="FF0000"/>
                </a:solidFill>
              </a:rPr>
              <a:t>.</a:t>
            </a:r>
            <a:r>
              <a:rPr lang="id-ID" sz="3600" b="1" dirty="0" smtClean="0"/>
              <a:t> </a:t>
            </a:r>
            <a:endParaRPr lang="en-US" sz="3600" b="1"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sz="3600" b="1" u="sng" dirty="0" smtClean="0">
                <a:solidFill>
                  <a:srgbClr val="0070C0"/>
                </a:solidFill>
              </a:rPr>
              <a:t>9.1</a:t>
            </a:r>
            <a:r>
              <a:rPr lang="en-US" sz="3600" b="1" u="sng" dirty="0" smtClean="0">
                <a:solidFill>
                  <a:srgbClr val="0070C0"/>
                </a:solidFill>
              </a:rPr>
              <a:t>. </a:t>
            </a:r>
            <a:r>
              <a:rPr lang="id-ID" sz="3600" b="1" u="sng" dirty="0" smtClean="0">
                <a:solidFill>
                  <a:srgbClr val="0070C0"/>
                </a:solidFill>
              </a:rPr>
              <a:t>Cyber </a:t>
            </a:r>
            <a:r>
              <a:rPr lang="id-ID" sz="3600" b="1" u="sng" dirty="0" smtClean="0">
                <a:solidFill>
                  <a:srgbClr val="0070C0"/>
                </a:solidFill>
              </a:rPr>
              <a:t>Ethics</a:t>
            </a:r>
            <a:r>
              <a:rPr lang="id-ID" sz="3600" b="1" dirty="0" smtClean="0">
                <a:solidFill>
                  <a:srgbClr val="0070C0"/>
                </a:solidFill>
              </a:rPr>
              <a:t> </a:t>
            </a:r>
            <a:endParaRPr lang="en-US" sz="3600" b="1" dirty="0" smtClean="0">
              <a:solidFill>
                <a:srgbClr val="0070C0"/>
              </a:solidFill>
            </a:endParaRPr>
          </a:p>
          <a:p>
            <a:pPr algn="just">
              <a:buNone/>
            </a:pPr>
            <a:endParaRPr lang="en-US" b="1" dirty="0" smtClean="0">
              <a:solidFill>
                <a:srgbClr val="FF0000"/>
              </a:solidFill>
            </a:endParaRPr>
          </a:p>
          <a:p>
            <a:pPr algn="just"/>
            <a:r>
              <a:rPr lang="id-ID" sz="3600" b="1" dirty="0" smtClean="0"/>
              <a:t>Sejak awal peradaban, manusia selalu termotivasi memperbaharui teknologi yang ada.  Hal ini merupakan perkembangan yang hebat dan terus mengalami kemajuan.  Dari semua kemajuan yang signifikan yang dibuat oleh manusia sampai hari ini, mungkin hal yang terpenting adalah </a:t>
            </a:r>
            <a:r>
              <a:rPr lang="id-ID" sz="3600" b="1" u="sng" dirty="0" smtClean="0">
                <a:solidFill>
                  <a:srgbClr val="FF0000"/>
                </a:solidFill>
              </a:rPr>
              <a:t>perkembangan </a:t>
            </a:r>
            <a:r>
              <a:rPr lang="id-ID" sz="3600" b="1" i="1" u="sng" dirty="0" smtClean="0">
                <a:solidFill>
                  <a:srgbClr val="FF0000"/>
                </a:solidFill>
              </a:rPr>
              <a:t>internet.</a:t>
            </a:r>
            <a:r>
              <a:rPr lang="id-ID" sz="3600" b="1" u="sng" dirty="0" smtClean="0">
                <a:solidFill>
                  <a:srgbClr val="FF0000"/>
                </a:solidFill>
              </a:rPr>
              <a:t> </a:t>
            </a:r>
            <a:endParaRPr lang="en-US" sz="3600" b="1" u="sng" dirty="0" smtClean="0">
              <a:solidFill>
                <a:srgbClr val="FF0000"/>
              </a:solidFill>
            </a:endParaRPr>
          </a:p>
          <a:p>
            <a:pPr>
              <a:buNone/>
            </a:pP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r>
              <a:rPr lang="en-US" sz="3600" b="1" u="sng" dirty="0" smtClean="0">
                <a:solidFill>
                  <a:srgbClr val="0070C0"/>
                </a:solidFill>
              </a:rPr>
              <a:t>9.1.1. </a:t>
            </a:r>
            <a:r>
              <a:rPr lang="id-ID" sz="3600" b="1" u="sng" dirty="0" smtClean="0">
                <a:solidFill>
                  <a:srgbClr val="0070C0"/>
                </a:solidFill>
              </a:rPr>
              <a:t>Perkembangan Internet</a:t>
            </a:r>
            <a:r>
              <a:rPr lang="id-ID" sz="3600" dirty="0" smtClean="0">
                <a:solidFill>
                  <a:srgbClr val="0070C0"/>
                </a:solidFill>
              </a:rPr>
              <a:t> </a:t>
            </a:r>
            <a:endParaRPr lang="en-US" sz="3600" dirty="0" smtClean="0">
              <a:solidFill>
                <a:srgbClr val="0070C0"/>
              </a:solidFill>
            </a:endParaRPr>
          </a:p>
          <a:p>
            <a:pPr>
              <a:buNone/>
            </a:pPr>
            <a:endParaRPr lang="en-US" sz="3600" dirty="0" smtClean="0">
              <a:solidFill>
                <a:srgbClr val="FF0000"/>
              </a:solidFill>
            </a:endParaRPr>
          </a:p>
          <a:p>
            <a:pPr algn="just"/>
            <a:r>
              <a:rPr lang="id-ID" sz="3600" b="1" u="sng" dirty="0" smtClean="0">
                <a:solidFill>
                  <a:srgbClr val="FF0000"/>
                </a:solidFill>
              </a:rPr>
              <a:t>Internet</a:t>
            </a:r>
            <a:r>
              <a:rPr lang="id-ID" sz="3600" b="1" dirty="0" smtClean="0">
                <a:solidFill>
                  <a:srgbClr val="FF0000"/>
                </a:solidFill>
              </a:rPr>
              <a:t> </a:t>
            </a:r>
            <a:r>
              <a:rPr lang="id-ID" sz="3600" b="1" i="1" dirty="0" smtClean="0">
                <a:solidFill>
                  <a:srgbClr val="FF0000"/>
                </a:solidFill>
              </a:rPr>
              <a:t>(</a:t>
            </a:r>
            <a:r>
              <a:rPr lang="id-ID" sz="3600" b="1" i="1" u="sng" dirty="0" smtClean="0">
                <a:solidFill>
                  <a:srgbClr val="FF0000"/>
                </a:solidFill>
              </a:rPr>
              <a:t>interconection</a:t>
            </a:r>
            <a:r>
              <a:rPr lang="id-ID" sz="3600" b="1" i="1" dirty="0" smtClean="0">
                <a:solidFill>
                  <a:srgbClr val="FF0000"/>
                </a:solidFill>
              </a:rPr>
              <a:t> </a:t>
            </a:r>
            <a:r>
              <a:rPr lang="id-ID" sz="3600" b="1" i="1" u="sng" dirty="0" smtClean="0">
                <a:solidFill>
                  <a:srgbClr val="FF0000"/>
                </a:solidFill>
              </a:rPr>
              <a:t>networking</a:t>
            </a:r>
            <a:r>
              <a:rPr lang="id-ID" sz="3600" b="1" i="1" dirty="0" smtClean="0">
                <a:solidFill>
                  <a:srgbClr val="FF0000"/>
                </a:solidFill>
              </a:rPr>
              <a:t>)</a:t>
            </a:r>
            <a:r>
              <a:rPr lang="id-ID" sz="3600" b="1" dirty="0" smtClean="0">
                <a:solidFill>
                  <a:srgbClr val="FF0000"/>
                </a:solidFill>
              </a:rPr>
              <a:t> </a:t>
            </a:r>
            <a:r>
              <a:rPr lang="id-ID" sz="3600" b="1" dirty="0" smtClean="0"/>
              <a:t>merupakan suatu jaringan yang menghubungkan komputer diseluruh dunia tanpa dibatasi oleh jumlah unit menjadi satu jaringan yang bisa saling mengakses.  Dengan internet tersebut, </a:t>
            </a:r>
            <a:r>
              <a:rPr lang="id-ID" sz="3600" b="1" u="sng" dirty="0" smtClean="0">
                <a:solidFill>
                  <a:srgbClr val="FF0000"/>
                </a:solidFill>
              </a:rPr>
              <a:t>satu komputer dapat berkomunikasi secara langsung dengan komputer lain diberbagai belahan dunia</a:t>
            </a:r>
            <a:r>
              <a:rPr lang="id-ID" sz="3600" b="1" dirty="0" smtClean="0"/>
              <a:t>.</a:t>
            </a:r>
            <a:endParaRPr lang="en-US" sz="3600"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r>
              <a:rPr lang="id-ID" b="1" u="sng" dirty="0" smtClean="0">
                <a:solidFill>
                  <a:srgbClr val="0070C0"/>
                </a:solidFill>
              </a:rPr>
              <a:t>Alasan </a:t>
            </a:r>
            <a:r>
              <a:rPr lang="id-ID" b="1" u="sng" dirty="0" smtClean="0">
                <a:solidFill>
                  <a:srgbClr val="0070C0"/>
                </a:solidFill>
              </a:rPr>
              <a:t>mengapa era ini memberikan dampak yang cukup signifikan bagi berbagai aspek kehidupan.</a:t>
            </a:r>
            <a:endParaRPr lang="en-US" b="1" u="sng" dirty="0" smtClean="0">
              <a:solidFill>
                <a:srgbClr val="0070C0"/>
              </a:solidFill>
            </a:endParaRPr>
          </a:p>
          <a:p>
            <a:pPr marL="514350" lvl="0" indent="-514350" algn="just">
              <a:buFont typeface="+mj-lt"/>
              <a:buAutoNum type="alphaLcPeriod"/>
            </a:pPr>
            <a:r>
              <a:rPr lang="id-ID" b="1" u="sng" dirty="0" smtClean="0">
                <a:solidFill>
                  <a:srgbClr val="FF0000"/>
                </a:solidFill>
              </a:rPr>
              <a:t>Informasi pada internet bisa diakses 24 jam dalam sehari</a:t>
            </a:r>
            <a:endParaRPr lang="en-US" b="1" u="sng" dirty="0" smtClean="0">
              <a:solidFill>
                <a:srgbClr val="FF0000"/>
              </a:solidFill>
            </a:endParaRPr>
          </a:p>
          <a:p>
            <a:pPr marL="514350" lvl="0" indent="-514350" algn="just">
              <a:buFont typeface="+mj-lt"/>
              <a:buAutoNum type="alphaLcPeriod"/>
            </a:pPr>
            <a:r>
              <a:rPr lang="id-ID" b="1" u="sng" dirty="0" smtClean="0">
                <a:solidFill>
                  <a:srgbClr val="FF0000"/>
                </a:solidFill>
              </a:rPr>
              <a:t>Biaya murah dan bahan </a:t>
            </a:r>
            <a:r>
              <a:rPr lang="en-US" b="1" u="sng" dirty="0" smtClean="0">
                <a:solidFill>
                  <a:srgbClr val="FF0000"/>
                </a:solidFill>
              </a:rPr>
              <a:t> </a:t>
            </a:r>
            <a:r>
              <a:rPr lang="id-ID" b="1" u="sng" dirty="0" smtClean="0">
                <a:solidFill>
                  <a:srgbClr val="FF0000"/>
                </a:solidFill>
              </a:rPr>
              <a:t>gratis</a:t>
            </a:r>
            <a:endParaRPr lang="en-US" b="1" u="sng" dirty="0" smtClean="0">
              <a:solidFill>
                <a:srgbClr val="FF0000"/>
              </a:solidFill>
            </a:endParaRPr>
          </a:p>
          <a:p>
            <a:pPr marL="514350" lvl="0" indent="-514350" algn="just">
              <a:buFont typeface="+mj-lt"/>
              <a:buAutoNum type="alphaLcPeriod"/>
            </a:pPr>
            <a:r>
              <a:rPr lang="id-ID" b="1" u="sng" dirty="0" smtClean="0">
                <a:solidFill>
                  <a:srgbClr val="FF0000"/>
                </a:solidFill>
              </a:rPr>
              <a:t>Kemudahan akses informasi dan melakukan transaksi</a:t>
            </a:r>
            <a:endParaRPr lang="en-US" b="1" u="sng" dirty="0" smtClean="0">
              <a:solidFill>
                <a:srgbClr val="FF0000"/>
              </a:solidFill>
            </a:endParaRPr>
          </a:p>
          <a:p>
            <a:pPr marL="514350" lvl="0" indent="-514350" algn="just">
              <a:buFont typeface="+mj-lt"/>
              <a:buAutoNum type="alphaLcPeriod"/>
            </a:pPr>
            <a:r>
              <a:rPr lang="id-ID" b="1" u="sng" dirty="0" smtClean="0">
                <a:solidFill>
                  <a:srgbClr val="FF0000"/>
                </a:solidFill>
              </a:rPr>
              <a:t>Kemudahan membangun relasi dengan pelanggan</a:t>
            </a:r>
            <a:endParaRPr lang="en-US" b="1" u="sng" dirty="0" smtClean="0">
              <a:solidFill>
                <a:srgbClr val="FF0000"/>
              </a:solidFill>
            </a:endParaRPr>
          </a:p>
          <a:p>
            <a:pPr marL="514350" lvl="0" indent="-514350" algn="just">
              <a:buFont typeface="+mj-lt"/>
              <a:buAutoNum type="alphaLcPeriod"/>
            </a:pPr>
            <a:r>
              <a:rPr lang="id-ID" b="1" u="sng" dirty="0" smtClean="0">
                <a:solidFill>
                  <a:srgbClr val="FF0000"/>
                </a:solidFill>
              </a:rPr>
              <a:t>Materi dapat di up-date dengan mudah</a:t>
            </a:r>
            <a:endParaRPr lang="en-US" b="1" u="sng" dirty="0" smtClean="0">
              <a:solidFill>
                <a:srgbClr val="FF0000"/>
              </a:solidFill>
            </a:endParaRPr>
          </a:p>
          <a:p>
            <a:pPr marL="514350" lvl="0" indent="-514350" algn="just">
              <a:buFont typeface="+mj-lt"/>
              <a:buAutoNum type="alphaLcPeriod"/>
            </a:pPr>
            <a:r>
              <a:rPr lang="id-ID" b="1" u="sng" dirty="0" smtClean="0">
                <a:solidFill>
                  <a:srgbClr val="FF0000"/>
                </a:solidFill>
              </a:rPr>
              <a:t>Pengguna internet telah merambah ke segala penjuru</a:t>
            </a:r>
            <a:endParaRPr lang="en-US" b="1" u="sng" dirty="0" smtClean="0">
              <a:solidFill>
                <a:srgbClr val="FF0000"/>
              </a:solidFill>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r>
              <a:rPr lang="en-US" b="1" u="sng" dirty="0" smtClean="0">
                <a:solidFill>
                  <a:srgbClr val="0070C0"/>
                </a:solidFill>
              </a:rPr>
              <a:t>9.1.2. </a:t>
            </a:r>
            <a:r>
              <a:rPr lang="id-ID" b="1" u="sng" dirty="0" smtClean="0">
                <a:solidFill>
                  <a:srgbClr val="0070C0"/>
                </a:solidFill>
              </a:rPr>
              <a:t>Karakteristik </a:t>
            </a:r>
            <a:r>
              <a:rPr lang="en-US" b="1" u="sng" dirty="0" smtClean="0">
                <a:solidFill>
                  <a:srgbClr val="0070C0"/>
                </a:solidFill>
              </a:rPr>
              <a:t> </a:t>
            </a:r>
            <a:r>
              <a:rPr lang="id-ID" b="1" u="sng" dirty="0" smtClean="0">
                <a:solidFill>
                  <a:srgbClr val="0070C0"/>
                </a:solidFill>
              </a:rPr>
              <a:t>Dunia </a:t>
            </a:r>
            <a:r>
              <a:rPr lang="en-US" b="1" u="sng" dirty="0" smtClean="0">
                <a:solidFill>
                  <a:srgbClr val="0070C0"/>
                </a:solidFill>
              </a:rPr>
              <a:t> </a:t>
            </a:r>
            <a:r>
              <a:rPr lang="id-ID" b="1" u="sng" dirty="0" smtClean="0">
                <a:solidFill>
                  <a:srgbClr val="0070C0"/>
                </a:solidFill>
              </a:rPr>
              <a:t>Maya</a:t>
            </a:r>
            <a:r>
              <a:rPr lang="id-ID" b="1" dirty="0" smtClean="0">
                <a:solidFill>
                  <a:srgbClr val="FF0000"/>
                </a:solidFill>
              </a:rPr>
              <a:t> </a:t>
            </a:r>
            <a:endParaRPr lang="en-US" b="1" dirty="0" smtClean="0">
              <a:solidFill>
                <a:srgbClr val="FF0000"/>
              </a:solidFill>
            </a:endParaRPr>
          </a:p>
          <a:p>
            <a:endParaRPr lang="en-US" dirty="0" smtClean="0">
              <a:solidFill>
                <a:srgbClr val="FF0000"/>
              </a:solidFill>
            </a:endParaRPr>
          </a:p>
          <a:p>
            <a:pPr algn="just"/>
            <a:r>
              <a:rPr lang="id-ID" sz="3600" b="1" dirty="0" smtClean="0"/>
              <a:t>Internet identik dengan </a:t>
            </a:r>
            <a:r>
              <a:rPr lang="id-ID" sz="3600" b="1" i="1" u="sng" dirty="0" smtClean="0">
                <a:solidFill>
                  <a:srgbClr val="FF0000"/>
                </a:solidFill>
              </a:rPr>
              <a:t>cyberspace</a:t>
            </a:r>
            <a:r>
              <a:rPr lang="id-ID" sz="3600" b="1" i="1" dirty="0" smtClean="0"/>
              <a:t> </a:t>
            </a:r>
            <a:r>
              <a:rPr lang="id-ID" sz="3600" b="1" dirty="0" smtClean="0"/>
              <a:t>atau </a:t>
            </a:r>
            <a:r>
              <a:rPr lang="id-ID" sz="3600" b="1" u="sng" dirty="0" smtClean="0">
                <a:solidFill>
                  <a:srgbClr val="FF0000"/>
                </a:solidFill>
              </a:rPr>
              <a:t>dunia maya</a:t>
            </a:r>
            <a:r>
              <a:rPr lang="id-ID" sz="3600" b="1" dirty="0" smtClean="0"/>
              <a:t>.  Dysson (1994) </a:t>
            </a:r>
            <a:r>
              <a:rPr lang="id-ID" sz="3600" b="1" i="1" u="sng" dirty="0" smtClean="0">
                <a:solidFill>
                  <a:srgbClr val="FF0000"/>
                </a:solidFill>
              </a:rPr>
              <a:t>cyberscape</a:t>
            </a:r>
            <a:r>
              <a:rPr lang="id-ID" sz="3600" b="1" dirty="0" smtClean="0"/>
              <a:t> merupakan </a:t>
            </a:r>
            <a:r>
              <a:rPr lang="id-ID" sz="3600" b="1" u="sng" dirty="0" smtClean="0">
                <a:solidFill>
                  <a:srgbClr val="FF0000"/>
                </a:solidFill>
              </a:rPr>
              <a:t>suatu ekosistem bioelektronik di semua tempat yang memiliki telepon, kabel coaxial, fiber optic atau elektomagnetik waves</a:t>
            </a:r>
            <a:r>
              <a:rPr lang="id-ID" sz="3600" b="1" dirty="0" smtClean="0"/>
              <a:t>.  Hal ini berarti bahwa tidak ada yang tahu pasti seberapa luas internet secara fisik.  </a:t>
            </a:r>
            <a:endParaRPr lang="en-US" sz="3600"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r>
              <a:rPr lang="id-ID" b="1" dirty="0" smtClean="0">
                <a:solidFill>
                  <a:srgbClr val="0070C0"/>
                </a:solidFill>
              </a:rPr>
              <a:t>Karakteristik dunia maya (Dysson: 1994) sebagai berikut</a:t>
            </a:r>
            <a:r>
              <a:rPr lang="id-ID" b="1" dirty="0" smtClean="0">
                <a:solidFill>
                  <a:srgbClr val="0070C0"/>
                </a:solidFill>
              </a:rPr>
              <a:t>:</a:t>
            </a:r>
            <a:endParaRPr lang="en-US" b="1" dirty="0" smtClean="0">
              <a:solidFill>
                <a:srgbClr val="0070C0"/>
              </a:solidFill>
            </a:endParaRPr>
          </a:p>
          <a:p>
            <a:pPr algn="just">
              <a:buNone/>
            </a:pPr>
            <a:endParaRPr lang="en-US" b="1" dirty="0" smtClean="0"/>
          </a:p>
          <a:p>
            <a:pPr marL="514350" lvl="0" indent="-514350" algn="just">
              <a:buFont typeface="+mj-lt"/>
              <a:buAutoNum type="arabicPeriod"/>
            </a:pPr>
            <a:r>
              <a:rPr lang="id-ID" b="1" u="sng" dirty="0" smtClean="0">
                <a:solidFill>
                  <a:srgbClr val="FF0000"/>
                </a:solidFill>
              </a:rPr>
              <a:t>Beroperasi secara virtual/ maya</a:t>
            </a:r>
            <a:endParaRPr lang="en-US" b="1" u="sng" dirty="0" smtClean="0">
              <a:solidFill>
                <a:srgbClr val="FF0000"/>
              </a:solidFill>
            </a:endParaRPr>
          </a:p>
          <a:p>
            <a:pPr marL="514350" lvl="0" indent="-514350" algn="just">
              <a:buFont typeface="+mj-lt"/>
              <a:buAutoNum type="arabicPeriod"/>
            </a:pPr>
            <a:r>
              <a:rPr lang="id-ID" b="1" u="sng" dirty="0" smtClean="0">
                <a:solidFill>
                  <a:srgbClr val="FF0000"/>
                </a:solidFill>
              </a:rPr>
              <a:t>Dunia cyber selalu berubah dengan cepat</a:t>
            </a:r>
            <a:endParaRPr lang="en-US" b="1" u="sng" dirty="0" smtClean="0">
              <a:solidFill>
                <a:srgbClr val="FF0000"/>
              </a:solidFill>
            </a:endParaRPr>
          </a:p>
          <a:p>
            <a:pPr marL="514350" lvl="0" indent="-514350" algn="just">
              <a:buFont typeface="+mj-lt"/>
              <a:buAutoNum type="arabicPeriod"/>
            </a:pPr>
            <a:r>
              <a:rPr lang="id-ID" b="1" u="sng" dirty="0" smtClean="0">
                <a:solidFill>
                  <a:srgbClr val="FF0000"/>
                </a:solidFill>
              </a:rPr>
              <a:t>Dunia maya tidak mengenal batas-batas teritorial</a:t>
            </a:r>
            <a:endParaRPr lang="en-US" b="1" u="sng" dirty="0" smtClean="0">
              <a:solidFill>
                <a:srgbClr val="FF0000"/>
              </a:solidFill>
            </a:endParaRPr>
          </a:p>
          <a:p>
            <a:pPr marL="514350" lvl="0" indent="-514350" algn="just">
              <a:buFont typeface="+mj-lt"/>
              <a:buAutoNum type="arabicPeriod"/>
            </a:pPr>
            <a:r>
              <a:rPr lang="id-ID" b="1" u="sng" dirty="0" smtClean="0">
                <a:solidFill>
                  <a:srgbClr val="FF0000"/>
                </a:solidFill>
              </a:rPr>
              <a:t>Orang-orang yang hidup dalam dunia maya tersebut dapat melaksanakan aktivitas tanpa harus menunjukkan identitasnya</a:t>
            </a:r>
            <a:endParaRPr lang="en-US" b="1" u="sng" dirty="0" smtClean="0">
              <a:solidFill>
                <a:srgbClr val="FF0000"/>
              </a:solidFill>
            </a:endParaRPr>
          </a:p>
          <a:p>
            <a:pPr marL="514350" lvl="0" indent="-514350" algn="just">
              <a:buFont typeface="+mj-lt"/>
              <a:buAutoNum type="arabicPeriod"/>
            </a:pPr>
            <a:r>
              <a:rPr lang="id-ID" b="1" u="sng" dirty="0" smtClean="0">
                <a:solidFill>
                  <a:srgbClr val="FF0000"/>
                </a:solidFill>
              </a:rPr>
              <a:t>Informasi di dalamnya bersifat publik</a:t>
            </a:r>
            <a:endParaRPr lang="en-US" u="sng"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r>
              <a:rPr lang="en-US" sz="3600" b="1" u="sng" dirty="0" smtClean="0">
                <a:solidFill>
                  <a:srgbClr val="0070C0"/>
                </a:solidFill>
              </a:rPr>
              <a:t>9.1.3. </a:t>
            </a:r>
            <a:r>
              <a:rPr lang="id-ID" sz="3600" b="1" u="sng" dirty="0" smtClean="0">
                <a:solidFill>
                  <a:srgbClr val="0070C0"/>
                </a:solidFill>
              </a:rPr>
              <a:t>Pentingnya </a:t>
            </a:r>
            <a:r>
              <a:rPr lang="id-ID" sz="3600" b="1" u="sng" dirty="0" smtClean="0">
                <a:solidFill>
                  <a:srgbClr val="0070C0"/>
                </a:solidFill>
              </a:rPr>
              <a:t>Etika di Dunia </a:t>
            </a:r>
            <a:r>
              <a:rPr lang="id-ID" sz="3600" b="1" u="sng" dirty="0" smtClean="0">
                <a:solidFill>
                  <a:srgbClr val="0070C0"/>
                </a:solidFill>
              </a:rPr>
              <a:t>Maya</a:t>
            </a:r>
            <a:endParaRPr lang="en-US" sz="3600" b="1" u="sng" dirty="0" smtClean="0">
              <a:solidFill>
                <a:srgbClr val="0070C0"/>
              </a:solidFill>
            </a:endParaRPr>
          </a:p>
          <a:p>
            <a:pPr>
              <a:buNone/>
            </a:pPr>
            <a:endParaRPr lang="en-US" sz="3600" dirty="0" smtClean="0">
              <a:solidFill>
                <a:srgbClr val="FF0000"/>
              </a:solidFill>
            </a:endParaRPr>
          </a:p>
          <a:p>
            <a:pPr algn="just"/>
            <a:r>
              <a:rPr lang="id-ID" sz="3600" b="1" dirty="0" smtClean="0"/>
              <a:t>Hadirnya internet dalam kehidupan manusia telah membentuk komunitas masyarakat tersendiri.  </a:t>
            </a:r>
            <a:r>
              <a:rPr lang="id-ID" sz="3600" b="1" u="sng" dirty="0" smtClean="0">
                <a:solidFill>
                  <a:srgbClr val="FF0000"/>
                </a:solidFill>
              </a:rPr>
              <a:t>Surat menyurat yang dulu dilakukan secara tradisional (merpati pos atau kantor pos) sekarang bisa dilakukan hanya dengan duduk dan mengetik surat tersebut di depan komputer</a:t>
            </a:r>
            <a:r>
              <a:rPr lang="id-ID" sz="3600" b="1" dirty="0" smtClean="0"/>
              <a:t>.</a:t>
            </a:r>
            <a:endParaRPr lang="en-US" sz="3600"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417</Words>
  <Application>Microsoft Office PowerPoint</Application>
  <PresentationFormat>On-screen Show (4:3)</PresentationFormat>
  <Paragraphs>140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BAB 9  Cyber Ethics dan  Cyber Crime </vt:lpstr>
      <vt:lpstr>POKOK BAHASAN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9 Cyber Ethics dan Cyber Crime </dc:title>
  <dc:creator>Neng Delis</dc:creator>
  <cp:lastModifiedBy>HP</cp:lastModifiedBy>
  <cp:revision>18</cp:revision>
  <dcterms:created xsi:type="dcterms:W3CDTF">2006-08-16T00:00:00Z</dcterms:created>
  <dcterms:modified xsi:type="dcterms:W3CDTF">2013-04-25T01:48:44Z</dcterms:modified>
</cp:coreProperties>
</file>