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12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62000"/>
          </a:xfrm>
        </p:spPr>
        <p:txBody>
          <a:bodyPr>
            <a:normAutofit/>
          </a:bodyPr>
          <a:lstStyle/>
          <a:p>
            <a:r>
              <a:rPr lang="en-US" u="sng" dirty="0" smtClean="0"/>
              <a:t>BAB 10 </a:t>
            </a:r>
            <a:r>
              <a:rPr lang="id-ID" u="sng" dirty="0" smtClean="0"/>
              <a:t>Etika </a:t>
            </a:r>
            <a:r>
              <a:rPr lang="id-ID" u="sng" dirty="0" smtClean="0"/>
              <a:t>sebagai Budaya Organisasi</a:t>
            </a:r>
            <a:r>
              <a:rPr lang="id-ID" b="1" u="sng" dirty="0" smtClean="0"/>
              <a:t> </a:t>
            </a:r>
            <a:endParaRPr lang="en-US" u="sng" dirty="0"/>
          </a:p>
        </p:txBody>
      </p:sp>
      <p:sp>
        <p:nvSpPr>
          <p:cNvPr id="5" name="Content Placeholder 4"/>
          <p:cNvSpPr>
            <a:spLocks noGrp="1"/>
          </p:cNvSpPr>
          <p:nvPr>
            <p:ph idx="1"/>
          </p:nvPr>
        </p:nvSpPr>
        <p:spPr>
          <a:xfrm>
            <a:off x="0" y="762000"/>
            <a:ext cx="8915400" cy="6096000"/>
          </a:xfrm>
        </p:spPr>
        <p:txBody>
          <a:bodyPr>
            <a:normAutofit fontScale="92500" lnSpcReduction="10000"/>
          </a:bodyPr>
          <a:lstStyle/>
          <a:p>
            <a:pPr algn="just">
              <a:buNone/>
            </a:pPr>
            <a:r>
              <a:rPr lang="en-US" dirty="0" smtClean="0"/>
              <a:t>    </a:t>
            </a:r>
            <a:r>
              <a:rPr lang="id-ID" b="1" dirty="0" smtClean="0"/>
              <a:t>Sebagai </a:t>
            </a:r>
            <a:r>
              <a:rPr lang="id-ID" b="1" dirty="0" smtClean="0"/>
              <a:t>makhluk sosial manusia memiliki kebutuhan dasar untuk saling berinteraksi dan saling membutuhkan sehingga melakukan kerjasama membuat berbagai perkumpulan atau organisasi untuk mencapai tujuannya.  Untuk itu sebagian orang masuk dalam suatu organisasi mengharapkan ia akan mendapatkan sesuatu yang lebih baik, mempergunakan organisasi agar bisa memperoleh sesuatu yang menjadi tujuan idamannya.  Dengan kata lain organisasi dapat dikatakan sebagai alat untuk mencapai tujuan.  </a:t>
            </a:r>
            <a:r>
              <a:rPr lang="it-IT" b="1" dirty="0" smtClean="0"/>
              <a:t>Dengan mempergunakan alat, manusia bisa mencapai suatu yang ia inginkan.  Melalui organisasi manusia dapat memperoleh tujuan dalam hidupnya</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buNone/>
            </a:pPr>
            <a:r>
              <a:rPr lang="id-ID" b="1" dirty="0" smtClean="0"/>
              <a:t>10.2	</a:t>
            </a:r>
            <a:r>
              <a:rPr lang="id-ID" b="1" u="sng" dirty="0" smtClean="0"/>
              <a:t>Karakteristik Budaya Organisasi</a:t>
            </a:r>
            <a:endParaRPr lang="en-US" u="sng" dirty="0" smtClean="0"/>
          </a:p>
          <a:p>
            <a:pPr>
              <a:buNone/>
            </a:pPr>
            <a:r>
              <a:rPr lang="id-ID" dirty="0" smtClean="0"/>
              <a:t> </a:t>
            </a:r>
            <a:endParaRPr lang="en-US" dirty="0" smtClean="0"/>
          </a:p>
          <a:p>
            <a:pPr algn="just">
              <a:buNone/>
            </a:pPr>
            <a:r>
              <a:rPr lang="en-US" dirty="0" smtClean="0"/>
              <a:t>   </a:t>
            </a:r>
            <a:r>
              <a:rPr lang="id-ID" b="1" dirty="0" smtClean="0"/>
              <a:t>Budaya </a:t>
            </a:r>
            <a:r>
              <a:rPr lang="id-ID" b="1" dirty="0" smtClean="0"/>
              <a:t>mengimplikasikan adanya dimensi atau karakteristik ter­tentu yang berhubungan secara erat dan interdependen.  Apabila budaya oragnisasi itu memang ada, maka budaya harus mempunyai di­mensi yang dapat didefinisikan dan diukur.  Keba­nyakan peneliti tidak berusaha merinci karakteristik-karakteristik ter­sebut.  Sebaliknya, mereka berbicara tentang budaya sebagai </a:t>
            </a:r>
            <a:r>
              <a:rPr lang="id-ID" b="1" i="1" dirty="0" smtClean="0"/>
              <a:t>milieu</a:t>
            </a:r>
            <a:r>
              <a:rPr lang="id-ID" b="1" dirty="0" smtClean="0"/>
              <a:t> yang abstrak.  Untuk itu Stephen Robbins mengajukan sepuluh karakteristik yang jika dipadukan dan disesuikan akan mengambil esensi dari sebuah budaya organisasi</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buNone/>
            </a:pPr>
            <a:r>
              <a:rPr lang="id-ID" sz="2400" b="1" dirty="0" smtClean="0"/>
              <a:t>Adapun sepuluh karakteristik budaya organisasi tersebut sebagai berikut</a:t>
            </a:r>
            <a:r>
              <a:rPr lang="id-ID" sz="2400" b="1" dirty="0" smtClean="0"/>
              <a:t>:</a:t>
            </a:r>
            <a:endParaRPr lang="en-US" sz="2400" b="1" dirty="0" smtClean="0"/>
          </a:p>
          <a:p>
            <a:pPr marL="514350" lvl="0" indent="-514350" algn="just">
              <a:buFont typeface="+mj-lt"/>
              <a:buAutoNum type="arabicPeriod"/>
            </a:pPr>
            <a:r>
              <a:rPr lang="id-ID" sz="2400" b="1" i="1" dirty="0" smtClean="0"/>
              <a:t>Inisiatif individual.  </a:t>
            </a:r>
            <a:r>
              <a:rPr lang="id-ID" sz="2400" b="1" dirty="0" smtClean="0"/>
              <a:t>Tingkat tanggung jawab, kebebasan, dan, in­dependensi yang dipunyai individu.</a:t>
            </a:r>
            <a:endParaRPr lang="en-US" sz="2400" b="1" dirty="0" smtClean="0"/>
          </a:p>
          <a:p>
            <a:pPr marL="514350" lvl="0" indent="-514350" algn="just">
              <a:buFont typeface="+mj-lt"/>
              <a:buAutoNum type="arabicPeriod"/>
            </a:pPr>
            <a:r>
              <a:rPr lang="id-ID" sz="2400" b="1" i="1" dirty="0" smtClean="0"/>
              <a:t>Toleransi terhadap tindakan.  </a:t>
            </a:r>
            <a:r>
              <a:rPr lang="id-ID" sz="2400" b="1" dirty="0" smtClean="0"/>
              <a:t>Sejauh mana para pegawai dianjurkan untuk bertindak agresif, inovatif, dan mengambil ri­siko</a:t>
            </a:r>
            <a:r>
              <a:rPr lang="id-ID" sz="2400" b="1" i="1" dirty="0" smtClean="0"/>
              <a:t>.</a:t>
            </a:r>
            <a:endParaRPr lang="en-US" sz="2400" b="1" dirty="0" smtClean="0"/>
          </a:p>
          <a:p>
            <a:pPr marL="514350" lvl="0" indent="-514350" algn="just">
              <a:buFont typeface="+mj-lt"/>
              <a:buAutoNum type="arabicPeriod"/>
            </a:pPr>
            <a:r>
              <a:rPr lang="id-ID" sz="2400" b="1" i="1" dirty="0" smtClean="0"/>
              <a:t>Arah</a:t>
            </a:r>
            <a:r>
              <a:rPr lang="id-ID" sz="2400" b="1" dirty="0" smtClean="0"/>
              <a:t>.  Sejauh mana organisasi tersebut menciptakan dengan je­las sasaran dan harapan mengenai prestasi.</a:t>
            </a:r>
            <a:endParaRPr lang="en-US" sz="2400" b="1" dirty="0" smtClean="0"/>
          </a:p>
          <a:p>
            <a:pPr marL="514350" lvl="0" indent="-514350" algn="just">
              <a:buFont typeface="+mj-lt"/>
              <a:buAutoNum type="arabicPeriod"/>
            </a:pPr>
            <a:r>
              <a:rPr lang="id-ID" sz="2400" b="1" i="1" dirty="0" smtClean="0"/>
              <a:t>Integrasi.  </a:t>
            </a:r>
            <a:r>
              <a:rPr lang="id-ID" sz="2400" b="1" dirty="0" smtClean="0"/>
              <a:t>Tingkat sejauh mana unit-unit dalam organisasi dido­rong untuk bekerja dengan cara yang terkoordinasi.</a:t>
            </a:r>
            <a:endParaRPr lang="en-US" sz="2400" b="1" dirty="0" smtClean="0"/>
          </a:p>
          <a:p>
            <a:pPr marL="514350" lvl="0" indent="-514350" algn="just">
              <a:buFont typeface="+mj-lt"/>
              <a:buAutoNum type="arabicPeriod"/>
            </a:pPr>
            <a:r>
              <a:rPr lang="id-ID" sz="2400" b="1" i="1" dirty="0" smtClean="0"/>
              <a:t>Dukungan dari manajemen.  </a:t>
            </a:r>
            <a:r>
              <a:rPr lang="id-ID" sz="2400" b="1" dirty="0" smtClean="0"/>
              <a:t>Tingkat sejauh mana para manajer memberi komunikasi yang jelas, bantuan, serta dukungan ter­hadap bawahan mereka.</a:t>
            </a:r>
            <a:endParaRPr lang="en-US" sz="2400" b="1" dirty="0" smtClean="0"/>
          </a:p>
          <a:p>
            <a:pPr marL="514350" lvl="0" indent="-514350" algn="just">
              <a:buFont typeface="+mj-lt"/>
              <a:buAutoNum type="arabicPeriod"/>
            </a:pPr>
            <a:r>
              <a:rPr lang="id-ID" sz="2400" b="1" i="1" dirty="0" smtClean="0"/>
              <a:t>Kontrol.  </a:t>
            </a:r>
            <a:r>
              <a:rPr lang="id-ID" sz="2400" b="1" dirty="0" smtClean="0"/>
              <a:t>Jumlah peraturan dan pengawasan langsung yang di­gunakan untuk mengawasi dan mengendalikan perilaku pega­wai</a:t>
            </a:r>
            <a:r>
              <a:rPr lang="id-ID" sz="2400" b="1" dirty="0" smtClean="0"/>
              <a:t>.</a:t>
            </a:r>
            <a:endParaRPr lang="en-US" sz="2400"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10000"/>
          </a:bodyPr>
          <a:lstStyle/>
          <a:p>
            <a:pPr marL="514350" indent="-514350" algn="just">
              <a:buFont typeface="+mj-lt"/>
              <a:buAutoNum type="arabicPeriod" startAt="7"/>
            </a:pPr>
            <a:r>
              <a:rPr lang="id-ID" b="1" i="1" dirty="0" smtClean="0"/>
              <a:t>Identitas.  </a:t>
            </a:r>
            <a:r>
              <a:rPr lang="it-IT" b="1" dirty="0" smtClean="0"/>
              <a:t>Tingkat sejauhmana para anggota mengidentifikasi dirinya secara keseluruhan dengan organisasinya ketimbang dengan kelompok kerja tertentu atau dengan bidang keahlian </a:t>
            </a:r>
            <a:r>
              <a:rPr lang="it-IT" b="1" dirty="0" smtClean="0"/>
              <a:t>profesional</a:t>
            </a:r>
            <a:endParaRPr lang="en-US" b="1" i="1" dirty="0" smtClean="0"/>
          </a:p>
          <a:p>
            <a:pPr marL="514350" lvl="0" indent="-514350" algn="just">
              <a:buFont typeface="+mj-lt"/>
              <a:buAutoNum type="arabicPeriod" startAt="7"/>
            </a:pPr>
            <a:r>
              <a:rPr lang="id-ID" b="1" i="1" dirty="0" smtClean="0"/>
              <a:t>Sistem </a:t>
            </a:r>
            <a:r>
              <a:rPr lang="id-ID" b="1" i="1" dirty="0" smtClean="0"/>
              <a:t>imbalan.  </a:t>
            </a:r>
            <a:r>
              <a:rPr lang="it-IT" b="1" dirty="0" smtClean="0"/>
              <a:t>Tingkat sejauh mana alokasi imbalan (misal, ke­naikan gaji, promosi) didasarkan atas kriteria prestasi pegawai sebagai kebalikan dari senioritas, sikap pilih kasih, dan sebagainya</a:t>
            </a:r>
            <a:r>
              <a:rPr lang="id-ID" b="1" dirty="0" smtClean="0"/>
              <a:t>.</a:t>
            </a:r>
            <a:endParaRPr lang="en-US" b="1" dirty="0" smtClean="0"/>
          </a:p>
          <a:p>
            <a:pPr marL="514350" lvl="0" indent="-514350" algn="just">
              <a:buFont typeface="+mj-lt"/>
              <a:buAutoNum type="arabicPeriod" startAt="7"/>
            </a:pPr>
            <a:r>
              <a:rPr lang="id-ID" b="1" i="1" dirty="0" smtClean="0"/>
              <a:t>Toleransi terhadap konflik </a:t>
            </a:r>
            <a:r>
              <a:rPr lang="id-ID" b="1" dirty="0" smtClean="0"/>
              <a:t>Tingkat sejauh mana para pegawai di­dorong untuk mengemukakan konflik dan kritik secara terbuka.  </a:t>
            </a:r>
            <a:endParaRPr lang="en-US" b="1" dirty="0" smtClean="0"/>
          </a:p>
          <a:p>
            <a:pPr marL="514350" lvl="0" indent="-514350" algn="just">
              <a:buFont typeface="+mj-lt"/>
              <a:buAutoNum type="arabicPeriod" startAt="7"/>
            </a:pPr>
            <a:r>
              <a:rPr lang="id-ID" b="1" i="1" dirty="0" smtClean="0"/>
              <a:t>Pola-pola komunikasi</a:t>
            </a:r>
            <a:r>
              <a:rPr lang="id-ID" b="1" dirty="0" smtClean="0"/>
              <a:t>.  Tingkat sejauh mana komunikasi orga­nisasi dibatasi oleh hierarki kewenangan yang formal.</a:t>
            </a:r>
            <a:endParaRPr lang="en-US" b="1"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20000"/>
          </a:bodyPr>
          <a:lstStyle/>
          <a:p>
            <a:pPr algn="just">
              <a:buNone/>
            </a:pPr>
            <a:r>
              <a:rPr lang="it-IT" b="1" dirty="0" smtClean="0"/>
              <a:t>     Kesepuluh </a:t>
            </a:r>
            <a:r>
              <a:rPr lang="it-IT" b="1" dirty="0" smtClean="0"/>
              <a:t>karakteristik tersebut mencakup dimensi struktural maupun prilaku.  Misalnya, dukungan dari manajemen adalah ukuran mengenai prilaku kepemimpinan.  Kebanyakan dimensi tersebut berkaitan erat dengan desain organisasi.  Untuk menggambarkannya, makin rutin teknologi sebuah organisasi dan makin disentralisasi pro­ses pengambilan keputusannya, maka makin kurang pula inisiatif in­dividual para pegawainya.  Demikian pula struktur fungsional men­ciptakan budaya yang mempunyai lebih banyak pola komunikasi for­mal daripada struktur sederhana atau yang matriks.  Analisis yang le­bih mendalam akan memperlihatkan bahwa integrasi.pada dasarnya adalah sebuah indikator tentang tingkat interdependensi horisontal.  Maksudnya adalah bahwa budaya organisasi bukan hanya refieksi da­ri sikap para anggota serta kepribadiannya.  Sebagian besar budaya or­ganisasi dapat dilacak langsung pada variabel-variabel yang berhu­bungan secara struktural.</a:t>
            </a:r>
            <a:endParaRPr lang="en-US" b="1"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20000"/>
          </a:bodyPr>
          <a:lstStyle/>
          <a:p>
            <a:pPr>
              <a:buNone/>
            </a:pPr>
            <a:r>
              <a:rPr lang="id-ID" b="1" dirty="0" smtClean="0"/>
              <a:t>10</a:t>
            </a:r>
            <a:r>
              <a:rPr lang="it-IT" b="1" dirty="0" smtClean="0"/>
              <a:t>.3 	Efektivitas Budaya Organisasi</a:t>
            </a:r>
            <a:endParaRPr lang="en-US" dirty="0" smtClean="0"/>
          </a:p>
          <a:p>
            <a:pPr>
              <a:buNone/>
            </a:pPr>
            <a:r>
              <a:rPr lang="it-IT" dirty="0" smtClean="0"/>
              <a:t> </a:t>
            </a:r>
            <a:endParaRPr lang="en-US" dirty="0" smtClean="0"/>
          </a:p>
          <a:p>
            <a:pPr algn="just">
              <a:buNone/>
            </a:pPr>
            <a:r>
              <a:rPr lang="it-IT" b="1" dirty="0" smtClean="0"/>
              <a:t>     Efektifitas </a:t>
            </a:r>
            <a:r>
              <a:rPr lang="it-IT" b="1" dirty="0" smtClean="0"/>
              <a:t>budaya organisasi berkaitan dengan bagaimana budaya organisasi dapat mempengaruhi terhadap efektifitas organisasi.  Kondisi tersebut erat kaitannya dengan kondisi budaya organisasi yang kuat atau yang lemah.  Budaya yang kuat diartikan sebagai nilai inti dari organisasi yang dianut dengan kuat, diatur dengan baik, dan dirasakan bersama secara luas.  Makin banyak anggota yang menerima nilai-nilai inti, menyetujui jajaran tingkat kepentingannya, dan merasa sangat terikat kepadanya, maka makin kuat budaya tersebut.  Organisasi yang muda atau yang </a:t>
            </a:r>
            <a:r>
              <a:rPr lang="it-IT" b="1" i="1" dirty="0" smtClean="0"/>
              <a:t>turnover</a:t>
            </a:r>
            <a:r>
              <a:rPr lang="it-IT" b="1" dirty="0" smtClean="0"/>
              <a:t> anggotanya konstan, mempunyai budaya yang le­mah karena para anggota tidak akan mempunyai pengalaman yang diterima bersama sehingga dapat menciptakan pengertian yang sa­ma.  Organisasi agama, kebatinan, dan perusahaan Jepang merupakan contoh organisasi yang mempunyai budaya yang kuat.  </a:t>
            </a:r>
            <a:endParaRPr lang="en-US" b="1" dirty="0" smtClean="0"/>
          </a:p>
          <a:p>
            <a:pPr algn="just">
              <a:buNone/>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pPr algn="just">
              <a:buNone/>
            </a:pPr>
            <a:r>
              <a:rPr lang="en-US" dirty="0" smtClean="0"/>
              <a:t>    </a:t>
            </a:r>
            <a:r>
              <a:rPr lang="id-ID" b="1" dirty="0" smtClean="0"/>
              <a:t>Gambaran </a:t>
            </a:r>
            <a:r>
              <a:rPr lang="id-ID" b="1" dirty="0" smtClean="0"/>
              <a:t>paling baik mengenai sebuah budaya yang kuat adalah yang dipunyai AT&amp;T yang lama.  Sebelum dipecah pada tahun 1984, AT&amp;T mempunyai suatu budaya yang tidak lazim, bukan hanya karena ada satu tujuan dan penciptaan dari perasaan sebagai satu keluarga tetapi juga di dalam kontribusinya yang terlihat ter­hadap keberhasilan perusahaan.  Monopoli yang diatur AT&amp;T untuk pasar telepon Amerika Serikat memungkinkan AT&amp;T memfokuskan diri pada tujuan untuk mem­berikan pelayanan terbaik tanpa peduli mengenai biaya.  Budaya AT&amp;T menggambarkan tujuan tersebut.  AT&amp;T menekankan masa kerja seumur hidup, pengambilan keputusan berdasarkan konsensus, komunikasi melalui tingkatan hierarki, dan penghindaran risiko.  </a:t>
            </a:r>
            <a:r>
              <a:rPr lang="it-IT" b="1" dirty="0" smtClean="0"/>
              <a:t>Nilai-nilai budaya ini sangat dipegang, diatur dengan jelas, dan dira­sakan bersama secara meluas.</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20000"/>
          </a:bodyPr>
          <a:lstStyle/>
          <a:p>
            <a:pPr algn="just"/>
            <a:r>
              <a:rPr lang="it-IT" b="1" dirty="0" smtClean="0"/>
              <a:t>Nilai-nilai itu jelas sesuai dengan defi­nisi mengenai budaya yang kuat.  </a:t>
            </a:r>
            <a:r>
              <a:rPr lang="id-ID" b="1" dirty="0" smtClean="0"/>
              <a:t>Kekuatan ini membantu ke­efektifan AT&amp;T selama AT&amp;T menjadi monopoli berdasarkan peraturan.  Namun setelah pengadilan memecah AT&amp;T, perusahaan tersebut memasuki industri telekomunikasi.  Di sini is harus bersaing dengan IBM, Xerox, dan perusahaan-perusahaan Jepang.  Dalam lingkungan yang bersaing ini, budaya kuat AT&amp;T menjadi suatu kekurangan.  Mengapa? Karena perusahaan tersebut membutuhkan suatu budaya.  yang berbeda, yang lebih inovatif dan bersedia mengambil risiko.</a:t>
            </a:r>
            <a:endParaRPr lang="en-US" b="1" dirty="0" smtClean="0"/>
          </a:p>
          <a:p>
            <a:pPr algn="just">
              <a:buNone/>
            </a:pPr>
            <a:r>
              <a:rPr lang="en-US" b="1" dirty="0" smtClean="0"/>
              <a:t> </a:t>
            </a:r>
          </a:p>
          <a:p>
            <a:pPr algn="just"/>
            <a:r>
              <a:rPr lang="id-ID" b="1" dirty="0" smtClean="0"/>
              <a:t>Budaya organisasi yang kuat, akan memiliki dampak yang kuat (</a:t>
            </a:r>
            <a:r>
              <a:rPr lang="id-ID" b="1" i="1" dirty="0" smtClean="0"/>
              <a:t>powerful impact</a:t>
            </a:r>
            <a:r>
              <a:rPr lang="id-ID" b="1" dirty="0" smtClean="0"/>
              <a:t>) terhadap organisasi.  </a:t>
            </a:r>
            <a:r>
              <a:rPr lang="it-IT" b="1" dirty="0" smtClean="0"/>
              <a:t>Kekuatan budaya mengacu kepada derajat kesepakatan antar anggota organisasi mengenai pentingnya suatu nilai tertentu.  Apabila terjadi kesepakatan besar yang menetapkan nilai - nilai itu penting, budaya tersebut akan melekat dan kuat pada organisasi tersebut, apabila hanya sedikit kesepakatan, budaya tersebut akan bersifat lemah.  </a:t>
            </a:r>
            <a:endParaRPr lang="en-US" b="1" dirty="0" smtClean="0"/>
          </a:p>
          <a:p>
            <a:pPr algn="just">
              <a:buNone/>
            </a:pP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20000"/>
          </a:bodyPr>
          <a:lstStyle/>
          <a:p>
            <a:pPr algn="just"/>
            <a:r>
              <a:rPr lang="it-IT" b="1" dirty="0" smtClean="0"/>
              <a:t>Suatu budaya yang kuat sering diasosiasikan seperti upacara, simbol, sejarah, pahlawan, dan slogan-slogan.  Unsur-unsur ini meningkatkan komitmen karyawan terhadap nilai-nilai dan strategi perusahaan.</a:t>
            </a:r>
            <a:endParaRPr lang="en-US" b="1" dirty="0" smtClean="0"/>
          </a:p>
          <a:p>
            <a:pPr algn="just">
              <a:buNone/>
            </a:pPr>
            <a:r>
              <a:rPr lang="it-IT" b="1" dirty="0" smtClean="0"/>
              <a:t> </a:t>
            </a:r>
            <a:endParaRPr lang="en-US" b="1" dirty="0" smtClean="0"/>
          </a:p>
          <a:p>
            <a:pPr algn="just"/>
            <a:r>
              <a:rPr lang="it-IT" b="1" dirty="0" smtClean="0"/>
              <a:t>Namun, penelitian terhadap budaya dua ratus perusahaan menunjukkan budaya organisasi yang kuat tidak serta merta mendukung kesuksesan kecuali budaya tersebut dapat beradaptasi secara sehat dengan lingkungan eksternal.  Jadi budaya organisasi yang kuat tetapi tidak mampu beradaptasi dengan lingkungan akan lebih menghancurkan kesuksesan organisasi daripada budaya yang lemah.</a:t>
            </a:r>
            <a:r>
              <a:rPr lang="id-ID" b="1" dirty="0" smtClean="0"/>
              <a:t>  </a:t>
            </a:r>
            <a:r>
              <a:rPr lang="it-IT" b="1" dirty="0" smtClean="0"/>
              <a:t>Di bawah ini ditunjukkan budaya perusahaan yang adaptif dan tidak adaptif terhadap lingkungan eksternal</a:t>
            </a:r>
            <a:r>
              <a:rPr lang="it-IT" b="1" dirty="0" smtClean="0"/>
              <a:t>.</a:t>
            </a:r>
            <a:r>
              <a:rPr lang="id-ID" b="1" dirty="0" smtClean="0"/>
              <a:t> </a:t>
            </a:r>
            <a:endParaRPr lang="en-US" b="1" dirty="0" smtClean="0"/>
          </a:p>
          <a:p>
            <a:pPr algn="just">
              <a:buNone/>
            </a:pP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lstStyle/>
          <a:p>
            <a:pPr>
              <a:buNone/>
            </a:pPr>
            <a:r>
              <a:rPr lang="id-ID" dirty="0" smtClean="0"/>
              <a:t>Tabel 10.1	Budaya perusahaan yang adaptif dan tidak adaptif terhadap lingkungan eksternal</a:t>
            </a:r>
            <a:endParaRPr lang="en-US" dirty="0" smtClean="0"/>
          </a:p>
          <a:p>
            <a:pPr>
              <a:buNone/>
            </a:pPr>
            <a:endParaRPr lang="en-US" dirty="0"/>
          </a:p>
        </p:txBody>
      </p:sp>
      <p:graphicFrame>
        <p:nvGraphicFramePr>
          <p:cNvPr id="4" name="Table 3"/>
          <p:cNvGraphicFramePr>
            <a:graphicFrameLocks noGrp="1"/>
          </p:cNvGraphicFramePr>
          <p:nvPr/>
        </p:nvGraphicFramePr>
        <p:xfrm>
          <a:off x="228601" y="1066801"/>
          <a:ext cx="8610601" cy="5486400"/>
        </p:xfrm>
        <a:graphic>
          <a:graphicData uri="http://schemas.openxmlformats.org/drawingml/2006/table">
            <a:tbl>
              <a:tblPr firstRow="1" bandRow="1">
                <a:tableStyleId>{69CF1AB2-1976-4502-BF36-3FF5EA218861}</a:tableStyleId>
              </a:tblPr>
              <a:tblGrid>
                <a:gridCol w="1291590"/>
                <a:gridCol w="3587750"/>
                <a:gridCol w="3731261"/>
              </a:tblGrid>
              <a:tr h="829749">
                <a:tc>
                  <a:txBody>
                    <a:bodyPr/>
                    <a:lstStyle/>
                    <a:p>
                      <a:endParaRPr lang="en-US" dirty="0"/>
                    </a:p>
                  </a:txBody>
                  <a:tcPr/>
                </a:tc>
                <a:tc>
                  <a:txBody>
                    <a:bodyPr/>
                    <a:lstStyle/>
                    <a:p>
                      <a:pPr marL="0" marR="0" algn="ctr">
                        <a:spcBef>
                          <a:spcPts val="600"/>
                        </a:spcBef>
                        <a:spcAft>
                          <a:spcPts val="600"/>
                        </a:spcAft>
                      </a:pPr>
                      <a:r>
                        <a:rPr lang="id-ID" sz="2400" b="1">
                          <a:latin typeface="Calibri"/>
                          <a:ea typeface="Calibri"/>
                          <a:cs typeface="Calibri"/>
                        </a:rPr>
                        <a:t>Budaya Perusahaan Adaptif</a:t>
                      </a:r>
                      <a:endParaRPr lang="en-US" sz="2400">
                        <a:latin typeface="Calibri"/>
                        <a:ea typeface="Calibri"/>
                        <a:cs typeface="Times New Roman"/>
                      </a:endParaRPr>
                    </a:p>
                  </a:txBody>
                  <a:tcPr marL="68580" marR="68580" marT="0" marB="0" anchor="ctr"/>
                </a:tc>
                <a:tc>
                  <a:txBody>
                    <a:bodyPr/>
                    <a:lstStyle/>
                    <a:p>
                      <a:pPr marL="0" marR="0" algn="ctr">
                        <a:spcBef>
                          <a:spcPts val="600"/>
                        </a:spcBef>
                        <a:spcAft>
                          <a:spcPts val="600"/>
                        </a:spcAft>
                      </a:pPr>
                      <a:r>
                        <a:rPr lang="id-ID" sz="2400" b="1" dirty="0">
                          <a:latin typeface="Calibri"/>
                          <a:ea typeface="Calibri"/>
                          <a:cs typeface="Calibri"/>
                        </a:rPr>
                        <a:t>Budaya Perusahaan Non-Adaptif</a:t>
                      </a:r>
                      <a:endParaRPr lang="en-US" sz="2400" dirty="0">
                        <a:latin typeface="Calibri"/>
                        <a:ea typeface="Calibri"/>
                        <a:cs typeface="Times New Roman"/>
                      </a:endParaRPr>
                    </a:p>
                  </a:txBody>
                  <a:tcPr marL="68580" marR="68580" marT="0" marB="0" anchor="ctr"/>
                </a:tc>
              </a:tr>
              <a:tr h="2465286">
                <a:tc>
                  <a:txBody>
                    <a:bodyPr/>
                    <a:lstStyle/>
                    <a:p>
                      <a:pPr marL="0" marR="0" algn="just">
                        <a:spcBef>
                          <a:spcPts val="600"/>
                        </a:spcBef>
                        <a:spcAft>
                          <a:spcPts val="600"/>
                        </a:spcAft>
                      </a:pPr>
                      <a:r>
                        <a:rPr lang="id-ID" sz="1800" b="1">
                          <a:latin typeface="Calibri"/>
                          <a:ea typeface="Calibri"/>
                          <a:cs typeface="Calibri"/>
                        </a:rPr>
                        <a:t>Core Values</a:t>
                      </a:r>
                      <a:endParaRPr lang="en-US" sz="1800" b="1">
                        <a:latin typeface="Calibri"/>
                        <a:ea typeface="Calibri"/>
                        <a:cs typeface="Times New Roman"/>
                      </a:endParaRPr>
                    </a:p>
                  </a:txBody>
                  <a:tcPr marL="68580" marR="68580" marT="0" marB="0" anchor="ctr"/>
                </a:tc>
                <a:tc>
                  <a:txBody>
                    <a:bodyPr/>
                    <a:lstStyle/>
                    <a:p>
                      <a:pPr marL="0" marR="0">
                        <a:spcBef>
                          <a:spcPts val="600"/>
                        </a:spcBef>
                        <a:spcAft>
                          <a:spcPts val="600"/>
                        </a:spcAft>
                      </a:pPr>
                      <a:r>
                        <a:rPr lang="id-ID" sz="1800" b="1">
                          <a:latin typeface="Calibri"/>
                          <a:ea typeface="Calibri"/>
                          <a:cs typeface="Calibri"/>
                        </a:rPr>
                        <a:t>Manajer sangat peduli terhadap konsumen, stockholders, dan karyawan.  Sangat menghargai orang dan proses yang dapat menciptakan perubahan yang berguna (misalnya, kepemimpinan, inisiatip atas dan bawah dalam hirarki manajemen)</a:t>
                      </a:r>
                      <a:endParaRPr lang="en-US" sz="1800" b="1">
                        <a:latin typeface="Calibri"/>
                        <a:ea typeface="Calibri"/>
                        <a:cs typeface="Times New Roman"/>
                      </a:endParaRPr>
                    </a:p>
                  </a:txBody>
                  <a:tcPr marL="68580" marR="68580" marT="0" marB="0" anchor="ctr"/>
                </a:tc>
                <a:tc>
                  <a:txBody>
                    <a:bodyPr/>
                    <a:lstStyle/>
                    <a:p>
                      <a:pPr marL="0" marR="0">
                        <a:spcBef>
                          <a:spcPts val="600"/>
                        </a:spcBef>
                        <a:spcAft>
                          <a:spcPts val="600"/>
                        </a:spcAft>
                      </a:pPr>
                      <a:r>
                        <a:rPr lang="id-ID" sz="1800" b="1" dirty="0">
                          <a:latin typeface="Calibri"/>
                          <a:ea typeface="Calibri"/>
                          <a:cs typeface="Calibri"/>
                        </a:rPr>
                        <a:t>Manajer lebih mementingkan kepentingannya, kelompok kerja yang terdekat, atau beberapa produkyang dikerjakan oleh kelompok terdekat mereka.  Mereka lebih menghargai keteraturan dan penurunan resiko daripada kepemimpinan dan inisiatif </a:t>
                      </a:r>
                      <a:endParaRPr lang="en-US" sz="1800" b="1" dirty="0">
                        <a:latin typeface="Calibri"/>
                        <a:ea typeface="Calibri"/>
                        <a:cs typeface="Times New Roman"/>
                      </a:endParaRPr>
                    </a:p>
                  </a:txBody>
                  <a:tcPr marL="68580" marR="68580" marT="0" marB="0" anchor="ctr"/>
                </a:tc>
              </a:tr>
              <a:tr h="2191365">
                <a:tc>
                  <a:txBody>
                    <a:bodyPr/>
                    <a:lstStyle/>
                    <a:p>
                      <a:pPr marL="0" marR="0">
                        <a:spcBef>
                          <a:spcPts val="600"/>
                        </a:spcBef>
                        <a:spcAft>
                          <a:spcPts val="600"/>
                        </a:spcAft>
                      </a:pPr>
                      <a:r>
                        <a:rPr lang="id-ID" sz="1800" b="1">
                          <a:latin typeface="Calibri"/>
                          <a:ea typeface="Calibri"/>
                          <a:cs typeface="Calibri"/>
                        </a:rPr>
                        <a:t>Common Behavior</a:t>
                      </a:r>
                      <a:endParaRPr lang="en-US" sz="1800" b="1">
                        <a:latin typeface="Calibri"/>
                        <a:ea typeface="Calibri"/>
                        <a:cs typeface="Times New Roman"/>
                      </a:endParaRPr>
                    </a:p>
                  </a:txBody>
                  <a:tcPr marL="68580" marR="68580" marT="0" marB="0" anchor="ctr"/>
                </a:tc>
                <a:tc>
                  <a:txBody>
                    <a:bodyPr/>
                    <a:lstStyle/>
                    <a:p>
                      <a:pPr marL="0" marR="0">
                        <a:spcBef>
                          <a:spcPts val="600"/>
                        </a:spcBef>
                        <a:spcAft>
                          <a:spcPts val="600"/>
                        </a:spcAft>
                      </a:pPr>
                      <a:r>
                        <a:rPr lang="id-ID" sz="1800" b="1">
                          <a:latin typeface="Calibri"/>
                          <a:ea typeface="Calibri"/>
                          <a:cs typeface="Calibri"/>
                        </a:rPr>
                        <a:t>Manajer membayar perhatian yang tertutup kepada semua konstituen mereka, terutama pelanggan dan mengadakan perubahan ketika diperlukanuntuk melayani kepentingan yang sah, walaupun menyebabkan timbulnya resiko</a:t>
                      </a:r>
                      <a:endParaRPr lang="en-US" sz="1800" b="1">
                        <a:latin typeface="Calibri"/>
                        <a:ea typeface="Calibri"/>
                        <a:cs typeface="Times New Roman"/>
                      </a:endParaRPr>
                    </a:p>
                  </a:txBody>
                  <a:tcPr marL="68580" marR="68580" marT="0" marB="0" anchor="ctr"/>
                </a:tc>
                <a:tc>
                  <a:txBody>
                    <a:bodyPr/>
                    <a:lstStyle/>
                    <a:p>
                      <a:pPr marL="0" marR="0">
                        <a:spcBef>
                          <a:spcPts val="600"/>
                        </a:spcBef>
                        <a:spcAft>
                          <a:spcPts val="600"/>
                        </a:spcAft>
                      </a:pPr>
                      <a:r>
                        <a:rPr lang="id-ID" sz="1800" b="1" dirty="0">
                          <a:latin typeface="Calibri"/>
                          <a:ea typeface="Calibri"/>
                          <a:cs typeface="Calibri"/>
                        </a:rPr>
                        <a:t>Manajer cenderung pada sesuatu tertutup, politis, dan birokratis.  Sehingga mereka tidak merubah strategi dengan cepat untuk menyesuaikan diri atau mengambil keuntungan dari perubahan lingkungan bisnis </a:t>
                      </a:r>
                      <a:endParaRPr lang="en-US" sz="1800" b="1" dirty="0">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77500" lnSpcReduction="20000"/>
          </a:bodyPr>
          <a:lstStyle/>
          <a:p>
            <a:pPr algn="just">
              <a:buNone/>
            </a:pPr>
            <a:r>
              <a:rPr lang="en-US" dirty="0" smtClean="0"/>
              <a:t>     </a:t>
            </a:r>
            <a:r>
              <a:rPr lang="id-ID" b="1" dirty="0" smtClean="0"/>
              <a:t>Dengan </a:t>
            </a:r>
            <a:r>
              <a:rPr lang="id-ID" b="1" dirty="0" smtClean="0"/>
              <a:t>demikian pengaruh dari suatu budaya yang kuat terhadap efektifitas organisasi bahwa efektifitas mensyaratkan budaya, strategi, lingkungan </a:t>
            </a:r>
            <a:r>
              <a:rPr lang="it-IT" b="1" dirty="0" smtClean="0"/>
              <a:t>dan</a:t>
            </a:r>
            <a:r>
              <a:rPr lang="id-ID" b="1" dirty="0" smtClean="0"/>
              <a:t> teknologi sebuah organisasi ber­satu.  Makin kuat budaya suatu organisasi, makin penting bu­daya tersebut cocok dengan variabel-variabel tersebut</a:t>
            </a:r>
            <a:r>
              <a:rPr lang="id-ID" b="1" dirty="0" smtClean="0"/>
              <a:t>.</a:t>
            </a:r>
            <a:endParaRPr lang="en-US" b="1" dirty="0" smtClean="0"/>
          </a:p>
          <a:p>
            <a:pPr algn="just">
              <a:buNone/>
            </a:pPr>
            <a:r>
              <a:rPr lang="en-US" b="1" dirty="0" smtClean="0"/>
              <a:t>     </a:t>
            </a:r>
            <a:r>
              <a:rPr lang="id-ID" b="1" dirty="0" smtClean="0"/>
              <a:t>Organisasi </a:t>
            </a:r>
            <a:r>
              <a:rPr lang="id-ID" b="1" dirty="0" smtClean="0"/>
              <a:t>yang berhasil akan memperoleh suatu kesesuaian ekster­nal yang baik, </a:t>
            </a:r>
            <a:r>
              <a:rPr lang="it-IT" b="1" dirty="0" smtClean="0"/>
              <a:t>budayanya</a:t>
            </a:r>
            <a:r>
              <a:rPr lang="id-ID" b="1" dirty="0" smtClean="0"/>
              <a:t> akan dibentuk sesuai dengan strategi dan lingkungannya.  Strategi yang didorong oleh pasar, misalnya akan le­bih sesuai di lingkungan yang dinamis dan membutuhkan budaya yang menekankan inisiatif individual, pengambilan risiko, integrasi yang tinggi, toleransi terhadap konflik, dan komunikasi horisontal yang tinggi.  Kebalikannya, strategi yang digerakkan oleh produk ber­fokus kepada efisiensi, dan paling sesuai untuk lingkungan yang sta­bil, dan lebih besar kemungkinannya akan berhasil jika budaya orga­nisasi tersebut mempunyai kontrol yang tinggi dan meminimalkan ri­siko dan konflik.  </a:t>
            </a:r>
            <a:r>
              <a:rPr lang="it-IT" b="1" dirty="0" smtClean="0"/>
              <a:t>Organisasi yang berhasil juga akan mencari kesesuaian internal, di mana budayanya disesuaikan dengan teknologi mereka.  </a:t>
            </a:r>
            <a:endParaRPr lang="en-US" b="1"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pPr algn="just"/>
            <a:r>
              <a:rPr lang="it-IT" b="1" dirty="0" smtClean="0"/>
              <a:t>Bahkan keberhasilan sebuah organisasi ditentukan oleh tingkat keberhasilannya dalam mencapai tujuannya yang dapat dilihat melalui efektifitas dan efesiensi organisasi.  Efektifitas organisasi berkaitan dengan pengukuran tingkat sejauh mana organisasi berhasil mencapai tujuannya.  Sedangkan efesiensi merupakan pengkajian dari segi jumlah sumber daya yang dipergunakan untuk menghasilkan suatu unit masukan.  </a:t>
            </a:r>
            <a:endParaRPr lang="en-US" b="1" dirty="0" smtClean="0"/>
          </a:p>
          <a:p>
            <a:pPr algn="just">
              <a:buNone/>
            </a:pPr>
            <a:r>
              <a:rPr lang="it-IT" b="1" dirty="0" smtClean="0"/>
              <a:t> </a:t>
            </a:r>
            <a:endParaRPr lang="en-US" b="1" dirty="0" smtClean="0"/>
          </a:p>
          <a:p>
            <a:pPr algn="just"/>
            <a:r>
              <a:rPr lang="it-IT" b="1" dirty="0" smtClean="0"/>
              <a:t>Salah satu faktor yang dapat mempengaruhi dalam efektifitas dan efesiensi organisasi adalah budaya organisasi.  Budaya organisasi merupakan pertumbuhan penting dalam keseluruhan desain organisasi karena berpengaruh terhadap prilaku dan kinerja organisasi.  Menjadi bagian dari organisasi berarti menjadi bagian dari budayanya</a:t>
            </a:r>
            <a:r>
              <a:rPr lang="it-IT"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77500" lnSpcReduction="20000"/>
          </a:bodyPr>
          <a:lstStyle/>
          <a:p>
            <a:pPr>
              <a:buNone/>
            </a:pPr>
            <a:r>
              <a:rPr lang="id-ID" b="1" dirty="0" smtClean="0"/>
              <a:t>10</a:t>
            </a:r>
            <a:r>
              <a:rPr lang="it-IT" b="1" dirty="0" smtClean="0"/>
              <a:t>.4	Budaya sebagai Sebuah Substitusi bagi Formalisasi</a:t>
            </a:r>
            <a:endParaRPr lang="en-US" dirty="0" smtClean="0"/>
          </a:p>
          <a:p>
            <a:pPr>
              <a:buNone/>
            </a:pPr>
            <a:r>
              <a:rPr lang="it-IT" dirty="0" smtClean="0"/>
              <a:t> </a:t>
            </a:r>
            <a:endParaRPr lang="en-US" dirty="0" smtClean="0"/>
          </a:p>
          <a:p>
            <a:pPr algn="just"/>
            <a:r>
              <a:rPr lang="it-IT" b="1" dirty="0" smtClean="0"/>
              <a:t>Aspek lain dari hasil suatu budaya yang kuat bahwa budaya itu akan meningkatkan perilaku yang konsisten.  Budaya itu menyampaikan kepada pegawai tentang bagaimana prilaku mereka yang seharusnya.  Budaya itu mengemukakan kepada pegawai hal-hal se­perti ketakhadiran yang dapat diterima.  Beberapa budaya mendo­rong pegawai untuk menggunakan hari-hari sakit mereka dan tidak berbuat banyak untuk mengurangi absensi.  Tidaklah mengherankan jika organisasi yang demikian mempunyai tingkat absensi yang lebih tinggi daripada organisasi di mana jika orang tidak masuk kerja, apapun alasannya dianggap tidak mempedulikan teman sekerjanya</a:t>
            </a:r>
            <a:r>
              <a:rPr lang="it-IT" b="1" dirty="0" smtClean="0"/>
              <a:t>.</a:t>
            </a:r>
            <a:r>
              <a:rPr lang="it-IT" b="1" dirty="0" smtClean="0"/>
              <a:t> </a:t>
            </a:r>
            <a:endParaRPr lang="en-US" b="1" dirty="0" smtClean="0"/>
          </a:p>
          <a:p>
            <a:pPr algn="just"/>
            <a:r>
              <a:rPr lang="it-IT" b="1" dirty="0" smtClean="0"/>
              <a:t>Jika dianggap bahwa budaya yang kuat akan meningkatkan kon­sistensi perilaku, maka logis untuk menyimpulkan bahwa budaya itu dapat menjadi sarana yang kuat untuk mengontrol dan dapat bertin­dak sebagai sebuah substitusi bagi formalisasi</a:t>
            </a:r>
            <a:r>
              <a:rPr lang="it-IT" b="1" dirty="0" smtClean="0"/>
              <a:t>.</a:t>
            </a:r>
            <a:endParaRPr lang="en-US" b="1"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algn="just"/>
            <a:r>
              <a:rPr lang="it-IT" b="1" dirty="0" smtClean="0"/>
              <a:t>Kita tahu bahwa peraturan formalisasi bertindak untuk mengatur perilaku pegawai.  Formahsasi yang tinggi dalam sebuah organisasi men­ciptakan kemampuan untuk meramal, keteraturan clan konsistensi.  Sebuah budaya yang kuat dapat mencapai tujuan yang sama tanpa perlu dokumentasi tertulis.  Di samping itu, sebuah budaya yang kuat mungkin lebih berpotensi dibandingkan kontrol struktural formal mana pun kamna budaya mengontrol pikiran dan jiwa, di samping jasmani</a:t>
            </a:r>
            <a:r>
              <a:rPr lang="it-IT" b="1" dirty="0" smtClean="0"/>
              <a:t>.</a:t>
            </a:r>
            <a:r>
              <a:rPr lang="it-IT" b="1" dirty="0" smtClean="0"/>
              <a:t> </a:t>
            </a:r>
            <a:endParaRPr lang="en-US" b="1" dirty="0" smtClean="0"/>
          </a:p>
          <a:p>
            <a:pPr algn="just"/>
            <a:r>
              <a:rPr lang="it-IT" b="1" dirty="0" smtClean="0"/>
              <a:t>Maka tepatlah jika kita melihat formalisasi dan budaya sebagai dua jalan yang berbeda untuk mencapai tujuan yang sama.  Makin kuat bu­daya sebuah organisasi, makin kurang pula kebutuhan manajemen untuk mengembangkan peraturan formal untuk memberi pedoman pada perilaku pegawai.  Pedoman tersebut akan dihayati oleh para pe­gawai jika mereka menerima budaya organisasi</a:t>
            </a:r>
            <a:r>
              <a:rPr lang="it-IT" b="1" dirty="0" smtClean="0"/>
              <a:t>.</a:t>
            </a:r>
            <a:r>
              <a:rPr lang="it-IT" b="1" dirty="0" smtClean="0"/>
              <a:t> </a:t>
            </a:r>
            <a:endParaRPr lang="en-US" b="1" dirty="0" smtClean="0"/>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10000"/>
          </a:bodyPr>
          <a:lstStyle/>
          <a:p>
            <a:r>
              <a:rPr lang="id-ID" b="1" dirty="0" smtClean="0"/>
              <a:t>10</a:t>
            </a:r>
            <a:r>
              <a:rPr lang="it-IT" b="1" dirty="0" smtClean="0"/>
              <a:t>.5  	Menciptakan </a:t>
            </a:r>
            <a:r>
              <a:rPr lang="it-IT" b="1" dirty="0" smtClean="0"/>
              <a:t>Budaya</a:t>
            </a:r>
            <a:r>
              <a:rPr lang="it-IT" dirty="0" smtClean="0"/>
              <a:t> </a:t>
            </a:r>
            <a:endParaRPr lang="en-US" dirty="0" smtClean="0"/>
          </a:p>
          <a:p>
            <a:pPr algn="just"/>
            <a:r>
              <a:rPr lang="it-IT" b="1" dirty="0" smtClean="0"/>
              <a:t>Suatu budaya organisasi tidak begitu saja muncul.  Ketika dibentuk jarang sekali menghilang begitu saja.  Untuk itu terdapat k</a:t>
            </a:r>
            <a:r>
              <a:rPr lang="id-ID" b="1" dirty="0" smtClean="0"/>
              <a:t>ekuatan yang mempenga­ruhi penciptaan suatu budaya.  Dan bagaimana seorang pegawai baru dapat mempelajari budaya organisasi mereka.  </a:t>
            </a:r>
            <a:endParaRPr lang="en-US" b="1" dirty="0" smtClean="0"/>
          </a:p>
          <a:p>
            <a:pPr algn="just"/>
            <a:r>
              <a:rPr lang="id-ID" b="1" dirty="0" smtClean="0"/>
              <a:t>Stephen Robbins mengemukakan bahwa sebuah budaya berawal dari kebiasaan pada saat ini, tradisi, dan cara-cara umum untuk melaksa­nakan pekerjaan yang kebanyakan berasal dari apa yang telah dilaksanakan sebelumnya dan tingkat keberhasilan dari usaha-usaha yang telah dilakukan.  </a:t>
            </a:r>
            <a:r>
              <a:rPr lang="it-IT" b="1" dirty="0" smtClean="0"/>
              <a:t>Ini membawa kita ke sumber utama dari budaya sebuah organisasi: para pendirinya.</a:t>
            </a:r>
            <a:endParaRPr lang="en-US" b="1" dirty="0" smtClean="0"/>
          </a:p>
          <a:p>
            <a:pPr algn="just">
              <a:buNone/>
            </a:pP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85000" lnSpcReduction="20000"/>
          </a:bodyPr>
          <a:lstStyle/>
          <a:p>
            <a:pPr algn="just"/>
            <a:r>
              <a:rPr lang="it-IT" b="1" dirty="0" smtClean="0"/>
              <a:t>Para pendiri organisasi secara tradisional mempunyai dampak yang penting dalam pembentukan budaya awal organisasi.  Mereka mempunyai visi atau misi tentang bagaimana bentuk organisasi tersebut seharusnya.  Mereka tidak dirintangi oleh kebiasaan-kebiasaan sebelumnya atau o1ch ideologi.  Ukuran kecil yang biasanya menjadi ciri setiap organisasi baru selanjutnya membantu para pendiri untuk menerapkan visi mereka pada anggota organisasi.  Karena para pen­diri tersebut adalah orang-orang yang mempunyai ide awal, mereka juga biasanya mempunyai bias tentang bagaimana ide-ide tersebut ha­rus dipenuhi.  Budaya organisasi merupakan hasil dari interaksi antara (1) bias dan asumsi para pendirinya dan (2) apa yang dipelajari oleh para anggota pertama orgarnsasi, yang dipekerjakan oleh para pen­diri, dari pengalaman mereka sendiri.  </a:t>
            </a:r>
            <a:endParaRPr lang="en-US" b="1" dirty="0" smtClean="0"/>
          </a:p>
          <a:p>
            <a:pPr algn="just"/>
            <a:r>
              <a:rPr lang="it-IT" b="1" dirty="0" smtClean="0"/>
              <a:t>Budaya organisasi terbentuk melalui interaksi empat faktor, yaitu: karakteristik orang-orang yang yang ada dalam manajemen, etika organisasi, hak-hak pekerja, dan struktur organisasi.</a:t>
            </a:r>
            <a:endParaRPr lang="en-US" b="1" dirty="0" smtClean="0"/>
          </a:p>
          <a:p>
            <a:pPr>
              <a:buNone/>
            </a:pPr>
            <a:endParaRPr lang="en-US" dirty="0" smtClean="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304800" y="1066800"/>
            <a:ext cx="8534400" cy="5334000"/>
          </a:xfrm>
          <a:prstGeom prst="rect">
            <a:avLst/>
          </a:prstGeom>
          <a:noFill/>
          <a:ln w="9525">
            <a:noFill/>
            <a:miter lim="800000"/>
            <a:headEnd/>
            <a:tailEnd/>
          </a:ln>
        </p:spPr>
      </p:pic>
      <p:sp>
        <p:nvSpPr>
          <p:cNvPr id="1025" name="Rectangle 1"/>
          <p:cNvSpPr>
            <a:spLocks noChangeArrowheads="1"/>
          </p:cNvSpPr>
          <p:nvPr/>
        </p:nvSpPr>
        <p:spPr bwMode="auto">
          <a:xfrm>
            <a:off x="0" y="0"/>
            <a:ext cx="91440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800" b="1" i="0" u="none" strike="noStrike" cap="none" normalizeH="0" baseline="0" dirty="0" smtClean="0">
                <a:ln>
                  <a:noFill/>
                </a:ln>
                <a:solidFill>
                  <a:schemeClr val="tx1"/>
                </a:solidFill>
                <a:effectLst/>
                <a:ea typeface="Calibri" pitchFamily="34" charset="0"/>
                <a:cs typeface="Calibri" pitchFamily="34" charset="0"/>
              </a:rPr>
              <a:t>Gambar 10.1  </a:t>
            </a:r>
            <a:endParaRPr kumimoji="0" lang="en-US" sz="2800" b="1" i="0" u="none" strike="noStrike" cap="none" normalizeH="0" baseline="0" dirty="0" smtClean="0">
              <a:ln>
                <a:noFill/>
              </a:ln>
              <a:solidFill>
                <a:schemeClr val="tx1"/>
              </a:solidFill>
              <a:effectLs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sz="2800" b="1" i="0" u="none" strike="noStrike" cap="none" normalizeH="0" baseline="0" dirty="0" smtClean="0">
                <a:ln>
                  <a:noFill/>
                </a:ln>
                <a:solidFill>
                  <a:schemeClr val="tx1"/>
                </a:solidFill>
                <a:effectLst/>
                <a:ea typeface="Calibri" pitchFamily="34" charset="0"/>
                <a:cs typeface="Calibri" pitchFamily="34" charset="0"/>
              </a:rPr>
              <a:t>Faktor-faktor pembentuk Budaya Organisasi</a:t>
            </a:r>
            <a:endParaRPr kumimoji="0" lang="id-ID" sz="28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20000"/>
          </a:bodyPr>
          <a:lstStyle/>
          <a:p>
            <a:pPr marL="514350" indent="-514350">
              <a:buFont typeface="+mj-lt"/>
              <a:buAutoNum type="arabicPeriod"/>
            </a:pPr>
            <a:r>
              <a:rPr lang="it-IT" b="1" u="sng" dirty="0" smtClean="0"/>
              <a:t>Karakteristik orang-orang yang terlibat dalam organisasi </a:t>
            </a:r>
            <a:endParaRPr lang="en-US" u="sng" dirty="0" smtClean="0"/>
          </a:p>
          <a:p>
            <a:pPr algn="just">
              <a:buNone/>
            </a:pPr>
            <a:r>
              <a:rPr lang="it-IT" dirty="0" smtClean="0"/>
              <a:t>     </a:t>
            </a:r>
            <a:r>
              <a:rPr lang="it-IT" b="1" dirty="0" smtClean="0"/>
              <a:t>Sumber </a:t>
            </a:r>
            <a:r>
              <a:rPr lang="it-IT" b="1" dirty="0" smtClean="0"/>
              <a:t>utama dari suatu budaya organisasi adalah orang-orang yang meng make up organisasi.  Bila anda ingin mengetahui mengapa budaya satu organisasi berbeda dengan budaya organisasi lainnya lihatlah para anggotanya.  Organisasi A, B, dan C memiliki budaya yang berbeda karena mereka menarik, menyeleksi dan merekrut orang-orang yang memiliki perbedaan nilai kepribadian dan etika</a:t>
            </a:r>
            <a:r>
              <a:rPr lang="it-IT" b="1" dirty="0" smtClean="0"/>
              <a:t>.</a:t>
            </a:r>
            <a:r>
              <a:rPr lang="it-IT" b="1" dirty="0" smtClean="0"/>
              <a:t> </a:t>
            </a:r>
            <a:endParaRPr lang="en-US" b="1" dirty="0" smtClean="0"/>
          </a:p>
          <a:p>
            <a:pPr algn="just">
              <a:buNone/>
            </a:pPr>
            <a:r>
              <a:rPr lang="it-IT" b="1" dirty="0" smtClean="0"/>
              <a:t>    Pendiri </a:t>
            </a:r>
            <a:r>
              <a:rPr lang="it-IT" b="1" dirty="0" smtClean="0"/>
              <a:t>organisasi memiliki pengaruh yang besar dalam budaya organisasi karena nilai-nilai dan kepercayaan yang dimilikinya.  Pendiri mengeset perkembangan budaya selanjutnya karena dia bukan hanya sebagai pendiri organisasi baru tetapi juga merekrut para anggota organisasi</a:t>
            </a:r>
            <a:r>
              <a:rPr lang="it-IT" b="1" dirty="0" smtClean="0"/>
              <a:t>.</a:t>
            </a:r>
            <a:r>
              <a:rPr lang="it-IT" b="1" dirty="0" smtClean="0"/>
              <a:t/>
            </a:r>
            <a:br>
              <a:rPr lang="it-IT" b="1" dirty="0" smtClean="0"/>
            </a:b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pPr>
              <a:buNone/>
            </a:pPr>
            <a:r>
              <a:rPr lang="it-IT" b="1" dirty="0" smtClean="0"/>
              <a:t>2	Etika Organisasi</a:t>
            </a:r>
            <a:endParaRPr lang="en-US" dirty="0" smtClean="0"/>
          </a:p>
          <a:p>
            <a:pPr algn="just">
              <a:buNone/>
            </a:pPr>
            <a:r>
              <a:rPr lang="it-IT" b="1" dirty="0" smtClean="0"/>
              <a:t>    Etika </a:t>
            </a:r>
            <a:r>
              <a:rPr lang="it-IT" b="1" dirty="0" smtClean="0"/>
              <a:t>organisasi merupakan nilai-nilai moral, kepercayaan dan aturan-aturan yang membangun jalan yang tepatr untuk para stakeholder organisasi untuk bekerja sama dengan organisasi lainnya dan lingkungan organisasi.</a:t>
            </a:r>
            <a:endParaRPr lang="en-US" b="1" dirty="0" smtClean="0"/>
          </a:p>
          <a:p>
            <a:pPr algn="just">
              <a:buNone/>
            </a:pPr>
            <a:r>
              <a:rPr lang="it-IT" b="1" dirty="0" smtClean="0"/>
              <a:t> </a:t>
            </a:r>
            <a:endParaRPr lang="en-US" b="1" dirty="0" smtClean="0"/>
          </a:p>
          <a:p>
            <a:pPr algn="just"/>
            <a:r>
              <a:rPr lang="it-IT" b="1" dirty="0" smtClean="0"/>
              <a:t>Adapun faktor-faktor yang mempengaruhi terbentuknya etika organisasi adalah sebagai berikut:</a:t>
            </a:r>
            <a:endParaRPr lang="en-US" b="1" dirty="0" smtClean="0"/>
          </a:p>
          <a:p>
            <a:pPr algn="just">
              <a:buNone/>
            </a:pPr>
            <a:r>
              <a:rPr lang="it-IT" b="1" dirty="0" smtClean="0"/>
              <a:t> </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533400" y="838200"/>
            <a:ext cx="8229599" cy="5486400"/>
          </a:xfrm>
          <a:prstGeom prst="rect">
            <a:avLst/>
          </a:prstGeom>
          <a:noFill/>
          <a:ln w="9525">
            <a:noFill/>
            <a:miter lim="800000"/>
            <a:headEnd/>
            <a:tailEnd/>
          </a:ln>
        </p:spPr>
      </p:pic>
      <p:sp>
        <p:nvSpPr>
          <p:cNvPr id="37889" name="Rectangle 1"/>
          <p:cNvSpPr>
            <a:spLocks noChangeArrowheads="1"/>
          </p:cNvSpPr>
          <p:nvPr/>
        </p:nvSpPr>
        <p:spPr bwMode="auto">
          <a:xfrm>
            <a:off x="0" y="0"/>
            <a:ext cx="9144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800" b="0" i="0" u="none" strike="noStrike" cap="none" normalizeH="0" baseline="0" dirty="0" smtClean="0">
                <a:ln>
                  <a:noFill/>
                </a:ln>
                <a:solidFill>
                  <a:schemeClr val="tx1"/>
                </a:solidFill>
                <a:effectLst/>
                <a:ea typeface="Calibri" pitchFamily="34" charset="0"/>
                <a:cs typeface="Calibri" pitchFamily="34" charset="0"/>
              </a:rPr>
              <a:t>Gambar 10.2  Faktor-faktor Pembentuk Etika Organisasi</a:t>
            </a:r>
            <a:endParaRPr kumimoji="0" lang="id-ID" sz="28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pPr algn="just">
              <a:buNone/>
            </a:pPr>
            <a:r>
              <a:rPr lang="id-ID" dirty="0" smtClean="0"/>
              <a:t>a	</a:t>
            </a:r>
            <a:r>
              <a:rPr lang="id-ID" b="1" i="1" u="sng" dirty="0" smtClean="0"/>
              <a:t>Etika sosial</a:t>
            </a:r>
            <a:r>
              <a:rPr lang="id-ID" b="1" dirty="0" smtClean="0"/>
              <a:t>, etika sosial dimana orang berdiri merupakan faktor penentu yang penting terhadap etika organisasi.  Etika sosial merupakan nilai-nilai moral yang formal dalam sistem sosial yang sah, baik dalam bentuk dan prakteknya maupun norma dan nilai-nilai yang dianut dalam kehidupan sehari-hari.  </a:t>
            </a:r>
            <a:r>
              <a:rPr lang="it-IT" b="1" dirty="0" smtClean="0"/>
              <a:t>Ketika etika sosial tersebut dikodifikasikan menjadi suatu hukum wajib mengikutinya/ mematuhinya.</a:t>
            </a:r>
            <a:endParaRPr lang="en-US" b="1" dirty="0" smtClean="0"/>
          </a:p>
          <a:p>
            <a:pPr algn="just">
              <a:buNone/>
            </a:pPr>
            <a:r>
              <a:rPr lang="it-IT" b="1" i="1" dirty="0" smtClean="0"/>
              <a:t>b	</a:t>
            </a:r>
            <a:r>
              <a:rPr lang="it-IT" b="1" i="1" u="sng" dirty="0" smtClean="0"/>
              <a:t>Etika professional</a:t>
            </a:r>
            <a:r>
              <a:rPr lang="it-IT" b="1" dirty="0" smtClean="0"/>
              <a:t>.  Etika professional adalah nilai-nilai moral dimana suatu kelompok orang-orang yang memiliki keahlian sama berkembang untuk mengawasi kinerja mereka dalam menjalankan tugas atau dalam menggunakan sumber daya.</a:t>
            </a:r>
            <a:endParaRPr lang="en-US" b="1" dirty="0" smtClean="0"/>
          </a:p>
          <a:p>
            <a:pPr algn="just">
              <a:buNone/>
            </a:pPr>
            <a:r>
              <a:rPr lang="id-ID" b="1" i="1" dirty="0" smtClean="0"/>
              <a:t>c</a:t>
            </a:r>
            <a:r>
              <a:rPr lang="it-IT" b="1" i="1" dirty="0" smtClean="0"/>
              <a:t>	</a:t>
            </a:r>
            <a:r>
              <a:rPr lang="it-IT" b="1" i="1" u="sng" dirty="0" smtClean="0"/>
              <a:t>Etika Individu</a:t>
            </a:r>
            <a:r>
              <a:rPr lang="it-IT" b="1" dirty="0" smtClean="0"/>
              <a:t>.  Nilai-nilai moral pribadi yang igunakan individu dalam berinteraksi dengan orang lain</a:t>
            </a:r>
            <a:r>
              <a:rPr lang="it-IT" b="1" dirty="0" smtClean="0"/>
              <a:t>.</a:t>
            </a:r>
            <a:endParaRPr lang="en-US" b="1" dirty="0" smtClean="0"/>
          </a:p>
          <a:p>
            <a:pPr algn="just">
              <a:buNone/>
            </a:pP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20000"/>
          </a:bodyPr>
          <a:lstStyle/>
          <a:p>
            <a:r>
              <a:rPr lang="it-IT" b="1" u="sng" dirty="0" smtClean="0"/>
              <a:t>Nilai-nilai etika organisasi</a:t>
            </a:r>
            <a:endParaRPr lang="en-US" u="sng" dirty="0" smtClean="0"/>
          </a:p>
          <a:p>
            <a:pPr>
              <a:buNone/>
            </a:pPr>
            <a:r>
              <a:rPr lang="it-IT" dirty="0" smtClean="0"/>
              <a:t> </a:t>
            </a:r>
            <a:endParaRPr lang="en-US" dirty="0" smtClean="0"/>
          </a:p>
          <a:p>
            <a:pPr algn="just"/>
            <a:r>
              <a:rPr lang="it-IT" b="1" dirty="0" smtClean="0"/>
              <a:t>Dari nilai-nilai yang mengangkat budaya sebuah organisasi, nilai-nilai etika saat ini dipercaya sebgai yang paling penting.  Sta</a:t>
            </a:r>
            <a:r>
              <a:rPr lang="id-ID" b="1" dirty="0" smtClean="0"/>
              <a:t>ndar etika menjadi bagian kebijakan formal.  Dan budaya informal pada banyak organisasi dan kursus-kursus etika disekolah bisnis.  Rtika adalah kode prinsip moral dan nilai yang mempengaruhi perilaku seseorang atu kelompok yang menghargai benar atau salah.  Nilai-nilai etika membentuk standar untuk apa yang baik atau buruk pada perilaku dan pengambilan keputusan.</a:t>
            </a:r>
            <a:endParaRPr lang="en-US" b="1" dirty="0" smtClean="0"/>
          </a:p>
          <a:p>
            <a:pPr algn="just">
              <a:buNone/>
            </a:pPr>
            <a:r>
              <a:rPr lang="id-ID" b="1" dirty="0" smtClean="0"/>
              <a:t> </a:t>
            </a:r>
            <a:endParaRPr lang="en-US" b="1" dirty="0" smtClean="0"/>
          </a:p>
          <a:p>
            <a:pPr algn="just"/>
            <a:r>
              <a:rPr lang="id-ID" b="1" dirty="0" smtClean="0"/>
              <a:t>Etika diwujudkan dari pengembangan perilaku oleh hukum.  Hukum muncul dari seperangkat prinsip penyusunan dan regulasi yang menggambarkan bagaimana orang beraksi, yang pada umumnya diterima di masyarakat, dan apakah dapat dilaksanakan di pengadilan.</a:t>
            </a:r>
            <a:endParaRPr lang="en-US" b="1" dirty="0" smtClean="0"/>
          </a:p>
          <a:p>
            <a:pPr>
              <a:buNone/>
            </a:pP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buNone/>
            </a:pPr>
            <a:r>
              <a:rPr lang="it-IT" b="1" dirty="0" smtClean="0"/>
              <a:t>    Sebab</a:t>
            </a:r>
            <a:r>
              <a:rPr lang="it-IT" b="1" dirty="0" smtClean="0"/>
              <a:t>, budaya organisasi berhubungan dengan bagaimana orang berinteraksi dalam sebuah organisasi dan asumsi dasar yang mereka ambil.  Perbedaan dalam bersikap, bertingkah laku, dan berpakaian di seluruh dunia merupakan salah satu aspek dari budaya yang harus diwaspadai oleh perusahaan.  Apalagi pada masa sekarang ini, dunia menjadi tanpa batas akibat dari globalisasi sehingga organisasi sekarang menghadapi tantangan untuk mengadopsi budaya organisasi yang tidak hanya harus fleksibel, tetapi juga harus sensitive terhadap berbagai perbedaan budaya yang dihadapi oleh organisasi di dalam tatanan masyarakat global.  Apabila tidak dikelola dengan baik maka pada akhirnya akan mengakibatkan terjadinya konflik dalam tubuh organisasi.</a:t>
            </a:r>
            <a:endParaRPr lang="en-US" b="1" dirty="0" smtClean="0"/>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1"/>
            <a:ext cx="91440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600" b="1" i="0" u="none" strike="noStrike" cap="none" normalizeH="0" baseline="0" dirty="0" smtClean="0">
                <a:ln>
                  <a:noFill/>
                </a:ln>
                <a:solidFill>
                  <a:schemeClr val="tx1"/>
                </a:solidFill>
                <a:effectLst/>
                <a:ea typeface="Calibri" pitchFamily="34" charset="0"/>
                <a:cs typeface="Calibri" pitchFamily="34" charset="0"/>
              </a:rPr>
              <a:t>Gambar </a:t>
            </a:r>
            <a:r>
              <a:rPr kumimoji="0" lang="id-ID" sz="2600" b="1" i="0" u="none" strike="noStrike" cap="none" normalizeH="0" baseline="0" dirty="0" smtClean="0">
                <a:ln>
                  <a:noFill/>
                </a:ln>
                <a:solidFill>
                  <a:schemeClr val="tx1"/>
                </a:solidFill>
                <a:effectLst/>
                <a:ea typeface="Calibri" pitchFamily="34" charset="0"/>
                <a:cs typeface="Calibri" pitchFamily="34" charset="0"/>
              </a:rPr>
              <a:t>10</a:t>
            </a:r>
            <a:r>
              <a:rPr kumimoji="0" lang="it-IT" sz="2600" b="1" i="0" u="none" strike="noStrike" cap="none" normalizeH="0" baseline="0" dirty="0" smtClean="0">
                <a:ln>
                  <a:noFill/>
                </a:ln>
                <a:solidFill>
                  <a:schemeClr val="tx1"/>
                </a:solidFill>
                <a:effectLst/>
                <a:ea typeface="Calibri" pitchFamily="34" charset="0"/>
                <a:cs typeface="Calibri" pitchFamily="34" charset="0"/>
              </a:rPr>
              <a:t>.3  Sumber-sumber dari Nilai Etika pada Organisasi</a:t>
            </a:r>
            <a:endParaRPr kumimoji="0" lang="en-US" sz="2600" b="1"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2"/>
          <a:srcRect/>
          <a:stretch>
            <a:fillRect/>
          </a:stretch>
        </p:blipFill>
        <p:spPr bwMode="auto">
          <a:xfrm>
            <a:off x="457200" y="762000"/>
            <a:ext cx="81534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77500" lnSpcReduction="20000"/>
          </a:bodyPr>
          <a:lstStyle/>
          <a:p>
            <a:pPr lvl="0">
              <a:buNone/>
            </a:pPr>
            <a:r>
              <a:rPr lang="id-ID" b="1" u="sng" dirty="0" smtClean="0"/>
              <a:t>Etika Personal</a:t>
            </a:r>
            <a:endParaRPr lang="en-US" u="sng" dirty="0" smtClean="0"/>
          </a:p>
          <a:p>
            <a:pPr algn="just">
              <a:buNone/>
            </a:pPr>
            <a:r>
              <a:rPr lang="id-ID" dirty="0" smtClean="0"/>
              <a:t>	</a:t>
            </a:r>
            <a:r>
              <a:rPr lang="id-ID" b="1" dirty="0" smtClean="0"/>
              <a:t>Setiap individu membawa keyakinan personal dan nlai-nilai ke tempat kerja.  Nilai-nilai personal dan pemikiran moral yang menerjemahkan nilai-nilai tersebut kepada perilaku adalah aspek yang penting dari etika pengambilan keputusan pada organisasi</a:t>
            </a:r>
            <a:r>
              <a:rPr lang="id-ID" b="1" dirty="0" smtClean="0"/>
              <a:t>.</a:t>
            </a:r>
            <a:endParaRPr lang="en-US" b="1" dirty="0" smtClean="0"/>
          </a:p>
          <a:p>
            <a:pPr lvl="0" algn="just">
              <a:buNone/>
            </a:pPr>
            <a:r>
              <a:rPr lang="id-ID" b="1" u="sng" dirty="0" smtClean="0"/>
              <a:t>Budaya Organisasi</a:t>
            </a:r>
            <a:endParaRPr lang="en-US" b="1" u="sng" dirty="0" smtClean="0"/>
          </a:p>
          <a:p>
            <a:pPr algn="just">
              <a:buNone/>
            </a:pPr>
            <a:r>
              <a:rPr lang="id-ID" b="1" dirty="0" smtClean="0"/>
              <a:t>	Praktek bisnis menggambarkan nilai-nilai, sikap, dan pola perilaku budaya organisasi</a:t>
            </a:r>
            <a:r>
              <a:rPr lang="id-ID" b="1" dirty="0" smtClean="0"/>
              <a:t>.</a:t>
            </a:r>
            <a:endParaRPr lang="en-US" b="1" dirty="0" smtClean="0"/>
          </a:p>
          <a:p>
            <a:pPr lvl="0" algn="just">
              <a:buNone/>
            </a:pPr>
            <a:r>
              <a:rPr lang="id-ID" b="1" u="sng" dirty="0" smtClean="0"/>
              <a:t>Sistem Organisasi</a:t>
            </a:r>
            <a:endParaRPr lang="en-US" b="1" u="sng" dirty="0" smtClean="0"/>
          </a:p>
          <a:p>
            <a:pPr algn="just">
              <a:buNone/>
            </a:pPr>
            <a:r>
              <a:rPr lang="en-US" b="1" dirty="0" smtClean="0"/>
              <a:t>	</a:t>
            </a:r>
            <a:r>
              <a:rPr lang="en-US" b="1" dirty="0" err="1" smtClean="0"/>
              <a:t>Kategori</a:t>
            </a:r>
            <a:r>
              <a:rPr lang="en-US" b="1" dirty="0" smtClean="0"/>
              <a:t> </a:t>
            </a:r>
            <a:r>
              <a:rPr lang="en-US" b="1" dirty="0" err="1" smtClean="0"/>
              <a:t>ketiga</a:t>
            </a:r>
            <a:r>
              <a:rPr lang="en-US" b="1" dirty="0" smtClean="0"/>
              <a:t> yang </a:t>
            </a:r>
            <a:r>
              <a:rPr lang="en-US" b="1" dirty="0" err="1" smtClean="0"/>
              <a:t>mempengaruhi</a:t>
            </a:r>
            <a:r>
              <a:rPr lang="en-US" b="1" dirty="0" smtClean="0"/>
              <a:t> </a:t>
            </a:r>
            <a:r>
              <a:rPr lang="en-US" b="1" dirty="0" err="1" smtClean="0"/>
              <a:t>etika</a:t>
            </a:r>
            <a:r>
              <a:rPr lang="en-US" b="1" dirty="0" smtClean="0"/>
              <a:t> </a:t>
            </a:r>
            <a:r>
              <a:rPr lang="en-US" b="1" dirty="0" err="1" smtClean="0"/>
              <a:t>manejerial</a:t>
            </a:r>
            <a:r>
              <a:rPr lang="en-US" b="1" dirty="0" smtClean="0"/>
              <a:t> </a:t>
            </a:r>
            <a:r>
              <a:rPr lang="en-US" b="1" dirty="0" err="1" smtClean="0"/>
              <a:t>adalah</a:t>
            </a:r>
            <a:r>
              <a:rPr lang="en-US" b="1" dirty="0" smtClean="0"/>
              <a:t> </a:t>
            </a:r>
            <a:r>
              <a:rPr lang="en-US" b="1" dirty="0" err="1" smtClean="0"/>
              <a:t>sistem</a:t>
            </a:r>
            <a:r>
              <a:rPr lang="en-US" b="1" dirty="0" smtClean="0"/>
              <a:t> </a:t>
            </a:r>
            <a:r>
              <a:rPr lang="en-US" b="1" dirty="0" err="1" smtClean="0"/>
              <a:t>organisasi</a:t>
            </a:r>
            <a:r>
              <a:rPr lang="en-US" b="1" dirty="0" smtClean="0"/>
              <a:t> formal.  </a:t>
            </a:r>
            <a:r>
              <a:rPr lang="en-US" b="1" dirty="0" err="1" smtClean="0"/>
              <a:t>Termasuk</a:t>
            </a:r>
            <a:r>
              <a:rPr lang="en-US" b="1" dirty="0" smtClean="0"/>
              <a:t> </a:t>
            </a:r>
            <a:r>
              <a:rPr lang="en-US" b="1" dirty="0" err="1" smtClean="0"/>
              <a:t>bentuk</a:t>
            </a:r>
            <a:r>
              <a:rPr lang="en-US" b="1" dirty="0" smtClean="0"/>
              <a:t> </a:t>
            </a:r>
            <a:r>
              <a:rPr lang="en-US" b="1" dirty="0" err="1" smtClean="0"/>
              <a:t>dasar</a:t>
            </a:r>
            <a:r>
              <a:rPr lang="en-US" b="1" dirty="0" smtClean="0"/>
              <a:t> </a:t>
            </a:r>
            <a:r>
              <a:rPr lang="en-US" b="1" dirty="0" err="1" smtClean="0"/>
              <a:t>organisasi</a:t>
            </a:r>
            <a:r>
              <a:rPr lang="en-US" b="1" dirty="0" smtClean="0"/>
              <a:t>, </a:t>
            </a:r>
            <a:r>
              <a:rPr lang="en-US" b="1" dirty="0" err="1" smtClean="0"/>
              <a:t>seperti</a:t>
            </a:r>
            <a:r>
              <a:rPr lang="en-US" b="1" dirty="0" smtClean="0"/>
              <a:t> </a:t>
            </a:r>
            <a:r>
              <a:rPr lang="en-US" b="1" dirty="0" err="1" smtClean="0"/>
              <a:t>apakan</a:t>
            </a:r>
            <a:r>
              <a:rPr lang="en-US" b="1" dirty="0" smtClean="0"/>
              <a:t> </a:t>
            </a:r>
            <a:r>
              <a:rPr lang="en-US" b="1" dirty="0" err="1" smtClean="0"/>
              <a:t>nilai-nilai</a:t>
            </a:r>
            <a:r>
              <a:rPr lang="en-US" b="1" dirty="0" smtClean="0"/>
              <a:t> </a:t>
            </a:r>
            <a:r>
              <a:rPr lang="en-US" b="1" dirty="0" err="1" smtClean="0"/>
              <a:t>etika</a:t>
            </a:r>
            <a:r>
              <a:rPr lang="en-US" b="1" dirty="0" smtClean="0"/>
              <a:t> </a:t>
            </a:r>
            <a:r>
              <a:rPr lang="en-US" b="1" dirty="0" err="1" smtClean="0"/>
              <a:t>pada</a:t>
            </a:r>
            <a:r>
              <a:rPr lang="en-US" b="1" dirty="0" smtClean="0"/>
              <a:t> </a:t>
            </a:r>
            <a:r>
              <a:rPr lang="en-US" b="1" dirty="0" err="1" smtClean="0"/>
              <a:t>kebijakan-kebijakan</a:t>
            </a:r>
            <a:r>
              <a:rPr lang="en-US" b="1" dirty="0" smtClean="0"/>
              <a:t> </a:t>
            </a:r>
            <a:r>
              <a:rPr lang="en-US" b="1" dirty="0" err="1" smtClean="0"/>
              <a:t>dan</a:t>
            </a:r>
            <a:r>
              <a:rPr lang="en-US" b="1" dirty="0" smtClean="0"/>
              <a:t> </a:t>
            </a:r>
            <a:r>
              <a:rPr lang="en-US" b="1" dirty="0" err="1" smtClean="0"/>
              <a:t>aturan</a:t>
            </a:r>
            <a:r>
              <a:rPr lang="en-US" b="1" dirty="0" smtClean="0"/>
              <a:t> ; </a:t>
            </a:r>
            <a:r>
              <a:rPr lang="en-US" b="1" dirty="0" err="1" smtClean="0"/>
              <a:t>apakan</a:t>
            </a:r>
            <a:r>
              <a:rPr lang="en-US" b="1" dirty="0" smtClean="0"/>
              <a:t> </a:t>
            </a:r>
            <a:r>
              <a:rPr lang="en-US" b="1" dirty="0" err="1" smtClean="0"/>
              <a:t>kode</a:t>
            </a:r>
            <a:r>
              <a:rPr lang="en-US" b="1" dirty="0" smtClean="0"/>
              <a:t> </a:t>
            </a:r>
            <a:r>
              <a:rPr lang="en-US" b="1" dirty="0" err="1" smtClean="0"/>
              <a:t>eksplisit</a:t>
            </a:r>
            <a:r>
              <a:rPr lang="en-US" b="1" dirty="0" smtClean="0"/>
              <a:t> </a:t>
            </a:r>
            <a:r>
              <a:rPr lang="en-US" b="1" dirty="0" err="1" smtClean="0"/>
              <a:t>etika</a:t>
            </a:r>
            <a:r>
              <a:rPr lang="en-US" b="1" dirty="0" smtClean="0"/>
              <a:t> </a:t>
            </a:r>
            <a:r>
              <a:rPr lang="en-US" b="1" dirty="0" err="1" smtClean="0"/>
              <a:t>tersedia</a:t>
            </a:r>
            <a:r>
              <a:rPr lang="en-US" b="1" dirty="0" smtClean="0"/>
              <a:t> </a:t>
            </a:r>
            <a:r>
              <a:rPr lang="en-US" b="1" dirty="0" err="1" smtClean="0"/>
              <a:t>dan</a:t>
            </a:r>
            <a:r>
              <a:rPr lang="en-US" b="1" dirty="0" smtClean="0"/>
              <a:t> </a:t>
            </a:r>
            <a:r>
              <a:rPr lang="en-US" b="1" dirty="0" err="1" smtClean="0"/>
              <a:t>diisukan</a:t>
            </a:r>
            <a:r>
              <a:rPr lang="en-US" b="1" dirty="0" smtClean="0"/>
              <a:t> </a:t>
            </a:r>
            <a:r>
              <a:rPr lang="en-US" b="1" dirty="0" err="1" smtClean="0"/>
              <a:t>pada</a:t>
            </a:r>
            <a:r>
              <a:rPr lang="en-US" b="1" dirty="0" smtClean="0"/>
              <a:t> </a:t>
            </a:r>
            <a:r>
              <a:rPr lang="en-US" b="1" dirty="0" err="1" smtClean="0"/>
              <a:t>anggota</a:t>
            </a:r>
            <a:r>
              <a:rPr lang="en-US" b="1" dirty="0" smtClean="0"/>
              <a:t> ; </a:t>
            </a:r>
            <a:r>
              <a:rPr lang="en-US" b="1" dirty="0" err="1" smtClean="0"/>
              <a:t>apakah</a:t>
            </a:r>
            <a:r>
              <a:rPr lang="en-US" b="1" dirty="0" smtClean="0"/>
              <a:t> </a:t>
            </a:r>
            <a:r>
              <a:rPr lang="en-US" b="1" dirty="0" err="1" smtClean="0"/>
              <a:t>penghargaan</a:t>
            </a:r>
            <a:r>
              <a:rPr lang="en-US" b="1" dirty="0" smtClean="0"/>
              <a:t> </a:t>
            </a:r>
            <a:r>
              <a:rPr lang="en-US" b="1" dirty="0" err="1" smtClean="0"/>
              <a:t>organisasi</a:t>
            </a:r>
            <a:r>
              <a:rPr lang="en-US" b="1" dirty="0" smtClean="0"/>
              <a:t> </a:t>
            </a:r>
            <a:r>
              <a:rPr lang="en-US" b="1" dirty="0" err="1" smtClean="0"/>
              <a:t>termasuk</a:t>
            </a:r>
            <a:r>
              <a:rPr lang="en-US" b="1" dirty="0" smtClean="0"/>
              <a:t> </a:t>
            </a:r>
            <a:r>
              <a:rPr lang="en-US" b="1" dirty="0" err="1" smtClean="0"/>
              <a:t>pujian</a:t>
            </a:r>
            <a:r>
              <a:rPr lang="en-US" b="1" dirty="0" smtClean="0"/>
              <a:t>, </a:t>
            </a:r>
            <a:r>
              <a:rPr lang="en-US" b="1" dirty="0" err="1" smtClean="0"/>
              <a:t>atensi</a:t>
            </a:r>
            <a:r>
              <a:rPr lang="en-US" b="1" dirty="0" smtClean="0"/>
              <a:t> </a:t>
            </a:r>
            <a:r>
              <a:rPr lang="en-US" b="1" dirty="0" err="1" smtClean="0"/>
              <a:t>dan</a:t>
            </a:r>
            <a:r>
              <a:rPr lang="en-US" b="1" dirty="0" smtClean="0"/>
              <a:t> </a:t>
            </a:r>
            <a:r>
              <a:rPr lang="en-US" b="1" dirty="0" err="1" smtClean="0"/>
              <a:t>promosi</a:t>
            </a:r>
            <a:r>
              <a:rPr lang="en-US" b="1" dirty="0" smtClean="0"/>
              <a:t> </a:t>
            </a:r>
            <a:r>
              <a:rPr lang="en-US" b="1" dirty="0" err="1" smtClean="0"/>
              <a:t>ada</a:t>
            </a:r>
            <a:r>
              <a:rPr lang="en-US" b="1" dirty="0" smtClean="0"/>
              <a:t> </a:t>
            </a:r>
            <a:r>
              <a:rPr lang="en-US" b="1" dirty="0" err="1" smtClean="0"/>
              <a:t>dalam</a:t>
            </a:r>
            <a:r>
              <a:rPr lang="en-US" b="1" dirty="0" smtClean="0"/>
              <a:t> </a:t>
            </a:r>
            <a:r>
              <a:rPr lang="en-US" b="1" dirty="0" err="1" smtClean="0"/>
              <a:t>etika</a:t>
            </a:r>
            <a:r>
              <a:rPr lang="en-US" b="1" dirty="0" smtClean="0"/>
              <a:t> </a:t>
            </a:r>
            <a:r>
              <a:rPr lang="en-US" b="1" dirty="0" err="1" smtClean="0"/>
              <a:t>perilaku</a:t>
            </a:r>
            <a:r>
              <a:rPr lang="en-US" b="1" dirty="0" smtClean="0"/>
              <a:t> </a:t>
            </a:r>
            <a:r>
              <a:rPr lang="en-US" b="1" dirty="0" err="1" smtClean="0"/>
              <a:t>dan</a:t>
            </a:r>
            <a:r>
              <a:rPr lang="en-US" b="1" dirty="0" smtClean="0"/>
              <a:t> </a:t>
            </a:r>
            <a:r>
              <a:rPr lang="en-US" b="1" dirty="0" err="1" smtClean="0"/>
              <a:t>apakah</a:t>
            </a:r>
            <a:r>
              <a:rPr lang="en-US" b="1" dirty="0" smtClean="0"/>
              <a:t> </a:t>
            </a:r>
            <a:r>
              <a:rPr lang="en-US" b="1" dirty="0" err="1" smtClean="0"/>
              <a:t>etika</a:t>
            </a:r>
            <a:r>
              <a:rPr lang="en-US" b="1" dirty="0" smtClean="0"/>
              <a:t> </a:t>
            </a:r>
            <a:r>
              <a:rPr lang="en-US" b="1" dirty="0" err="1" smtClean="0"/>
              <a:t>adalah</a:t>
            </a:r>
            <a:r>
              <a:rPr lang="en-US" b="1" dirty="0" smtClean="0"/>
              <a:t> </a:t>
            </a:r>
            <a:r>
              <a:rPr lang="en-US" b="1" dirty="0" err="1" smtClean="0"/>
              <a:t>sebuah</a:t>
            </a:r>
            <a:r>
              <a:rPr lang="en-US" b="1" dirty="0" smtClean="0"/>
              <a:t> </a:t>
            </a:r>
            <a:r>
              <a:rPr lang="en-US" b="1" dirty="0" err="1" smtClean="0"/>
              <a:t>pertimbangan</a:t>
            </a:r>
            <a:r>
              <a:rPr lang="en-US" b="1" dirty="0" smtClean="0"/>
              <a:t> </a:t>
            </a:r>
            <a:r>
              <a:rPr lang="en-US" b="1" dirty="0" err="1" smtClean="0"/>
              <a:t>dalam</a:t>
            </a:r>
            <a:r>
              <a:rPr lang="en-US" b="1" dirty="0" smtClean="0"/>
              <a:t> </a:t>
            </a:r>
            <a:r>
              <a:rPr lang="en-US" b="1" dirty="0" err="1" smtClean="0"/>
              <a:t>seleksi</a:t>
            </a:r>
            <a:r>
              <a:rPr lang="en-US" b="1" dirty="0" smtClean="0"/>
              <a:t> </a:t>
            </a:r>
            <a:r>
              <a:rPr lang="en-US" b="1" dirty="0" err="1" smtClean="0"/>
              <a:t>dan</a:t>
            </a:r>
            <a:r>
              <a:rPr lang="en-US" b="1" dirty="0" smtClean="0"/>
              <a:t> </a:t>
            </a:r>
            <a:r>
              <a:rPr lang="en-US" b="1" dirty="0" err="1" smtClean="0"/>
              <a:t>pelatihan</a:t>
            </a:r>
            <a:r>
              <a:rPr lang="en-US" b="1" dirty="0" smtClean="0"/>
              <a:t> </a:t>
            </a:r>
            <a:r>
              <a:rPr lang="en-US" b="1" dirty="0" err="1" smtClean="0"/>
              <a:t>karyawan</a:t>
            </a:r>
            <a:r>
              <a:rPr lang="en-US" b="1" dirty="0" smtClean="0"/>
              <a:t>.  Usaha formal </a:t>
            </a:r>
            <a:r>
              <a:rPr lang="en-US" b="1" dirty="0" err="1" smtClean="0"/>
              <a:t>tersebut</a:t>
            </a:r>
            <a:r>
              <a:rPr lang="en-US" b="1" dirty="0" smtClean="0"/>
              <a:t> </a:t>
            </a:r>
            <a:r>
              <a:rPr lang="en-US" b="1" dirty="0" err="1" smtClean="0"/>
              <a:t>dapat</a:t>
            </a:r>
            <a:r>
              <a:rPr lang="en-US" b="1" dirty="0" smtClean="0"/>
              <a:t> </a:t>
            </a:r>
            <a:r>
              <a:rPr lang="en-US" b="1" dirty="0" err="1" smtClean="0"/>
              <a:t>menguatkan</a:t>
            </a:r>
            <a:r>
              <a:rPr lang="en-US" b="1" dirty="0" smtClean="0"/>
              <a:t> </a:t>
            </a:r>
            <a:r>
              <a:rPr lang="en-US" b="1" dirty="0" err="1" smtClean="0"/>
              <a:t>nilai-nilai</a:t>
            </a:r>
            <a:r>
              <a:rPr lang="en-US" b="1" dirty="0" smtClean="0"/>
              <a:t> </a:t>
            </a:r>
            <a:r>
              <a:rPr lang="en-US" b="1" dirty="0" err="1" smtClean="0"/>
              <a:t>etika</a:t>
            </a:r>
            <a:r>
              <a:rPr lang="en-US" b="1" dirty="0" smtClean="0"/>
              <a:t> yang </a:t>
            </a:r>
            <a:r>
              <a:rPr lang="en-US" b="1" dirty="0" err="1" smtClean="0"/>
              <a:t>eksis</a:t>
            </a:r>
            <a:r>
              <a:rPr lang="en-US" b="1" dirty="0" smtClean="0"/>
              <a:t> </a:t>
            </a:r>
            <a:r>
              <a:rPr lang="en-US" b="1" dirty="0" err="1" smtClean="0"/>
              <a:t>pada</a:t>
            </a:r>
            <a:r>
              <a:rPr lang="en-US" b="1" dirty="0" smtClean="0"/>
              <a:t> </a:t>
            </a:r>
            <a:r>
              <a:rPr lang="en-US" b="1" dirty="0" err="1" smtClean="0"/>
              <a:t>budaya</a:t>
            </a:r>
            <a:r>
              <a:rPr lang="en-US" b="1" dirty="0" smtClean="0"/>
              <a:t> informal</a:t>
            </a:r>
            <a:r>
              <a:rPr lang="en-US" b="1" dirty="0" smtClean="0"/>
              <a:t>.</a:t>
            </a:r>
            <a:r>
              <a:rPr lang="en-US" b="1" dirty="0" smtClean="0"/>
              <a:t> </a:t>
            </a:r>
          </a:p>
          <a:p>
            <a:pPr algn="just"/>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lvl="0"/>
            <a:r>
              <a:rPr lang="id-ID" b="1" u="sng" dirty="0" smtClean="0"/>
              <a:t>Pihak Eksternal</a:t>
            </a:r>
            <a:endParaRPr lang="en-US" u="sng" dirty="0" smtClean="0"/>
          </a:p>
          <a:p>
            <a:pPr algn="just">
              <a:buNone/>
            </a:pPr>
            <a:r>
              <a:rPr lang="en-US" b="1" dirty="0" smtClean="0"/>
              <a:t>	</a:t>
            </a:r>
            <a:r>
              <a:rPr lang="en-US" b="1" dirty="0" err="1" smtClean="0"/>
              <a:t>Etika</a:t>
            </a:r>
            <a:r>
              <a:rPr lang="en-US" b="1" dirty="0" smtClean="0"/>
              <a:t> </a:t>
            </a:r>
            <a:r>
              <a:rPr lang="en-US" b="1" dirty="0" err="1" smtClean="0"/>
              <a:t>manejerial</a:t>
            </a:r>
            <a:r>
              <a:rPr lang="en-US" b="1" dirty="0" smtClean="0"/>
              <a:t> </a:t>
            </a:r>
            <a:r>
              <a:rPr lang="en-US" b="1" dirty="0" err="1" smtClean="0"/>
              <a:t>dan</a:t>
            </a:r>
            <a:r>
              <a:rPr lang="en-US" b="1" dirty="0" smtClean="0"/>
              <a:t> </a:t>
            </a:r>
            <a:r>
              <a:rPr lang="en-US" b="1" dirty="0" err="1" smtClean="0"/>
              <a:t>tanggungjawab</a:t>
            </a:r>
            <a:r>
              <a:rPr lang="en-US" b="1" dirty="0" smtClean="0"/>
              <a:t> </a:t>
            </a:r>
            <a:r>
              <a:rPr lang="en-US" b="1" dirty="0" err="1" smtClean="0"/>
              <a:t>sosial</a:t>
            </a:r>
            <a:r>
              <a:rPr lang="en-US" b="1" dirty="0" smtClean="0"/>
              <a:t> </a:t>
            </a:r>
            <a:r>
              <a:rPr lang="en-US" b="1" dirty="0" err="1" smtClean="0"/>
              <a:t>juga</a:t>
            </a:r>
            <a:r>
              <a:rPr lang="en-US" b="1" dirty="0" smtClean="0"/>
              <a:t> </a:t>
            </a:r>
            <a:r>
              <a:rPr lang="en-US" b="1" dirty="0" err="1" smtClean="0"/>
              <a:t>dipengaruhi</a:t>
            </a:r>
            <a:r>
              <a:rPr lang="en-US" b="1" dirty="0" smtClean="0"/>
              <a:t> </a:t>
            </a:r>
            <a:r>
              <a:rPr lang="en-US" b="1" dirty="0" err="1" smtClean="0"/>
              <a:t>oleh</a:t>
            </a:r>
            <a:r>
              <a:rPr lang="en-US" b="1" dirty="0" smtClean="0"/>
              <a:t> </a:t>
            </a:r>
            <a:r>
              <a:rPr lang="en-US" b="1" dirty="0" err="1" smtClean="0"/>
              <a:t>pihak</a:t>
            </a:r>
            <a:r>
              <a:rPr lang="en-US" b="1" dirty="0" smtClean="0"/>
              <a:t> </a:t>
            </a:r>
            <a:r>
              <a:rPr lang="en-US" b="1" dirty="0" err="1" smtClean="0"/>
              <a:t>luar</a:t>
            </a:r>
            <a:r>
              <a:rPr lang="en-US" b="1" dirty="0" smtClean="0"/>
              <a:t>, </a:t>
            </a:r>
            <a:r>
              <a:rPr lang="en-US" b="1" dirty="0" err="1" smtClean="0"/>
              <a:t>kelompok</a:t>
            </a:r>
            <a:r>
              <a:rPr lang="en-US" b="1" dirty="0" smtClean="0"/>
              <a:t> </a:t>
            </a:r>
            <a:r>
              <a:rPr lang="en-US" b="1" dirty="0" err="1" smtClean="0"/>
              <a:t>diluar</a:t>
            </a:r>
            <a:r>
              <a:rPr lang="en-US" b="1" dirty="0" smtClean="0"/>
              <a:t> </a:t>
            </a:r>
            <a:r>
              <a:rPr lang="en-US" b="1" dirty="0" err="1" smtClean="0"/>
              <a:t>organisasi</a:t>
            </a:r>
            <a:r>
              <a:rPr lang="en-US" b="1" dirty="0" smtClean="0"/>
              <a:t> yang </a:t>
            </a:r>
            <a:r>
              <a:rPr lang="en-US" b="1" dirty="0" err="1" smtClean="0"/>
              <a:t>memiliki</a:t>
            </a:r>
            <a:r>
              <a:rPr lang="en-US" b="1" dirty="0" smtClean="0"/>
              <a:t> </a:t>
            </a:r>
            <a:r>
              <a:rPr lang="en-US" b="1" dirty="0" err="1" smtClean="0"/>
              <a:t>andil</a:t>
            </a:r>
            <a:r>
              <a:rPr lang="en-US" b="1" dirty="0" smtClean="0"/>
              <a:t> </a:t>
            </a:r>
            <a:r>
              <a:rPr lang="en-US" b="1" dirty="0" err="1" smtClean="0"/>
              <a:t>dalam</a:t>
            </a:r>
            <a:r>
              <a:rPr lang="en-US" b="1" dirty="0" smtClean="0"/>
              <a:t> performance </a:t>
            </a:r>
            <a:r>
              <a:rPr lang="en-US" b="1" dirty="0" err="1" smtClean="0"/>
              <a:t>organisasi</a:t>
            </a:r>
            <a:r>
              <a:rPr lang="en-US" b="1" dirty="0" smtClean="0"/>
              <a:t>.  </a:t>
            </a:r>
            <a:r>
              <a:rPr lang="en-US" b="1" dirty="0" err="1" smtClean="0"/>
              <a:t>Rtika</a:t>
            </a:r>
            <a:r>
              <a:rPr lang="en-US" b="1" dirty="0" smtClean="0"/>
              <a:t> </a:t>
            </a:r>
            <a:r>
              <a:rPr lang="en-US" b="1" dirty="0" err="1" smtClean="0"/>
              <a:t>dan</a:t>
            </a:r>
            <a:r>
              <a:rPr lang="en-US" b="1" dirty="0" smtClean="0"/>
              <a:t> </a:t>
            </a:r>
            <a:r>
              <a:rPr lang="en-US" b="1" dirty="0" err="1" smtClean="0"/>
              <a:t>pengambilan</a:t>
            </a:r>
            <a:r>
              <a:rPr lang="en-US" b="1" dirty="0" smtClean="0"/>
              <a:t> </a:t>
            </a:r>
            <a:r>
              <a:rPr lang="en-US" b="1" dirty="0" err="1" smtClean="0"/>
              <a:t>keputusan</a:t>
            </a:r>
            <a:r>
              <a:rPr lang="en-US" b="1" dirty="0" smtClean="0"/>
              <a:t> yang </a:t>
            </a:r>
            <a:r>
              <a:rPr lang="en-US" b="1" dirty="0" err="1" smtClean="0"/>
              <a:t>bertanggungjawab</a:t>
            </a:r>
            <a:r>
              <a:rPr lang="en-US" b="1" dirty="0" smtClean="0"/>
              <a:t> </a:t>
            </a:r>
            <a:r>
              <a:rPr lang="en-US" b="1" dirty="0" err="1" smtClean="0"/>
              <a:t>sosial</a:t>
            </a:r>
            <a:r>
              <a:rPr lang="en-US" b="1" dirty="0" smtClean="0"/>
              <a:t> </a:t>
            </a:r>
            <a:r>
              <a:rPr lang="en-US" b="1" dirty="0" err="1" smtClean="0"/>
              <a:t>mengakui</a:t>
            </a:r>
            <a:r>
              <a:rPr lang="en-US" b="1" dirty="0" smtClean="0"/>
              <a:t> </a:t>
            </a:r>
            <a:r>
              <a:rPr lang="en-US" b="1" dirty="0" err="1" smtClean="0"/>
              <a:t>bahwa</a:t>
            </a:r>
            <a:r>
              <a:rPr lang="en-US" b="1" dirty="0" smtClean="0"/>
              <a:t> </a:t>
            </a:r>
            <a:r>
              <a:rPr lang="en-US" b="1" dirty="0" err="1" smtClean="0"/>
              <a:t>organisasi</a:t>
            </a:r>
            <a:r>
              <a:rPr lang="en-US" b="1" dirty="0" smtClean="0"/>
              <a:t> </a:t>
            </a:r>
            <a:r>
              <a:rPr lang="en-US" b="1" dirty="0" err="1" smtClean="0"/>
              <a:t>adalah</a:t>
            </a:r>
            <a:r>
              <a:rPr lang="en-US" b="1" dirty="0" smtClean="0"/>
              <a:t> </a:t>
            </a:r>
            <a:r>
              <a:rPr lang="en-US" b="1" dirty="0" err="1" smtClean="0"/>
              <a:t>bagian</a:t>
            </a:r>
            <a:r>
              <a:rPr lang="en-US" b="1" dirty="0" smtClean="0"/>
              <a:t> </a:t>
            </a:r>
            <a:r>
              <a:rPr lang="en-US" b="1" dirty="0" err="1" smtClean="0"/>
              <a:t>dari</a:t>
            </a:r>
            <a:r>
              <a:rPr lang="en-US" b="1" dirty="0" smtClean="0"/>
              <a:t> </a:t>
            </a:r>
            <a:r>
              <a:rPr lang="en-US" b="1" dirty="0" err="1" smtClean="0"/>
              <a:t>komunitas</a:t>
            </a:r>
            <a:r>
              <a:rPr lang="en-US" b="1" dirty="0" smtClean="0"/>
              <a:t> yang </a:t>
            </a:r>
            <a:r>
              <a:rPr lang="en-US" b="1" dirty="0" err="1" smtClean="0"/>
              <a:t>lebih</a:t>
            </a:r>
            <a:r>
              <a:rPr lang="en-US" b="1" dirty="0" smtClean="0"/>
              <a:t> </a:t>
            </a:r>
            <a:r>
              <a:rPr lang="en-US" b="1" dirty="0" err="1" smtClean="0"/>
              <a:t>besar</a:t>
            </a:r>
            <a:r>
              <a:rPr lang="en-US" b="1" dirty="0" smtClean="0"/>
              <a:t> </a:t>
            </a:r>
            <a:r>
              <a:rPr lang="en-US" b="1" dirty="0" err="1" smtClean="0"/>
              <a:t>dan</a:t>
            </a:r>
            <a:r>
              <a:rPr lang="en-US" b="1" dirty="0" smtClean="0"/>
              <a:t> </a:t>
            </a:r>
            <a:r>
              <a:rPr lang="en-US" b="1" dirty="0" err="1" smtClean="0"/>
              <a:t>mempertimbangkan</a:t>
            </a:r>
            <a:r>
              <a:rPr lang="en-US" b="1" dirty="0" smtClean="0"/>
              <a:t> </a:t>
            </a:r>
            <a:r>
              <a:rPr lang="en-US" b="1" dirty="0" err="1" smtClean="0"/>
              <a:t>efek</a:t>
            </a:r>
            <a:r>
              <a:rPr lang="en-US" b="1" dirty="0" smtClean="0"/>
              <a:t> </a:t>
            </a:r>
            <a:r>
              <a:rPr lang="en-US" b="1" dirty="0" err="1" smtClean="0"/>
              <a:t>dari</a:t>
            </a:r>
            <a:r>
              <a:rPr lang="en-US" b="1" dirty="0" smtClean="0"/>
              <a:t> </a:t>
            </a:r>
            <a:r>
              <a:rPr lang="en-US" b="1" dirty="0" err="1" smtClean="0"/>
              <a:t>sebuah</a:t>
            </a:r>
            <a:r>
              <a:rPr lang="en-US" b="1" dirty="0" smtClean="0"/>
              <a:t> </a:t>
            </a:r>
            <a:r>
              <a:rPr lang="en-US" b="1" dirty="0" err="1" smtClean="0"/>
              <a:t>keputusan</a:t>
            </a:r>
            <a:r>
              <a:rPr lang="en-US" b="1" dirty="0" smtClean="0"/>
              <a:t> </a:t>
            </a:r>
            <a:r>
              <a:rPr lang="en-US" b="1" dirty="0" err="1" smtClean="0"/>
              <a:t>atau</a:t>
            </a:r>
            <a:r>
              <a:rPr lang="en-US" b="1" dirty="0" smtClean="0"/>
              <a:t> </a:t>
            </a:r>
            <a:r>
              <a:rPr lang="en-US" b="1" dirty="0" err="1" smtClean="0"/>
              <a:t>aksi</a:t>
            </a:r>
            <a:r>
              <a:rPr lang="en-US" b="1" dirty="0" smtClean="0"/>
              <a:t> </a:t>
            </a:r>
            <a:r>
              <a:rPr lang="en-US" b="1" dirty="0" err="1" smtClean="0"/>
              <a:t>untuk</a:t>
            </a:r>
            <a:r>
              <a:rPr lang="en-US" b="1" dirty="0" smtClean="0"/>
              <a:t> </a:t>
            </a:r>
            <a:r>
              <a:rPr lang="en-US" b="1" dirty="0" err="1" smtClean="0"/>
              <a:t>semua</a:t>
            </a:r>
            <a:r>
              <a:rPr lang="en-US" b="1" dirty="0" smtClean="0"/>
              <a:t> </a:t>
            </a:r>
            <a:r>
              <a:rPr lang="en-US" b="1" dirty="0" err="1" smtClean="0"/>
              <a:t>pihak</a:t>
            </a:r>
            <a:r>
              <a:rPr lang="en-US" b="1" dirty="0" smtClean="0"/>
              <a:t> </a:t>
            </a:r>
            <a:r>
              <a:rPr lang="en-US" b="1" dirty="0" err="1" smtClean="0"/>
              <a:t>terkait</a:t>
            </a:r>
            <a:r>
              <a:rPr lang="en-US" b="1" dirty="0" smtClean="0"/>
              <a:t>.</a:t>
            </a:r>
            <a:endParaRPr lang="en-US" b="1" dirty="0" smtClean="0"/>
          </a:p>
          <a:p>
            <a:pPr algn="just">
              <a:buNone/>
            </a:pPr>
            <a:r>
              <a:rPr lang="id-ID" b="1" dirty="0" smtClean="0"/>
              <a:t>3	</a:t>
            </a:r>
            <a:r>
              <a:rPr lang="id-ID" b="1" u="sng" dirty="0" smtClean="0"/>
              <a:t>Hak-hak Anggota Organisasi (Property Rights)</a:t>
            </a:r>
            <a:endParaRPr lang="en-US" b="1" u="sng" dirty="0" smtClean="0"/>
          </a:p>
          <a:p>
            <a:pPr algn="just">
              <a:buNone/>
            </a:pPr>
            <a:r>
              <a:rPr lang="en-US" b="1" dirty="0" smtClean="0"/>
              <a:t>    </a:t>
            </a:r>
            <a:r>
              <a:rPr lang="en-US" b="1" dirty="0" err="1" smtClean="0"/>
              <a:t>Merupakan</a:t>
            </a:r>
            <a:r>
              <a:rPr lang="en-US" b="1" dirty="0" smtClean="0"/>
              <a:t> </a:t>
            </a:r>
            <a:r>
              <a:rPr lang="en-US" b="1" dirty="0" err="1" smtClean="0"/>
              <a:t>hak-hak</a:t>
            </a:r>
            <a:r>
              <a:rPr lang="en-US" b="1" dirty="0" smtClean="0"/>
              <a:t> yang </a:t>
            </a:r>
            <a:r>
              <a:rPr lang="en-US" b="1" dirty="0" err="1" smtClean="0"/>
              <a:t>diberikan</a:t>
            </a:r>
            <a:r>
              <a:rPr lang="en-US" b="1" dirty="0" smtClean="0"/>
              <a:t> </a:t>
            </a:r>
            <a:r>
              <a:rPr lang="en-US" b="1" dirty="0" err="1" smtClean="0"/>
              <a:t>organisasi</a:t>
            </a:r>
            <a:r>
              <a:rPr lang="en-US" b="1" dirty="0" smtClean="0"/>
              <a:t> </a:t>
            </a:r>
            <a:r>
              <a:rPr lang="en-US" b="1" dirty="0" err="1" smtClean="0"/>
              <a:t>kepada</a:t>
            </a:r>
            <a:r>
              <a:rPr lang="en-US" b="1" dirty="0" smtClean="0"/>
              <a:t> </a:t>
            </a:r>
            <a:r>
              <a:rPr lang="en-US" b="1" dirty="0" err="1" smtClean="0"/>
              <a:t>anggotanya</a:t>
            </a:r>
            <a:r>
              <a:rPr lang="en-US" b="1" dirty="0" smtClean="0"/>
              <a:t> </a:t>
            </a:r>
            <a:r>
              <a:rPr lang="en-US" b="1" dirty="0" err="1" smtClean="0"/>
              <a:t>dalam</a:t>
            </a:r>
            <a:r>
              <a:rPr lang="en-US" b="1" dirty="0" smtClean="0"/>
              <a:t> </a:t>
            </a:r>
            <a:r>
              <a:rPr lang="en-US" b="1" dirty="0" err="1" smtClean="0"/>
              <a:t>menerima</a:t>
            </a:r>
            <a:r>
              <a:rPr lang="en-US" b="1" dirty="0" smtClean="0"/>
              <a:t> </a:t>
            </a:r>
            <a:r>
              <a:rPr lang="en-US" b="1" dirty="0" err="1" smtClean="0"/>
              <a:t>dan</a:t>
            </a:r>
            <a:r>
              <a:rPr lang="en-US" b="1" dirty="0" smtClean="0"/>
              <a:t> </a:t>
            </a:r>
            <a:r>
              <a:rPr lang="en-US" b="1" dirty="0" err="1" smtClean="0"/>
              <a:t>menggunakan</a:t>
            </a:r>
            <a:r>
              <a:rPr lang="en-US" b="1" dirty="0" smtClean="0"/>
              <a:t> </a:t>
            </a:r>
            <a:r>
              <a:rPr lang="en-US" b="1" dirty="0" err="1" smtClean="0"/>
              <a:t>budaya</a:t>
            </a:r>
            <a:r>
              <a:rPr lang="en-US" b="1" dirty="0" smtClean="0"/>
              <a:t> </a:t>
            </a:r>
            <a:r>
              <a:rPr lang="en-US" b="1" dirty="0" err="1" smtClean="0"/>
              <a:t>organisasi</a:t>
            </a:r>
            <a:r>
              <a:rPr lang="en-US" b="1" dirty="0" smtClean="0"/>
              <a:t>.</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85000" lnSpcReduction="10000"/>
          </a:bodyPr>
          <a:lstStyle/>
          <a:p>
            <a:pPr>
              <a:buNone/>
            </a:pPr>
            <a:r>
              <a:rPr lang="id-ID" b="1" u="sng" dirty="0" smtClean="0"/>
              <a:t>4	Struktur organisasi </a:t>
            </a:r>
            <a:endParaRPr lang="en-US" u="sng" dirty="0" smtClean="0"/>
          </a:p>
          <a:p>
            <a:pPr algn="just"/>
            <a:r>
              <a:rPr lang="en-US" b="1" dirty="0" smtClean="0"/>
              <a:t> </a:t>
            </a:r>
            <a:r>
              <a:rPr lang="id-ID" b="1" dirty="0" smtClean="0"/>
              <a:t>Struktur </a:t>
            </a:r>
            <a:r>
              <a:rPr lang="id-ID" b="1" dirty="0" smtClean="0"/>
              <a:t>organisasi merupakan sistem formal dari tugas dan hubungan wewenang dalam organisasi untuk mengontrol aktivitas-aktivitasnya.  Struktur yang berbeda mengakibatkan budaya yang berbeda pula.  Manajer perlu mendesain hal-hal tertentu dalam suatu dalam suatu stuktur organisasi dalam rangka menciptakan/ membentuk budaya organisasi tertentu</a:t>
            </a:r>
            <a:r>
              <a:rPr lang="id-ID" b="1" dirty="0" smtClean="0"/>
              <a:t>.</a:t>
            </a:r>
            <a:endParaRPr lang="en-US" b="1" dirty="0" smtClean="0"/>
          </a:p>
          <a:p>
            <a:pPr algn="just"/>
            <a:r>
              <a:rPr lang="id-ID" b="1" dirty="0" smtClean="0"/>
              <a:t>Struktur mekanis dan organik, misalnya menyebabkan perbedaan total nilai dan budaya.  </a:t>
            </a:r>
            <a:r>
              <a:rPr lang="it-IT" b="1" dirty="0" smtClean="0"/>
              <a:t>Nilai-nilai, peraturan dan norma, dalam struktur mekanis berbeda dengan struktur organis</a:t>
            </a:r>
            <a:r>
              <a:rPr lang="it-IT" b="1" dirty="0" smtClean="0"/>
              <a:t>.</a:t>
            </a:r>
            <a:r>
              <a:rPr lang="it-IT" b="1" dirty="0" smtClean="0"/>
              <a:t> </a:t>
            </a:r>
            <a:endParaRPr lang="en-US" b="1" dirty="0" smtClean="0"/>
          </a:p>
          <a:p>
            <a:pPr algn="just"/>
            <a:r>
              <a:rPr lang="it-IT" b="1" dirty="0" smtClean="0"/>
              <a:t>Struktur mekanik memiliki ciri-ciri tall, sentralisasi dan standardisasi tinggi.  Sedangkan struktur yang organik, flat dan lebih terdesentralisasi.  Pada struktur mekanik, otonomi anggota organisasi relatif rendah, perilaku yang diinginkan </a:t>
            </a:r>
            <a:endParaRPr 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lgn="just">
              <a:buNone/>
            </a:pPr>
            <a:r>
              <a:rPr lang="it-IT" dirty="0" smtClean="0"/>
              <a:t>    </a:t>
            </a:r>
            <a:r>
              <a:rPr lang="it-IT" b="1" dirty="0" smtClean="0"/>
              <a:t>adalah </a:t>
            </a:r>
            <a:r>
              <a:rPr lang="it-IT" b="1" dirty="0" smtClean="0"/>
              <a:t>berhati-hati, bawahan harus mentaati otoritas atasan, dan sangat menghormati tradisi.</a:t>
            </a:r>
            <a:endParaRPr lang="en-US" b="1" dirty="0" smtClean="0"/>
          </a:p>
          <a:p>
            <a:pPr algn="just">
              <a:buNone/>
            </a:pPr>
            <a:r>
              <a:rPr lang="it-IT" b="1" dirty="0" smtClean="0"/>
              <a:t> </a:t>
            </a:r>
            <a:endParaRPr lang="en-US" b="1" dirty="0" smtClean="0"/>
          </a:p>
          <a:p>
            <a:pPr algn="just"/>
            <a:r>
              <a:rPr lang="it-IT" b="1" dirty="0" smtClean="0"/>
              <a:t>Struktur organisasi mekanis lebih menyukai budaya yang stabil dan dapat diprediksi.  Pada organisasi organis anggota organisasi mendapatkan kebebasan untuk mengontrol dan memilih aktivitas, berperilaku kreatif dan berani dalam mengambil resiko.  Struktur organis lebih mengharapkan budaya dengan inovasi tinggi dan fleksibilitas.  </a:t>
            </a:r>
            <a:endParaRPr lang="en-US" b="1" dirty="0" smtClean="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pPr>
              <a:buNone/>
            </a:pPr>
            <a:r>
              <a:rPr lang="id-ID" b="1" dirty="0" smtClean="0"/>
              <a:t>10</a:t>
            </a:r>
            <a:r>
              <a:rPr lang="it-IT" b="1" dirty="0" smtClean="0"/>
              <a:t>.6	Mempertahankan dan Menyebarluaskan Budaya</a:t>
            </a:r>
            <a:endParaRPr lang="en-US" dirty="0" smtClean="0"/>
          </a:p>
          <a:p>
            <a:pPr>
              <a:buNone/>
            </a:pPr>
            <a:r>
              <a:rPr lang="it-IT" b="1" dirty="0" smtClean="0"/>
              <a:t> </a:t>
            </a:r>
            <a:endParaRPr lang="en-US" dirty="0" smtClean="0"/>
          </a:p>
          <a:p>
            <a:pPr algn="just"/>
            <a:r>
              <a:rPr lang="it-IT" b="1" dirty="0" smtClean="0"/>
              <a:t>Sekali budaya itu ada, akan terdapat kekuatan-kekuatan dalam orga­nisasi ya</a:t>
            </a:r>
            <a:r>
              <a:rPr lang="id-ID" b="1" dirty="0" smtClean="0"/>
              <a:t>ng bertindak untuk mempertahankannya dengan cara mem­berikan sejumlah pengalaman yang sama kepada para pegawai.  Keti­ga kekuatan yang memainkan bagian yang paling penting dalam mempertahankan sebuah budaya adalah praktek seleksi organisasi, tindakan manajemen puncak, serta metode sosialisasi organisasi.</a:t>
            </a:r>
            <a:endParaRPr lang="en-US" b="1" dirty="0" smtClean="0"/>
          </a:p>
          <a:p>
            <a:pPr algn="just">
              <a:buNone/>
            </a:pPr>
            <a:r>
              <a:rPr lang="id-ID" b="1" dirty="0" smtClean="0"/>
              <a:t> </a:t>
            </a:r>
            <a:endParaRPr lang="en-US" b="1" dirty="0" smtClean="0"/>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buNone/>
            </a:pPr>
            <a:r>
              <a:rPr lang="id-ID" b="1" dirty="0" smtClean="0"/>
              <a:t>1	</a:t>
            </a:r>
            <a:r>
              <a:rPr lang="id-ID" b="1" u="sng" dirty="0" smtClean="0"/>
              <a:t>Seleksi</a:t>
            </a:r>
            <a:endParaRPr lang="en-US" u="sng" dirty="0" smtClean="0"/>
          </a:p>
          <a:p>
            <a:pPr algn="just"/>
            <a:r>
              <a:rPr lang="it-IT" b="1" dirty="0" smtClean="0"/>
              <a:t>Tujuan eksplisit dari proses seleksi adalah untuk menemu­kan dan mempekerjakan individu yang mempunyai pengetahuan, kepandaian, dan kemampuan untuk berprestasi dalam pekerjaan-peker­jaan di organisasi dengan berhasil.  Tetapi biasanya lebih dari seorang calon yang akan ditemukan yang dapat memenuhi persyaratan kerja yang mana saja.  Jika titik tersebut telah dicapai, maka adalah naif untuk mengabaikan fakta bahwa keputusan terakhir mengenai siapa.  yang akan dipekerjakan akan dipengaruhi secara cukup mencolok oleh pertimbangan dari pengambil keputusan tentang sejauh mana talon-talon tersebut akan cocok dengan organisasi. </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algn="just">
              <a:buNone/>
            </a:pPr>
            <a:r>
              <a:rPr lang="it-IT" b="1" dirty="0" smtClean="0"/>
              <a:t>    Usaha </a:t>
            </a:r>
            <a:r>
              <a:rPr lang="it-IT" b="1" dirty="0" smtClean="0"/>
              <a:t>untuk memastikan adanya suatu kecocokan tersebut, apakah disengaja ataupun cuma kebetulan, menghasilkan penerimaan dari orang-orang yang mempunyai nilai yang sama (yaitu yang pada dasarnya konsisten dengan yang terdapat dalam organisasi) atau yang paling sedikit mem­punyai.  sebagian besar dari nilai-nilai tersebut.  Selain itu, proses seleksi tersebut memberi informasi kepada para pelamar mengenai organisasi itu, dan jika mereka merasakan adanya konflik antara nilai mereka dan nilai organisasi itu, mereka dapat mengundurkan diri dari pencalonannya.  Seleksi, oleh karenanya, menjadi sebuah jalan dua arah, yang memungkinkan pemberi pekerja maupun yang mencari kerja untuk memutuskan suatu perkawinan jika kelihatannya terdapat ketakcocokan.  Dengan demikian, proses seleksi tersebut memperta­hankan budaya organisasi dengan menyaring individu yang mung­kin akan menyerang atau mengacaukan nilai-nilai intinya.</a:t>
            </a:r>
            <a:endParaRPr lang="en-US" b="1" dirty="0" smtClean="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a:buNone/>
            </a:pPr>
            <a:r>
              <a:rPr lang="id-ID" b="1" dirty="0" smtClean="0"/>
              <a:t>2	</a:t>
            </a:r>
            <a:r>
              <a:rPr lang="id-ID" b="1" u="sng" dirty="0" smtClean="0"/>
              <a:t>Manajemen Puncak</a:t>
            </a:r>
            <a:endParaRPr lang="en-US" u="sng" dirty="0" smtClean="0"/>
          </a:p>
          <a:p>
            <a:pPr algn="just"/>
            <a:r>
              <a:rPr lang="it-IT" b="1" dirty="0" smtClean="0"/>
              <a:t>Tindakan manajemen puncak juga mempunyai dampak penting terhadap budaya organisasi.  Para pegawai mem­perhatikan perilaku manajemen, "seperti si anu pada saat itu ditegur, padahal pekerjaannya balk, hanya karena is sebelumnya tidak diminta untuk melakukannya atau si anu dipecat karena is di depan umum tidak setuju dengan pandangan perusahaan.  "Kejadian-kejadian ter­sebut kemudian dalam kurun waktu tertentu menetapkan norma-norma yang kemudian meresap ke bawah melalui organisasi dan memberitahukan apakah pengambilan risiko itu diinginkan atau tidak berapa banyak kebebasan yang harus diberikan para manajer ke­pada pare bawahannya; busana yang bagaimana yang cocok; tindakan apa yang akan memberi hasil, dalam hubungannya dengan kenaikan gaji, promosi, dan imbalan lainnya; dan sebagainya.</a:t>
            </a:r>
            <a:endParaRPr lang="en-US" b="1" dirty="0" smtClean="0"/>
          </a:p>
          <a:p>
            <a:pPr>
              <a:buNone/>
            </a:pPr>
            <a:endParaRPr lang="en-US" dirty="0" smtClean="0"/>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buNone/>
            </a:pPr>
            <a:r>
              <a:rPr lang="id-ID" b="1" dirty="0" smtClean="0"/>
              <a:t>3	</a:t>
            </a:r>
            <a:r>
              <a:rPr lang="id-ID" b="1" u="sng" dirty="0" smtClean="0"/>
              <a:t>Sosialisasi</a:t>
            </a:r>
            <a:endParaRPr lang="en-US" u="sng" dirty="0" smtClean="0"/>
          </a:p>
          <a:p>
            <a:pPr algn="just"/>
            <a:r>
              <a:rPr lang="id-ID" b="1" dirty="0" smtClean="0"/>
              <a:t>Bagaimanapun baiknya sebuah organisasi melakukan re­krutmen dan seleksi, pegawai baru tidak akan sepenuhnya terindok­trinasi pada budaya organisasi.  Mungkin yang paling penting adalah, karena mereka yang paling tidak mengenal budaya organisasi, para pegawai baru adalah mereka yang secara potensial paling besar kemungkinannya mengganggu kepercayaan dan kebiasaan yang ada.  Oleh karena itu, organisasi tersebut ingin membantu pegawai baru untuk menyesuaikan dari dengan budayanya.  </a:t>
            </a:r>
            <a:endParaRPr lang="en-US" b="1" dirty="0" smtClean="0"/>
          </a:p>
          <a:p>
            <a:pPr algn="just">
              <a:buNone/>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lgn="just"/>
            <a:r>
              <a:rPr lang="it-IT" b="1" dirty="0" smtClean="0"/>
              <a:t>Budaya organisasi seringkali terabaikan dalam pengelolaan perusahaan karena sufatnya yang abstrak.  Tetapi kini disadari betapa pentingnya budaya perusahaan sebagai salah satu aspek untuk mendukung pencapaian organisasi.  Budaya organisasi harus dimanfaatkan sebagai perangkat strategis untuk memperoleh keunggulan kompetitif dan direkayasa agar sesuai dengan strategi perusahaan untuk membentuk keunggulan kompetitif.  Nilai-nilai inti dalam budaya organisasi dapat dirubah, dihilangkan dan ditambaahkan sesuai dengan kerangka pencapaian tujuan organisasi.  </a:t>
            </a:r>
            <a:endParaRPr lang="en-US" b="1" dirty="0" smtClean="0"/>
          </a:p>
          <a:p>
            <a:pPr algn="just">
              <a:buNone/>
            </a:pPr>
            <a:endParaRPr lang="en-US" b="1" dirty="0" smtClean="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20000"/>
          </a:bodyPr>
          <a:lstStyle/>
          <a:p>
            <a:pPr algn="just"/>
            <a:r>
              <a:rPr lang="id-ID" b="1" dirty="0" smtClean="0"/>
              <a:t>Sebuah</a:t>
            </a:r>
            <a:r>
              <a:rPr lang="it-IT" b="1" dirty="0" smtClean="0"/>
              <a:t> organisasi akan selalu mensosialisasi setiap pegawai sela­ma kariernya dalam organisasi.  Namun, sosialisasi tersebut adalah paling eksplisit jika seorang </a:t>
            </a:r>
            <a:r>
              <a:rPr lang="id-ID" b="1" dirty="0" smtClean="0"/>
              <a:t>pegawai</a:t>
            </a:r>
            <a:r>
              <a:rPr lang="it-IT" b="1" dirty="0" smtClean="0"/>
              <a:t> baru memasuki sebuah organisasi.  Hal ini terjadi jika organisasi tersebut mencoba membentuk orang luar tersebut untuk menjadi seorang pegawai yang mempu­nyai kedudukan yang baik.  Biasanya pegawai baru menjalani salah satu bentuk orientasi di mana mereka diberitahukan mengenai ba­gaimana hal itu dilakukan di sini.  Setelah ia menggeluti pekerjaan­nya, seorang manajer atau seorang kerabat kerja senior seringkali menjadi seorang pelatih, untuk membimbing dan membentuknya lebih lanjut.  Dalam beberapa kasus, bahkan akan ditawarkan pro­gram pelatihan formal untuk memastikan bahwa si pegawai mem­pelajari budaya organisasi itu.</a:t>
            </a:r>
            <a:endParaRPr lang="en-US" b="1" dirty="0" smtClean="0"/>
          </a:p>
          <a:p>
            <a:pPr>
              <a:buNone/>
            </a:pPr>
            <a:endParaRPr lang="en-US" dirty="0" smtClean="0"/>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77500" lnSpcReduction="20000"/>
          </a:bodyPr>
          <a:lstStyle/>
          <a:p>
            <a:r>
              <a:rPr lang="id-ID" b="1" dirty="0" smtClean="0"/>
              <a:t>10</a:t>
            </a:r>
            <a:r>
              <a:rPr lang="it-IT" b="1" dirty="0" smtClean="0"/>
              <a:t>.</a:t>
            </a:r>
            <a:r>
              <a:rPr lang="id-ID" b="1" dirty="0" smtClean="0"/>
              <a:t>7</a:t>
            </a:r>
            <a:r>
              <a:rPr lang="it-IT" b="1" dirty="0" smtClean="0"/>
              <a:t>	</a:t>
            </a:r>
            <a:r>
              <a:rPr lang="it-IT" b="1" u="sng" dirty="0" smtClean="0"/>
              <a:t>Manajemen Budaya Organisasi</a:t>
            </a:r>
            <a:endParaRPr lang="en-US" u="sng" dirty="0" smtClean="0"/>
          </a:p>
          <a:p>
            <a:pPr>
              <a:buNone/>
            </a:pPr>
            <a:r>
              <a:rPr lang="it-IT" dirty="0" smtClean="0"/>
              <a:t> </a:t>
            </a:r>
            <a:endParaRPr lang="en-US" dirty="0" smtClean="0"/>
          </a:p>
          <a:p>
            <a:pPr algn="just"/>
            <a:r>
              <a:rPr lang="it-IT" b="1" dirty="0" smtClean="0"/>
              <a:t>Mengenai pengelolaan budaya organisasi terdapat perbedaan dalam pandangan.  Disatu sisi memandang bahwa manajemen budaya organisasi berarti mengubah budaya.  Sisi lain berpandangan manajemen budaya organisasi merupakan upaya mempertahankan budaya yang sekarang daripada memaksakan suatu perubahan.   </a:t>
            </a:r>
            <a:endParaRPr lang="en-US" b="1" dirty="0" smtClean="0"/>
          </a:p>
          <a:p>
            <a:pPr algn="just"/>
            <a:r>
              <a:rPr lang="it-IT" b="1" dirty="0" smtClean="0"/>
              <a:t>Terlepas dari perbedaan pandangan dalam pengelolaan, budaya sebuah organisasi jelas mempu­nyai pengaruh yang cukup signifikan terhadap pegawainya.  Dan dalam mengelola budaya organisasi hal yang pertama untuk diperhatikan adalah meninjau kondisi-kondisi dimana budaya dapat dikelola.  Hal ini membawa kepada suatu analisis situasional mengenai kondisi yang perlu untuk, atau yang akan membantu; perubahan bu­daya, meliputi sebuah krisis yang dramatis, perggantian pimpinan, tahap daur hidup, umur organisasi bersangkutan, ukuran organisasi, kekuatan dari budaya yang berlaku, dan tidak adanya sub budaya</a:t>
            </a:r>
            <a:r>
              <a:rPr lang="it-IT" b="1" dirty="0" smtClean="0"/>
              <a:t>.</a:t>
            </a:r>
            <a:endParaRPr lang="en-US" b="1" dirty="0" smtClean="0"/>
          </a:p>
          <a:p>
            <a:pPr algn="just">
              <a:buNone/>
            </a:pPr>
            <a:endParaRPr 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85000" lnSpcReduction="20000"/>
          </a:bodyPr>
          <a:lstStyle/>
          <a:p>
            <a:pPr>
              <a:buNone/>
            </a:pPr>
            <a:r>
              <a:rPr lang="it-IT" b="1" dirty="0" smtClean="0"/>
              <a:t>1	</a:t>
            </a:r>
            <a:r>
              <a:rPr lang="it-IT" b="1" u="sng" dirty="0" smtClean="0"/>
              <a:t>Sebuah krisis yang dramatis</a:t>
            </a:r>
            <a:endParaRPr lang="en-US" u="sng" dirty="0" smtClean="0"/>
          </a:p>
          <a:p>
            <a:pPr algn="just"/>
            <a:r>
              <a:rPr lang="it-IT" b="1" dirty="0" smtClean="0"/>
              <a:t>Kondisi yang paling disepakati secara universal ada sebelum budaya dapat diubah adalah krisis yang dira­sakan secara luas oleh anggota organisasi.  Inilah </a:t>
            </a:r>
            <a:r>
              <a:rPr lang="it-IT" b="1" i="1" dirty="0" smtClean="0"/>
              <a:t>shock</a:t>
            </a:r>
            <a:r>
              <a:rPr lang="it-IT" b="1" dirty="0" smtClean="0"/>
              <a:t> (rasa kaget) yang merusak status quo tersebut.  Kondisi ini mempertanyakan prak­tek- praktek yang saat itu berlaku dan membuka pintu ke arah pene­rimaan sejumlah nilai yang akan dapat lebih menanggapi krisis ter­sebut.  Contoh-contoh krisis demikian, termasuk kemunduran yang mengejutkan dalam bidang keuangan, pengambil alihan yang tidak bersahabat </a:t>
            </a:r>
            <a:r>
              <a:rPr lang="it-IT" b="1" i="1" dirty="0" smtClean="0"/>
              <a:t>(hostile take over) </a:t>
            </a:r>
            <a:r>
              <a:rPr lang="it-IT" b="1" dirty="0" smtClean="0"/>
              <a:t>atas organisasi tersebut oleh organisasi lain, hilangnya pelanggan utama (meskipun pelanggan yang demiki­an harus mewakili proporsi yang cukup mencolok dari penghasilan organisasi biasanya 25 persen atau lebih), atau terobosan teknologi oleh suatu pesaing.  Tentu saja krisis tersebut tidak usah riil agar efek­tif.  Kuncinya adalah bahwa krisis itu </a:t>
            </a:r>
            <a:r>
              <a:rPr lang="it-IT" b="1" i="1" dirty="0" smtClean="0"/>
              <a:t>dipersepsikan </a:t>
            </a:r>
            <a:r>
              <a:rPr lang="it-IT" b="1" dirty="0" smtClean="0"/>
              <a:t>sebagai sesuatu yang riil oleh para anggota organisasi</a:t>
            </a:r>
            <a:r>
              <a:rPr lang="it-IT" b="1" dirty="0" smtClean="0"/>
              <a:t>.</a:t>
            </a:r>
            <a:endParaRPr lang="en-US" b="1" dirty="0" smtClean="0"/>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70000" lnSpcReduction="20000"/>
          </a:bodyPr>
          <a:lstStyle/>
          <a:p>
            <a:pPr marL="514350" indent="-514350">
              <a:buAutoNum type="arabicPlain" startAt="2"/>
            </a:pPr>
            <a:r>
              <a:rPr lang="it-IT" b="1" u="sng" dirty="0" smtClean="0"/>
              <a:t>Pergantian pimpinan</a:t>
            </a:r>
            <a:endParaRPr lang="en-US" u="sng" dirty="0" smtClean="0"/>
          </a:p>
          <a:p>
            <a:pPr marL="514350" indent="-514350" algn="just">
              <a:buNone/>
            </a:pPr>
            <a:r>
              <a:rPr lang="en-US" b="1" u="sng" dirty="0" smtClean="0"/>
              <a:t> </a:t>
            </a:r>
            <a:r>
              <a:rPr lang="en-US" b="1" u="sng" dirty="0" smtClean="0"/>
              <a:t>       </a:t>
            </a:r>
          </a:p>
          <a:p>
            <a:pPr marL="514350" indent="-514350" algn="just">
              <a:buNone/>
            </a:pPr>
            <a:r>
              <a:rPr lang="en-US" b="1" u="sng" dirty="0" smtClean="0"/>
              <a:t> </a:t>
            </a:r>
            <a:r>
              <a:rPr lang="en-US" b="1" dirty="0" smtClean="0"/>
              <a:t>       </a:t>
            </a:r>
            <a:r>
              <a:rPr lang="en-US" b="1" u="sng" dirty="0" smtClean="0"/>
              <a:t> </a:t>
            </a:r>
            <a:r>
              <a:rPr lang="it-IT" b="1" dirty="0" smtClean="0"/>
              <a:t>Karena </a:t>
            </a:r>
            <a:r>
              <a:rPr lang="it-IT" b="1" dirty="0" smtClean="0"/>
              <a:t>manajemen puncak merupakan faktor yang penting dalam penyebarluasan budaya, maka perubahan pos kepemimpinan yang penting membantu penerapan nilai-nilai baru.  Tetapi kepemimpinan yang baru itu sendiri bukan merupakan jamin­an bahwa para pegawai akan menerima nilai-nilai yang baru.  Pemim­pin yang baru harus mempunyai visi alternatif yang jelas mengenai apa organisasi itu, harus ada rasa hormat terhadap kemampuan dari kepemimpinarn tersebut, dan pemimpin yang baru harus mempunyai kekuasaan untuk memberlakukan visi altenatif mereka.  Hasil dari kepemimpinan yang baru tanpa sejumlah nilai alternatif kemungkin­an merupakan tanggapan yang lama sekali tidak berbeda dari apa yang terbukti telah berhasil di masa lalu.  Pergantian kepemimpinan harus mencakup eksekutif tertinggi </a:t>
            </a:r>
            <a:r>
              <a:rPr lang="it-IT" b="1" i="1" dirty="0" smtClean="0"/>
              <a:t>(chief executive) </a:t>
            </a:r>
            <a:r>
              <a:rPr lang="it-IT" b="1" dirty="0" smtClean="0"/>
              <a:t>organisasi.  Tetapi itu tidak terbatas hanya pada posisi tersebut.  Kemungkinan keberhasilan perubahan budaya biasanya akan bertambah jika dilakukan pembersihan semua posisi manajemen utama.  Ketimbang membuat para eksekutif terdahulu menerima nilai dari pemimpin yang baru, biasanya lebih efektif jika mengganti mere­ka dengan dengan individu yang tidak mempunyai kepentingan pribadi pada budaya lama</a:t>
            </a:r>
            <a:r>
              <a:rPr lang="it-IT" b="1" dirty="0" smtClean="0"/>
              <a:t>.</a:t>
            </a:r>
            <a:endParaRPr lang="en-US" b="1"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20000"/>
          </a:bodyPr>
          <a:lstStyle/>
          <a:p>
            <a:pPr>
              <a:buNone/>
            </a:pPr>
            <a:r>
              <a:rPr lang="it-IT" b="1" dirty="0" smtClean="0"/>
              <a:t>3	</a:t>
            </a:r>
            <a:r>
              <a:rPr lang="it-IT" b="1" u="sng" dirty="0" smtClean="0"/>
              <a:t>Tahap daur hidup</a:t>
            </a:r>
            <a:endParaRPr lang="en-US" u="sng" dirty="0" smtClean="0"/>
          </a:p>
          <a:p>
            <a:pPr algn="just"/>
            <a:r>
              <a:rPr lang="it-IT" b="1" dirty="0" smtClean="0"/>
              <a:t>Perubahan budaya lebih mudah dilaksanakan jika organisasi tersebut berada dalam transisi dari tahap pembentukan ke tahap pertumbuhan, dan dari kedewasaan ke kemunduran.  Sementara organisasi tersebut bergerak ke arah pertumbuhan, diperlukan adanya perubahan penting.  Perubahan ini kemungkinan besar dapat lebih diterima karena budaya tersebut kurang berakar.  Tetapi, faktor lain akan juga membantu penerimaan perubahan tersebut.  Seorang penulis, misalnya, mengemukakan bahwa para pegawai akan dapat lebih me­nerima perubahan budaya jika (l) rekor keberhasilan organisasi ter­sebut sebelumnya hanya sedang-sedang saja, (2) para pegawai umum­nya tidak puas, dan (3) citra dan reputasi pendiri dipertanyakan</a:t>
            </a:r>
            <a:r>
              <a:rPr lang="it-IT" b="1" dirty="0" smtClean="0"/>
              <a:t>.</a:t>
            </a:r>
            <a:endParaRPr lang="en-US" b="1" dirty="0" smtClean="0"/>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20000"/>
          </a:bodyPr>
          <a:lstStyle/>
          <a:p>
            <a:pPr algn="just"/>
            <a:r>
              <a:rPr lang="it-IT" b="1" dirty="0" smtClean="0"/>
              <a:t>Peluang lainnya bagi perubahan budaya terjadi jika organisasi ter­sebut memasuki tahap kemunduran.  Kemunduran biasanya mengha­ruskan adanya pemotongan serta strategi bertahan lainnya.  Tindakan demikian kemungkinan akan memperkuat kesan pada diri pegawai bahwa organisasi tersebut sedang benar-benar mengalami krisis.</a:t>
            </a:r>
            <a:endParaRPr lang="en-US" b="1" dirty="0" smtClean="0"/>
          </a:p>
          <a:p>
            <a:pPr algn="just">
              <a:buNone/>
            </a:pPr>
            <a:r>
              <a:rPr lang="it-IT" b="1" dirty="0" smtClean="0"/>
              <a:t> </a:t>
            </a:r>
            <a:endParaRPr lang="en-US" b="1" dirty="0" smtClean="0"/>
          </a:p>
          <a:p>
            <a:pPr algn="just">
              <a:buNone/>
            </a:pPr>
            <a:r>
              <a:rPr lang="it-IT" b="1" dirty="0" smtClean="0"/>
              <a:t>4	</a:t>
            </a:r>
            <a:r>
              <a:rPr lang="it-IT" b="1" u="sng" dirty="0" smtClean="0"/>
              <a:t>Umur organisasi bersangkutan</a:t>
            </a:r>
            <a:endParaRPr lang="en-US" b="1" u="sng" dirty="0" smtClean="0"/>
          </a:p>
          <a:p>
            <a:pPr algn="just"/>
            <a:r>
              <a:rPr lang="it-IT" b="1" dirty="0" smtClean="0"/>
              <a:t>Di luar dari tahap daur hidupnya, makin muda umur sebuah organisasi, maka akan makin kurang ber­akar pula nilai-nilainya.  Oleh karma itu kits dapat meramalkan bah­wa perubahan budaya kemungkinan akan lebih diterima pada suatu organisasi yang hanya berumur lima tahun daripada yang sudah berumur lima puluh tahun.</a:t>
            </a:r>
            <a:endParaRPr lang="en-US" b="1" dirty="0" smtClean="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a:buNone/>
            </a:pPr>
            <a:r>
              <a:rPr lang="it-IT" b="1" dirty="0" smtClean="0"/>
              <a:t>5	</a:t>
            </a:r>
            <a:r>
              <a:rPr lang="it-IT" b="1" u="sng" dirty="0" smtClean="0"/>
              <a:t>Ukuran organisasi </a:t>
            </a:r>
            <a:endParaRPr lang="en-US" u="sng" dirty="0" smtClean="0"/>
          </a:p>
          <a:p>
            <a:pPr algn="just"/>
            <a:r>
              <a:rPr lang="it-IT" b="1" dirty="0" smtClean="0"/>
              <a:t>Kita menyatakan bahwa perubahan budaya akan lebih mudah untuk dilaksanakan dalam organisasi yang kecil.  Mengapa? Dalam </a:t>
            </a:r>
            <a:r>
              <a:rPr lang="id-ID" b="1" dirty="0" smtClean="0"/>
              <a:t>organisasi</a:t>
            </a:r>
            <a:r>
              <a:rPr lang="it-IT" b="1" dirty="0" smtClean="0"/>
              <a:t> yang demikian, lebih mudah bagi manajemen untuk berhubungan dengan para pegawai.  Komunikasi lebih jelas, dan model tentang peran lebih terlihat pada suatu orga­nisasi kecil sehingga mempertinggi peluang untuk menyebarluaskan nilai-nilai yang baru.</a:t>
            </a:r>
            <a:endParaRPr lang="en-US" b="1" dirty="0" smtClean="0"/>
          </a:p>
          <a:p>
            <a:pPr algn="just">
              <a:buNone/>
            </a:pPr>
            <a:r>
              <a:rPr lang="it-IT" b="1" dirty="0" smtClean="0"/>
              <a:t> </a:t>
            </a:r>
            <a:endParaRPr lang="en-US" b="1" dirty="0" smtClean="0"/>
          </a:p>
          <a:p>
            <a:pPr algn="just">
              <a:buNone/>
            </a:pPr>
            <a:r>
              <a:rPr lang="it-IT" b="1" dirty="0" smtClean="0"/>
              <a:t>6	</a:t>
            </a:r>
            <a:r>
              <a:rPr lang="it-IT" b="1" u="sng" dirty="0" smtClean="0"/>
              <a:t>Kekuatan dari budaya yang berlaku</a:t>
            </a:r>
            <a:endParaRPr lang="en-US" b="1" u="sng" dirty="0" smtClean="0"/>
          </a:p>
          <a:p>
            <a:pPr algn="just"/>
            <a:r>
              <a:rPr lang="it-IT" b="1" dirty="0" smtClean="0"/>
              <a:t>Makin luas suatu budaya dianut dan makin tinggi kesetujuan di antara para anggota mengenai nilai-nilai budaya itu, maka makin sukar pula untuk menggantikan­nya.  </a:t>
            </a:r>
            <a:r>
              <a:rPr lang="id-ID" b="1" dirty="0" smtClean="0"/>
              <a:t>Sebaliknya, budaya yang lemah lebih dapat disesuaikan dengan perubahan daripada budaya yang kuat.</a:t>
            </a:r>
            <a:endParaRPr lang="en-US" b="1" dirty="0" smtClean="0"/>
          </a:p>
          <a:p>
            <a:pPr algn="just">
              <a:buNone/>
            </a:pPr>
            <a:endParaRPr lang="en-US" b="1" dirty="0" smtClean="0"/>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buNone/>
            </a:pPr>
            <a:r>
              <a:rPr lang="id-ID" b="1" dirty="0" smtClean="0"/>
              <a:t>7	</a:t>
            </a:r>
            <a:r>
              <a:rPr lang="id-ID" b="1" u="sng" dirty="0" smtClean="0"/>
              <a:t>Tidak </a:t>
            </a:r>
            <a:r>
              <a:rPr lang="it-IT" b="1" u="sng" dirty="0" smtClean="0"/>
              <a:t>adanya</a:t>
            </a:r>
            <a:r>
              <a:rPr lang="id-ID" b="1" u="sng" dirty="0" smtClean="0"/>
              <a:t> sub-budaya</a:t>
            </a:r>
            <a:endParaRPr lang="en-US" u="sng" dirty="0" smtClean="0"/>
          </a:p>
          <a:p>
            <a:pPr algn="just"/>
            <a:r>
              <a:rPr lang="it-IT" b="1" dirty="0" smtClean="0"/>
              <a:t>Heterogenitas meningkatkan perhatian para anggota untuk melindungi kepentingan pribadi mereka dan un­tuk menentang perubahan.  </a:t>
            </a:r>
            <a:r>
              <a:rPr lang="id-ID" b="1" dirty="0" smtClean="0"/>
              <a:t>Oleh karena itu, kita dapat memperkira­kan bahwa rhakin banyak sub-budaya, maka makin besar pula ten­tangan terhadap perubahan budaya yang dominan.  Tesis ini dapat juga dihubungkan dengan ukuran organisasi.  Organisasi yang lebih besar akan lebih mempunyai daya tahan terhadap perubahan budaya karena organisasi demikian cenderung mempunyai lebih-banyak sub­budaya</a:t>
            </a:r>
            <a:r>
              <a:rPr lang="id-ID" b="1" dirty="0" smtClean="0"/>
              <a:t>.</a:t>
            </a:r>
            <a:r>
              <a:rPr lang="id-ID" b="1" dirty="0" smtClean="0"/>
              <a:t> </a:t>
            </a:r>
            <a:endParaRPr lang="en-US" b="1" dirty="0" smtClean="0"/>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buNone/>
            </a:pPr>
            <a:r>
              <a:rPr lang="en-US" dirty="0" smtClean="0"/>
              <a:t>    </a:t>
            </a:r>
            <a:r>
              <a:rPr lang="id-ID" b="1" dirty="0" smtClean="0"/>
              <a:t>Setelah </a:t>
            </a:r>
            <a:r>
              <a:rPr lang="id-ID" b="1" dirty="0" smtClean="0"/>
              <a:t>meninjau kondisi dimana perubahan budaya mungkin dapat dilaksanakan dan diterima.  Selanjutnya bagaimana manajemen memberlakukan perubahan budaya tersebut.  Tantangan tersebut adalah untuk mencairkan.  budaya yang seka­rang ada.  Tidak ada suatu tindakan secara terpisah yang mempunyai kemungkinan menimbulkan dampak yang dibutuhkan untuk menca­irkan sesuatu yang telah demikian berakar dan yang dinilai demikian tinggi.  Oleh karena itu, harus ada satu strategi komprehensif dan ter­koordinasi untuk mengelola budaya dengan melakukan upaya sebagai berikut:</a:t>
            </a:r>
            <a:endParaRPr lang="en-US" b="1" dirty="0" smtClean="0"/>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70000" lnSpcReduction="20000"/>
          </a:bodyPr>
          <a:lstStyle/>
          <a:p>
            <a:pPr marL="514350" indent="-514350">
              <a:buAutoNum type="arabicPlain"/>
            </a:pPr>
            <a:r>
              <a:rPr lang="it-IT" b="1" u="sng" dirty="0" smtClean="0"/>
              <a:t>Analisis</a:t>
            </a:r>
            <a:r>
              <a:rPr lang="id-ID" b="1" u="sng" dirty="0" smtClean="0"/>
              <a:t> </a:t>
            </a:r>
            <a:r>
              <a:rPr lang="id-ID" b="1" u="sng" dirty="0" smtClean="0"/>
              <a:t>Budaya </a:t>
            </a:r>
            <a:endParaRPr lang="en-US" b="1" u="sng" dirty="0" smtClean="0"/>
          </a:p>
          <a:p>
            <a:pPr marL="514350" indent="-514350">
              <a:buNone/>
            </a:pPr>
            <a:endParaRPr lang="en-US" u="sng" dirty="0" smtClean="0"/>
          </a:p>
          <a:p>
            <a:pPr algn="just"/>
            <a:r>
              <a:rPr lang="id-ID" sz="3400" b="1" dirty="0" smtClean="0"/>
              <a:t>Tempat yang paling baik untuk memulai adalah dengan melakukan analisis budaya.  Terma­suk dalam hal ini adalah sebuah audit budaya untuk menilai budaya yang sekarang berlaku, perbandingan dari budaya yang sekarang terhadap budaya yang diinginkan, serta evaluasi mengenai jurang pemi­sah yang ada untuk mengidentifikasi elemen budaya yang mana yang harus diganti.  Audit budaya harus memperhatikan budaya yang sekarang dalam hubungannya dengan sepuluh dimensi seperti yang diidentifikasi pa­da bagian awal.  Selain itu, tiga per­tanyaan dasar harus dijawab agar dapat mengambil isi dari budaya tersebut.  </a:t>
            </a:r>
            <a:r>
              <a:rPr lang="id-ID" sz="3400" b="1" i="1" dirty="0" smtClean="0"/>
              <a:t>Pertama, </a:t>
            </a:r>
            <a:r>
              <a:rPr lang="id-ID" sz="3400" b="1" dirty="0" smtClean="0"/>
              <a:t>bagaimanakah latar belakang para pendiri dan yang menggantikannya.  </a:t>
            </a:r>
            <a:r>
              <a:rPr lang="id-ID" sz="3400" b="1" i="1" dirty="0" smtClean="0"/>
              <a:t>Kedua</a:t>
            </a:r>
            <a:r>
              <a:rPr lang="id-ID" sz="3400" b="1" dirty="0" smtClean="0"/>
              <a:t>, bagaimana organisasi tersebut me­nanggapi krisis di masa lalu atau kejadian krisis lainnya, dan apa yang dapat dipelajari dari pengalaman-pengalaman tersebut.  </a:t>
            </a:r>
            <a:r>
              <a:rPr lang="id-ID" sz="3400" b="1" i="1" dirty="0" smtClean="0"/>
              <a:t>Ketiga</a:t>
            </a:r>
            <a:r>
              <a:rPr lang="id-ID" sz="3400" b="1" dirty="0" smtClean="0"/>
              <a:t>, siapa yang dianggap menyimpang pada budaya itu dan bagaimana organi­sasi tersebut menanggapinya.  Jawaban terhadap pertanyaan-perta­nyaan tersebut akan memperlihatkan bagaimana nilai tertentu di­bentuk urutan nilai-nilai tersebut, dan di mana letak batas budaya ter­sebut</a:t>
            </a:r>
            <a:r>
              <a:rPr lang="id-ID" sz="3400" b="1" dirty="0" smtClean="0"/>
              <a:t>.</a:t>
            </a:r>
            <a:r>
              <a:rPr lang="en-US" sz="3400" b="1"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pPr>
              <a:buNone/>
            </a:pPr>
            <a:r>
              <a:rPr lang="id-ID" b="1" dirty="0" smtClean="0"/>
              <a:t>10</a:t>
            </a:r>
            <a:r>
              <a:rPr lang="it-IT" b="1" dirty="0" smtClean="0"/>
              <a:t>.1	</a:t>
            </a:r>
            <a:r>
              <a:rPr lang="it-IT" b="1" u="sng" dirty="0" smtClean="0"/>
              <a:t>Pengertian Budaya Organisasi</a:t>
            </a:r>
            <a:endParaRPr lang="en-US" u="sng" dirty="0" smtClean="0"/>
          </a:p>
          <a:p>
            <a:pPr>
              <a:buNone/>
            </a:pPr>
            <a:r>
              <a:rPr lang="it-IT" dirty="0" smtClean="0"/>
              <a:t> </a:t>
            </a:r>
            <a:endParaRPr lang="en-US" dirty="0" smtClean="0"/>
          </a:p>
          <a:p>
            <a:pPr algn="just"/>
            <a:r>
              <a:rPr lang="id-ID" b="1" dirty="0" smtClean="0"/>
              <a:t>Budaya telah menjadi konsep penting dalam memahami masyarakat dan kelompok manusia.  Apa yang berbeda mengenai cara para anggotanya saling berinteraksi dengan orang dari luar lingkungan dan bagaimana mereka menyelesaikan apa yang dikerjakannya.  Dalam istilah antrophologi budaya dapat diartikan sebagai gabungan kompleks dari asumsi, tingkah laku, cerita mitos, metafora, dan berbagai ide lain yang menjadi satu untuk menentukan apa arti menjadi anggota masyarakat tertentu.  Untuk itu budaya organisasi (</a:t>
            </a:r>
            <a:r>
              <a:rPr lang="id-ID" b="1" i="1" dirty="0" smtClean="0"/>
              <a:t>organizational culture</a:t>
            </a:r>
            <a:r>
              <a:rPr lang="id-ID" b="1" dirty="0" smtClean="0"/>
              <a:t>) dapat didefinisikan sejumlah pemahaman penting mengenai norma, nilai, sikap dan keyakinan yang dimiliki bersama oleh anggota organisasi (Stoner, 1996).</a:t>
            </a:r>
            <a:endParaRPr lang="en-US" b="1" dirty="0" smtClean="0"/>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20000"/>
          </a:bodyPr>
          <a:lstStyle/>
          <a:p>
            <a:pPr algn="just"/>
            <a:r>
              <a:rPr lang="id-ID" b="1" dirty="0" smtClean="0"/>
              <a:t>Langkah selanjutnya dalam analisis budaya mensyaratkan bahwa nilai-nilai yang dicari dalam budaya yang baru itu dijelaskan.  Budaya yang mana yang dicari? Budaya yang diinginkan tersebut kemudian dapat dibandingkan dengan nilai-nilai organisasi yang berlaku saat itu.</a:t>
            </a:r>
            <a:endParaRPr lang="en-US" b="1" dirty="0" smtClean="0"/>
          </a:p>
          <a:p>
            <a:pPr algn="just">
              <a:buNone/>
            </a:pPr>
            <a:r>
              <a:rPr lang="id-ID" b="1" dirty="0" smtClean="0"/>
              <a:t> </a:t>
            </a:r>
            <a:endParaRPr lang="en-US" b="1" dirty="0" smtClean="0"/>
          </a:p>
          <a:p>
            <a:pPr algn="just"/>
            <a:r>
              <a:rPr lang="id-ID" b="1" dirty="0" smtClean="0"/>
              <a:t>Langkah terakhir dalam analisis budaya adalah menemukan di­mensi dan nilai budaya yang tidak sesuai dan perlu diubah.  Tidak mungkin semua nilai inti tidak dapat diterima.  Jadi, langkah ini mem­fokuskan perhatiannya hanya pada nilai-nilai spesifik yang berlaku yang memerlukan modifikasi.  Sekali jurang pemisah, telah ditemukan, perhatian dapat diberikan pada tindakan-tindakan spesifik yang langsung akan memperbaiki perubahan-perbedaan tersebut.</a:t>
            </a:r>
            <a:endParaRPr lang="en-US" b="1" dirty="0" smtClean="0"/>
          </a:p>
          <a:p>
            <a:pPr>
              <a:buNone/>
            </a:pPr>
            <a:endParaRPr lang="en-US" dirty="0" smtClean="0"/>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buNone/>
            </a:pPr>
            <a:r>
              <a:rPr lang="id-ID" b="1" dirty="0" smtClean="0"/>
              <a:t>2	</a:t>
            </a:r>
            <a:r>
              <a:rPr lang="id-ID" b="1" u="sng" dirty="0" smtClean="0"/>
              <a:t>Saran-saran Khusus</a:t>
            </a:r>
            <a:endParaRPr lang="en-US" u="sng" dirty="0" smtClean="0"/>
          </a:p>
          <a:p>
            <a:pPr algn="just"/>
            <a:r>
              <a:rPr lang="id-ID" b="1" dirty="0" smtClean="0"/>
              <a:t>Dalam pembahasan sebelumnya telah dijelaskan pentingnya suatu krisis yang dramatis sebagai suatu alat untuk mencairkan sebuah budaya yang telah berakar.  Sayangnya, krisis tidak selalu terlihat bagi semua anggota organisasi.  Oleh karena itu, mungkin krisis perlu di­buat agar lebih terlihat.  Semua orang perlu melihat bahwa kelangsung­an hidup organisasi secara sah terancam.  Jika para pegawai tidak rne­lihat perlunya diadakan perubahan, maka kemungkinan besar budaya yang kuat tidak akan banyak memberi respons terhadap usaha-usaha untuk mengadakan perubahan</a:t>
            </a:r>
            <a:r>
              <a:rPr lang="id-ID" b="1" dirty="0" smtClean="0"/>
              <a:t>.</a:t>
            </a:r>
            <a:endParaRPr lang="en-US" b="1" dirty="0" smtClean="0"/>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20000"/>
          </a:bodyPr>
          <a:lstStyle/>
          <a:p>
            <a:pPr algn="just">
              <a:buNone/>
            </a:pPr>
            <a:r>
              <a:rPr lang="en-US" b="1" dirty="0" smtClean="0"/>
              <a:t>    </a:t>
            </a:r>
            <a:r>
              <a:rPr lang="id-ID" b="1" dirty="0" smtClean="0"/>
              <a:t>Pengangkatan </a:t>
            </a:r>
            <a:r>
              <a:rPr lang="id-ID" b="1" dirty="0" smtClean="0"/>
              <a:t>seorang eksekutif puncak yang baru kemungkinan akan mendramatiskan kenyataan "bahwa perubahan-perubahan besar akan dilakukan." </a:t>
            </a:r>
            <a:r>
              <a:rPr lang="it-IT" b="1" dirty="0" smtClean="0"/>
              <a:t>Ia dapat menawarkan sebuah model peran baru serta standar perilaku baru.  Walaupun demikian, eksekutif ini perlu mengintroduksi secepat mungkin visinya yang baru tentang organi­sasi itu dan untuk mengisi posisi-posisi manajemen yang penting dengan orang-orang yang loyal pada visi tersebut.  Sebagian besar keberhasilan Lee Lcocca dalam mengubah budaya Chrysler pasti adalah pembersihan yang cepat dan menyeluruh atas manajemen senior Chrysler, dengan memasukkan teman-temannya yang setia dan menjadi teman kerjanya sebelumnya di Ford.  Lima eksekutif puncak Chrysler saat ini adalah mantan pegawai dari Ford.</a:t>
            </a:r>
            <a:endParaRPr lang="en-US" b="1" dirty="0" smtClean="0"/>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r>
              <a:rPr lang="it-IT" b="1" dirty="0" smtClean="0"/>
              <a:t>Tanggung jawab untuk menyampaikan nilai-nilai yang baru ter­letak pada manajemen puncak.  </a:t>
            </a:r>
            <a:r>
              <a:rPr lang="id-ID" b="1" dirty="0" smtClean="0"/>
              <a:t>Telah disinggung bahwa komunikasi tersebut harus mengandung tiga elemen dasar.  </a:t>
            </a:r>
            <a:endParaRPr lang="en-US" b="1" dirty="0" smtClean="0"/>
          </a:p>
          <a:p>
            <a:pPr marL="514350" lvl="0" indent="-514350" algn="just">
              <a:buFont typeface="+mj-lt"/>
              <a:buAutoNum type="arabicPeriod"/>
            </a:pPr>
            <a:r>
              <a:rPr lang="id-ID" b="1" dirty="0" smtClean="0"/>
              <a:t>Situasi bisnis serta pesaingnya, prospek masa depan, dan informasi lain yang diinginkan seseorang yang mempunyai minat yang besar ter­hadap nasib organisasi tersebut.</a:t>
            </a:r>
            <a:endParaRPr lang="en-US" b="1" dirty="0" smtClean="0"/>
          </a:p>
          <a:p>
            <a:pPr marL="514350" lvl="0" indent="-514350" algn="just">
              <a:buFont typeface="+mj-lt"/>
              <a:buAutoNum type="arabicPeriod"/>
            </a:pPr>
            <a:r>
              <a:rPr lang="it-IT" b="1" dirty="0" smtClean="0"/>
              <a:t>Visi tentang akan jadi apa organisasi tersebut dan bagaimana ia akan mencapainya.</a:t>
            </a:r>
            <a:endParaRPr lang="en-US" b="1" dirty="0" smtClean="0"/>
          </a:p>
          <a:p>
            <a:pPr marL="514350" lvl="0" indent="-514350" algn="just">
              <a:buFont typeface="+mj-lt"/>
              <a:buAutoNum type="arabicPeriod"/>
            </a:pPr>
            <a:r>
              <a:rPr lang="id-ID" b="1" dirty="0" smtClean="0"/>
              <a:t>Perkembangan organisasi tersebut dalam bidang-bidang yang diang­gap sebagai kunci untuk merealisasikan visi tersebut.</a:t>
            </a:r>
            <a:endParaRPr lang="en-US" b="1" dirty="0" smtClean="0"/>
          </a:p>
          <a:p>
            <a:pPr>
              <a:buNone/>
            </a:pPr>
            <a:endParaRPr lang="en-US" dirty="0" smtClean="0"/>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r>
              <a:rPr lang="it-IT" b="1" dirty="0" smtClean="0"/>
              <a:t>Bersamaan dengan pembersihan di antara personalia manajemen yang penting adalah juga bijaksana untuk memprakarsai reorganisasi.  Penciptaan unit-unit yang baru, pengkombinasian beberapa di an­taranya, dan penghapusan unit yang lain menyampaikan, dalam ben­tuk yang nyata, bahwa manajemen telah memutuskan untuk menggerakkan organisasi tersebut ke arah yang baru.  Di tempat-tem­pat yang sub-budayanya kuat, penggunaan rotasi pekerjaan yang ekstensif akan membantu untuk menghancurkannya.  Reorganisasi, jika dikombinasikan dengan penggantian atau pemindahan orang-­orang pada posisi yang penting, dapat digunakan untuk meningkat­kan kekuasaan dari mereka yang menerima dan mendukung nilai­nilai yang baru.</a:t>
            </a:r>
            <a:endParaRPr lang="en-US" b="1" dirty="0" smtClean="0"/>
          </a:p>
          <a:p>
            <a:pPr>
              <a:buNone/>
            </a:pPr>
            <a:endParaRPr lang="en-US" dirty="0" smtClean="0"/>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a:bodyPr>
          <a:lstStyle/>
          <a:p>
            <a:pPr algn="just"/>
            <a:r>
              <a:rPr lang="it-IT" b="1" dirty="0" smtClean="0"/>
              <a:t>Kepemimpinan yang baru ingin bergerak dengan cepat untuk menciptakan cerita, simbol, dan ritual yang baru untuk menggan­tikan yang ada.  Hal ini hares dilakukan dengan cepat.  Penundaan akan memungkinkan budaya yang ada untuk menjalin hubungan de­ngan kepemimpinan yang baru, dan dengan demikian menutup pelu­ang untuk mengadakan perubahan.</a:t>
            </a:r>
            <a:endParaRPr lang="en-US" b="1" dirty="0" smtClean="0"/>
          </a:p>
          <a:p>
            <a:pPr algn="just">
              <a:buNone/>
            </a:pPr>
            <a:r>
              <a:rPr lang="it-IT" b="1" dirty="0" smtClean="0"/>
              <a:t> </a:t>
            </a:r>
            <a:endParaRPr lang="en-US" b="1" dirty="0" smtClean="0"/>
          </a:p>
          <a:p>
            <a:pPr algn="just"/>
            <a:r>
              <a:rPr lang="it-IT" b="1" dirty="0" smtClean="0"/>
              <a:t>Akhirnya, manajemen mungkin perlu mengganti proses seleksi dan sosialisasi serta sistem evaluasi dan imbalan untuk membantu para pegawai yang mendukung nilai-nilai baru yang dicari</a:t>
            </a:r>
            <a:r>
              <a:rPr lang="it-IT" b="1" dirty="0" smtClean="0"/>
              <a:t>.</a:t>
            </a:r>
            <a:endParaRPr lang="en-US" b="1" dirty="0" smtClean="0"/>
          </a:p>
          <a:p>
            <a:pPr algn="just">
              <a:buNone/>
            </a:pPr>
            <a:endParaRPr lang="en-US"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it-IT" b="1" dirty="0" smtClean="0"/>
              <a:t>Apakah implementasi dari sebagian besar atau semua saran ter­sebut akan mengakibatkan terjadinya pergeseran yang cepat dan dra­matic pads budaya organisasi tersebut? Kemungkinan besar tidak.  Jika ada sesuatu yang kita pelajari pada tahun-tahun terakhir ini mengenai pengelolaan budaya adalah bahwa pengelolaan budaya adalah proses yang sangat panjang yang dihitung dalam periode tahunan, bukan bulanan.  Hasil kajian mengetengahkan bahwa dua tahun merupakan perubahan yang cepat pada suatu budaya, sedangkan yang lazim berlaku adalah empat atau lima tahun</a:t>
            </a:r>
            <a:r>
              <a:rPr lang="it-IT" b="1" dirty="0" smtClean="0"/>
              <a:t>.</a:t>
            </a:r>
            <a:endParaRPr lang="en-US" b="1"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85000" lnSpcReduction="10000"/>
          </a:bodyPr>
          <a:lstStyle/>
          <a:p>
            <a:pPr algn="just">
              <a:buNone/>
            </a:pPr>
            <a:r>
              <a:rPr lang="en-US" dirty="0" smtClean="0"/>
              <a:t>    </a:t>
            </a:r>
            <a:r>
              <a:rPr lang="id-ID" b="1" dirty="0" smtClean="0"/>
              <a:t>Mengenai </a:t>
            </a:r>
            <a:r>
              <a:rPr lang="id-ID" b="1" dirty="0" smtClean="0"/>
              <a:t>pengertian budaya organisasi terdapat berbagai definisi.  Budaya organisasi dapat diartikan sebagai nilai-nilai dominan yang didukung oleh organisasi, falsafah yang menuntun kebijaksanaan organisasi terhadap pegawai dan pelanggan, cara pekerjaan dilakukan di tem­pat itu, asumsi dan kepercayaan dasar yang terdapat di antara anggota organisasi.  </a:t>
            </a:r>
            <a:r>
              <a:rPr lang="id-ID" b="1" i="1" dirty="0" smtClean="0"/>
              <a:t>Stephen P. Robbins </a:t>
            </a:r>
            <a:r>
              <a:rPr lang="id-ID" b="1" dirty="0" smtClean="0"/>
              <a:t>dalam bukunya </a:t>
            </a:r>
            <a:r>
              <a:rPr lang="id-ID" b="1" i="1" dirty="0" smtClean="0"/>
              <a:t>Organization Theory, Structure, Design and Aplications</a:t>
            </a:r>
            <a:r>
              <a:rPr lang="id-ID" b="1" dirty="0" smtClean="0"/>
              <a:t> menjelaskan mengenai definisi budaya organi­sasi sebagai suatu </a:t>
            </a:r>
            <a:r>
              <a:rPr lang="id-ID" b="1" i="1" dirty="0" smtClean="0"/>
              <a:t>sistem</a:t>
            </a:r>
            <a:r>
              <a:rPr lang="id-ID" b="1" dirty="0" smtClean="0"/>
              <a:t> </a:t>
            </a:r>
            <a:r>
              <a:rPr lang="id-ID" b="1" i="1" dirty="0" smtClean="0"/>
              <a:t>pengertian yang diterima secara bersama.  </a:t>
            </a:r>
            <a:r>
              <a:rPr lang="id-ID" b="1" dirty="0" smtClean="0"/>
              <a:t>Dalam setiap organisasi terdapat pola mengenai kepercayaan, ritual, mitos serta praktek-praktek yang telah berkembang sejak beberapa la­ma.  Kesemua itu, pada gilirannya menciptakan pemahaman yang sama di antara para anggota mengenai bagaimana sebenarnya organisa­si itu dan bagaimana anggotanya harus berperilaku.  </a:t>
            </a:r>
            <a:endParaRPr lang="en-US" b="1"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10000"/>
          </a:bodyPr>
          <a:lstStyle/>
          <a:p>
            <a:pPr algn="just">
              <a:buNone/>
            </a:pPr>
            <a:r>
              <a:rPr lang="en-US" b="1" dirty="0" smtClean="0"/>
              <a:t>    </a:t>
            </a:r>
            <a:r>
              <a:rPr lang="en-US" b="1" dirty="0" err="1" smtClean="0"/>
              <a:t>Menurut</a:t>
            </a:r>
            <a:r>
              <a:rPr lang="en-US" b="1" dirty="0" smtClean="0"/>
              <a:t> </a:t>
            </a:r>
            <a:r>
              <a:rPr lang="en-US" b="1" i="1" dirty="0" smtClean="0"/>
              <a:t>Gareth R. Jones</a:t>
            </a:r>
            <a:r>
              <a:rPr lang="en-US" b="1" dirty="0" smtClean="0"/>
              <a:t> </a:t>
            </a:r>
            <a:r>
              <a:rPr lang="en-US" b="1" dirty="0" err="1" smtClean="0"/>
              <a:t>budaya</a:t>
            </a:r>
            <a:r>
              <a:rPr lang="en-US" b="1" dirty="0" smtClean="0"/>
              <a:t> </a:t>
            </a:r>
            <a:r>
              <a:rPr lang="en-US" b="1" dirty="0" err="1" smtClean="0"/>
              <a:t>organisasi</a:t>
            </a:r>
            <a:r>
              <a:rPr lang="en-US" b="1" dirty="0" smtClean="0"/>
              <a:t> </a:t>
            </a:r>
            <a:r>
              <a:rPr lang="en-US" b="1" dirty="0" err="1" smtClean="0"/>
              <a:t>adalah</a:t>
            </a:r>
            <a:r>
              <a:rPr lang="en-US" b="1" dirty="0" smtClean="0"/>
              <a:t> </a:t>
            </a:r>
            <a:r>
              <a:rPr lang="en-US" b="1" dirty="0" err="1" smtClean="0"/>
              <a:t>satuan</a:t>
            </a:r>
            <a:r>
              <a:rPr lang="en-US" b="1" dirty="0" smtClean="0"/>
              <a:t> </a:t>
            </a:r>
            <a:r>
              <a:rPr lang="en-US" b="1" dirty="0" err="1" smtClean="0"/>
              <a:t>norma-norma</a:t>
            </a:r>
            <a:r>
              <a:rPr lang="en-US" b="1" dirty="0" smtClean="0"/>
              <a:t> </a:t>
            </a:r>
            <a:r>
              <a:rPr lang="en-US" b="1" dirty="0" err="1" smtClean="0"/>
              <a:t>dan</a:t>
            </a:r>
            <a:r>
              <a:rPr lang="en-US" b="1" dirty="0" smtClean="0"/>
              <a:t> </a:t>
            </a:r>
            <a:r>
              <a:rPr lang="en-US" b="1" dirty="0" err="1" smtClean="0"/>
              <a:t>nilai-nilai</a:t>
            </a:r>
            <a:r>
              <a:rPr lang="en-US" b="1" dirty="0" smtClean="0"/>
              <a:t> </a:t>
            </a:r>
            <a:r>
              <a:rPr lang="en-US" b="1" dirty="0" err="1" smtClean="0"/>
              <a:t>bersama</a:t>
            </a:r>
            <a:r>
              <a:rPr lang="en-US" b="1" dirty="0" smtClean="0"/>
              <a:t> yang </a:t>
            </a:r>
            <a:r>
              <a:rPr lang="en-US" b="1" dirty="0" err="1" smtClean="0"/>
              <a:t>mengendalikan</a:t>
            </a:r>
            <a:r>
              <a:rPr lang="en-US" b="1" dirty="0" smtClean="0"/>
              <a:t> </a:t>
            </a:r>
            <a:r>
              <a:rPr lang="en-US" b="1" dirty="0" err="1" smtClean="0"/>
              <a:t>interaksi</a:t>
            </a:r>
            <a:r>
              <a:rPr lang="en-US" b="1" dirty="0" smtClean="0"/>
              <a:t> </a:t>
            </a:r>
            <a:r>
              <a:rPr lang="en-US" b="1" dirty="0" err="1" smtClean="0"/>
              <a:t>anggota</a:t>
            </a:r>
            <a:r>
              <a:rPr lang="en-US" b="1" dirty="0" smtClean="0"/>
              <a:t> </a:t>
            </a:r>
            <a:r>
              <a:rPr lang="en-US" b="1" dirty="0" err="1" smtClean="0"/>
              <a:t>organisatoris</a:t>
            </a:r>
            <a:r>
              <a:rPr lang="en-US" b="1" dirty="0" smtClean="0"/>
              <a:t> </a:t>
            </a:r>
            <a:r>
              <a:rPr lang="en-US" b="1" dirty="0" err="1" smtClean="0"/>
              <a:t>satu</a:t>
            </a:r>
            <a:r>
              <a:rPr lang="en-US" b="1" dirty="0" smtClean="0"/>
              <a:t> </a:t>
            </a:r>
            <a:r>
              <a:rPr lang="en-US" b="1" dirty="0" err="1" smtClean="0"/>
              <a:t>sama</a:t>
            </a:r>
            <a:r>
              <a:rPr lang="en-US" b="1" dirty="0" smtClean="0"/>
              <a:t> lain </a:t>
            </a:r>
            <a:r>
              <a:rPr lang="en-US" b="1" dirty="0" err="1" smtClean="0"/>
              <a:t>dengan</a:t>
            </a:r>
            <a:r>
              <a:rPr lang="en-US" b="1" dirty="0" smtClean="0"/>
              <a:t> </a:t>
            </a:r>
            <a:r>
              <a:rPr lang="en-US" b="1" dirty="0" err="1" smtClean="0"/>
              <a:t>orang-orang</a:t>
            </a:r>
            <a:r>
              <a:rPr lang="en-US" b="1" dirty="0" smtClean="0"/>
              <a:t> </a:t>
            </a:r>
            <a:r>
              <a:rPr lang="en-US" b="1" dirty="0" err="1" smtClean="0"/>
              <a:t>di</a:t>
            </a:r>
            <a:r>
              <a:rPr lang="en-US" b="1" dirty="0" smtClean="0"/>
              <a:t> </a:t>
            </a:r>
            <a:r>
              <a:rPr lang="en-US" b="1" dirty="0" err="1" smtClean="0"/>
              <a:t>luar</a:t>
            </a:r>
            <a:r>
              <a:rPr lang="en-US" b="1" dirty="0" smtClean="0"/>
              <a:t> </a:t>
            </a:r>
            <a:r>
              <a:rPr lang="en-US" b="1" dirty="0" err="1" smtClean="0"/>
              <a:t>organisasi</a:t>
            </a:r>
            <a:r>
              <a:rPr lang="en-US" b="1" dirty="0" smtClean="0"/>
              <a:t> </a:t>
            </a:r>
            <a:r>
              <a:rPr lang="en-US" b="1" dirty="0" err="1" smtClean="0"/>
              <a:t>itu</a:t>
            </a:r>
            <a:r>
              <a:rPr lang="en-US" b="1" dirty="0" smtClean="0"/>
              <a:t>.  </a:t>
            </a:r>
            <a:r>
              <a:rPr lang="en-US" b="1" dirty="0" err="1" smtClean="0"/>
              <a:t>Sedangkan</a:t>
            </a:r>
            <a:r>
              <a:rPr lang="en-US" b="1" dirty="0" smtClean="0"/>
              <a:t> </a:t>
            </a:r>
            <a:r>
              <a:rPr lang="en-US" b="1" i="1" dirty="0" err="1" smtClean="0"/>
              <a:t>Ricard</a:t>
            </a:r>
            <a:r>
              <a:rPr lang="en-US" b="1" i="1" dirty="0" smtClean="0"/>
              <a:t> L. Daft</a:t>
            </a:r>
            <a:r>
              <a:rPr lang="en-US" b="1" dirty="0" smtClean="0"/>
              <a:t> </a:t>
            </a:r>
            <a:r>
              <a:rPr lang="en-US" b="1" dirty="0" err="1" smtClean="0"/>
              <a:t>mendefinisikan</a:t>
            </a:r>
            <a:r>
              <a:rPr lang="en-US" b="1" dirty="0" smtClean="0"/>
              <a:t> </a:t>
            </a:r>
            <a:r>
              <a:rPr lang="en-US" b="1" dirty="0" err="1" smtClean="0"/>
              <a:t>budaya</a:t>
            </a:r>
            <a:r>
              <a:rPr lang="en-US" b="1" dirty="0" smtClean="0"/>
              <a:t> </a:t>
            </a:r>
            <a:r>
              <a:rPr lang="en-US" b="1" dirty="0" err="1" smtClean="0"/>
              <a:t>organisasi</a:t>
            </a:r>
            <a:r>
              <a:rPr lang="en-US" b="1" dirty="0" smtClean="0"/>
              <a:t> </a:t>
            </a:r>
            <a:r>
              <a:rPr lang="en-US" b="1" dirty="0" err="1" smtClean="0"/>
              <a:t>sebagai</a:t>
            </a:r>
            <a:r>
              <a:rPr lang="en-US" b="1" dirty="0" smtClean="0"/>
              <a:t> </a:t>
            </a:r>
            <a:r>
              <a:rPr lang="en-US" b="1" dirty="0" err="1" smtClean="0"/>
              <a:t>suatu</a:t>
            </a:r>
            <a:r>
              <a:rPr lang="en-US" b="1" dirty="0" smtClean="0"/>
              <a:t> set </a:t>
            </a:r>
            <a:r>
              <a:rPr lang="en-US" b="1" dirty="0" err="1" smtClean="0"/>
              <a:t>dari</a:t>
            </a:r>
            <a:r>
              <a:rPr lang="en-US" b="1" dirty="0" smtClean="0"/>
              <a:t> </a:t>
            </a:r>
            <a:r>
              <a:rPr lang="en-US" b="1" dirty="0" err="1" smtClean="0"/>
              <a:t>nilai-nilai</a:t>
            </a:r>
            <a:r>
              <a:rPr lang="en-US" b="1" dirty="0" smtClean="0"/>
              <a:t>, </a:t>
            </a:r>
            <a:r>
              <a:rPr lang="en-US" b="1" dirty="0" err="1" smtClean="0"/>
              <a:t>pedoman</a:t>
            </a:r>
            <a:r>
              <a:rPr lang="en-US" b="1" dirty="0" smtClean="0"/>
              <a:t> </a:t>
            </a:r>
            <a:r>
              <a:rPr lang="en-US" b="1" dirty="0" err="1" smtClean="0"/>
              <a:t>kepercayaan</a:t>
            </a:r>
            <a:r>
              <a:rPr lang="en-US" b="1" dirty="0" smtClean="0"/>
              <a:t>, </a:t>
            </a:r>
            <a:r>
              <a:rPr lang="en-US" b="1" dirty="0" err="1" smtClean="0"/>
              <a:t>pemahaman</a:t>
            </a:r>
            <a:r>
              <a:rPr lang="en-US" b="1" dirty="0" smtClean="0"/>
              <a:t>, </a:t>
            </a:r>
            <a:r>
              <a:rPr lang="en-US" b="1" dirty="0" err="1" smtClean="0"/>
              <a:t>dan</a:t>
            </a:r>
            <a:r>
              <a:rPr lang="en-US" b="1" dirty="0" smtClean="0"/>
              <a:t> </a:t>
            </a:r>
            <a:r>
              <a:rPr lang="en-US" b="1" dirty="0" err="1" smtClean="0"/>
              <a:t>cara</a:t>
            </a:r>
            <a:r>
              <a:rPr lang="en-US" b="1" dirty="0" smtClean="0"/>
              <a:t> </a:t>
            </a:r>
            <a:r>
              <a:rPr lang="en-US" b="1" dirty="0" err="1" smtClean="0"/>
              <a:t>berpikir</a:t>
            </a:r>
            <a:r>
              <a:rPr lang="en-US" b="1" dirty="0" smtClean="0"/>
              <a:t> </a:t>
            </a:r>
            <a:r>
              <a:rPr lang="en-US" b="1" dirty="0" err="1" smtClean="0"/>
              <a:t>dari</a:t>
            </a:r>
            <a:r>
              <a:rPr lang="en-US" b="1" dirty="0" smtClean="0"/>
              <a:t> </a:t>
            </a:r>
            <a:r>
              <a:rPr lang="en-US" b="1" dirty="0" err="1" smtClean="0"/>
              <a:t>anggota</a:t>
            </a:r>
            <a:r>
              <a:rPr lang="en-US" b="1" dirty="0" smtClean="0"/>
              <a:t> </a:t>
            </a:r>
            <a:r>
              <a:rPr lang="en-US" b="1" dirty="0" err="1" smtClean="0"/>
              <a:t>organisasi</a:t>
            </a:r>
            <a:r>
              <a:rPr lang="en-US" b="1" dirty="0" smtClean="0"/>
              <a:t> </a:t>
            </a:r>
            <a:r>
              <a:rPr lang="en-US" b="1" dirty="0" err="1" smtClean="0"/>
              <a:t>dan</a:t>
            </a:r>
            <a:r>
              <a:rPr lang="en-US" b="1" dirty="0" smtClean="0"/>
              <a:t> </a:t>
            </a:r>
            <a:r>
              <a:rPr lang="en-US" b="1" dirty="0" err="1" smtClean="0"/>
              <a:t>dijadikan</a:t>
            </a:r>
            <a:r>
              <a:rPr lang="en-US" b="1" dirty="0" smtClean="0"/>
              <a:t> </a:t>
            </a:r>
            <a:r>
              <a:rPr lang="en-US" b="1" dirty="0" err="1" smtClean="0"/>
              <a:t>pelajaran</a:t>
            </a:r>
            <a:r>
              <a:rPr lang="en-US" b="1" dirty="0" smtClean="0"/>
              <a:t> </a:t>
            </a:r>
            <a:r>
              <a:rPr lang="en-US" b="1" dirty="0" err="1" smtClean="0"/>
              <a:t>oleh</a:t>
            </a:r>
            <a:r>
              <a:rPr lang="en-US" b="1" dirty="0" smtClean="0"/>
              <a:t> </a:t>
            </a:r>
            <a:r>
              <a:rPr lang="en-US" b="1" dirty="0" err="1" smtClean="0"/>
              <a:t>anggota</a:t>
            </a:r>
            <a:r>
              <a:rPr lang="en-US" b="1" dirty="0" smtClean="0"/>
              <a:t> </a:t>
            </a:r>
            <a:r>
              <a:rPr lang="en-US" b="1" dirty="0" err="1" smtClean="0"/>
              <a:t>baru</a:t>
            </a:r>
            <a:r>
              <a:rPr lang="en-US" b="1" dirty="0" smtClean="0"/>
              <a:t> </a:t>
            </a:r>
            <a:r>
              <a:rPr lang="en-US" b="1" dirty="0" err="1" smtClean="0"/>
              <a:t>sebagai</a:t>
            </a:r>
            <a:r>
              <a:rPr lang="en-US" b="1" dirty="0" smtClean="0"/>
              <a:t> </a:t>
            </a:r>
            <a:r>
              <a:rPr lang="en-US" b="1" dirty="0" err="1" smtClean="0"/>
              <a:t>sesuatu</a:t>
            </a:r>
            <a:r>
              <a:rPr lang="en-US" b="1" dirty="0" smtClean="0"/>
              <a:t> yang </a:t>
            </a:r>
            <a:r>
              <a:rPr lang="en-US" b="1" dirty="0" err="1" smtClean="0"/>
              <a:t>dianggap</a:t>
            </a:r>
            <a:r>
              <a:rPr lang="en-US" b="1" dirty="0" smtClean="0"/>
              <a:t> </a:t>
            </a:r>
            <a:r>
              <a:rPr lang="en-US" b="1" dirty="0" err="1" smtClean="0"/>
              <a:t>benar</a:t>
            </a:r>
            <a:r>
              <a:rPr lang="en-US" b="1" dirty="0" smtClean="0"/>
              <a:t>.  </a:t>
            </a:r>
            <a:r>
              <a:rPr lang="en-US" b="1" dirty="0" err="1" smtClean="0"/>
              <a:t>Untuk</a:t>
            </a:r>
            <a:r>
              <a:rPr lang="en-US" b="1" dirty="0" smtClean="0"/>
              <a:t> </a:t>
            </a:r>
            <a:r>
              <a:rPr lang="en-US" b="1" dirty="0" err="1" smtClean="0"/>
              <a:t>itu</a:t>
            </a:r>
            <a:r>
              <a:rPr lang="en-US" b="1" dirty="0" smtClean="0"/>
              <a:t> </a:t>
            </a:r>
            <a:r>
              <a:rPr lang="en-US" b="1" dirty="0" err="1" smtClean="0"/>
              <a:t>budaya</a:t>
            </a:r>
            <a:r>
              <a:rPr lang="en-US" b="1" dirty="0" smtClean="0"/>
              <a:t> </a:t>
            </a:r>
            <a:r>
              <a:rPr lang="en-US" b="1" dirty="0" err="1" smtClean="0"/>
              <a:t>memberikan</a:t>
            </a:r>
            <a:r>
              <a:rPr lang="en-US" b="1" dirty="0" smtClean="0"/>
              <a:t> </a:t>
            </a:r>
            <a:r>
              <a:rPr lang="en-US" b="1" dirty="0" err="1" smtClean="0"/>
              <a:t>dua</a:t>
            </a:r>
            <a:r>
              <a:rPr lang="en-US" b="1" dirty="0" smtClean="0"/>
              <a:t> </a:t>
            </a:r>
            <a:r>
              <a:rPr lang="en-US" b="1" dirty="0" err="1" smtClean="0"/>
              <a:t>fungsi</a:t>
            </a:r>
            <a:r>
              <a:rPr lang="en-US" b="1" dirty="0" smtClean="0"/>
              <a:t> </a:t>
            </a:r>
            <a:r>
              <a:rPr lang="en-US" b="1" dirty="0" err="1" smtClean="0"/>
              <a:t>penting</a:t>
            </a:r>
            <a:r>
              <a:rPr lang="en-US" b="1" dirty="0" smtClean="0"/>
              <a:t> </a:t>
            </a:r>
            <a:r>
              <a:rPr lang="en-US" b="1" dirty="0" err="1" smtClean="0"/>
              <a:t>dalam</a:t>
            </a:r>
            <a:r>
              <a:rPr lang="en-US" b="1" dirty="0" smtClean="0"/>
              <a:t> </a:t>
            </a:r>
            <a:r>
              <a:rPr lang="en-US" b="1" dirty="0" err="1" smtClean="0"/>
              <a:t>suatu</a:t>
            </a:r>
            <a:r>
              <a:rPr lang="en-US" b="1" dirty="0" smtClean="0"/>
              <a:t> </a:t>
            </a:r>
            <a:r>
              <a:rPr lang="en-US" b="1" dirty="0" err="1" smtClean="0"/>
              <a:t>organisasi</a:t>
            </a:r>
            <a:r>
              <a:rPr lang="en-US" b="1" dirty="0" smtClean="0"/>
              <a:t> </a:t>
            </a:r>
            <a:r>
              <a:rPr lang="en-US" b="1" dirty="0" err="1" smtClean="0"/>
              <a:t>yakni</a:t>
            </a:r>
            <a:r>
              <a:rPr lang="en-US" b="1" dirty="0" smtClean="0"/>
              <a:t> </a:t>
            </a:r>
            <a:r>
              <a:rPr lang="en-US" b="1" dirty="0" err="1" smtClean="0"/>
              <a:t>mengintegrasikan</a:t>
            </a:r>
            <a:r>
              <a:rPr lang="en-US" b="1" dirty="0" smtClean="0"/>
              <a:t> </a:t>
            </a:r>
            <a:r>
              <a:rPr lang="en-US" b="1" dirty="0" err="1" smtClean="0"/>
              <a:t>anggota</a:t>
            </a:r>
            <a:r>
              <a:rPr lang="en-US" b="1" dirty="0" smtClean="0"/>
              <a:t> </a:t>
            </a:r>
            <a:r>
              <a:rPr lang="en-US" b="1" dirty="0" err="1" smtClean="0"/>
              <a:t>organisasi</a:t>
            </a:r>
            <a:r>
              <a:rPr lang="en-US" b="1" dirty="0" smtClean="0"/>
              <a:t> (</a:t>
            </a:r>
            <a:r>
              <a:rPr lang="en-US" b="1" i="1" dirty="0" smtClean="0"/>
              <a:t>internal integration</a:t>
            </a:r>
            <a:r>
              <a:rPr lang="en-US" b="1" dirty="0" smtClean="0"/>
              <a:t>) </a:t>
            </a:r>
            <a:r>
              <a:rPr lang="en-US" b="1" dirty="0" err="1" smtClean="0"/>
              <a:t>sehingga</a:t>
            </a:r>
            <a:r>
              <a:rPr lang="en-US" b="1" dirty="0" smtClean="0"/>
              <a:t> </a:t>
            </a:r>
            <a:r>
              <a:rPr lang="en-US" b="1" dirty="0" err="1" smtClean="0"/>
              <a:t>mereka</a:t>
            </a:r>
            <a:r>
              <a:rPr lang="en-US" b="1" dirty="0" smtClean="0"/>
              <a:t> </a:t>
            </a:r>
            <a:r>
              <a:rPr lang="en-US" b="1" dirty="0" err="1" smtClean="0"/>
              <a:t>memahami</a:t>
            </a:r>
            <a:r>
              <a:rPr lang="en-US" b="1" dirty="0" smtClean="0"/>
              <a:t> </a:t>
            </a:r>
            <a:r>
              <a:rPr lang="en-US" b="1" dirty="0" err="1" smtClean="0"/>
              <a:t>bagaimana</a:t>
            </a:r>
            <a:r>
              <a:rPr lang="en-US" b="1" dirty="0" smtClean="0"/>
              <a:t> </a:t>
            </a:r>
            <a:r>
              <a:rPr lang="en-US" b="1" dirty="0" err="1" smtClean="0"/>
              <a:t>cara</a:t>
            </a:r>
            <a:r>
              <a:rPr lang="en-US" b="1" dirty="0" smtClean="0"/>
              <a:t> </a:t>
            </a:r>
            <a:r>
              <a:rPr lang="en-US" b="1" dirty="0" err="1" smtClean="0"/>
              <a:t>berhubungan</a:t>
            </a:r>
            <a:r>
              <a:rPr lang="en-US" b="1" dirty="0" smtClean="0"/>
              <a:t> </a:t>
            </a:r>
            <a:r>
              <a:rPr lang="en-US" b="1" dirty="0" err="1" smtClean="0"/>
              <a:t>dengan</a:t>
            </a:r>
            <a:r>
              <a:rPr lang="en-US" b="1" dirty="0" smtClean="0"/>
              <a:t> </a:t>
            </a:r>
            <a:r>
              <a:rPr lang="en-US" b="1" dirty="0" err="1" smtClean="0"/>
              <a:t>anggota</a:t>
            </a:r>
            <a:r>
              <a:rPr lang="en-US" b="1" dirty="0" smtClean="0"/>
              <a:t> </a:t>
            </a:r>
            <a:r>
              <a:rPr lang="en-US" b="1" dirty="0" err="1" smtClean="0"/>
              <a:t>lainnya</a:t>
            </a:r>
            <a:r>
              <a:rPr lang="en-US" b="1" dirty="0" smtClean="0"/>
              <a:t> </a:t>
            </a:r>
            <a:r>
              <a:rPr lang="en-US" b="1" dirty="0" err="1" smtClean="0"/>
              <a:t>dan</a:t>
            </a:r>
            <a:r>
              <a:rPr lang="en-US" b="1" dirty="0" smtClean="0"/>
              <a:t> </a:t>
            </a:r>
            <a:r>
              <a:rPr lang="en-US" b="1" dirty="0" err="1" smtClean="0"/>
              <a:t>membantu</a:t>
            </a:r>
            <a:r>
              <a:rPr lang="en-US" b="1" dirty="0" smtClean="0"/>
              <a:t> </a:t>
            </a:r>
            <a:r>
              <a:rPr lang="en-US" b="1" dirty="0" err="1" smtClean="0"/>
              <a:t>penyesuaian</a:t>
            </a:r>
            <a:r>
              <a:rPr lang="en-US" b="1" dirty="0" smtClean="0"/>
              <a:t> </a:t>
            </a:r>
            <a:r>
              <a:rPr lang="en-US" b="1" dirty="0" err="1" smtClean="0"/>
              <a:t>organisasi</a:t>
            </a:r>
            <a:r>
              <a:rPr lang="en-US" b="1" dirty="0" smtClean="0"/>
              <a:t> </a:t>
            </a:r>
            <a:r>
              <a:rPr lang="en-US" b="1" dirty="0" err="1" smtClean="0"/>
              <a:t>dengan</a:t>
            </a:r>
            <a:r>
              <a:rPr lang="en-US" b="1" dirty="0" smtClean="0"/>
              <a:t> </a:t>
            </a:r>
            <a:r>
              <a:rPr lang="en-US" b="1" dirty="0" err="1" smtClean="0"/>
              <a:t>lingkungan</a:t>
            </a:r>
            <a:r>
              <a:rPr lang="en-US" b="1" dirty="0" smtClean="0"/>
              <a:t> </a:t>
            </a:r>
            <a:r>
              <a:rPr lang="en-US" b="1" dirty="0" err="1" smtClean="0"/>
              <a:t>eksternal</a:t>
            </a:r>
            <a:r>
              <a:rPr lang="en-US" b="1" dirty="0" smtClean="0"/>
              <a:t> (</a:t>
            </a:r>
            <a:r>
              <a:rPr lang="en-US" b="1" i="1" dirty="0" err="1" smtClean="0"/>
              <a:t>eksternal</a:t>
            </a:r>
            <a:r>
              <a:rPr lang="en-US" b="1" i="1" dirty="0" smtClean="0"/>
              <a:t> adaptation</a:t>
            </a:r>
            <a:r>
              <a:rPr lang="en-US" b="1" dirty="0" smtClean="0"/>
              <a:t>).</a:t>
            </a:r>
          </a:p>
          <a:p>
            <a:pPr algn="just">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10000"/>
          </a:bodyPr>
          <a:lstStyle/>
          <a:p>
            <a:pPr algn="just">
              <a:buNone/>
            </a:pPr>
            <a:r>
              <a:rPr lang="en-US" b="1" i="1" dirty="0" smtClean="0"/>
              <a:t>    </a:t>
            </a:r>
            <a:r>
              <a:rPr lang="id-ID" b="1" i="1" dirty="0" smtClean="0"/>
              <a:t>Internal integration</a:t>
            </a:r>
            <a:r>
              <a:rPr lang="id-ID" b="1" dirty="0" smtClean="0"/>
              <a:t>, maksudnya anggota organisasi membangun identitas kolektif, dan memahami cara bekerjasama dalam melakukan pekerjaan secara efektif.  Budaya seperti ini menjadi pedoman hubungan pekerjaan sehari-hari karyawan, bagaimana cara berkomunikasi dalam organisasi, apa perilaku yang diterima dan yang tidak diterima, dan bagaiman amenggunakan kekuasaan (power) dan status.  </a:t>
            </a:r>
            <a:r>
              <a:rPr lang="id-ID" b="1" i="1" dirty="0" smtClean="0"/>
              <a:t>External adaptation</a:t>
            </a:r>
            <a:r>
              <a:rPr lang="id-ID" b="1" dirty="0" smtClean="0"/>
              <a:t> mengacu kepada bagaimana organisasi menemukan tujuan dan kesepakatan dengan pihak luar organisasi.  Dalam hal ini budaya akan membantu pekerjaan sehari-hari dalam mencapai tujuan.  Budaya yang adaptif akan membantu organisasi dalam merespon keinginan pelanggan dan merespon gerakan dari pesaing (</a:t>
            </a:r>
            <a:r>
              <a:rPr lang="id-ID" b="1" i="1" dirty="0" smtClean="0"/>
              <a:t>competitors</a:t>
            </a:r>
            <a:r>
              <a:rPr lang="id-ID" b="1" dirty="0" smtClean="0"/>
              <a:t>).</a:t>
            </a:r>
            <a:endParaRPr lang="en-US" b="1" dirty="0" smtClean="0"/>
          </a:p>
          <a:p>
            <a:pPr algn="just">
              <a:buNone/>
            </a:pPr>
            <a:endParaRPr lang="en-US" b="1"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pPr algn="just">
              <a:buNone/>
            </a:pPr>
            <a:r>
              <a:rPr lang="en-US" dirty="0" smtClean="0"/>
              <a:t>    </a:t>
            </a:r>
            <a:r>
              <a:rPr lang="id-ID" b="1" dirty="0" smtClean="0"/>
              <a:t>Dengan </a:t>
            </a:r>
            <a:r>
              <a:rPr lang="id-ID" b="1" dirty="0" smtClean="0"/>
              <a:t>demikian budaya organisasi dapat dikatakan sebagai kepribadian organisasi.  Melihat dan berpikir mengenai prilaku dari dan dalam organisasi, memahami apa yang sesungguhnya terjadi, mencoba menjelaskan dan memperkirakan bagaimana organisasi dan manusia bertindak dalam lingkungan yang berbeda.  Bahkan budaya organisasi dapat mempengaruhi cara manusia bertindak dalam berorganisasi, bagaimana mereka berkerja, memandang pekerjaan mereka, berkerja bersama rekan kerja, dan memandang masa depannya.  </a:t>
            </a:r>
            <a:endParaRPr lang="en-US" b="1" dirty="0" smtClean="0"/>
          </a:p>
          <a:p>
            <a:pPr algn="just">
              <a:buNone/>
            </a:pP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3052</Words>
  <Application>Microsoft Office PowerPoint</Application>
  <PresentationFormat>On-screen Show (4:3)</PresentationFormat>
  <Paragraphs>151</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BAB 10 Etika sebagai Budaya Organisasi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10 Etika sebagai Budaya Organisasi </dc:title>
  <dc:creator/>
  <cp:lastModifiedBy>HP</cp:lastModifiedBy>
  <cp:revision>20</cp:revision>
  <dcterms:created xsi:type="dcterms:W3CDTF">2006-08-16T00:00:00Z</dcterms:created>
  <dcterms:modified xsi:type="dcterms:W3CDTF">2013-03-29T12:37:29Z</dcterms:modified>
</cp:coreProperties>
</file>