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1" r:id="rId8"/>
    <p:sldId id="262" r:id="rId9"/>
    <p:sldId id="273" r:id="rId10"/>
    <p:sldId id="263" r:id="rId11"/>
    <p:sldId id="264" r:id="rId12"/>
    <p:sldId id="265" r:id="rId13"/>
    <p:sldId id="266" r:id="rId14"/>
    <p:sldId id="274" r:id="rId15"/>
    <p:sldId id="267" r:id="rId16"/>
    <p:sldId id="268" r:id="rId17"/>
    <p:sldId id="269" r:id="rId18"/>
    <p:sldId id="275" r:id="rId19"/>
    <p:sldId id="270" r:id="rId20"/>
    <p:sldId id="271"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8915400" cy="6858000"/>
          </a:xfrm>
        </p:spPr>
        <p:txBody>
          <a:bodyPr>
            <a:normAutofit lnSpcReduction="10000"/>
          </a:bodyPr>
          <a:lstStyle/>
          <a:p>
            <a:pPr algn="ctr">
              <a:buNone/>
            </a:pPr>
            <a:r>
              <a:rPr lang="en-US" b="1" u="sng" dirty="0" smtClean="0">
                <a:solidFill>
                  <a:srgbClr val="FF0000"/>
                </a:solidFill>
              </a:rPr>
              <a:t>BAB 11 </a:t>
            </a:r>
            <a:r>
              <a:rPr lang="id-ID" b="1" u="sng" dirty="0" smtClean="0">
                <a:solidFill>
                  <a:srgbClr val="FF0000"/>
                </a:solidFill>
              </a:rPr>
              <a:t>Etika Berkinerja Tinggi</a:t>
            </a:r>
            <a:endParaRPr lang="en-US" b="1" u="sng" dirty="0" smtClean="0">
              <a:solidFill>
                <a:srgbClr val="FF0000"/>
              </a:solidFill>
            </a:endParaRPr>
          </a:p>
          <a:p>
            <a:pPr algn="just">
              <a:buNone/>
            </a:pPr>
            <a:r>
              <a:rPr lang="en-US" dirty="0" smtClean="0"/>
              <a:t>    </a:t>
            </a:r>
            <a:r>
              <a:rPr lang="id-ID" b="1" dirty="0" smtClean="0"/>
              <a:t>Bekerja dengan kinerja tinggi merupakan bagian dari etika profesi.  </a:t>
            </a:r>
            <a:r>
              <a:rPr lang="en-US" b="1" dirty="0" err="1" smtClean="0"/>
              <a:t>Istilah</a:t>
            </a:r>
            <a:r>
              <a:rPr lang="en-US" b="1" dirty="0" smtClean="0"/>
              <a:t> </a:t>
            </a:r>
            <a:r>
              <a:rPr lang="en-US" b="1" dirty="0" err="1" smtClean="0"/>
              <a:t>kinerja</a:t>
            </a:r>
            <a:r>
              <a:rPr lang="en-US" b="1" dirty="0" smtClean="0"/>
              <a:t> </a:t>
            </a:r>
            <a:r>
              <a:rPr lang="en-US" b="1" dirty="0" err="1" smtClean="0"/>
              <a:t>merupakan</a:t>
            </a:r>
            <a:r>
              <a:rPr lang="en-US" b="1" dirty="0" smtClean="0"/>
              <a:t> </a:t>
            </a:r>
            <a:r>
              <a:rPr lang="en-US" b="1" dirty="0" err="1" smtClean="0"/>
              <a:t>terjemahan</a:t>
            </a:r>
            <a:r>
              <a:rPr lang="en-US" b="1" dirty="0" smtClean="0"/>
              <a:t> </a:t>
            </a:r>
            <a:r>
              <a:rPr lang="en-US" b="1" dirty="0" err="1" smtClean="0"/>
              <a:t>dari</a:t>
            </a:r>
            <a:r>
              <a:rPr lang="en-US" b="1" dirty="0" smtClean="0"/>
              <a:t> </a:t>
            </a:r>
            <a:r>
              <a:rPr lang="en-US" b="1" i="1" u="sng" dirty="0" smtClean="0">
                <a:solidFill>
                  <a:srgbClr val="FF0000"/>
                </a:solidFill>
              </a:rPr>
              <a:t>performance</a:t>
            </a:r>
            <a:r>
              <a:rPr lang="en-US" b="1" i="1" dirty="0" smtClean="0"/>
              <a:t> </a:t>
            </a:r>
            <a:r>
              <a:rPr lang="en-US" b="1" dirty="0" smtClean="0"/>
              <a:t>yang </a:t>
            </a:r>
            <a:r>
              <a:rPr lang="en-US" b="1" dirty="0" err="1" smtClean="0"/>
              <a:t>dalam</a:t>
            </a:r>
            <a:r>
              <a:rPr lang="en-US" b="1" dirty="0" smtClean="0"/>
              <a:t> </a:t>
            </a:r>
            <a:r>
              <a:rPr lang="en-US" b="1" dirty="0" err="1" smtClean="0"/>
              <a:t>berbagai</a:t>
            </a:r>
            <a:r>
              <a:rPr lang="en-US" b="1" dirty="0" smtClean="0"/>
              <a:t> </a:t>
            </a:r>
            <a:r>
              <a:rPr lang="en-US" b="1" dirty="0" err="1" smtClean="0"/>
              <a:t>literatur</a:t>
            </a:r>
            <a:r>
              <a:rPr lang="en-US" b="1" dirty="0" smtClean="0"/>
              <a:t> </a:t>
            </a:r>
            <a:r>
              <a:rPr lang="en-US" b="1" dirty="0" err="1" smtClean="0"/>
              <a:t>sering</a:t>
            </a:r>
            <a:r>
              <a:rPr lang="en-US" b="1" dirty="0" smtClean="0"/>
              <a:t> </a:t>
            </a:r>
            <a:r>
              <a:rPr lang="en-US" b="1" dirty="0" err="1" smtClean="0"/>
              <a:t>diartikan</a:t>
            </a:r>
            <a:r>
              <a:rPr lang="en-US" b="1" dirty="0" smtClean="0"/>
              <a:t> </a:t>
            </a:r>
            <a:r>
              <a:rPr lang="en-US" b="1" dirty="0" err="1" smtClean="0"/>
              <a:t>sebagai</a:t>
            </a:r>
            <a:r>
              <a:rPr lang="en-US" b="1" dirty="0" smtClean="0"/>
              <a:t> </a:t>
            </a:r>
            <a:r>
              <a:rPr lang="en-US" b="1" dirty="0" err="1" smtClean="0"/>
              <a:t>penampilan</a:t>
            </a:r>
            <a:r>
              <a:rPr lang="en-US" b="1" dirty="0" smtClean="0"/>
              <a:t>, </a:t>
            </a:r>
            <a:r>
              <a:rPr lang="en-US" b="1" dirty="0" err="1" smtClean="0"/>
              <a:t>unjuk</a:t>
            </a:r>
            <a:r>
              <a:rPr lang="en-US" b="1" dirty="0" smtClean="0"/>
              <a:t> </a:t>
            </a:r>
            <a:r>
              <a:rPr lang="en-US" b="1" dirty="0" err="1" smtClean="0"/>
              <a:t>kerja</a:t>
            </a:r>
            <a:r>
              <a:rPr lang="en-US" b="1" dirty="0" smtClean="0"/>
              <a:t>, </a:t>
            </a:r>
            <a:r>
              <a:rPr lang="en-US" b="1" dirty="0" err="1" smtClean="0"/>
              <a:t>atau</a:t>
            </a:r>
            <a:r>
              <a:rPr lang="en-US" b="1" dirty="0" smtClean="0"/>
              <a:t> </a:t>
            </a:r>
            <a:r>
              <a:rPr lang="en-US" b="1" dirty="0" err="1" smtClean="0"/>
              <a:t>prestasi</a:t>
            </a:r>
            <a:r>
              <a:rPr lang="en-US" b="1" dirty="0" smtClean="0"/>
              <a:t>.  </a:t>
            </a:r>
            <a:r>
              <a:rPr lang="en-US" b="1" dirty="0" err="1" smtClean="0"/>
              <a:t>Dalam</a:t>
            </a:r>
            <a:r>
              <a:rPr lang="en-US" b="1" dirty="0" smtClean="0"/>
              <a:t> Oxford Dictionary, </a:t>
            </a:r>
            <a:r>
              <a:rPr lang="en-US" b="1" dirty="0" err="1" smtClean="0"/>
              <a:t>istilah</a:t>
            </a:r>
            <a:r>
              <a:rPr lang="en-US" b="1" dirty="0" smtClean="0"/>
              <a:t> </a:t>
            </a:r>
            <a:r>
              <a:rPr lang="en-US" b="1" dirty="0" err="1" smtClean="0"/>
              <a:t>ini</a:t>
            </a:r>
            <a:r>
              <a:rPr lang="en-US" b="1" dirty="0" smtClean="0"/>
              <a:t> </a:t>
            </a:r>
            <a:r>
              <a:rPr lang="en-US" b="1" dirty="0" err="1" smtClean="0"/>
              <a:t>diterjemahkan</a:t>
            </a:r>
            <a:r>
              <a:rPr lang="en-US" b="1" dirty="0" smtClean="0"/>
              <a:t> </a:t>
            </a:r>
            <a:r>
              <a:rPr lang="en-US" b="1" dirty="0" err="1" smtClean="0"/>
              <a:t>sebagai</a:t>
            </a:r>
            <a:r>
              <a:rPr lang="en-US" b="1" dirty="0" smtClean="0"/>
              <a:t> </a:t>
            </a:r>
            <a:r>
              <a:rPr lang="en-US" b="1" i="1" dirty="0" smtClean="0"/>
              <a:t>the </a:t>
            </a:r>
            <a:r>
              <a:rPr lang="en-US" b="1" i="1" u="sng" dirty="0" smtClean="0">
                <a:solidFill>
                  <a:srgbClr val="FF0000"/>
                </a:solidFill>
              </a:rPr>
              <a:t>execution or fulfillment of a duty </a:t>
            </a:r>
            <a:r>
              <a:rPr lang="en-US" b="1" dirty="0" smtClean="0"/>
              <a:t>(</a:t>
            </a:r>
            <a:r>
              <a:rPr lang="en-US" b="1" dirty="0" err="1" smtClean="0"/>
              <a:t>pelaksanaan</a:t>
            </a:r>
            <a:r>
              <a:rPr lang="en-US" b="1" dirty="0" smtClean="0"/>
              <a:t> </a:t>
            </a:r>
            <a:r>
              <a:rPr lang="en-US" b="1" dirty="0" err="1" smtClean="0"/>
              <a:t>atau</a:t>
            </a:r>
            <a:r>
              <a:rPr lang="en-US" b="1" dirty="0" smtClean="0"/>
              <a:t> </a:t>
            </a:r>
            <a:r>
              <a:rPr lang="en-US" b="1" dirty="0" err="1" smtClean="0"/>
              <a:t>pencapaian</a:t>
            </a:r>
            <a:r>
              <a:rPr lang="en-US" b="1" dirty="0" smtClean="0"/>
              <a:t> </a:t>
            </a:r>
            <a:r>
              <a:rPr lang="en-US" b="1" dirty="0" err="1" smtClean="0"/>
              <a:t>dari</a:t>
            </a:r>
            <a:r>
              <a:rPr lang="en-US" b="1" dirty="0" smtClean="0"/>
              <a:t> </a:t>
            </a:r>
            <a:r>
              <a:rPr lang="en-US" b="1" dirty="0" err="1" smtClean="0"/>
              <a:t>suatu</a:t>
            </a:r>
            <a:r>
              <a:rPr lang="en-US" b="1" dirty="0" smtClean="0"/>
              <a:t> </a:t>
            </a:r>
            <a:r>
              <a:rPr lang="en-US" b="1" dirty="0" err="1" smtClean="0"/>
              <a:t>tugas</a:t>
            </a:r>
            <a:r>
              <a:rPr lang="en-US" b="1" dirty="0" smtClean="0"/>
              <a:t>), </a:t>
            </a:r>
            <a:r>
              <a:rPr lang="en-US" b="1" dirty="0" err="1" smtClean="0"/>
              <a:t>atau</a:t>
            </a:r>
            <a:r>
              <a:rPr lang="en-US" b="1" dirty="0" smtClean="0"/>
              <a:t> </a:t>
            </a:r>
            <a:r>
              <a:rPr lang="en-US" b="1" i="1" u="sng" dirty="0" smtClean="0">
                <a:solidFill>
                  <a:srgbClr val="FF0000"/>
                </a:solidFill>
              </a:rPr>
              <a:t>achievement under test conditions</a:t>
            </a:r>
            <a:r>
              <a:rPr lang="en-US" b="1" i="1" dirty="0" smtClean="0"/>
              <a:t>, etc </a:t>
            </a:r>
            <a:r>
              <a:rPr lang="en-US" b="1" dirty="0" smtClean="0"/>
              <a:t>(</a:t>
            </a:r>
            <a:r>
              <a:rPr lang="en-US" b="1" dirty="0" err="1" smtClean="0"/>
              <a:t>pencapaian</a:t>
            </a:r>
            <a:r>
              <a:rPr lang="en-US" b="1" dirty="0" smtClean="0"/>
              <a:t> </a:t>
            </a:r>
            <a:r>
              <a:rPr lang="en-US" b="1" dirty="0" err="1" smtClean="0"/>
              <a:t>hasil</a:t>
            </a:r>
            <a:r>
              <a:rPr lang="en-US" b="1" dirty="0" smtClean="0"/>
              <a:t> </a:t>
            </a:r>
            <a:r>
              <a:rPr lang="en-US" b="1" dirty="0" err="1" smtClean="0"/>
              <a:t>dari</a:t>
            </a:r>
            <a:r>
              <a:rPr lang="en-US" b="1" dirty="0" smtClean="0"/>
              <a:t> </a:t>
            </a:r>
            <a:r>
              <a:rPr lang="en-US" b="1" dirty="0" err="1" smtClean="0"/>
              <a:t>seseorang</a:t>
            </a:r>
            <a:r>
              <a:rPr lang="en-US" b="1" dirty="0" smtClean="0"/>
              <a:t> </a:t>
            </a:r>
            <a:r>
              <a:rPr lang="en-US" b="1" dirty="0" err="1" smtClean="0"/>
              <a:t>ketika</a:t>
            </a:r>
            <a:r>
              <a:rPr lang="en-US" b="1" dirty="0" smtClean="0"/>
              <a:t> </a:t>
            </a:r>
            <a:r>
              <a:rPr lang="en-US" b="1" dirty="0" err="1" smtClean="0"/>
              <a:t>diuji</a:t>
            </a:r>
            <a:r>
              <a:rPr lang="en-US" b="1" dirty="0" smtClean="0"/>
              <a:t>, </a:t>
            </a:r>
            <a:r>
              <a:rPr lang="en-US" b="1" dirty="0" err="1" smtClean="0"/>
              <a:t>dan</a:t>
            </a:r>
            <a:r>
              <a:rPr lang="en-US" b="1" dirty="0" smtClean="0"/>
              <a:t> </a:t>
            </a:r>
            <a:r>
              <a:rPr lang="en-US" b="1" dirty="0" err="1" smtClean="0"/>
              <a:t>sebagainya</a:t>
            </a:r>
            <a:r>
              <a:rPr lang="en-US" b="1" dirty="0" smtClean="0"/>
              <a:t>)</a:t>
            </a:r>
            <a:r>
              <a:rPr lang="en-US" b="1" i="1" dirty="0" smtClean="0"/>
              <a:t>.  </a:t>
            </a:r>
            <a:r>
              <a:rPr lang="en-US" b="1" dirty="0" err="1" smtClean="0"/>
              <a:t>Dalam</a:t>
            </a:r>
            <a:r>
              <a:rPr lang="en-US" b="1" dirty="0" smtClean="0"/>
              <a:t> </a:t>
            </a:r>
            <a:r>
              <a:rPr lang="en-US" b="1" dirty="0" err="1" smtClean="0"/>
              <a:t>studi</a:t>
            </a:r>
            <a:r>
              <a:rPr lang="en-US" b="1" dirty="0" smtClean="0"/>
              <a:t> </a:t>
            </a:r>
            <a:r>
              <a:rPr lang="en-US" b="1" dirty="0" err="1" smtClean="0"/>
              <a:t>administrasi</a:t>
            </a:r>
            <a:r>
              <a:rPr lang="en-US" b="1" dirty="0" smtClean="0"/>
              <a:t> </a:t>
            </a:r>
            <a:r>
              <a:rPr lang="en-US" b="1" dirty="0" err="1" smtClean="0"/>
              <a:t>negara</a:t>
            </a:r>
            <a:r>
              <a:rPr lang="en-US" b="1" dirty="0" smtClean="0"/>
              <a:t> </a:t>
            </a:r>
            <a:r>
              <a:rPr lang="en-US" b="1" dirty="0" err="1" smtClean="0"/>
              <a:t>kinerja</a:t>
            </a:r>
            <a:r>
              <a:rPr lang="en-US" b="1" dirty="0" smtClean="0"/>
              <a:t> </a:t>
            </a:r>
            <a:r>
              <a:rPr lang="en-US" b="1" dirty="0" err="1" smtClean="0"/>
              <a:t>mulai</a:t>
            </a:r>
            <a:r>
              <a:rPr lang="en-US" b="1" dirty="0" smtClean="0"/>
              <a:t> </a:t>
            </a:r>
            <a:r>
              <a:rPr lang="en-US" b="1" dirty="0" err="1" smtClean="0"/>
              <a:t>dituntut</a:t>
            </a:r>
            <a:r>
              <a:rPr lang="en-US" b="1" dirty="0" smtClean="0"/>
              <a:t> </a:t>
            </a:r>
            <a:r>
              <a:rPr lang="en-US" b="1" dirty="0" err="1" smtClean="0"/>
              <a:t>untuk</a:t>
            </a:r>
            <a:r>
              <a:rPr lang="en-US" b="1" dirty="0" smtClean="0"/>
              <a:t> </a:t>
            </a:r>
            <a:r>
              <a:rPr lang="en-US" b="1" dirty="0" err="1" smtClean="0"/>
              <a:t>diukur</a:t>
            </a:r>
            <a:r>
              <a:rPr lang="en-US" b="1" dirty="0" smtClean="0"/>
              <a:t> </a:t>
            </a:r>
            <a:r>
              <a:rPr lang="en-US" b="1" dirty="0" err="1" smtClean="0"/>
              <a:t>sejak</a:t>
            </a:r>
            <a:r>
              <a:rPr lang="en-US" b="1" dirty="0" smtClean="0"/>
              <a:t> Woodrow Wilson </a:t>
            </a:r>
            <a:r>
              <a:rPr lang="en-US" b="1" dirty="0" err="1" smtClean="0"/>
              <a:t>menekankan</a:t>
            </a:r>
            <a:r>
              <a:rPr lang="en-US" b="1" dirty="0" smtClean="0"/>
              <a:t> </a:t>
            </a:r>
            <a:r>
              <a:rPr lang="en-US" b="1" dirty="0" err="1" smtClean="0"/>
              <a:t>efisiensi</a:t>
            </a:r>
            <a:r>
              <a:rPr lang="en-US" b="1" dirty="0" smtClean="0"/>
              <a:t> </a:t>
            </a:r>
            <a:r>
              <a:rPr lang="en-US" b="1" dirty="0" err="1" smtClean="0"/>
              <a:t>dalam</a:t>
            </a:r>
            <a:r>
              <a:rPr lang="en-US" b="1" dirty="0" smtClean="0"/>
              <a:t> </a:t>
            </a:r>
            <a:r>
              <a:rPr lang="en-US" b="1" dirty="0" err="1" smtClean="0"/>
              <a:t>desain</a:t>
            </a:r>
            <a:r>
              <a:rPr lang="en-US" b="1" dirty="0" smtClean="0"/>
              <a:t> </a:t>
            </a:r>
            <a:r>
              <a:rPr lang="en-US" b="1" dirty="0" err="1" smtClean="0"/>
              <a:t>sistem</a:t>
            </a:r>
            <a:r>
              <a:rPr lang="en-US" b="1" dirty="0" smtClean="0"/>
              <a:t> </a:t>
            </a:r>
            <a:r>
              <a:rPr lang="en-US" b="1" dirty="0" err="1" smtClean="0"/>
              <a:t>administrasi</a:t>
            </a:r>
            <a:r>
              <a:rPr lang="en-US" b="1" dirty="0" smtClean="0"/>
              <a:t>, </a:t>
            </a:r>
          </a:p>
          <a:p>
            <a:pPr algn="just">
              <a:buNone/>
            </a:pPr>
            <a:endParaRPr lang="en-US"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d-ID" b="1" dirty="0" smtClean="0"/>
              <a:t>Selanjutnya ia mengatakan bahwa </a:t>
            </a:r>
            <a:r>
              <a:rPr lang="id-ID" b="1" u="sng" dirty="0" smtClean="0">
                <a:solidFill>
                  <a:srgbClr val="FF0000"/>
                </a:solidFill>
              </a:rPr>
              <a:t>visi organisas</a:t>
            </a:r>
            <a:r>
              <a:rPr lang="id-ID" b="1" dirty="0" smtClean="0"/>
              <a:t>i adalah </a:t>
            </a:r>
            <a:r>
              <a:rPr lang="id-ID" b="1" u="sng" dirty="0" smtClean="0">
                <a:solidFill>
                  <a:srgbClr val="FF0000"/>
                </a:solidFill>
              </a:rPr>
              <a:t>gambaran masa depan suatu organisasi yang realistik, kredibel dan atraktif </a:t>
            </a:r>
            <a:r>
              <a:rPr lang="id-ID" b="1" dirty="0" smtClean="0"/>
              <a:t>yang merupakan pandangan bersama (</a:t>
            </a:r>
            <a:r>
              <a:rPr lang="id-ID" b="1" i="1" dirty="0" smtClean="0"/>
              <a:t>shared vision</a:t>
            </a:r>
            <a:r>
              <a:rPr lang="id-ID" b="1" dirty="0" smtClean="0"/>
              <a:t>) sehingga didasari oleh nilai-nilai dengan mana anggota-anggotanya dapat mengacu.  Sandra Vandermerwe, mengemukakan karakteristik visi/ misi yang baik diantaranya: </a:t>
            </a:r>
            <a:r>
              <a:rPr lang="id-ID" b="1" u="sng" dirty="0" smtClean="0">
                <a:solidFill>
                  <a:srgbClr val="0070C0"/>
                </a:solidFill>
              </a:rPr>
              <a:t>sederhana, spesifik, mudah dikomunikasikan, serta memiliki integritas yang merupakan suatu “</a:t>
            </a:r>
            <a:r>
              <a:rPr lang="id-ID" b="1" i="1" u="sng" dirty="0" smtClean="0">
                <a:solidFill>
                  <a:srgbClr val="0070C0"/>
                </a:solidFill>
              </a:rPr>
              <a:t>sense of purpose</a:t>
            </a:r>
            <a:r>
              <a:rPr lang="id-ID" b="1" u="sng" dirty="0" smtClean="0">
                <a:solidFill>
                  <a:srgbClr val="0070C0"/>
                </a:solidFill>
              </a:rPr>
              <a:t>” sejati yang mendorong organisasi berbuat dan menampilkan kinerja terbaik.  </a:t>
            </a:r>
            <a:endParaRPr lang="en-US" b="1" u="sng" dirty="0" smtClean="0">
              <a:solidFill>
                <a:srgbClr val="0070C0"/>
              </a:solidFill>
            </a:endParaRPr>
          </a:p>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d-ID" b="1" dirty="0" smtClean="0"/>
              <a:t>Osborne dan Gaebler (1996) mengatakan bahwa </a:t>
            </a:r>
            <a:r>
              <a:rPr lang="id-ID" b="1" u="sng" dirty="0" smtClean="0">
                <a:solidFill>
                  <a:srgbClr val="FF0000"/>
                </a:solidFill>
              </a:rPr>
              <a:t>organisasi yang digerakkan oleh misi lebih efisien, efektif, inovatif, fleksibel, dan mempunyai semangat lebih tinggi daripada organisasi yang digerakan oleh peraturan.</a:t>
            </a:r>
            <a:r>
              <a:rPr lang="id-ID" b="1" dirty="0" smtClean="0"/>
              <a:t> </a:t>
            </a:r>
            <a:endParaRPr lang="en-US" b="1" dirty="0" smtClean="0"/>
          </a:p>
          <a:p>
            <a:pPr algn="just"/>
            <a:r>
              <a:rPr lang="id-ID" b="1" dirty="0" smtClean="0"/>
              <a:t>Ciri kedua dari organisasi berkinerja tinggi berkaitan dengan </a:t>
            </a:r>
            <a:r>
              <a:rPr lang="id-ID" b="1" u="sng" dirty="0" smtClean="0">
                <a:solidFill>
                  <a:srgbClr val="0070C0"/>
                </a:solidFill>
              </a:rPr>
              <a:t>ketersediaan sumber daya manusia yang baik.</a:t>
            </a:r>
            <a:r>
              <a:rPr lang="id-ID" b="1" dirty="0" smtClean="0"/>
              <a:t>  Menurut Davis dan Newstrom (1993) kinerja sumber daya manusia merupakan kontributor signifikan dalam mencapai kinerja organisasi, sehingga Davis dan Newstrom (1993) membuat model persamaan berikut:</a:t>
            </a:r>
            <a:endParaRPr lang="en-US" b="1"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lvl="1" algn="just"/>
            <a:r>
              <a:rPr lang="id-ID" b="1" i="1" u="sng" dirty="0" smtClean="0">
                <a:solidFill>
                  <a:srgbClr val="FF0000"/>
                </a:solidFill>
              </a:rPr>
              <a:t>Organization </a:t>
            </a:r>
            <a:r>
              <a:rPr lang="id-ID" b="1" i="1" u="sng" dirty="0" smtClean="0">
                <a:solidFill>
                  <a:srgbClr val="FF0000"/>
                </a:solidFill>
              </a:rPr>
              <a:t>Performance</a:t>
            </a:r>
            <a:r>
              <a:rPr lang="en-US" b="1" i="1" u="sng" dirty="0" smtClean="0">
                <a:solidFill>
                  <a:srgbClr val="FF0000"/>
                </a:solidFill>
              </a:rPr>
              <a:t> </a:t>
            </a:r>
            <a:r>
              <a:rPr lang="id-ID" b="1" i="1" u="sng" dirty="0" smtClean="0">
                <a:solidFill>
                  <a:srgbClr val="FF0000"/>
                </a:solidFill>
              </a:rPr>
              <a:t>= Human </a:t>
            </a:r>
            <a:r>
              <a:rPr lang="id-ID" b="1" i="1" u="sng" dirty="0" smtClean="0">
                <a:solidFill>
                  <a:srgbClr val="FF0000"/>
                </a:solidFill>
              </a:rPr>
              <a:t>Performance × </a:t>
            </a:r>
            <a:r>
              <a:rPr lang="id-ID" b="1" i="1" u="sng" dirty="0" smtClean="0">
                <a:solidFill>
                  <a:srgbClr val="FF0000"/>
                </a:solidFill>
              </a:rPr>
              <a:t>Resources</a:t>
            </a:r>
            <a:r>
              <a:rPr lang="en-US" b="1" i="1" u="sng" dirty="0" smtClean="0">
                <a:solidFill>
                  <a:srgbClr val="FF0000"/>
                </a:solidFill>
              </a:rPr>
              <a:t>(SDM)</a:t>
            </a:r>
            <a:endParaRPr lang="en-US" b="1" u="sng" dirty="0" smtClean="0">
              <a:solidFill>
                <a:srgbClr val="FF0000"/>
              </a:solidFill>
            </a:endParaRPr>
          </a:p>
          <a:p>
            <a:pPr lvl="1" algn="just"/>
            <a:r>
              <a:rPr lang="id-ID" b="1" i="1" u="sng" dirty="0" smtClean="0">
                <a:solidFill>
                  <a:srgbClr val="0070C0"/>
                </a:solidFill>
              </a:rPr>
              <a:t>Human Performance </a:t>
            </a:r>
            <a:r>
              <a:rPr lang="en-US" b="1" i="1" u="sng" dirty="0" smtClean="0">
                <a:solidFill>
                  <a:srgbClr val="0070C0"/>
                </a:solidFill>
              </a:rPr>
              <a:t> </a:t>
            </a:r>
            <a:r>
              <a:rPr lang="id-ID" b="1" i="1" u="sng" dirty="0" smtClean="0">
                <a:solidFill>
                  <a:srgbClr val="0070C0"/>
                </a:solidFill>
              </a:rPr>
              <a:t>= Ability </a:t>
            </a:r>
            <a:r>
              <a:rPr lang="id-ID" b="1" i="1" u="sng" dirty="0" smtClean="0">
                <a:solidFill>
                  <a:srgbClr val="0070C0"/>
                </a:solidFill>
              </a:rPr>
              <a:t>× Motivation</a:t>
            </a:r>
            <a:endParaRPr lang="en-US" b="1" u="sng" dirty="0" smtClean="0">
              <a:solidFill>
                <a:srgbClr val="0070C0"/>
              </a:solidFill>
            </a:endParaRPr>
          </a:p>
          <a:p>
            <a:pPr lvl="1" algn="just"/>
            <a:r>
              <a:rPr lang="id-ID" b="1" i="1" u="sng" dirty="0" smtClean="0">
                <a:solidFill>
                  <a:srgbClr val="FF0000"/>
                </a:solidFill>
              </a:rPr>
              <a:t>Ability	= </a:t>
            </a:r>
            <a:r>
              <a:rPr lang="en-US" b="1" i="1" u="sng" dirty="0" smtClean="0">
                <a:solidFill>
                  <a:srgbClr val="FF0000"/>
                </a:solidFill>
              </a:rPr>
              <a:t> </a:t>
            </a:r>
            <a:r>
              <a:rPr lang="id-ID" b="1" i="1" u="sng" dirty="0" smtClean="0">
                <a:solidFill>
                  <a:srgbClr val="FF0000"/>
                </a:solidFill>
              </a:rPr>
              <a:t>Knowledge </a:t>
            </a:r>
            <a:r>
              <a:rPr lang="id-ID" b="1" i="1" u="sng" dirty="0" smtClean="0">
                <a:solidFill>
                  <a:srgbClr val="FF0000"/>
                </a:solidFill>
              </a:rPr>
              <a:t>× Skill</a:t>
            </a:r>
            <a:endParaRPr lang="en-US" b="1" u="sng" dirty="0" smtClean="0">
              <a:solidFill>
                <a:srgbClr val="FF0000"/>
              </a:solidFill>
            </a:endParaRPr>
          </a:p>
          <a:p>
            <a:pPr lvl="1" algn="just"/>
            <a:r>
              <a:rPr lang="id-ID" b="1" i="1" u="sng" dirty="0" smtClean="0">
                <a:solidFill>
                  <a:srgbClr val="0070C0"/>
                </a:solidFill>
              </a:rPr>
              <a:t>Motivation</a:t>
            </a:r>
            <a:r>
              <a:rPr lang="en-US" b="1" i="1" u="sng" dirty="0" smtClean="0">
                <a:solidFill>
                  <a:srgbClr val="0070C0"/>
                </a:solidFill>
              </a:rPr>
              <a:t> </a:t>
            </a:r>
            <a:r>
              <a:rPr lang="id-ID" b="1" i="1" u="sng" dirty="0" smtClean="0">
                <a:solidFill>
                  <a:srgbClr val="0070C0"/>
                </a:solidFill>
              </a:rPr>
              <a:t>= </a:t>
            </a:r>
            <a:r>
              <a:rPr lang="id-ID" b="1" i="1" u="sng" dirty="0" smtClean="0">
                <a:solidFill>
                  <a:srgbClr val="0070C0"/>
                </a:solidFill>
              </a:rPr>
              <a:t>	Attitude × Situation</a:t>
            </a:r>
            <a:r>
              <a:rPr lang="id-ID" b="1" i="1" dirty="0" smtClean="0">
                <a:solidFill>
                  <a:srgbClr val="0070C0"/>
                </a:solidFill>
              </a:rPr>
              <a:t> </a:t>
            </a:r>
            <a:endParaRPr lang="en-US" b="1" dirty="0" smtClean="0">
              <a:solidFill>
                <a:srgbClr val="0070C0"/>
              </a:solidFill>
            </a:endParaRPr>
          </a:p>
          <a:p>
            <a:pPr algn="just"/>
            <a:r>
              <a:rPr lang="id-ID" b="1" dirty="0" smtClean="0"/>
              <a:t>Formula di atas sangat </a:t>
            </a:r>
            <a:r>
              <a:rPr lang="id-ID" b="1" u="sng" dirty="0" smtClean="0">
                <a:solidFill>
                  <a:srgbClr val="FF0000"/>
                </a:solidFill>
              </a:rPr>
              <a:t>komprehensif</a:t>
            </a:r>
            <a:r>
              <a:rPr lang="id-ID" b="1" dirty="0" smtClean="0"/>
              <a:t> dan memiliki </a:t>
            </a:r>
            <a:r>
              <a:rPr lang="id-ID" b="1" i="1" u="sng" dirty="0" smtClean="0">
                <a:solidFill>
                  <a:srgbClr val="FF0000"/>
                </a:solidFill>
              </a:rPr>
              <a:t>self explanatory </a:t>
            </a:r>
            <a:r>
              <a:rPr lang="id-ID" b="1" dirty="0" smtClean="0"/>
              <a:t>tentang dimensi dan indikator sumberdaya manusia dalam kinerja organisasi.  Khusus untuk konsep motivasi, penelitian ini menggunakan beberapa teori di antaranya menggunakan konsep yang dikemukakan oleh Winardi (2001) melalui persamaan berikut:</a:t>
            </a:r>
            <a:endParaRPr lang="en-US" b="1"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endParaRPr lang="en-US" b="1" i="1" dirty="0" smtClean="0"/>
          </a:p>
          <a:p>
            <a:pPr algn="just"/>
            <a:r>
              <a:rPr lang="id-ID" b="1" i="1" u="sng" dirty="0" smtClean="0">
                <a:solidFill>
                  <a:srgbClr val="FF0000"/>
                </a:solidFill>
              </a:rPr>
              <a:t>M = f(Aspirasi Pencapaian Hasil(Achievements)</a:t>
            </a:r>
            <a:r>
              <a:rPr lang="id-ID" b="1" u="sng" dirty="0" smtClean="0">
                <a:solidFill>
                  <a:srgbClr val="FF0000"/>
                </a:solidFill>
              </a:rPr>
              <a:t> </a:t>
            </a:r>
            <a:endParaRPr lang="en-US" b="1" u="sng" dirty="0" smtClean="0">
              <a:solidFill>
                <a:srgbClr val="FF0000"/>
              </a:solidFill>
            </a:endParaRPr>
          </a:p>
          <a:p>
            <a:pPr algn="just"/>
            <a:r>
              <a:rPr lang="id-ID" b="1" dirty="0" smtClean="0"/>
              <a:t>Persamaan tersebut menyatakan bahwa motivasi bagi seseorang merupakan suatu fungsi dari tingkat hingga di mana aspirasi-aspirasinya melampaui pencapaian hasilnya.  </a:t>
            </a:r>
            <a:r>
              <a:rPr lang="id-ID" b="1" u="sng" dirty="0" smtClean="0">
                <a:solidFill>
                  <a:srgbClr val="FF0000"/>
                </a:solidFill>
              </a:rPr>
              <a:t>Apabila seorang anggota organisasi paham bahwa pencapaian sasaran-sasaran pribadinya secara berhasil terlibat sepenuhnya dengan pencapaian sasaran-sasaran keorganisasian secara berhasil, maka orang tersebut dapat diperkirakan akan bekerja secara efektif.</a:t>
            </a:r>
            <a:endParaRPr lang="en-US" b="1" u="sng" dirty="0" smtClean="0">
              <a:solidFill>
                <a:srgbClr val="FF0000"/>
              </a:solidFill>
            </a:endParaRP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a:bodyPr>
          <a:lstStyle/>
          <a:p>
            <a:r>
              <a:rPr lang="id-ID" b="1" dirty="0" smtClean="0"/>
              <a:t>Selain itu, berkenaan dengan motivasi, penelitian ini juga menggunakan teori model harapan (</a:t>
            </a:r>
            <a:r>
              <a:rPr lang="id-ID" b="1" i="1" dirty="0" smtClean="0"/>
              <a:t>expectancy model</a:t>
            </a:r>
            <a:r>
              <a:rPr lang="id-ID" b="1" dirty="0" smtClean="0"/>
              <a:t>) Vroom yang juga dapat dituangkan ke dalam persamaan matematis berikut (Davis dan Newstrom, 1993):</a:t>
            </a:r>
            <a:endParaRPr lang="en-US" b="1" dirty="0" smtClean="0"/>
          </a:p>
          <a:p>
            <a:pPr algn="just"/>
            <a:r>
              <a:rPr lang="id-ID" b="1" i="1" u="sng" dirty="0" smtClean="0">
                <a:solidFill>
                  <a:srgbClr val="FF0000"/>
                </a:solidFill>
              </a:rPr>
              <a:t>Motivasi   = Valensi × Harapan × Instrumentalitas</a:t>
            </a:r>
            <a:r>
              <a:rPr lang="id-ID" b="1" i="1" dirty="0" smtClean="0"/>
              <a:t> </a:t>
            </a:r>
            <a:endParaRPr lang="en-US" b="1" dirty="0" smtClean="0"/>
          </a:p>
          <a:p>
            <a:pPr algn="just"/>
            <a:r>
              <a:rPr lang="id-ID" b="1" dirty="0" smtClean="0"/>
              <a:t>Dalam model harapan, valensi didefinisikan sebagai kekuatan preferensi seseorang untuk mencapai hasil, harapan adalah kuatnya keyakinan terhadap probabilitas pencapaian tujuan/preferensi akan berhasil, dan </a:t>
            </a:r>
            <a:r>
              <a:rPr lang="id-ID" b="1" u="sng" dirty="0" smtClean="0">
                <a:solidFill>
                  <a:srgbClr val="0070C0"/>
                </a:solidFill>
              </a:rPr>
              <a:t>instrumentalitas merujuk pada kuatnya keyakinan bahwa prestasi tercapai akan diikuti perolehan imbalan</a:t>
            </a:r>
            <a:r>
              <a:rPr lang="id-ID" b="1" dirty="0" smtClean="0"/>
              <a:t>. </a:t>
            </a:r>
            <a:endParaRPr lang="en-US" b="1" dirty="0" smtClean="0"/>
          </a:p>
          <a:p>
            <a:pPr>
              <a:buNone/>
            </a:pPr>
            <a:endParaRPr lang="en-US" b="1" dirty="0" smtClean="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d-ID" b="1" dirty="0" smtClean="0"/>
              <a:t>Ciri ketiga dari organisasi berkinerja tinggi berkaitan dengan ketersediaan rencana aksi strategis yang handal.  Winardi mendefinisikan perencanaan sebagai karya mental dan intelektual yang diperlukan sebelum upaya fisikal dilaksanakan.  Sementara Silalahi (1997) mendefinisikan rencana (</a:t>
            </a:r>
            <a:r>
              <a:rPr lang="id-ID" b="1" i="1" dirty="0" smtClean="0"/>
              <a:t>plan</a:t>
            </a:r>
            <a:r>
              <a:rPr lang="id-ID" b="1" dirty="0" smtClean="0"/>
              <a:t>) sebagai serangkaian tindakan yang telah </a:t>
            </a:r>
            <a:endParaRPr lang="en-US" b="1" dirty="0" smtClean="0"/>
          </a:p>
          <a:p>
            <a:pPr algn="just"/>
            <a:r>
              <a:rPr lang="id-ID" b="1" dirty="0" smtClean="0"/>
              <a:t>ditetapkan atau suatu arah tindakan yang disusun secara terinci melalui mana kebijakan-kebijakan digerakkan dan dilaksanakan.</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r>
              <a:rPr lang="id-ID" sz="3000" b="1" dirty="0" smtClean="0"/>
              <a:t>Fungsi rencana dapat dilihat dari pernyataan Harold Knootz (dalam Silalahi, 1997): </a:t>
            </a:r>
            <a:r>
              <a:rPr lang="id-ID" sz="3000" b="1" dirty="0" smtClean="0"/>
              <a:t>“</a:t>
            </a:r>
            <a:r>
              <a:rPr lang="id-ID" sz="3000" b="1" dirty="0" smtClean="0">
                <a:solidFill>
                  <a:srgbClr val="FF0000"/>
                </a:solidFill>
              </a:rPr>
              <a:t> </a:t>
            </a:r>
            <a:r>
              <a:rPr lang="id-ID" sz="3000" b="1" u="sng" dirty="0" smtClean="0">
                <a:solidFill>
                  <a:srgbClr val="FF0000"/>
                </a:solidFill>
              </a:rPr>
              <a:t>tujuan setiap rencana semua rencana derivatif adalah untuk memfasilitasi pemenuhan tujuan </a:t>
            </a:r>
            <a:r>
              <a:rPr lang="id-ID" sz="3000" b="1" u="sng" dirty="0" smtClean="0">
                <a:solidFill>
                  <a:srgbClr val="FF0000"/>
                </a:solidFill>
              </a:rPr>
              <a:t>perusahaan</a:t>
            </a:r>
            <a:r>
              <a:rPr lang="en-US" sz="3000" b="1" u="sng" dirty="0" smtClean="0">
                <a:solidFill>
                  <a:srgbClr val="FF0000"/>
                </a:solidFill>
              </a:rPr>
              <a:t>.</a:t>
            </a:r>
            <a:endParaRPr lang="en-US" sz="3000" b="1" u="sng" dirty="0" smtClean="0">
              <a:solidFill>
                <a:srgbClr val="FF0000"/>
              </a:solidFill>
            </a:endParaRPr>
          </a:p>
          <a:p>
            <a:pPr algn="just"/>
            <a:r>
              <a:rPr lang="id-ID" sz="3000" b="1" dirty="0" smtClean="0"/>
              <a:t>Dalam konsep manajemen startegis, rencana aksi strategis dirumuskan dengan menggunakan pendekatan yang logis, rasional, sistematik, serta partisipatif karena alternatif tujuan selalu dikomunikasikan kepada pihak yang berkepentingan (Suwarsono, 1994).  Jika demikian halnya, maka dalam konteks kebijakan publik konsep perumusan rencana aksi tersebut dapat menggunakan pendekatan analisis kebijakan publik.  </a:t>
            </a:r>
            <a:endParaRPr lang="en-US" sz="3000" b="1" dirty="0" smtClean="0"/>
          </a:p>
          <a:p>
            <a:pPr>
              <a:buNone/>
            </a:pPr>
            <a:endParaRPr 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endParaRPr lang="en-US" b="1" dirty="0" smtClean="0"/>
          </a:p>
          <a:p>
            <a:pPr algn="just"/>
            <a:r>
              <a:rPr lang="id-ID" b="1" dirty="0" smtClean="0"/>
              <a:t>Dalam analisis kebijakan, rencana aksi strategis sepadan dengan aksi kebijakan yang merupakan informasi yang dihasilkan oleh proses rekomendasi, setelah proses perumusan masalah yang menghasilkan informasi masalah kebijakan, dan proses peramalan yang menghasilkan informasi masa depan kebijakan (Dunn, 1998).  Dengan metodologi ini, Dunn (1998) memaparkan akan </a:t>
            </a:r>
            <a:r>
              <a:rPr lang="id-ID" b="1" u="sng" dirty="0" smtClean="0">
                <a:solidFill>
                  <a:srgbClr val="FF0000"/>
                </a:solidFill>
              </a:rPr>
              <a:t>ada peluang yang baik bagi organisasi untuk menghasilkan aksi kebijakan yang sistematis, metodologis, dan partisipatif, </a:t>
            </a:r>
            <a:endParaRPr lang="en-US" u="sng" dirty="0" smtClean="0">
              <a:solidFill>
                <a:srgbClr val="FF0000"/>
              </a:solidFill>
            </a:endParaRP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a:bodyPr>
          <a:lstStyle/>
          <a:p>
            <a:pPr algn="just"/>
            <a:r>
              <a:rPr lang="id-ID" b="1" dirty="0" smtClean="0"/>
              <a:t>karena pada prinsipnya analisis kebijakan selalu melalui tahapan pengkomunikasian, penciptaan dan penilaian kritis terhadap pengetahuan yang relevan dengan kebijakan di antara para aktor ataupun semua elemen yang berkepentingan dengan kebijakan.</a:t>
            </a:r>
            <a:endParaRPr lang="en-US" b="1" dirty="0" smtClean="0"/>
          </a:p>
          <a:p>
            <a:pPr algn="just"/>
            <a:r>
              <a:rPr lang="id-ID" b="1" dirty="0" smtClean="0"/>
              <a:t>Ciri keempat dari organisasi berkinerja tinggi berkaitan dengan adanya orientasi hasil yang mementingkan peningkatan efektivitas dan produktivitas organisasi. </a:t>
            </a:r>
            <a:endParaRPr lang="en-US" b="1" dirty="0" smtClean="0"/>
          </a:p>
          <a:p>
            <a:pPr algn="just"/>
            <a:r>
              <a:rPr lang="id-ID" b="1" dirty="0" smtClean="0"/>
              <a:t>Konsep efektivitas (</a:t>
            </a:r>
            <a:r>
              <a:rPr lang="id-ID" b="1" i="1" dirty="0" smtClean="0"/>
              <a:t>efectiveness</a:t>
            </a:r>
            <a:r>
              <a:rPr lang="id-ID" b="1" dirty="0" smtClean="0"/>
              <a:t>) berkenaan dengan rasionalitas teknis apakah suatu alternatif mencapai hasil yang diharapkan, atau mencapai tujuan dari diadakannya tindakan (Dunn, 1998).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r>
              <a:rPr lang="id-ID" b="1" dirty="0" smtClean="0"/>
              <a:t>Rasionalitas teknis berhubungan dengan pencarian alternatif dengan teknik yang paling tepat, hal ini sesuai dengan pendapat Winardi (2003) yang mengartikan efektifitas dengan: melaksanakan hal-hal yang tepat (</a:t>
            </a:r>
            <a:r>
              <a:rPr lang="id-ID" b="1" i="1" dirty="0" smtClean="0"/>
              <a:t>doing the right things</a:t>
            </a:r>
            <a:r>
              <a:rPr lang="id-ID" b="1" dirty="0" smtClean="0"/>
              <a:t>).  Sementara Emerson, Etzioni, Schuman, maupun Stephen P. Robbins memiliki pandangan yang serupa dalam mengartikan efektivitas organisasi sebagai </a:t>
            </a:r>
            <a:r>
              <a:rPr lang="id-ID" b="1" i="1" dirty="0" smtClean="0"/>
              <a:t>the degree to which an organization realized its goals </a:t>
            </a:r>
            <a:r>
              <a:rPr lang="id-ID" b="1" dirty="0" smtClean="0"/>
              <a:t>atau tingkat pencapaian tujuan yang telah ditetapkan oleh organisasi.  Dihubungkan dengan konsep sebelumnya, organisasi yang mencapai tujuan yang ditetapkan diasumsikan telah melaksanakan hal yang tepat (</a:t>
            </a:r>
            <a:r>
              <a:rPr lang="id-ID" b="1" i="1" dirty="0" smtClean="0"/>
              <a:t>doing the right things).</a:t>
            </a:r>
            <a:r>
              <a:rPr lang="id-ID" b="1" dirty="0" smtClean="0"/>
              <a:t>  </a:t>
            </a:r>
            <a:endParaRPr lang="en-US" b="1"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lgn="just">
              <a:buNone/>
            </a:pPr>
            <a:r>
              <a:rPr lang="en-US" b="1" dirty="0" smtClean="0"/>
              <a:t>     </a:t>
            </a:r>
            <a:r>
              <a:rPr lang="en-US" b="1" dirty="0" err="1" smtClean="0"/>
              <a:t>dan</a:t>
            </a:r>
            <a:r>
              <a:rPr lang="en-US" b="1" dirty="0" smtClean="0"/>
              <a:t> </a:t>
            </a:r>
            <a:r>
              <a:rPr lang="en-US" b="1" dirty="0" err="1" smtClean="0"/>
              <a:t>sejak</a:t>
            </a:r>
            <a:r>
              <a:rPr lang="en-US" b="1" dirty="0" smtClean="0"/>
              <a:t> FW Taylor </a:t>
            </a:r>
            <a:r>
              <a:rPr lang="en-US" b="1" dirty="0" err="1" smtClean="0"/>
              <a:t>mendorong</a:t>
            </a:r>
            <a:r>
              <a:rPr lang="en-US" b="1" dirty="0" smtClean="0"/>
              <a:t> </a:t>
            </a:r>
            <a:r>
              <a:rPr lang="en-US" b="1" dirty="0" err="1" smtClean="0"/>
              <a:t>pegawai</a:t>
            </a:r>
            <a:r>
              <a:rPr lang="en-US" b="1" dirty="0" smtClean="0"/>
              <a:t> </a:t>
            </a:r>
            <a:r>
              <a:rPr lang="en-US" b="1" dirty="0" err="1" smtClean="0"/>
              <a:t>bekerja</a:t>
            </a:r>
            <a:r>
              <a:rPr lang="en-US" b="1" dirty="0" smtClean="0"/>
              <a:t> </a:t>
            </a:r>
            <a:r>
              <a:rPr lang="en-US" b="1" dirty="0" err="1" smtClean="0"/>
              <a:t>efisien</a:t>
            </a:r>
            <a:endParaRPr lang="en-US" b="1" dirty="0" smtClean="0"/>
          </a:p>
          <a:p>
            <a:pPr algn="just">
              <a:buNone/>
            </a:pPr>
            <a:r>
              <a:rPr lang="en-US" b="1" dirty="0" smtClean="0"/>
              <a:t>    </a:t>
            </a:r>
            <a:r>
              <a:rPr lang="en-US" b="1" dirty="0" err="1" smtClean="0"/>
              <a:t>Bernardin</a:t>
            </a:r>
            <a:r>
              <a:rPr lang="en-US" b="1" dirty="0" smtClean="0"/>
              <a:t> </a:t>
            </a:r>
            <a:r>
              <a:rPr lang="en-US" b="1" dirty="0" err="1" smtClean="0"/>
              <a:t>dan</a:t>
            </a:r>
            <a:r>
              <a:rPr lang="en-US" b="1" dirty="0" smtClean="0"/>
              <a:t> </a:t>
            </a:r>
            <a:r>
              <a:rPr lang="en-US" b="1" dirty="0" err="1" smtClean="0"/>
              <a:t>Russel</a:t>
            </a:r>
            <a:r>
              <a:rPr lang="en-US" b="1" dirty="0" smtClean="0"/>
              <a:t> (1993) </a:t>
            </a:r>
            <a:r>
              <a:rPr lang="en-US" b="1" dirty="0" err="1" smtClean="0"/>
              <a:t>mengartikan</a:t>
            </a:r>
            <a:r>
              <a:rPr lang="en-US" b="1" dirty="0" smtClean="0"/>
              <a:t> </a:t>
            </a:r>
            <a:r>
              <a:rPr lang="en-US" b="1" dirty="0" err="1" smtClean="0"/>
              <a:t>kinerja</a:t>
            </a:r>
            <a:r>
              <a:rPr lang="en-US" b="1" dirty="0" smtClean="0"/>
              <a:t> </a:t>
            </a:r>
            <a:r>
              <a:rPr lang="en-US" b="1" dirty="0" err="1" smtClean="0"/>
              <a:t>sebagai</a:t>
            </a:r>
            <a:r>
              <a:rPr lang="en-US" b="1" dirty="0" smtClean="0"/>
              <a:t> “</a:t>
            </a:r>
            <a:r>
              <a:rPr lang="en-US" b="1" i="1" dirty="0" smtClean="0"/>
              <a:t>…</a:t>
            </a:r>
            <a:r>
              <a:rPr lang="en-US" b="1" i="1" u="sng" dirty="0" smtClean="0">
                <a:solidFill>
                  <a:srgbClr val="FF0000"/>
                </a:solidFill>
              </a:rPr>
              <a:t>the record of outcomes produced on a specified time period</a:t>
            </a:r>
            <a:r>
              <a:rPr lang="en-US" b="1" i="1" dirty="0" smtClean="0"/>
              <a:t>…</a:t>
            </a:r>
            <a:r>
              <a:rPr lang="en-US" b="1" dirty="0" smtClean="0"/>
              <a:t>” (</a:t>
            </a:r>
            <a:r>
              <a:rPr lang="en-US" b="1" dirty="0" err="1" smtClean="0"/>
              <a:t>catatan</a:t>
            </a:r>
            <a:r>
              <a:rPr lang="en-US" b="1" dirty="0" smtClean="0"/>
              <a:t> </a:t>
            </a:r>
            <a:r>
              <a:rPr lang="en-US" b="1" dirty="0" err="1" smtClean="0"/>
              <a:t>mengenai</a:t>
            </a:r>
            <a:r>
              <a:rPr lang="en-US" b="1" dirty="0" smtClean="0"/>
              <a:t> </a:t>
            </a:r>
            <a:r>
              <a:rPr lang="en-US" b="1" i="1" dirty="0" smtClean="0"/>
              <a:t>outcome </a:t>
            </a:r>
            <a:r>
              <a:rPr lang="en-US" b="1" dirty="0" smtClean="0"/>
              <a:t>yang </a:t>
            </a:r>
            <a:r>
              <a:rPr lang="en-US" b="1" dirty="0" err="1" smtClean="0"/>
              <a:t>dihasilkan</a:t>
            </a:r>
            <a:r>
              <a:rPr lang="en-US" b="1" dirty="0" smtClean="0"/>
              <a:t> </a:t>
            </a:r>
            <a:r>
              <a:rPr lang="en-US" b="1" dirty="0" err="1" smtClean="0"/>
              <a:t>dari</a:t>
            </a:r>
            <a:r>
              <a:rPr lang="en-US" b="1" dirty="0" smtClean="0"/>
              <a:t> </a:t>
            </a:r>
            <a:r>
              <a:rPr lang="en-US" b="1" dirty="0" err="1" smtClean="0"/>
              <a:t>suatu</a:t>
            </a:r>
            <a:r>
              <a:rPr lang="en-US" b="1" dirty="0" smtClean="0"/>
              <a:t> </a:t>
            </a:r>
            <a:r>
              <a:rPr lang="en-US" b="1" dirty="0" err="1" smtClean="0"/>
              <a:t>pekerjaan</a:t>
            </a:r>
            <a:r>
              <a:rPr lang="en-US" b="1" dirty="0" smtClean="0"/>
              <a:t>/ </a:t>
            </a:r>
            <a:r>
              <a:rPr lang="en-US" b="1" dirty="0" err="1" smtClean="0"/>
              <a:t>aktivitas</a:t>
            </a:r>
            <a:r>
              <a:rPr lang="en-US" b="1" dirty="0" smtClean="0"/>
              <a:t>, </a:t>
            </a:r>
            <a:r>
              <a:rPr lang="en-US" b="1" dirty="0" err="1" smtClean="0"/>
              <a:t>selama</a:t>
            </a:r>
            <a:r>
              <a:rPr lang="en-US" b="1" dirty="0" smtClean="0"/>
              <a:t> </a:t>
            </a:r>
            <a:r>
              <a:rPr lang="en-US" b="1" dirty="0" err="1" smtClean="0"/>
              <a:t>kurun</a:t>
            </a:r>
            <a:r>
              <a:rPr lang="en-US" b="1" dirty="0" smtClean="0"/>
              <a:t> </a:t>
            </a:r>
            <a:r>
              <a:rPr lang="en-US" b="1" dirty="0" err="1" smtClean="0"/>
              <a:t>waktu</a:t>
            </a:r>
            <a:r>
              <a:rPr lang="en-US" b="1" dirty="0" smtClean="0"/>
              <a:t> </a:t>
            </a:r>
            <a:r>
              <a:rPr lang="en-US" b="1" dirty="0" err="1" smtClean="0"/>
              <a:t>tertentu</a:t>
            </a:r>
            <a:r>
              <a:rPr lang="en-US" b="1" dirty="0" smtClean="0"/>
              <a:t>).   </a:t>
            </a:r>
            <a:r>
              <a:rPr lang="en-US" b="1" dirty="0" err="1" smtClean="0"/>
              <a:t>Definisi</a:t>
            </a:r>
            <a:r>
              <a:rPr lang="en-US" b="1" dirty="0" smtClean="0"/>
              <a:t> </a:t>
            </a:r>
            <a:r>
              <a:rPr lang="en-US" b="1" dirty="0" err="1" smtClean="0"/>
              <a:t>ini</a:t>
            </a:r>
            <a:r>
              <a:rPr lang="en-US" b="1" dirty="0" smtClean="0"/>
              <a:t> </a:t>
            </a:r>
            <a:r>
              <a:rPr lang="en-US" b="1" dirty="0" err="1" smtClean="0"/>
              <a:t>juga</a:t>
            </a:r>
            <a:r>
              <a:rPr lang="en-US" b="1" dirty="0" smtClean="0"/>
              <a:t> </a:t>
            </a:r>
            <a:r>
              <a:rPr lang="en-US" b="1" dirty="0" err="1" smtClean="0"/>
              <a:t>menegaskan</a:t>
            </a:r>
            <a:r>
              <a:rPr lang="en-US" b="1" dirty="0" smtClean="0"/>
              <a:t> </a:t>
            </a:r>
            <a:r>
              <a:rPr lang="en-US" b="1" dirty="0" err="1" smtClean="0"/>
              <a:t>esensi</a:t>
            </a:r>
            <a:r>
              <a:rPr lang="en-US" b="1" dirty="0" smtClean="0"/>
              <a:t> </a:t>
            </a:r>
            <a:r>
              <a:rPr lang="en-US" b="1" dirty="0" err="1" smtClean="0"/>
              <a:t>kinerja</a:t>
            </a:r>
            <a:r>
              <a:rPr lang="en-US" b="1" dirty="0" smtClean="0"/>
              <a:t> </a:t>
            </a:r>
            <a:r>
              <a:rPr lang="en-US" b="1" dirty="0" err="1" smtClean="0"/>
              <a:t>sebagai</a:t>
            </a:r>
            <a:r>
              <a:rPr lang="en-US" b="1" dirty="0" smtClean="0"/>
              <a:t> </a:t>
            </a:r>
            <a:r>
              <a:rPr lang="en-US" b="1" dirty="0" err="1" smtClean="0"/>
              <a:t>tingkat</a:t>
            </a:r>
            <a:r>
              <a:rPr lang="en-US" b="1" dirty="0" smtClean="0"/>
              <a:t> </a:t>
            </a:r>
            <a:r>
              <a:rPr lang="en-US" b="1" dirty="0" err="1" smtClean="0"/>
              <a:t>pencapaian</a:t>
            </a:r>
            <a:r>
              <a:rPr lang="en-US" b="1" dirty="0" smtClean="0"/>
              <a:t> </a:t>
            </a:r>
            <a:r>
              <a:rPr lang="en-US" b="1" dirty="0" err="1" smtClean="0"/>
              <a:t>hasil</a:t>
            </a:r>
            <a:r>
              <a:rPr lang="en-US" b="1" dirty="0" smtClean="0"/>
              <a:t> </a:t>
            </a:r>
            <a:r>
              <a:rPr lang="en-US" b="1" dirty="0" err="1" smtClean="0"/>
              <a:t>atau</a:t>
            </a:r>
            <a:r>
              <a:rPr lang="en-US" b="1" dirty="0" smtClean="0"/>
              <a:t> </a:t>
            </a:r>
            <a:r>
              <a:rPr lang="en-US" b="1" i="1" u="sng" dirty="0" smtClean="0">
                <a:solidFill>
                  <a:srgbClr val="FF0000"/>
                </a:solidFill>
              </a:rPr>
              <a:t>degree of accomplishment</a:t>
            </a:r>
            <a:r>
              <a:rPr lang="en-US" b="1" dirty="0" smtClean="0"/>
              <a:t>.</a:t>
            </a:r>
            <a:r>
              <a:rPr lang="id-ID" b="1" dirty="0" smtClean="0"/>
              <a:t> </a:t>
            </a:r>
            <a:endParaRPr lang="en-US" b="1" dirty="0" smtClean="0"/>
          </a:p>
          <a:p>
            <a:pPr algn="just">
              <a:buNone/>
            </a:pPr>
            <a:r>
              <a:rPr lang="en-US" b="1" dirty="0" smtClean="0"/>
              <a:t>   </a:t>
            </a:r>
            <a:r>
              <a:rPr lang="id-ID" b="1" dirty="0" smtClean="0"/>
              <a:t>Beberapa literatur membagi kinerja ke dalam kinerja individu, kinerja kelompok, dan kinerja organisasi. </a:t>
            </a:r>
            <a:endParaRPr lang="en-US" b="1" dirty="0" smtClean="0"/>
          </a:p>
          <a:p>
            <a:pPr algn="just">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a:bodyPr>
          <a:lstStyle/>
          <a:p>
            <a:pPr algn="just"/>
            <a:r>
              <a:rPr lang="id-ID" b="1" dirty="0" smtClean="0"/>
              <a:t>Efektivitas pada dasarnya menggunakan metoda komparasi antara target yang diinginkan dengan hasil yang dapat dicapai.  Menurut Gibson (1990) efektivitas organisasi akan membandingkan target dan realisasi dari sasaran serta sumber daya yang sesuai untuk mencapai sasaran. </a:t>
            </a:r>
            <a:endParaRPr lang="en-US" b="1" dirty="0" smtClean="0"/>
          </a:p>
          <a:p>
            <a:pPr algn="just"/>
            <a:r>
              <a:rPr lang="id-ID" b="1" dirty="0" smtClean="0"/>
              <a:t>Indikator lainnya yang dikemukakan Siagian dari orientasi hasil adalah produktivitas.  Winardi (2003) menyebutkan bahwa konsep produktivitas berhubungan erat dengan istilah efisiensi.  Diartikan oleh Dunn (1998), efisiensi merupakan rasionalitas ekonomi yang berkenaan dengan jumlah usaha yang diperlukan untuk mencapai tingkat efektivitas tertentu.  </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en-US" sz="3000" b="1" dirty="0" smtClean="0"/>
              <a:t> </a:t>
            </a:r>
            <a:r>
              <a:rPr lang="id-ID" sz="3000" b="1" dirty="0" smtClean="0"/>
              <a:t>Jika organisasi dapat menggunakan sumber daya minimal untuk mencapai suatu tujuan maka organisasi tersebut dipandang telah melakukan sesuatu dengan tepat (</a:t>
            </a:r>
            <a:r>
              <a:rPr lang="id-ID" sz="3000" b="1" i="1" dirty="0" smtClean="0"/>
              <a:t>doing the things right</a:t>
            </a:r>
            <a:r>
              <a:rPr lang="id-ID" sz="3000" b="1" dirty="0" smtClean="0"/>
              <a:t>) yang oleh Winardi (2003) hal itu disebut sebagai definisi efisiensi. Pengertian ini sama dengan definisi tentang produktivitas yang diuraikan Winardi (2003) sebagai berikut:</a:t>
            </a:r>
            <a:endParaRPr lang="en-US" sz="3000" b="1" dirty="0" smtClean="0"/>
          </a:p>
          <a:p>
            <a:pPr lvl="1" algn="just"/>
            <a:r>
              <a:rPr lang="id-ID" sz="3000" b="1" i="1" dirty="0" smtClean="0"/>
              <a:t>Productivity is doing more with less.  </a:t>
            </a:r>
            <a:r>
              <a:rPr lang="id-ID" sz="3000" b="1" dirty="0" smtClean="0"/>
              <a:t>(Michael Le Boeuf)</a:t>
            </a:r>
            <a:endParaRPr lang="en-US" sz="3000" b="1" dirty="0" smtClean="0"/>
          </a:p>
          <a:p>
            <a:pPr lvl="1" algn="just"/>
            <a:r>
              <a:rPr lang="id-ID" sz="3000" b="1" i="1" dirty="0" smtClean="0"/>
              <a:t>Productivity is the efficiency with which outputs are produced, the ratio of output to Input.  </a:t>
            </a:r>
            <a:r>
              <a:rPr lang="id-ID" sz="3000" b="1" dirty="0" smtClean="0"/>
              <a:t>(Charles</a:t>
            </a:r>
            <a:r>
              <a:rPr lang="id-ID" sz="3000" b="1" i="1" dirty="0" smtClean="0"/>
              <a:t> </a:t>
            </a:r>
            <a:r>
              <a:rPr lang="id-ID" sz="3000" b="1" dirty="0" smtClean="0"/>
              <a:t>E. Graig, R. Clark Harris).</a:t>
            </a:r>
            <a:endParaRPr lang="en-US" sz="3000" b="1" dirty="0" smtClean="0"/>
          </a:p>
          <a:p>
            <a:pPr lvl="1" algn="just"/>
            <a:r>
              <a:rPr lang="id-ID" sz="3000" b="1" i="1" dirty="0" smtClean="0"/>
              <a:t>Productivity designates how efficiently a business uses its resources. </a:t>
            </a:r>
            <a:r>
              <a:rPr lang="id-ID" sz="3000" b="1" dirty="0" smtClean="0"/>
              <a:t> (Charles R. Day, Jr.)</a:t>
            </a:r>
            <a:endParaRPr lang="en-US" sz="3000" b="1" dirty="0" smtClean="0"/>
          </a:p>
          <a:p>
            <a:pPr algn="just">
              <a:buNone/>
            </a:pP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20000"/>
          </a:bodyPr>
          <a:lstStyle/>
          <a:p>
            <a:pPr algn="just"/>
            <a:r>
              <a:rPr lang="id-ID" b="1" dirty="0" smtClean="0"/>
              <a:t>Jika Dunn (1998) mengatakan bahwa efisiensi/produktivitas adalah hubungan efektivitas dan usaha, maka sebagian dari bentuk-bentuk usaha itu ditunjukkan Herbert G. Hicks yaitu berkaitan dengan peningkatan motivasi pegawai (M), disiplin pegawai (D), dan sejumlah (n) faktor lainnya hingga faktor yang terakhir (N), sebagaimana dimodelkannya melalui persamaan berikut:</a:t>
            </a:r>
            <a:r>
              <a:rPr lang="id-ID" b="1" i="1" dirty="0" smtClean="0"/>
              <a:t> </a:t>
            </a:r>
            <a:endParaRPr lang="en-US" b="1" dirty="0" smtClean="0"/>
          </a:p>
          <a:p>
            <a:pPr algn="just"/>
            <a:r>
              <a:rPr lang="id-ID" b="1" i="1" dirty="0" smtClean="0"/>
              <a:t>P </a:t>
            </a:r>
            <a:r>
              <a:rPr lang="id-ID" b="1" dirty="0" smtClean="0"/>
              <a:t>=  </a:t>
            </a:r>
            <a:r>
              <a:rPr lang="id-ID" b="1" i="1" dirty="0" smtClean="0"/>
              <a:t>f(M) + f(D) +…+  f(N)</a:t>
            </a:r>
            <a:r>
              <a:rPr lang="id-ID" b="1" dirty="0" smtClean="0"/>
              <a:t>				</a:t>
            </a:r>
            <a:endParaRPr lang="en-US" b="1" dirty="0" smtClean="0"/>
          </a:p>
          <a:p>
            <a:pPr algn="just"/>
            <a:r>
              <a:rPr lang="id-ID" b="1" dirty="0" smtClean="0"/>
              <a:t>Akhirnya, kembali pada konsep rasionalitas teknis dan ekonomis yang dikemukakan Dunn, bahwa dalam sektor publik sebuah organisasi dikatakan mengalami peningkatan efektivitas dan produktivitas jika organisasi tersebut dari waktu ke waktu dapat mencapai hasil yang lebih baik dalam memecahkan masalah publik dengan penggunaan sumberdaya yang efisien.  </a:t>
            </a:r>
            <a:endParaRPr lang="en-US" b="1" dirty="0" smtClean="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buNone/>
            </a:pPr>
            <a:r>
              <a:rPr lang="en-US" dirty="0" smtClean="0"/>
              <a:t>    </a:t>
            </a:r>
            <a:r>
              <a:rPr lang="id-ID" b="1" dirty="0" smtClean="0"/>
              <a:t>Ciri kelima dari organisasi berkinerja tinggi berkaitan dengan adanya pengendalian terhadap pelaksanaan dari strategi/rencana aksi yang telah ditetapkan.  Dalam fungsi manajemen, pengendalian memiliki hubungan yang erat dengan perencanaan, sehingga Harold Koontz dan Cyrill O’Donnell (dalam Silalahi, 1997) mengatakan, bahwa </a:t>
            </a:r>
            <a:r>
              <a:rPr lang="id-ID" b="1" i="1" dirty="0" smtClean="0"/>
              <a:t>planning and controlling are two sides of the same coin</a:t>
            </a:r>
            <a:r>
              <a:rPr lang="id-ID" b="1" dirty="0" smtClean="0"/>
              <a:t>.  Selanjutnya ia mengatakan </a:t>
            </a:r>
            <a:r>
              <a:rPr lang="id-ID" b="1" i="1" dirty="0" smtClean="0"/>
              <a:t>controlling is the measuring and correcting of activities of subordinates to assure that events conform to plans</a:t>
            </a:r>
            <a:r>
              <a:rPr lang="id-ID" b="1" dirty="0" smtClean="0"/>
              <a:t> (pengendalian adalah pengukuran dan perbaikan kegiatan-kegiatan untuk menjamin kejadian-kejadian sesuai rencana).</a:t>
            </a:r>
            <a:endParaRPr lang="en-US" b="1" dirty="0" smtClean="0"/>
          </a:p>
          <a:p>
            <a:pPr algn="just">
              <a:buNone/>
            </a:pP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id-ID" b="1" dirty="0" smtClean="0"/>
              <a:t>Adapun indikator dari pengendalian strategis dalam penelitian ini adalah koordinasi dan pemantauan.  Koordinasi dapat mengendalikan pencapaian sasaran sebagaimana pengertiannya yang dikemukakan oleh Terry sebagai sinkronisasi dari usaha menghasilkan tindakan seragam yang harmonis pada sasaran yang ditetapkan.  Pemantauan (</a:t>
            </a:r>
            <a:r>
              <a:rPr lang="id-ID" b="1" i="1" dirty="0" smtClean="0"/>
              <a:t>monitoring</a:t>
            </a:r>
            <a:r>
              <a:rPr lang="id-ID" b="1" dirty="0" smtClean="0"/>
              <a:t>), mengacu pada konsep analisis kebijakan yang dikemukakan oleh Dunn (1998), sebagai upaya yang memungkinkan analisis mendeskripsikan hubungan antara operasi program dan hasilnya sehingga menjadi sumber informasi utama untuk implementasi.  </a:t>
            </a:r>
            <a:endParaRPr lang="en-US" b="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lgn="just"/>
            <a:r>
              <a:rPr lang="id-ID" b="1" dirty="0" smtClean="0"/>
              <a:t>Sementara literatur lainnya, seperti Swanson dan Holton (dalam Keban 2004) membagi kinerja menjadi </a:t>
            </a:r>
            <a:r>
              <a:rPr lang="id-ID" b="1" u="sng" dirty="0" smtClean="0">
                <a:solidFill>
                  <a:srgbClr val="FF0000"/>
                </a:solidFill>
              </a:rPr>
              <a:t>kinerja individu, kinerja proses, dan kinerja organisasi</a:t>
            </a:r>
            <a:r>
              <a:rPr lang="id-ID" b="1" dirty="0" smtClean="0"/>
              <a:t>.  Selanjutnya Swanson dan Holton menjelaskan bahwa:</a:t>
            </a:r>
            <a:endParaRPr lang="en-US" b="1" dirty="0" smtClean="0"/>
          </a:p>
          <a:p>
            <a:pPr algn="just"/>
            <a:r>
              <a:rPr lang="id-ID" b="1" dirty="0" smtClean="0"/>
              <a:t>Kinerja organisasi mempertanyakan: apakah </a:t>
            </a:r>
            <a:r>
              <a:rPr lang="id-ID" b="1" u="sng" dirty="0" smtClean="0">
                <a:solidFill>
                  <a:srgbClr val="FF0000"/>
                </a:solidFill>
              </a:rPr>
              <a:t>tujuan atau misi organisasi telah sesuai dengan kondisi atau faktor ekonomi, politik, budaya yang ada;</a:t>
            </a:r>
            <a:r>
              <a:rPr lang="id-ID" b="1" dirty="0" smtClean="0"/>
              <a:t> apakah struktur dan kebijakannya mendukung struktur kebijakan yang diinginkan;  apakah memiliki kepemimpinan, modal dan infrastruktur dalam mencapai misinya; apakah kebijakan,</a:t>
            </a:r>
            <a:endParaRPr lang="en-US" b="1" dirty="0" smtClean="0"/>
          </a:p>
          <a:p>
            <a:pPr algn="just">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lgn="just">
              <a:buNone/>
            </a:pPr>
            <a:r>
              <a:rPr lang="en-US" dirty="0" smtClean="0"/>
              <a:t>    </a:t>
            </a:r>
            <a:r>
              <a:rPr lang="id-ID" b="1" dirty="0" smtClean="0"/>
              <a:t>budaya dan sistem intensifnya mendukung pencapaian kinerja yang diinginkan;  </a:t>
            </a:r>
            <a:r>
              <a:rPr lang="id-ID" b="1" dirty="0" smtClean="0"/>
              <a:t>dan.</a:t>
            </a:r>
            <a:r>
              <a:rPr lang="id-ID" b="1" u="sng" dirty="0" smtClean="0">
                <a:solidFill>
                  <a:srgbClr val="FF0000"/>
                </a:solidFill>
              </a:rPr>
              <a:t> </a:t>
            </a:r>
            <a:r>
              <a:rPr lang="id-ID" b="1" u="sng" dirty="0" smtClean="0">
                <a:solidFill>
                  <a:srgbClr val="FF0000"/>
                </a:solidFill>
              </a:rPr>
              <a:t>apakah organisasi tersebut menyelenggarakan pemberdayaan sumberdayanya</a:t>
            </a:r>
            <a:endParaRPr lang="en-US" b="1" dirty="0" smtClean="0"/>
          </a:p>
          <a:p>
            <a:pPr algn="just">
              <a:buNone/>
            </a:pPr>
            <a:r>
              <a:rPr lang="en-US" dirty="0" smtClean="0"/>
              <a:t>   </a:t>
            </a:r>
            <a:r>
              <a:rPr lang="id-ID" b="1" dirty="0" smtClean="0"/>
              <a:t>Supriatna mengemukakan bahwa teknik yang sering digunakan untuk meningkatkan kinerja adalah dengan penilaian </a:t>
            </a:r>
            <a:r>
              <a:rPr lang="id-ID" b="1" i="1" dirty="0" smtClean="0"/>
              <a:t>(appraisal).</a:t>
            </a:r>
            <a:r>
              <a:rPr lang="id-ID" b="1" dirty="0" smtClean="0"/>
              <a:t>  Dalam kaitannya dengan organisasi publik, maka </a:t>
            </a:r>
            <a:r>
              <a:rPr lang="id-ID" b="1" u="sng" dirty="0" smtClean="0">
                <a:solidFill>
                  <a:srgbClr val="FF0000"/>
                </a:solidFill>
              </a:rPr>
              <a:t>seluruh aktifitas organisasi meliputi input, proses, output, dan </a:t>
            </a:r>
            <a:r>
              <a:rPr lang="id-ID" b="1" i="1" u="sng" dirty="0" smtClean="0">
                <a:solidFill>
                  <a:srgbClr val="FF0000"/>
                </a:solidFill>
              </a:rPr>
              <a:t>outcome</a:t>
            </a:r>
            <a:r>
              <a:rPr lang="id-ID" b="1" u="sng" dirty="0" smtClean="0">
                <a:solidFill>
                  <a:srgbClr val="FF0000"/>
                </a:solidFill>
              </a:rPr>
              <a:t> harus dapat diukur</a:t>
            </a:r>
            <a:r>
              <a:rPr lang="id-ID" b="1" dirty="0" smtClean="0"/>
              <a:t>.  Dijelaskan Encyclopedia of Public Administration (dalam Keban, 2004) </a:t>
            </a:r>
            <a:endParaRPr lang="en-US" b="1"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buNone/>
            </a:pPr>
            <a:r>
              <a:rPr lang="en-US" b="1" dirty="0" smtClean="0"/>
              <a:t>    </a:t>
            </a:r>
            <a:r>
              <a:rPr lang="id-ID" b="1" dirty="0" smtClean="0"/>
              <a:t>pengukuran kinerja merupakan suatu metode untuk menilai kemajuan yang telah dicapai dibandingkan dengan capaian terdahulu (</a:t>
            </a:r>
            <a:r>
              <a:rPr lang="id-ID" b="1" i="1" dirty="0" smtClean="0"/>
              <a:t>previous performance</a:t>
            </a:r>
            <a:r>
              <a:rPr lang="id-ID" b="1" dirty="0" smtClean="0"/>
              <a:t>), dibandingkan dengan kinerja organisasi lain (</a:t>
            </a:r>
            <a:r>
              <a:rPr lang="id-ID" b="1" i="1" dirty="0" smtClean="0"/>
              <a:t>benchmarking</a:t>
            </a:r>
            <a:r>
              <a:rPr lang="id-ID" b="1" dirty="0" smtClean="0"/>
              <a:t>), serta dibandingkan dengan tujuan yang telah ditetapkan (</a:t>
            </a:r>
            <a:r>
              <a:rPr lang="id-ID" b="1" i="1" dirty="0" smtClean="0"/>
              <a:t>goal</a:t>
            </a:r>
            <a:r>
              <a:rPr lang="id-ID" b="1" dirty="0" smtClean="0"/>
              <a:t>). </a:t>
            </a:r>
            <a:endParaRPr lang="en-US" b="1" dirty="0" smtClean="0"/>
          </a:p>
          <a:p>
            <a:pPr algn="just">
              <a:buNone/>
            </a:pPr>
            <a:r>
              <a:rPr lang="en-US" b="1" dirty="0" smtClean="0"/>
              <a:t>   </a:t>
            </a:r>
            <a:r>
              <a:rPr lang="id-ID" b="1" dirty="0" smtClean="0"/>
              <a:t>Karena metode yang dilakukan bersifat komparatif maka diperlukan standar atau </a:t>
            </a:r>
            <a:r>
              <a:rPr lang="id-ID" b="1" u="sng" dirty="0" smtClean="0">
                <a:solidFill>
                  <a:srgbClr val="FF0000"/>
                </a:solidFill>
              </a:rPr>
              <a:t>definisi operasional yang jelas tentang tujuan dan sasaran, </a:t>
            </a:r>
            <a:r>
              <a:rPr lang="id-ID" b="1" i="1" u="sng" dirty="0" smtClean="0">
                <a:solidFill>
                  <a:srgbClr val="FF0000"/>
                </a:solidFill>
              </a:rPr>
              <a:t>output dan outcome</a:t>
            </a:r>
            <a:r>
              <a:rPr lang="id-ID" b="1" u="sng" dirty="0" smtClean="0">
                <a:solidFill>
                  <a:srgbClr val="FF0000"/>
                </a:solidFill>
              </a:rPr>
              <a:t>, serta tingkat pencapaian mutu, secara kualitatif dan kuantitatif.</a:t>
            </a:r>
            <a:endParaRPr lang="en-US" b="1" u="sng" dirty="0" smtClean="0">
              <a:solidFill>
                <a:srgbClr val="FF0000"/>
              </a:solidFill>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lgn="just">
              <a:buNone/>
            </a:pPr>
            <a:r>
              <a:rPr lang="en-US" b="1" dirty="0" smtClean="0"/>
              <a:t>    </a:t>
            </a:r>
          </a:p>
          <a:p>
            <a:pPr algn="just">
              <a:buNone/>
            </a:pPr>
            <a:r>
              <a:rPr lang="en-US" b="1" dirty="0" smtClean="0"/>
              <a:t>   </a:t>
            </a:r>
            <a:r>
              <a:rPr lang="id-ID" b="1" dirty="0" smtClean="0"/>
              <a:t>Dari berbagai definisi yang ada, </a:t>
            </a:r>
            <a:r>
              <a:rPr lang="id-ID" b="1" u="sng" dirty="0" smtClean="0">
                <a:solidFill>
                  <a:srgbClr val="FF0000"/>
                </a:solidFill>
              </a:rPr>
              <a:t>kinerja organisasi sebagai hasil pencapaian atau suatu prestasi kerja secara kualitas dan kuantitas yang dilaksanakan oleh sebuah organisasi dengan saling pengertian dan pertimbangan bersama yang berpedoman pada suatu standar kerja. </a:t>
            </a:r>
            <a:endParaRPr lang="en-US" b="1" u="sng" dirty="0" smtClean="0">
              <a:solidFill>
                <a:srgbClr val="FF0000"/>
              </a:solidFill>
            </a:endParaRPr>
          </a:p>
          <a:p>
            <a:pPr algn="just">
              <a:buNone/>
            </a:pPr>
            <a:r>
              <a:rPr lang="en-US" b="1" dirty="0" smtClean="0"/>
              <a:t>    </a:t>
            </a:r>
            <a:r>
              <a:rPr lang="id-ID" b="1" dirty="0" smtClean="0"/>
              <a:t>Sehubungan dengan luasnya ruang lingkup pengukuran kinerja organisasi, penelitian ini melihat kinerja berdasarkan karakteristik utama organisasi berkinerja tinggi yang dikemukakan Siagian sebagai berikut:</a:t>
            </a:r>
            <a:endParaRPr lang="en-US" b="1" dirty="0" smtClean="0"/>
          </a:p>
          <a:p>
            <a:pPr algn="just">
              <a:buNone/>
            </a:pPr>
            <a:endParaRPr lang="en-US" b="1" dirty="0" smtClean="0"/>
          </a:p>
          <a:p>
            <a:pPr algn="just">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buNone/>
            </a:pPr>
            <a:endParaRPr lang="en-US" b="1" dirty="0" smtClean="0"/>
          </a:p>
          <a:p>
            <a:pPr algn="just">
              <a:buNone/>
            </a:pPr>
            <a:r>
              <a:rPr lang="id-ID" b="1" dirty="0" smtClean="0"/>
              <a:t>1 	</a:t>
            </a:r>
            <a:r>
              <a:rPr lang="id-ID" b="1" u="sng" dirty="0" smtClean="0">
                <a:solidFill>
                  <a:srgbClr val="FF0000"/>
                </a:solidFill>
              </a:rPr>
              <a:t>Organisasi yang berkinerja tinggi mempunyai arah yang jelas untuk ditempuhnya. Arah tersebut tercermin pada visi yang dimiliki tentang mau ke mana organisasi dibawa di masa depan.</a:t>
            </a:r>
            <a:endParaRPr lang="en-US" b="1" u="sng" dirty="0" smtClean="0">
              <a:solidFill>
                <a:srgbClr val="FF0000"/>
              </a:solidFill>
            </a:endParaRPr>
          </a:p>
          <a:p>
            <a:pPr algn="just">
              <a:buNone/>
            </a:pPr>
            <a:r>
              <a:rPr lang="id-ID" b="1" dirty="0" smtClean="0"/>
              <a:t>2	</a:t>
            </a:r>
            <a:r>
              <a:rPr lang="id-ID" b="1" u="sng" dirty="0" smtClean="0">
                <a:solidFill>
                  <a:srgbClr val="0070C0"/>
                </a:solidFill>
              </a:rPr>
              <a:t>Manajemen yang berhasil menjadikan organisasi berkinerja tinggi selalu berupaya agar dalam organisasi tersedia tenaga-tenaga berpengetahuan dan keterampilan tinggi disertai oleh semangat kewirausahaan</a:t>
            </a:r>
            <a:r>
              <a:rPr lang="id-ID" b="1" dirty="0" smtClean="0"/>
              <a:t>.</a:t>
            </a:r>
            <a:endParaRPr lang="en-US" b="1"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marL="514350" indent="-514350" algn="just">
              <a:buAutoNum type="arabicPlain" startAt="3"/>
            </a:pPr>
            <a:endParaRPr lang="en-US" b="1" dirty="0" smtClean="0"/>
          </a:p>
          <a:p>
            <a:pPr marL="514350" indent="-514350" algn="just">
              <a:buAutoNum type="arabicPlain" startAt="3"/>
            </a:pPr>
            <a:r>
              <a:rPr lang="id-ID" b="1" u="sng" dirty="0" smtClean="0">
                <a:solidFill>
                  <a:srgbClr val="FF0000"/>
                </a:solidFill>
              </a:rPr>
              <a:t>Pada organisasi berkinerja tinggi, para manajernya membuat komitmen kuat pada suatu rencana aksi strategik, yaitu rencana aksi yang diharapkan membuahkan keuntungan yang memuaskan dan yang menempatkan organisasi pada posisi bersaing yang dapat diandalkan.</a:t>
            </a:r>
            <a:endParaRPr lang="en-US" b="1" u="sng" dirty="0" smtClean="0">
              <a:solidFill>
                <a:srgbClr val="FF0000"/>
              </a:solidFill>
            </a:endParaRPr>
          </a:p>
          <a:p>
            <a:pPr algn="just">
              <a:buNone/>
            </a:pPr>
            <a:r>
              <a:rPr lang="id-ID" dirty="0" smtClean="0"/>
              <a:t>4	</a:t>
            </a:r>
            <a:r>
              <a:rPr lang="id-ID" b="1" u="sng" dirty="0" smtClean="0">
                <a:solidFill>
                  <a:srgbClr val="0070C0"/>
                </a:solidFill>
              </a:rPr>
              <a:t>Orientasi organisasi yang berkinerja adalah “hasil” dan memiliki kesadaran yang tinggi tentang pentingnya efektivitas dan produktivitas yang meningkat.</a:t>
            </a:r>
            <a:endParaRPr lang="en-US" b="1" u="sng" dirty="0" smtClean="0">
              <a:solidFill>
                <a:srgbClr val="0070C0"/>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marL="514350" indent="-514350">
              <a:buAutoNum type="arabicPlain" startAt="5"/>
            </a:pPr>
            <a:endParaRPr lang="en-US" b="1" dirty="0" smtClean="0"/>
          </a:p>
          <a:p>
            <a:pPr marL="514350" indent="-514350" algn="just">
              <a:buAutoNum type="arabicPlain" startAt="5"/>
            </a:pPr>
            <a:r>
              <a:rPr lang="id-ID" b="1" u="sng" dirty="0" smtClean="0">
                <a:solidFill>
                  <a:srgbClr val="FF0000"/>
                </a:solidFill>
              </a:rPr>
              <a:t>Adanya komitmen yang mendalam pada strategi yang telah ditentukan dan berupaya agar strategi tersebut membuahkan hasil yang diharapkan.</a:t>
            </a:r>
            <a:endParaRPr lang="en-US" b="1" u="sng" dirty="0" smtClean="0">
              <a:solidFill>
                <a:srgbClr val="FF0000"/>
              </a:solidFill>
            </a:endParaRPr>
          </a:p>
          <a:p>
            <a:pPr marL="514350" indent="-514350" algn="just">
              <a:buNone/>
            </a:pPr>
            <a:r>
              <a:rPr lang="en-US" b="1" dirty="0" smtClean="0"/>
              <a:t>     </a:t>
            </a:r>
            <a:r>
              <a:rPr lang="id-ID" b="1" dirty="0" smtClean="0"/>
              <a:t>Ciri pertama dari organisasi berkinerja tinggi yaitu </a:t>
            </a:r>
            <a:r>
              <a:rPr lang="id-ID" b="1" u="sng" dirty="0" smtClean="0">
                <a:solidFill>
                  <a:srgbClr val="0070C0"/>
                </a:solidFill>
              </a:rPr>
              <a:t>adanya orientasi masa depan</a:t>
            </a:r>
            <a:r>
              <a:rPr lang="id-ID" b="1" dirty="0" smtClean="0"/>
              <a:t>.  Menurut Burt Nanus, orientasi ke depan di dalam organisasi tercermin dari visi yang mengartikulasikan keinginan organisasi untuk mencapai apa atau menjadi apa, serta misi yang mengartikulasikan tindakan organisasi harus seperti apa dan bagaimana.</a:t>
            </a:r>
            <a:endParaRPr lang="en-US" b="1"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1488</Words>
  <Application>Microsoft Office PowerPoint</Application>
  <PresentationFormat>On-screen Show (4:3)</PresentationFormat>
  <Paragraphs>58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Neng Delis</dc:creator>
  <cp:lastModifiedBy>HP</cp:lastModifiedBy>
  <cp:revision>20</cp:revision>
  <dcterms:created xsi:type="dcterms:W3CDTF">2006-08-16T00:00:00Z</dcterms:created>
  <dcterms:modified xsi:type="dcterms:W3CDTF">2013-05-16T00:52:53Z</dcterms:modified>
</cp:coreProperties>
</file>