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72" r:id="rId10"/>
    <p:sldId id="263" r:id="rId11"/>
    <p:sldId id="273"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
            </a:r>
            <a:br>
              <a:rPr lang="en-US" dirty="0" smtClean="0"/>
            </a:br>
            <a:r>
              <a:rPr lang="en-US" b="1" u="sng" dirty="0" smtClean="0"/>
              <a:t>BAB 12. </a:t>
            </a:r>
            <a:r>
              <a:rPr lang="id-ID" b="1" u="sng" dirty="0" smtClean="0"/>
              <a:t>Kualitas Pelayanan </a:t>
            </a:r>
            <a:r>
              <a:rPr lang="en-US" dirty="0" smtClean="0"/>
              <a:t/>
            </a:r>
            <a:br>
              <a:rPr lang="en-US" dirty="0" smtClean="0"/>
            </a:br>
            <a:r>
              <a:rPr lang="id-ID" b="1" dirty="0" smtClean="0"/>
              <a:t> </a:t>
            </a:r>
            <a:r>
              <a:rPr lang="en-US" dirty="0" smtClean="0"/>
              <a:t/>
            </a:r>
            <a:br>
              <a:rPr lang="en-US" dirty="0" smtClean="0"/>
            </a:br>
            <a:endParaRPr lang="en-US" dirty="0"/>
          </a:p>
        </p:txBody>
      </p:sp>
      <p:sp>
        <p:nvSpPr>
          <p:cNvPr id="5" name="Content Placeholder 4"/>
          <p:cNvSpPr>
            <a:spLocks noGrp="1"/>
          </p:cNvSpPr>
          <p:nvPr>
            <p:ph idx="1"/>
          </p:nvPr>
        </p:nvSpPr>
        <p:spPr>
          <a:xfrm>
            <a:off x="0" y="990600"/>
            <a:ext cx="8686800" cy="5867400"/>
          </a:xfrm>
        </p:spPr>
        <p:txBody>
          <a:bodyPr>
            <a:normAutofit fontScale="92500" lnSpcReduction="10000"/>
          </a:bodyPr>
          <a:lstStyle/>
          <a:p>
            <a:pPr algn="just"/>
            <a:r>
              <a:rPr lang="en-US" b="1" dirty="0" err="1" smtClean="0"/>
              <a:t>Beberapa</a:t>
            </a:r>
            <a:r>
              <a:rPr lang="en-US" b="1" dirty="0" smtClean="0"/>
              <a:t> </a:t>
            </a:r>
            <a:r>
              <a:rPr lang="en-US" b="1" dirty="0" err="1" smtClean="0"/>
              <a:t>pengertian</a:t>
            </a:r>
            <a:r>
              <a:rPr lang="en-US" b="1" dirty="0" smtClean="0"/>
              <a:t> </a:t>
            </a:r>
            <a:r>
              <a:rPr lang="en-US" b="1" dirty="0" err="1" smtClean="0"/>
              <a:t>pelayanan</a:t>
            </a:r>
            <a:r>
              <a:rPr lang="en-US" b="1" dirty="0" smtClean="0"/>
              <a:t>: </a:t>
            </a:r>
            <a:endParaRPr lang="en-US" b="1" dirty="0" smtClean="0"/>
          </a:p>
          <a:p>
            <a:pPr marL="514350" indent="-514350" algn="just">
              <a:buAutoNum type="arabicParenBoth"/>
            </a:pPr>
            <a:r>
              <a:rPr lang="en-US" b="1" dirty="0" err="1" smtClean="0"/>
              <a:t>Pelayanan</a:t>
            </a:r>
            <a:r>
              <a:rPr lang="en-US" b="1" dirty="0" smtClean="0"/>
              <a:t> </a:t>
            </a:r>
            <a:r>
              <a:rPr lang="en-US" b="1" dirty="0" err="1" smtClean="0"/>
              <a:t>adalah</a:t>
            </a:r>
            <a:r>
              <a:rPr lang="en-US" b="1" dirty="0" smtClean="0"/>
              <a:t> </a:t>
            </a:r>
            <a:r>
              <a:rPr lang="en-US" b="1" dirty="0" err="1" smtClean="0"/>
              <a:t>kegiatan</a:t>
            </a:r>
            <a:r>
              <a:rPr lang="en-US" b="1" dirty="0" smtClean="0"/>
              <a:t> yang </a:t>
            </a:r>
            <a:r>
              <a:rPr lang="en-US" b="1" dirty="0" err="1" smtClean="0"/>
              <a:t>ditawarkan</a:t>
            </a:r>
            <a:r>
              <a:rPr lang="en-US" b="1" dirty="0" smtClean="0"/>
              <a:t> </a:t>
            </a:r>
            <a:r>
              <a:rPr lang="en-US" b="1" dirty="0" err="1" smtClean="0"/>
              <a:t>oleh</a:t>
            </a:r>
            <a:r>
              <a:rPr lang="en-US" b="1" dirty="0" smtClean="0"/>
              <a:t> </a:t>
            </a:r>
            <a:r>
              <a:rPr lang="en-US" b="1" dirty="0" err="1" smtClean="0"/>
              <a:t>organisasi</a:t>
            </a:r>
            <a:r>
              <a:rPr lang="en-US" b="1" dirty="0" smtClean="0"/>
              <a:t> </a:t>
            </a:r>
            <a:r>
              <a:rPr lang="en-US" b="1" dirty="0" err="1" smtClean="0"/>
              <a:t>atau</a:t>
            </a:r>
            <a:r>
              <a:rPr lang="en-US" b="1" dirty="0" smtClean="0"/>
              <a:t> </a:t>
            </a:r>
            <a:r>
              <a:rPr lang="en-US" b="1" dirty="0" err="1" smtClean="0"/>
              <a:t>perorangan</a:t>
            </a:r>
            <a:r>
              <a:rPr lang="en-US" b="1" dirty="0" smtClean="0"/>
              <a:t> </a:t>
            </a:r>
            <a:r>
              <a:rPr lang="en-US" b="1" dirty="0" err="1" smtClean="0"/>
              <a:t>kepada</a:t>
            </a:r>
            <a:r>
              <a:rPr lang="en-US" b="1" dirty="0" smtClean="0"/>
              <a:t> </a:t>
            </a:r>
            <a:r>
              <a:rPr lang="en-US" b="1" dirty="0" err="1" smtClean="0"/>
              <a:t>konsumen</a:t>
            </a:r>
            <a:r>
              <a:rPr lang="en-US" b="1" dirty="0" smtClean="0"/>
              <a:t>, yang </a:t>
            </a:r>
            <a:r>
              <a:rPr lang="en-US" b="1" dirty="0" err="1" smtClean="0"/>
              <a:t>bersifat</a:t>
            </a:r>
            <a:r>
              <a:rPr lang="en-US" b="1" dirty="0" smtClean="0"/>
              <a:t> </a:t>
            </a:r>
            <a:r>
              <a:rPr lang="en-US" b="1" dirty="0" err="1" smtClean="0"/>
              <a:t>tidak</a:t>
            </a:r>
            <a:r>
              <a:rPr lang="en-US" b="1" dirty="0" smtClean="0"/>
              <a:t> </a:t>
            </a:r>
            <a:r>
              <a:rPr lang="en-US" b="1" dirty="0" err="1" smtClean="0"/>
              <a:t>berwujud</a:t>
            </a:r>
            <a:r>
              <a:rPr lang="en-US" b="1" dirty="0" smtClean="0"/>
              <a:t> </a:t>
            </a:r>
            <a:r>
              <a:rPr lang="en-US" b="1" dirty="0" err="1" smtClean="0"/>
              <a:t>dan</a:t>
            </a:r>
            <a:r>
              <a:rPr lang="en-US" b="1" dirty="0" smtClean="0"/>
              <a:t> </a:t>
            </a:r>
            <a:r>
              <a:rPr lang="en-US" b="1" dirty="0" err="1" smtClean="0"/>
              <a:t>tidak</a:t>
            </a:r>
            <a:r>
              <a:rPr lang="en-US" b="1" dirty="0" smtClean="0"/>
              <a:t> </a:t>
            </a:r>
            <a:r>
              <a:rPr lang="en-US" b="1" dirty="0" err="1" smtClean="0"/>
              <a:t>dapat</a:t>
            </a:r>
            <a:r>
              <a:rPr lang="en-US" b="1" dirty="0" smtClean="0"/>
              <a:t> </a:t>
            </a:r>
            <a:r>
              <a:rPr lang="en-US" b="1" dirty="0" err="1" smtClean="0"/>
              <a:t>dimiliki</a:t>
            </a:r>
            <a:r>
              <a:rPr lang="en-US" b="1" dirty="0" smtClean="0"/>
              <a:t>, </a:t>
            </a:r>
            <a:endParaRPr lang="en-US" b="1" dirty="0" smtClean="0"/>
          </a:p>
          <a:p>
            <a:pPr marL="514350" indent="-514350" algn="just">
              <a:buAutoNum type="arabicParenBoth"/>
            </a:pPr>
            <a:r>
              <a:rPr lang="en-US" b="1" i="1" dirty="0" smtClean="0"/>
              <a:t> </a:t>
            </a:r>
            <a:r>
              <a:rPr lang="en-US" b="1" i="1" dirty="0" smtClean="0"/>
              <a:t>Service is whatever enhances customer satisfaction</a:t>
            </a:r>
            <a:r>
              <a:rPr lang="en-US" b="1" dirty="0" smtClean="0"/>
              <a:t>, </a:t>
            </a:r>
            <a:r>
              <a:rPr lang="en-US" b="1" dirty="0" smtClean="0"/>
              <a:t>(</a:t>
            </a:r>
            <a:r>
              <a:rPr lang="en-US" b="1" dirty="0" err="1" smtClean="0"/>
              <a:t>Layanan</a:t>
            </a:r>
            <a:r>
              <a:rPr lang="en-US" b="1" dirty="0" smtClean="0"/>
              <a:t> </a:t>
            </a:r>
            <a:r>
              <a:rPr lang="en-US" b="1" dirty="0" err="1" smtClean="0"/>
              <a:t>adalah</a:t>
            </a:r>
            <a:r>
              <a:rPr lang="en-US" b="1" dirty="0" smtClean="0"/>
              <a:t> </a:t>
            </a:r>
            <a:r>
              <a:rPr lang="en-US" b="1" dirty="0" err="1" smtClean="0"/>
              <a:t>apa</a:t>
            </a:r>
            <a:r>
              <a:rPr lang="en-US" b="1" dirty="0" smtClean="0"/>
              <a:t> pun yang </a:t>
            </a:r>
            <a:r>
              <a:rPr lang="en-US" b="1" dirty="0" err="1" smtClean="0"/>
              <a:t>meningkatkan</a:t>
            </a:r>
            <a:r>
              <a:rPr lang="en-US" b="1" dirty="0" smtClean="0"/>
              <a:t> </a:t>
            </a:r>
            <a:r>
              <a:rPr lang="en-US" b="1" dirty="0" err="1" smtClean="0"/>
              <a:t>kepuasan</a:t>
            </a:r>
            <a:r>
              <a:rPr lang="en-US" b="1" dirty="0" smtClean="0"/>
              <a:t> </a:t>
            </a:r>
            <a:r>
              <a:rPr lang="en-US" b="1" dirty="0" err="1" smtClean="0"/>
              <a:t>pelanggan</a:t>
            </a:r>
            <a:r>
              <a:rPr lang="en-US" b="1" dirty="0" smtClean="0"/>
              <a:t>).</a:t>
            </a:r>
            <a:endParaRPr lang="en-US" b="1" dirty="0" smtClean="0"/>
          </a:p>
          <a:p>
            <a:pPr marL="514350" indent="-514350" algn="just">
              <a:buAutoNum type="arabicParenBoth"/>
            </a:pPr>
            <a:r>
              <a:rPr lang="en-US" b="1" dirty="0" smtClean="0"/>
              <a:t> </a:t>
            </a:r>
            <a:r>
              <a:rPr lang="en-US" b="1" i="1" dirty="0" smtClean="0"/>
              <a:t>Service is those thing which when added to a product, increase its utility or value to a </a:t>
            </a:r>
            <a:r>
              <a:rPr lang="en-US" b="1" i="1" dirty="0" err="1" smtClean="0"/>
              <a:t>custome</a:t>
            </a:r>
            <a:r>
              <a:rPr lang="en-US" b="1" i="1" dirty="0" smtClean="0"/>
              <a:t>(</a:t>
            </a:r>
            <a:r>
              <a:rPr lang="en-US" b="1" i="1" dirty="0" err="1" smtClean="0"/>
              <a:t>Layanan</a:t>
            </a:r>
            <a:r>
              <a:rPr lang="en-US" b="1" i="1" dirty="0" smtClean="0"/>
              <a:t> </a:t>
            </a:r>
            <a:r>
              <a:rPr lang="en-US" b="1" i="1" dirty="0" err="1" smtClean="0"/>
              <a:t>mereka</a:t>
            </a:r>
            <a:r>
              <a:rPr lang="en-US" b="1" i="1" dirty="0" smtClean="0"/>
              <a:t> </a:t>
            </a:r>
            <a:r>
              <a:rPr lang="en-US" b="1" i="1" dirty="0" err="1" smtClean="0"/>
              <a:t>hal</a:t>
            </a:r>
            <a:r>
              <a:rPr lang="en-US" b="1" i="1" dirty="0" smtClean="0"/>
              <a:t> yang </a:t>
            </a:r>
            <a:r>
              <a:rPr lang="en-US" b="1" i="1" dirty="0" err="1" smtClean="0"/>
              <a:t>ketika</a:t>
            </a:r>
            <a:r>
              <a:rPr lang="en-US" b="1" i="1" dirty="0" smtClean="0"/>
              <a:t> </a:t>
            </a:r>
            <a:r>
              <a:rPr lang="en-US" b="1" i="1" dirty="0" err="1" smtClean="0"/>
              <a:t>ditambahkan</a:t>
            </a:r>
            <a:r>
              <a:rPr lang="en-US" b="1" i="1" dirty="0" smtClean="0"/>
              <a:t> </a:t>
            </a:r>
            <a:r>
              <a:rPr lang="en-US" b="1" i="1" dirty="0" err="1" smtClean="0"/>
              <a:t>ke</a:t>
            </a:r>
            <a:r>
              <a:rPr lang="en-US" b="1" i="1" dirty="0" smtClean="0"/>
              <a:t> </a:t>
            </a:r>
            <a:r>
              <a:rPr lang="en-US" b="1" i="1" dirty="0" err="1" smtClean="0"/>
              <a:t>produk</a:t>
            </a:r>
            <a:r>
              <a:rPr lang="en-US" b="1" i="1" dirty="0" smtClean="0"/>
              <a:t>, </a:t>
            </a:r>
            <a:r>
              <a:rPr lang="en-US" b="1" i="1" dirty="0" err="1" smtClean="0"/>
              <a:t>meningkatkan</a:t>
            </a:r>
            <a:r>
              <a:rPr lang="en-US" b="1" i="1" dirty="0" smtClean="0"/>
              <a:t> </a:t>
            </a:r>
            <a:r>
              <a:rPr lang="en-US" b="1" i="1" dirty="0" err="1" smtClean="0"/>
              <a:t>utilitas</a:t>
            </a:r>
            <a:r>
              <a:rPr lang="en-US" b="1" i="1" dirty="0" smtClean="0"/>
              <a:t> </a:t>
            </a:r>
            <a:r>
              <a:rPr lang="en-US" b="1" i="1" dirty="0" err="1" smtClean="0"/>
              <a:t>atau</a:t>
            </a:r>
            <a:r>
              <a:rPr lang="en-US" b="1" i="1" dirty="0" smtClean="0"/>
              <a:t> </a:t>
            </a:r>
            <a:r>
              <a:rPr lang="en-US" b="1" i="1" dirty="0" err="1" smtClean="0"/>
              <a:t>nilai</a:t>
            </a:r>
            <a:r>
              <a:rPr lang="en-US" b="1" i="1" dirty="0" smtClean="0"/>
              <a:t> </a:t>
            </a:r>
            <a:r>
              <a:rPr lang="en-US" b="1" i="1" dirty="0" smtClean="0"/>
              <a:t> ).</a:t>
            </a:r>
            <a:endParaRPr lang="en-US" b="1" dirty="0" smtClean="0"/>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lvl="0" algn="just"/>
            <a:endParaRPr lang="en-US" b="1" dirty="0" smtClean="0"/>
          </a:p>
          <a:p>
            <a:pPr lvl="0" algn="just"/>
            <a:r>
              <a:rPr lang="en-US" b="1" dirty="0" smtClean="0"/>
              <a:t>Gap III</a:t>
            </a:r>
            <a:r>
              <a:rPr lang="id-ID" b="1" dirty="0" smtClean="0"/>
              <a:t>	</a:t>
            </a:r>
            <a:r>
              <a:rPr lang="en-US" b="1" dirty="0" smtClean="0"/>
              <a:t>: </a:t>
            </a:r>
            <a:r>
              <a:rPr lang="id-ID" b="1" dirty="0" smtClean="0"/>
              <a:t>	</a:t>
            </a:r>
            <a:r>
              <a:rPr lang="en-US" b="1" dirty="0" err="1" smtClean="0"/>
              <a:t>Standar</a:t>
            </a:r>
            <a:r>
              <a:rPr lang="en-US" b="1" dirty="0" smtClean="0"/>
              <a:t> </a:t>
            </a:r>
            <a:r>
              <a:rPr lang="en-US" b="1" dirty="0" err="1" smtClean="0"/>
              <a:t>pelayanan</a:t>
            </a:r>
            <a:r>
              <a:rPr lang="en-US" b="1" dirty="0" smtClean="0"/>
              <a:t> versus </a:t>
            </a:r>
            <a:r>
              <a:rPr lang="en-US" b="1" dirty="0" err="1" smtClean="0"/>
              <a:t>pemberian</a:t>
            </a:r>
            <a:r>
              <a:rPr lang="en-US" b="1" dirty="0" smtClean="0"/>
              <a:t> </a:t>
            </a:r>
            <a:r>
              <a:rPr lang="en-US" b="1" dirty="0" err="1" smtClean="0"/>
              <a:t>pelayanan</a:t>
            </a:r>
            <a:r>
              <a:rPr lang="en-US" b="1" dirty="0" smtClean="0"/>
              <a:t>. </a:t>
            </a:r>
            <a:r>
              <a:rPr lang="en-US" b="1" dirty="0" err="1" smtClean="0"/>
              <a:t>Ini</a:t>
            </a:r>
            <a:r>
              <a:rPr lang="en-US" b="1" dirty="0" smtClean="0"/>
              <a:t> </a:t>
            </a:r>
            <a:r>
              <a:rPr lang="en-US" b="1" dirty="0" err="1" smtClean="0"/>
              <a:t>disebabkan</a:t>
            </a:r>
            <a:r>
              <a:rPr lang="en-US" b="1" dirty="0" smtClean="0"/>
              <a:t> </a:t>
            </a:r>
            <a:r>
              <a:rPr lang="en-US" b="1" dirty="0" err="1" smtClean="0"/>
              <a:t>oleh</a:t>
            </a:r>
            <a:r>
              <a:rPr lang="en-US" b="1" dirty="0" smtClean="0"/>
              <a:t> </a:t>
            </a:r>
            <a:r>
              <a:rPr lang="en-US" b="1" i="1" dirty="0" smtClean="0"/>
              <a:t>role ambiguity and conflict, poor employee-job fit and poor technology-job fit, inappropriate supervisory control systems, lack of perceived control and lack of teamwork</a:t>
            </a:r>
            <a:r>
              <a:rPr lang="en-US" b="1" dirty="0" smtClean="0"/>
              <a:t>. </a:t>
            </a:r>
            <a:r>
              <a:rPr lang="en-US" b="1" dirty="0" smtClean="0"/>
              <a:t>(</a:t>
            </a:r>
            <a:r>
              <a:rPr lang="en-US" b="1" dirty="0" err="1" smtClean="0"/>
              <a:t>ambiguitas</a:t>
            </a:r>
            <a:r>
              <a:rPr lang="en-US" b="1" dirty="0" smtClean="0"/>
              <a:t> </a:t>
            </a:r>
            <a:r>
              <a:rPr lang="en-US" b="1" dirty="0" err="1" smtClean="0"/>
              <a:t>peran</a:t>
            </a:r>
            <a:r>
              <a:rPr lang="en-US" b="1" dirty="0" smtClean="0"/>
              <a:t> </a:t>
            </a:r>
            <a:r>
              <a:rPr lang="en-US" b="1" dirty="0" err="1" smtClean="0"/>
              <a:t>dan</a:t>
            </a:r>
            <a:r>
              <a:rPr lang="en-US" b="1" dirty="0" smtClean="0"/>
              <a:t> </a:t>
            </a:r>
            <a:r>
              <a:rPr lang="en-US" b="1" dirty="0" err="1" smtClean="0"/>
              <a:t>konflik</a:t>
            </a:r>
            <a:r>
              <a:rPr lang="en-US" b="1" dirty="0" smtClean="0"/>
              <a:t>, </a:t>
            </a:r>
            <a:r>
              <a:rPr lang="en-US" b="1" dirty="0" err="1" smtClean="0"/>
              <a:t>kurang</a:t>
            </a:r>
            <a:r>
              <a:rPr lang="en-US" b="1" dirty="0" smtClean="0"/>
              <a:t> fit </a:t>
            </a:r>
            <a:r>
              <a:rPr lang="en-US" b="1" dirty="0" err="1" smtClean="0"/>
              <a:t>kerja</a:t>
            </a:r>
            <a:r>
              <a:rPr lang="en-US" b="1" dirty="0" smtClean="0"/>
              <a:t> </a:t>
            </a:r>
            <a:r>
              <a:rPr lang="en-US" b="1" dirty="0" err="1" smtClean="0"/>
              <a:t>karyawan</a:t>
            </a:r>
            <a:r>
              <a:rPr lang="en-US" b="1" dirty="0" smtClean="0"/>
              <a:t> </a:t>
            </a:r>
            <a:r>
              <a:rPr lang="en-US" b="1" dirty="0" err="1" smtClean="0"/>
              <a:t>dan</a:t>
            </a:r>
            <a:r>
              <a:rPr lang="en-US" b="1" dirty="0" smtClean="0"/>
              <a:t> </a:t>
            </a:r>
            <a:r>
              <a:rPr lang="en-US" b="1" dirty="0" err="1" smtClean="0"/>
              <a:t>teknologi-pekerjaan</a:t>
            </a:r>
            <a:r>
              <a:rPr lang="en-US" b="1" dirty="0" smtClean="0"/>
              <a:t> </a:t>
            </a:r>
            <a:r>
              <a:rPr lang="en-US" b="1" dirty="0" smtClean="0"/>
              <a:t>yang </a:t>
            </a:r>
            <a:r>
              <a:rPr lang="en-US" b="1" dirty="0" err="1" smtClean="0"/>
              <a:t>buruk</a:t>
            </a:r>
            <a:r>
              <a:rPr lang="en-US" b="1" dirty="0" smtClean="0"/>
              <a:t>, </a:t>
            </a:r>
            <a:r>
              <a:rPr lang="en-US" b="1" dirty="0" err="1" smtClean="0"/>
              <a:t>pantas</a:t>
            </a:r>
            <a:r>
              <a:rPr lang="en-US" b="1" dirty="0" smtClean="0"/>
              <a:t> </a:t>
            </a:r>
            <a:r>
              <a:rPr lang="en-US" b="1" dirty="0" err="1" smtClean="0"/>
              <a:t>sistem</a:t>
            </a:r>
            <a:r>
              <a:rPr lang="en-US" b="1" dirty="0" smtClean="0"/>
              <a:t> </a:t>
            </a:r>
            <a:r>
              <a:rPr lang="en-US" b="1" dirty="0" err="1" smtClean="0"/>
              <a:t>kontrol</a:t>
            </a:r>
            <a:r>
              <a:rPr lang="en-US" b="1" dirty="0" smtClean="0"/>
              <a:t> </a:t>
            </a:r>
            <a:r>
              <a:rPr lang="en-US" b="1" dirty="0" err="1" smtClean="0"/>
              <a:t>pengawasan</a:t>
            </a:r>
            <a:r>
              <a:rPr lang="en-US" b="1" dirty="0" smtClean="0"/>
              <a:t>, </a:t>
            </a:r>
            <a:r>
              <a:rPr lang="en-US" b="1" dirty="0" err="1" smtClean="0"/>
              <a:t>kurangnya</a:t>
            </a:r>
            <a:r>
              <a:rPr lang="en-US" b="1" dirty="0" smtClean="0"/>
              <a:t> </a:t>
            </a:r>
            <a:r>
              <a:rPr lang="en-US" b="1" dirty="0" err="1" smtClean="0"/>
              <a:t>kontrol</a:t>
            </a:r>
            <a:r>
              <a:rPr lang="en-US" b="1" dirty="0" smtClean="0"/>
              <a:t> </a:t>
            </a:r>
            <a:r>
              <a:rPr lang="en-US" b="1" dirty="0" err="1" smtClean="0"/>
              <a:t>dirasakan</a:t>
            </a:r>
            <a:r>
              <a:rPr lang="en-US" b="1" dirty="0" smtClean="0"/>
              <a:t> </a:t>
            </a:r>
            <a:r>
              <a:rPr lang="en-US" b="1" dirty="0" err="1" smtClean="0"/>
              <a:t>dan</a:t>
            </a:r>
            <a:r>
              <a:rPr lang="en-US" b="1" dirty="0" smtClean="0"/>
              <a:t> </a:t>
            </a:r>
            <a:r>
              <a:rPr lang="en-US" b="1" dirty="0" err="1" smtClean="0"/>
              <a:t>kurangnya</a:t>
            </a:r>
            <a:r>
              <a:rPr lang="en-US" b="1" dirty="0" smtClean="0"/>
              <a:t> </a:t>
            </a:r>
            <a:r>
              <a:rPr lang="en-US" b="1" dirty="0" err="1" smtClean="0"/>
              <a:t>kerja</a:t>
            </a:r>
            <a:r>
              <a:rPr lang="en-US" b="1" dirty="0" smtClean="0"/>
              <a:t> </a:t>
            </a:r>
            <a:r>
              <a:rPr lang="en-US" b="1" dirty="0" err="1" smtClean="0"/>
              <a:t>sama</a:t>
            </a:r>
            <a:r>
              <a:rPr lang="en-US" b="1" dirty="0" smtClean="0"/>
              <a:t> </a:t>
            </a:r>
            <a:r>
              <a:rPr lang="en-US" b="1" dirty="0" err="1" smtClean="0"/>
              <a:t>tim</a:t>
            </a:r>
            <a:r>
              <a:rPr lang="en-US" b="1" dirty="0" smtClean="0"/>
              <a:t>.</a:t>
            </a:r>
            <a:endParaRPr lang="en-US"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lvl="0" algn="just">
              <a:buNone/>
            </a:pPr>
            <a:endParaRPr lang="en-US" sz="3600" b="1" dirty="0" smtClean="0"/>
          </a:p>
          <a:p>
            <a:pPr lvl="0" algn="just">
              <a:buNone/>
            </a:pPr>
            <a:r>
              <a:rPr lang="en-US" sz="3600" b="1" dirty="0" smtClean="0"/>
              <a:t> </a:t>
            </a:r>
            <a:r>
              <a:rPr lang="en-US" sz="3600" b="1" dirty="0" smtClean="0"/>
              <a:t>  Gap </a:t>
            </a:r>
            <a:r>
              <a:rPr lang="en-US" sz="3600" b="1" dirty="0" smtClean="0"/>
              <a:t>IV</a:t>
            </a:r>
            <a:r>
              <a:rPr lang="id-ID" sz="3600" b="1" dirty="0" smtClean="0"/>
              <a:t>	</a:t>
            </a:r>
            <a:r>
              <a:rPr lang="en-US" sz="3600" b="1" dirty="0" smtClean="0"/>
              <a:t>: </a:t>
            </a:r>
            <a:r>
              <a:rPr lang="id-ID" sz="3600" b="1" dirty="0" smtClean="0"/>
              <a:t>	</a:t>
            </a:r>
            <a:endParaRPr lang="en-US" sz="3600" b="1" dirty="0" smtClean="0"/>
          </a:p>
          <a:p>
            <a:pPr lvl="0" algn="just">
              <a:buNone/>
            </a:pPr>
            <a:r>
              <a:rPr lang="en-US" sz="3600" b="1" dirty="0" smtClean="0"/>
              <a:t> </a:t>
            </a:r>
            <a:r>
              <a:rPr lang="en-US" sz="3600" b="1" dirty="0" smtClean="0"/>
              <a:t>  </a:t>
            </a:r>
            <a:r>
              <a:rPr lang="en-US" sz="3600" b="1" dirty="0" err="1" smtClean="0"/>
              <a:t>pemberian</a:t>
            </a:r>
            <a:r>
              <a:rPr lang="en-US" sz="3600" b="1" dirty="0" smtClean="0"/>
              <a:t> </a:t>
            </a:r>
            <a:r>
              <a:rPr lang="en-US" sz="3600" b="1" dirty="0" err="1" smtClean="0"/>
              <a:t>pelayanan</a:t>
            </a:r>
            <a:r>
              <a:rPr lang="en-US" sz="3600" b="1" dirty="0" smtClean="0"/>
              <a:t> versus </a:t>
            </a:r>
            <a:r>
              <a:rPr lang="en-US" sz="3600" b="1" dirty="0" err="1" smtClean="0"/>
              <a:t>komunikasi</a:t>
            </a:r>
            <a:r>
              <a:rPr lang="en-US" sz="3600" b="1" dirty="0" smtClean="0"/>
              <a:t> </a:t>
            </a:r>
            <a:r>
              <a:rPr lang="en-US" sz="3600" b="1" dirty="0" err="1" smtClean="0"/>
              <a:t>kepada</a:t>
            </a:r>
            <a:r>
              <a:rPr lang="en-US" sz="3600" b="1" dirty="0" smtClean="0"/>
              <a:t> </a:t>
            </a:r>
            <a:r>
              <a:rPr lang="en-US" sz="3600" b="1" dirty="0" err="1" smtClean="0"/>
              <a:t>pelanggan</a:t>
            </a:r>
            <a:r>
              <a:rPr lang="en-US" sz="3600" b="1" dirty="0" smtClean="0"/>
              <a:t> (</a:t>
            </a:r>
            <a:r>
              <a:rPr lang="en-US" sz="3600" b="1" dirty="0" err="1" smtClean="0"/>
              <a:t>janji</a:t>
            </a:r>
            <a:r>
              <a:rPr lang="en-US" sz="3600" b="1" dirty="0" smtClean="0"/>
              <a:t> </a:t>
            </a:r>
            <a:r>
              <a:rPr lang="en-US" sz="3600" b="1" dirty="0" err="1" smtClean="0"/>
              <a:t>pelayanan</a:t>
            </a:r>
            <a:r>
              <a:rPr lang="en-US" sz="3600" b="1" dirty="0" smtClean="0"/>
              <a:t>). </a:t>
            </a:r>
            <a:r>
              <a:rPr lang="en-US" sz="3600" b="1" dirty="0" err="1" smtClean="0"/>
              <a:t>Ini</a:t>
            </a:r>
            <a:r>
              <a:rPr lang="en-US" sz="3600" b="1" dirty="0" smtClean="0"/>
              <a:t> </a:t>
            </a:r>
            <a:r>
              <a:rPr lang="en-US" sz="3600" b="1" dirty="0" err="1" smtClean="0"/>
              <a:t>disebabkan</a:t>
            </a:r>
            <a:r>
              <a:rPr lang="en-US" sz="3600" b="1" dirty="0" smtClean="0"/>
              <a:t> </a:t>
            </a:r>
            <a:r>
              <a:rPr lang="en-US" sz="3600" b="1" dirty="0" err="1" smtClean="0"/>
              <a:t>oleh</a:t>
            </a:r>
            <a:r>
              <a:rPr lang="en-US" sz="3600" b="1" dirty="0" smtClean="0"/>
              <a:t> </a:t>
            </a:r>
            <a:r>
              <a:rPr lang="en-US" sz="3600" b="1" i="1" dirty="0" smtClean="0"/>
              <a:t>inadequate horizontal communications and propensity to over-promise</a:t>
            </a:r>
            <a:r>
              <a:rPr lang="en-US" sz="3600" b="1" dirty="0" smtClean="0"/>
              <a:t>.</a:t>
            </a:r>
            <a:r>
              <a:rPr lang="id-ID" sz="3600" b="1" dirty="0" smtClean="0"/>
              <a:t> </a:t>
            </a:r>
            <a:r>
              <a:rPr lang="en-US" sz="3600" b="1" dirty="0" smtClean="0"/>
              <a:t>(</a:t>
            </a:r>
            <a:r>
              <a:rPr lang="en-US" sz="3600" b="1" dirty="0" err="1" smtClean="0"/>
              <a:t>komunikasi</a:t>
            </a:r>
            <a:r>
              <a:rPr lang="en-US" sz="3600" b="1" dirty="0" smtClean="0"/>
              <a:t> </a:t>
            </a:r>
            <a:r>
              <a:rPr lang="en-US" sz="3600" b="1" dirty="0" err="1" smtClean="0"/>
              <a:t>horisontal</a:t>
            </a:r>
            <a:r>
              <a:rPr lang="en-US" sz="3600" b="1" dirty="0" smtClean="0"/>
              <a:t> </a:t>
            </a:r>
            <a:r>
              <a:rPr lang="en-US" sz="3600" b="1" dirty="0" smtClean="0"/>
              <a:t>yang </a:t>
            </a:r>
            <a:r>
              <a:rPr lang="en-US" sz="3600" b="1" dirty="0" err="1" smtClean="0"/>
              <a:t>tidak</a:t>
            </a:r>
            <a:r>
              <a:rPr lang="en-US" sz="3600" b="1" dirty="0" smtClean="0"/>
              <a:t> </a:t>
            </a:r>
            <a:r>
              <a:rPr lang="en-US" sz="3600" b="1" dirty="0" err="1" smtClean="0"/>
              <a:t>memadai</a:t>
            </a:r>
            <a:r>
              <a:rPr lang="en-US" sz="3600" b="1" dirty="0" smtClean="0"/>
              <a:t> </a:t>
            </a:r>
            <a:r>
              <a:rPr lang="en-US" sz="3600" b="1" dirty="0" err="1" smtClean="0"/>
              <a:t>dan</a:t>
            </a:r>
            <a:r>
              <a:rPr lang="en-US" sz="3600" b="1" dirty="0" smtClean="0"/>
              <a:t> </a:t>
            </a:r>
            <a:r>
              <a:rPr lang="en-US" sz="3600" b="1" dirty="0" err="1" smtClean="0"/>
              <a:t>kecenderungan</a:t>
            </a:r>
            <a:r>
              <a:rPr lang="en-US" sz="3600" b="1" dirty="0" smtClean="0"/>
              <a:t> </a:t>
            </a:r>
            <a:r>
              <a:rPr lang="en-US" sz="3600" b="1" dirty="0" err="1" smtClean="0"/>
              <a:t>untuk</a:t>
            </a:r>
            <a:r>
              <a:rPr lang="en-US" sz="3600" b="1" dirty="0" smtClean="0"/>
              <a:t> over-</a:t>
            </a:r>
            <a:r>
              <a:rPr lang="en-US" sz="3600" b="1" dirty="0" err="1" smtClean="0"/>
              <a:t>janji</a:t>
            </a:r>
            <a:r>
              <a:rPr lang="en-US" sz="3600" b="1" dirty="0" smtClean="0"/>
              <a:t>.</a:t>
            </a:r>
          </a:p>
          <a:p>
            <a:pPr algn="just">
              <a:buNone/>
            </a:pP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d-ID" b="1" dirty="0" smtClean="0"/>
              <a:t>Gap tersebut dapat dikendalikan dengan tingginya keterampilan kepemimpinan yang melekat pada pimpinan dalam </a:t>
            </a:r>
            <a:r>
              <a:rPr lang="id-ID" b="1" i="1" dirty="0" smtClean="0"/>
              <a:t>service provider </a:t>
            </a:r>
            <a:r>
              <a:rPr lang="id-ID" b="1" dirty="0" smtClean="0"/>
              <a:t>untuk mengelola segala aspek yang berkenaan dengan itu.  Paling tidak keterampilan kepemimpinan dalam konteks ini dapat mengacu pada teori yang salah satunya dikemukakan oleh Davis dan Newstrom (1993) yaitu keterampilan teknis (</a:t>
            </a:r>
            <a:r>
              <a:rPr lang="id-ID" b="1" i="1" dirty="0" smtClean="0"/>
              <a:t>technical skill</a:t>
            </a:r>
            <a:r>
              <a:rPr lang="id-ID" b="1" dirty="0" smtClean="0"/>
              <a:t>), keterampilan manusiawi (</a:t>
            </a:r>
            <a:r>
              <a:rPr lang="id-ID" b="1" i="1" dirty="0" smtClean="0"/>
              <a:t>human skill</a:t>
            </a:r>
            <a:r>
              <a:rPr lang="id-ID" b="1" dirty="0" smtClean="0"/>
              <a:t>), dan keterampilan konseptual (</a:t>
            </a:r>
            <a:r>
              <a:rPr lang="id-ID" b="1" i="1" dirty="0" smtClean="0"/>
              <a:t>conceptual skill</a:t>
            </a:r>
            <a:r>
              <a:rPr lang="id-ID" b="1" dirty="0" smtClean="0"/>
              <a:t>).   Lebih lanjut Greenleaf dalam karyanya </a:t>
            </a:r>
            <a:r>
              <a:rPr lang="id-ID" b="1" i="1" dirty="0" smtClean="0"/>
              <a:t>The Servant as Leader </a:t>
            </a:r>
            <a:r>
              <a:rPr lang="id-ID" b="1" dirty="0" smtClean="0"/>
              <a:t>melahirkan konsep kepemimpinan-pelayanan yang menekankan kepada peningkatan pelayanan kepada orang lain, yang merupakan sebuah pendekatan holistik dalam pekerjaan dan rasa kemasyarakatan. </a:t>
            </a:r>
            <a:endParaRPr lang="en-US"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en-GB" b="1" dirty="0" err="1" smtClean="0"/>
              <a:t>Parasuraman</a:t>
            </a:r>
            <a:r>
              <a:rPr lang="en-GB" b="1" smtClean="0"/>
              <a:t> </a:t>
            </a:r>
            <a:r>
              <a:rPr lang="en-GB" b="1" smtClean="0"/>
              <a:t>juga</a:t>
            </a:r>
            <a:r>
              <a:rPr lang="en-GB" b="1" dirty="0" smtClean="0"/>
              <a:t> </a:t>
            </a:r>
            <a:r>
              <a:rPr lang="en-GB" b="1" dirty="0" err="1" smtClean="0"/>
              <a:t>mengemukakan</a:t>
            </a:r>
            <a:r>
              <a:rPr lang="en-GB" b="1" dirty="0" smtClean="0"/>
              <a:t> </a:t>
            </a:r>
            <a:r>
              <a:rPr lang="en-GB" b="1" dirty="0" err="1" smtClean="0"/>
              <a:t>bahwa</a:t>
            </a:r>
            <a:r>
              <a:rPr lang="en-GB" b="1" dirty="0" smtClean="0"/>
              <a:t> </a:t>
            </a:r>
            <a:r>
              <a:rPr lang="id-ID" b="1" dirty="0" smtClean="0"/>
              <a:t>kualitas pelayanan sangat dipengaruhi oleh efektivitas manajemen pelayanan dan profesionalisme SDM dari </a:t>
            </a:r>
            <a:r>
              <a:rPr lang="id-ID" b="1" i="1" dirty="0" smtClean="0"/>
              <a:t>service provider</a:t>
            </a:r>
            <a:r>
              <a:rPr lang="id-ID" b="1" dirty="0" smtClean="0"/>
              <a:t>.  Peningkatan efektivitas manajemen pelayanan yang mempengaruhi kualitas pelayanan menurut Gaspersz berkaitan dengan redefinisi visi, reduksi hambatan, komunikasi, evaluasi dan koreksi yang </a:t>
            </a:r>
            <a:r>
              <a:rPr lang="id-ID" b="1" i="1" dirty="0" smtClean="0"/>
              <a:t>sustainable</a:t>
            </a:r>
            <a:r>
              <a:rPr lang="id-ID" b="1" dirty="0" smtClean="0"/>
              <a:t>, peningkatan </a:t>
            </a:r>
            <a:r>
              <a:rPr lang="id-ID" b="1" i="1" dirty="0" smtClean="0"/>
              <a:t>customer-suplayer relationship</a:t>
            </a:r>
            <a:r>
              <a:rPr lang="id-ID" b="1" dirty="0" smtClean="0"/>
              <a:t>, pemberdayaan pegawai serta pendidikan dan pelatihan.  Komunikasi dikatakan sebagai hal yang penting karena berungsi sebagai perekat yang mengikat semua teknik, praktek, filosofi, dan alat-alat untuk kesuksesan pengembangan manajemen kualitas.  </a:t>
            </a:r>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en-US" b="1" dirty="0" err="1" smtClean="0"/>
              <a:t>Adapun</a:t>
            </a:r>
            <a:r>
              <a:rPr lang="en-US" b="1" dirty="0" smtClean="0"/>
              <a:t> yang </a:t>
            </a:r>
            <a:r>
              <a:rPr lang="en-US" b="1" dirty="0" err="1" smtClean="0"/>
              <a:t>menjadi</a:t>
            </a:r>
            <a:r>
              <a:rPr lang="en-US" b="1" dirty="0" smtClean="0"/>
              <a:t> </a:t>
            </a:r>
            <a:r>
              <a:rPr lang="en-US" b="1" dirty="0" err="1" smtClean="0"/>
              <a:t>dimensi</a:t>
            </a:r>
            <a:r>
              <a:rPr lang="en-US" b="1" dirty="0" smtClean="0"/>
              <a:t> SERVQUAL yang </a:t>
            </a:r>
            <a:r>
              <a:rPr lang="en-US" b="1" dirty="0" err="1" smtClean="0"/>
              <a:t>disebut</a:t>
            </a:r>
            <a:r>
              <a:rPr lang="en-US" b="1" dirty="0" smtClean="0"/>
              <a:t> </a:t>
            </a:r>
            <a:r>
              <a:rPr lang="en-US" b="1" dirty="0" err="1" smtClean="0"/>
              <a:t>Parasuraman</a:t>
            </a:r>
            <a:r>
              <a:rPr lang="en-US" b="1" dirty="0" smtClean="0"/>
              <a:t> </a:t>
            </a:r>
            <a:r>
              <a:rPr lang="en-US" b="1" dirty="0" err="1" smtClean="0"/>
              <a:t>sebagai</a:t>
            </a:r>
            <a:r>
              <a:rPr lang="en-US" b="1" dirty="0" smtClean="0"/>
              <a:t> </a:t>
            </a:r>
            <a:r>
              <a:rPr lang="en-US" b="1" i="1" dirty="0" smtClean="0"/>
              <a:t>‘service quality determinants’,</a:t>
            </a:r>
            <a:r>
              <a:rPr lang="en-US" b="1" dirty="0" smtClean="0"/>
              <a:t> </a:t>
            </a:r>
            <a:r>
              <a:rPr lang="en-US" b="1" dirty="0" err="1" smtClean="0"/>
              <a:t>dipaparkan</a:t>
            </a:r>
            <a:r>
              <a:rPr lang="en-US" b="1" dirty="0" smtClean="0"/>
              <a:t> Lee (2001) </a:t>
            </a:r>
            <a:r>
              <a:rPr lang="en-US" b="1" dirty="0" err="1" smtClean="0"/>
              <a:t>sebagai</a:t>
            </a:r>
            <a:r>
              <a:rPr lang="en-US" b="1" dirty="0" smtClean="0"/>
              <a:t> </a:t>
            </a:r>
            <a:r>
              <a:rPr lang="en-US" b="1" dirty="0" err="1" smtClean="0"/>
              <a:t>berikut</a:t>
            </a:r>
            <a:r>
              <a:rPr lang="en-US" b="1" dirty="0" smtClean="0"/>
              <a:t>:</a:t>
            </a:r>
          </a:p>
          <a:p>
            <a:pPr lvl="0" algn="just"/>
            <a:r>
              <a:rPr lang="en-US" b="1" i="1" u="sng" dirty="0" smtClean="0"/>
              <a:t>The Tangibles</a:t>
            </a:r>
            <a:r>
              <a:rPr lang="en-US" b="1" i="1" dirty="0" smtClean="0"/>
              <a:t>, include the physical facilities, equipment, and appearance of personnel.</a:t>
            </a:r>
            <a:endParaRPr lang="en-US" b="1" dirty="0" smtClean="0"/>
          </a:p>
          <a:p>
            <a:pPr lvl="0" algn="just"/>
            <a:r>
              <a:rPr lang="en-US" b="1" i="1" u="sng" dirty="0" smtClean="0"/>
              <a:t>Reliability</a:t>
            </a:r>
            <a:r>
              <a:rPr lang="en-US" b="1" i="1" dirty="0" smtClean="0"/>
              <a:t>, is the ability to perform the promised, service dependably and accurately.</a:t>
            </a:r>
            <a:endParaRPr lang="en-US" b="1" dirty="0" smtClean="0"/>
          </a:p>
          <a:p>
            <a:pPr lvl="0" algn="just"/>
            <a:r>
              <a:rPr lang="en-US" b="1" i="1" u="sng" dirty="0" smtClean="0"/>
              <a:t>Responsiveness</a:t>
            </a:r>
            <a:r>
              <a:rPr lang="en-US" b="1" i="1" dirty="0" smtClean="0"/>
              <a:t>, represents the willingness to help customers, and provide prompt service.</a:t>
            </a:r>
            <a:endParaRPr lang="en-US" b="1" dirty="0" smtClean="0"/>
          </a:p>
          <a:p>
            <a:pPr lvl="0" algn="just"/>
            <a:r>
              <a:rPr lang="en-US" b="1" i="1" u="sng" dirty="0" smtClean="0"/>
              <a:t>Assurance,</a:t>
            </a:r>
            <a:r>
              <a:rPr lang="en-US" b="1" i="1" dirty="0" smtClean="0"/>
              <a:t> refers to the knowledge and courteousness of employees, and their ability to inspire trust and confidence.</a:t>
            </a:r>
            <a:endParaRPr lang="en-US" b="1" dirty="0" smtClean="0"/>
          </a:p>
          <a:p>
            <a:pPr lvl="0" algn="just"/>
            <a:r>
              <a:rPr lang="en-US" b="1" i="1" u="sng" dirty="0" smtClean="0"/>
              <a:t>Empathy,</a:t>
            </a:r>
            <a:r>
              <a:rPr lang="en-US" b="1" i="1" dirty="0" smtClean="0"/>
              <a:t> indicates the caring and </a:t>
            </a:r>
            <a:r>
              <a:rPr lang="en-US" b="1" i="1" dirty="0" err="1" smtClean="0"/>
              <a:t>invidualized</a:t>
            </a:r>
            <a:r>
              <a:rPr lang="en-US" b="1" i="1" dirty="0" smtClean="0"/>
              <a:t>, attention provided to customers.</a:t>
            </a:r>
            <a:endParaRPr lang="en-US"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lgn="just"/>
            <a:r>
              <a:rPr lang="en-US" b="1" dirty="0" err="1" smtClean="0"/>
              <a:t>Selanjutnya</a:t>
            </a:r>
            <a:r>
              <a:rPr lang="en-US" b="1" dirty="0" smtClean="0"/>
              <a:t> Lee (2001) </a:t>
            </a:r>
            <a:r>
              <a:rPr lang="en-US" b="1" dirty="0" err="1" smtClean="0"/>
              <a:t>juga</a:t>
            </a:r>
            <a:r>
              <a:rPr lang="en-US" b="1" dirty="0" smtClean="0"/>
              <a:t> </a:t>
            </a:r>
            <a:r>
              <a:rPr lang="en-US" b="1" dirty="0" err="1" smtClean="0"/>
              <a:t>menjelaskan</a:t>
            </a:r>
            <a:r>
              <a:rPr lang="en-US" b="1" dirty="0" smtClean="0"/>
              <a:t> </a:t>
            </a:r>
            <a:r>
              <a:rPr lang="en-US" b="1" dirty="0" err="1" smtClean="0"/>
              <a:t>bahwa</a:t>
            </a:r>
            <a:r>
              <a:rPr lang="en-US" b="1" dirty="0" smtClean="0"/>
              <a:t> </a:t>
            </a:r>
            <a:r>
              <a:rPr lang="en-US" b="1" dirty="0" err="1" smtClean="0"/>
              <a:t>fisik</a:t>
            </a:r>
            <a:r>
              <a:rPr lang="en-US" b="1" dirty="0" smtClean="0"/>
              <a:t> </a:t>
            </a:r>
            <a:r>
              <a:rPr lang="en-US" b="1" dirty="0" err="1" smtClean="0"/>
              <a:t>umumnya</a:t>
            </a:r>
            <a:r>
              <a:rPr lang="en-US" b="1" dirty="0" smtClean="0"/>
              <a:t> </a:t>
            </a:r>
            <a:r>
              <a:rPr lang="en-US" b="1" dirty="0" err="1" smtClean="0"/>
              <a:t>menyangkut</a:t>
            </a:r>
            <a:r>
              <a:rPr lang="en-US" b="1" dirty="0" smtClean="0"/>
              <a:t> </a:t>
            </a:r>
            <a:r>
              <a:rPr lang="en-US" b="1" dirty="0" err="1" smtClean="0"/>
              <a:t>sarana</a:t>
            </a:r>
            <a:r>
              <a:rPr lang="en-US" b="1" dirty="0" smtClean="0"/>
              <a:t>, </a:t>
            </a:r>
            <a:r>
              <a:rPr lang="en-US" b="1" dirty="0" err="1" smtClean="0"/>
              <a:t>petugas</a:t>
            </a:r>
            <a:r>
              <a:rPr lang="en-US" b="1" dirty="0" smtClean="0"/>
              <a:t>, </a:t>
            </a:r>
            <a:r>
              <a:rPr lang="en-US" b="1" dirty="0" err="1" smtClean="0"/>
              <a:t>dan</a:t>
            </a:r>
            <a:r>
              <a:rPr lang="en-US" b="1" dirty="0" smtClean="0"/>
              <a:t> </a:t>
            </a:r>
            <a:r>
              <a:rPr lang="en-US" b="1" dirty="0" err="1" smtClean="0"/>
              <a:t>produk</a:t>
            </a:r>
            <a:r>
              <a:rPr lang="en-US" b="1" dirty="0" smtClean="0"/>
              <a:t> </a:t>
            </a:r>
            <a:r>
              <a:rPr lang="en-US" b="1" dirty="0" err="1" smtClean="0"/>
              <a:t>pelayanan</a:t>
            </a:r>
            <a:r>
              <a:rPr lang="en-US" b="1" dirty="0" smtClean="0"/>
              <a:t> yang </a:t>
            </a:r>
            <a:r>
              <a:rPr lang="en-US" b="1" dirty="0" err="1" smtClean="0"/>
              <a:t>dapat</a:t>
            </a:r>
            <a:r>
              <a:rPr lang="en-US" b="1" dirty="0" smtClean="0"/>
              <a:t> </a:t>
            </a:r>
            <a:r>
              <a:rPr lang="en-US" b="1" dirty="0" err="1" smtClean="0"/>
              <a:t>dilihat</a:t>
            </a:r>
            <a:r>
              <a:rPr lang="en-US" b="1" dirty="0" smtClean="0"/>
              <a:t> </a:t>
            </a:r>
            <a:r>
              <a:rPr lang="en-US" b="1" dirty="0" err="1" smtClean="0"/>
              <a:t>atau</a:t>
            </a:r>
            <a:r>
              <a:rPr lang="en-US" b="1" dirty="0" smtClean="0"/>
              <a:t> </a:t>
            </a:r>
            <a:r>
              <a:rPr lang="en-US" b="1" dirty="0" err="1" smtClean="0"/>
              <a:t>diraba</a:t>
            </a:r>
            <a:r>
              <a:rPr lang="en-US" b="1" dirty="0" smtClean="0"/>
              <a:t>.  </a:t>
            </a:r>
            <a:r>
              <a:rPr lang="en-US" b="1" dirty="0" err="1" smtClean="0"/>
              <a:t>Keahandalan</a:t>
            </a:r>
            <a:r>
              <a:rPr lang="en-US" b="1" dirty="0" smtClean="0"/>
              <a:t> </a:t>
            </a:r>
            <a:r>
              <a:rPr lang="en-US" b="1" dirty="0" err="1" smtClean="0"/>
              <a:t>terkait</a:t>
            </a:r>
            <a:r>
              <a:rPr lang="en-US" b="1" dirty="0" smtClean="0"/>
              <a:t> </a:t>
            </a:r>
            <a:r>
              <a:rPr lang="en-US" b="1" dirty="0" err="1" smtClean="0"/>
              <a:t>langsung</a:t>
            </a:r>
            <a:r>
              <a:rPr lang="en-US" b="1" dirty="0" smtClean="0"/>
              <a:t> </a:t>
            </a:r>
            <a:r>
              <a:rPr lang="en-US" b="1" dirty="0" err="1" smtClean="0"/>
              <a:t>dengan</a:t>
            </a:r>
            <a:r>
              <a:rPr lang="en-US" b="1" dirty="0" smtClean="0"/>
              <a:t> </a:t>
            </a:r>
            <a:r>
              <a:rPr lang="en-US" b="1" dirty="0" err="1" smtClean="0"/>
              <a:t>kualitas</a:t>
            </a:r>
            <a:r>
              <a:rPr lang="en-US" b="1" dirty="0" smtClean="0"/>
              <a:t> </a:t>
            </a:r>
            <a:r>
              <a:rPr lang="en-US" b="1" dirty="0" err="1" smtClean="0"/>
              <a:t>transaksi</a:t>
            </a:r>
            <a:r>
              <a:rPr lang="en-US" b="1" dirty="0" smtClean="0"/>
              <a:t> </a:t>
            </a:r>
            <a:r>
              <a:rPr lang="en-US" b="1" dirty="0" err="1" smtClean="0"/>
              <a:t>dan</a:t>
            </a:r>
            <a:r>
              <a:rPr lang="en-US" b="1" dirty="0" smtClean="0"/>
              <a:t> </a:t>
            </a:r>
            <a:r>
              <a:rPr lang="en-US" b="1" dirty="0" err="1" smtClean="0"/>
              <a:t>produk</a:t>
            </a:r>
            <a:r>
              <a:rPr lang="en-US" b="1" dirty="0" smtClean="0"/>
              <a:t> </a:t>
            </a:r>
            <a:r>
              <a:rPr lang="en-US" b="1" dirty="0" err="1" smtClean="0"/>
              <a:t>layanan</a:t>
            </a:r>
            <a:r>
              <a:rPr lang="en-US" b="1" dirty="0" smtClean="0"/>
              <a:t> </a:t>
            </a:r>
            <a:r>
              <a:rPr lang="en-US" b="1" dirty="0" err="1" smtClean="0"/>
              <a:t>sesuai</a:t>
            </a:r>
            <a:r>
              <a:rPr lang="en-US" b="1" dirty="0" smtClean="0"/>
              <a:t> </a:t>
            </a:r>
            <a:r>
              <a:rPr lang="en-US" b="1" dirty="0" err="1" smtClean="0"/>
              <a:t>dengan</a:t>
            </a:r>
            <a:r>
              <a:rPr lang="en-US" b="1" dirty="0" smtClean="0"/>
              <a:t> </a:t>
            </a:r>
            <a:r>
              <a:rPr lang="en-US" b="1" dirty="0" err="1" smtClean="0"/>
              <a:t>apa</a:t>
            </a:r>
            <a:r>
              <a:rPr lang="en-US" b="1" dirty="0" smtClean="0"/>
              <a:t> yang </a:t>
            </a:r>
            <a:r>
              <a:rPr lang="en-US" b="1" dirty="0" err="1" smtClean="0"/>
              <a:t>dijanjikan</a:t>
            </a:r>
            <a:r>
              <a:rPr lang="en-US" b="1" dirty="0" smtClean="0"/>
              <a:t>.  </a:t>
            </a:r>
            <a:r>
              <a:rPr lang="en-US" b="1" dirty="0" err="1" smtClean="0"/>
              <a:t>Daya</a:t>
            </a:r>
            <a:r>
              <a:rPr lang="en-US" b="1" dirty="0" smtClean="0"/>
              <a:t> </a:t>
            </a:r>
            <a:r>
              <a:rPr lang="en-US" b="1" dirty="0" err="1" smtClean="0"/>
              <a:t>tanggap</a:t>
            </a:r>
            <a:r>
              <a:rPr lang="en-US" b="1" dirty="0" smtClean="0"/>
              <a:t> </a:t>
            </a:r>
            <a:r>
              <a:rPr lang="en-US" b="1" dirty="0" err="1" smtClean="0"/>
              <a:t>merupakan</a:t>
            </a:r>
            <a:r>
              <a:rPr lang="en-US" b="1" dirty="0" smtClean="0"/>
              <a:t> </a:t>
            </a:r>
            <a:r>
              <a:rPr lang="en-US" b="1" dirty="0" err="1" smtClean="0"/>
              <a:t>kemampuan</a:t>
            </a:r>
            <a:r>
              <a:rPr lang="en-US" b="1" dirty="0" smtClean="0"/>
              <a:t> </a:t>
            </a:r>
            <a:r>
              <a:rPr lang="en-US" b="1" dirty="0" err="1" smtClean="0"/>
              <a:t>bereaksi</a:t>
            </a:r>
            <a:r>
              <a:rPr lang="en-US" b="1" dirty="0" smtClean="0"/>
              <a:t> </a:t>
            </a:r>
            <a:r>
              <a:rPr lang="en-US" b="1" dirty="0" err="1" smtClean="0"/>
              <a:t>petugas</a:t>
            </a:r>
            <a:r>
              <a:rPr lang="en-US" b="1" dirty="0" smtClean="0"/>
              <a:t>/</a:t>
            </a:r>
            <a:r>
              <a:rPr lang="en-US" b="1" dirty="0" err="1" smtClean="0"/>
              <a:t>organisasi</a:t>
            </a:r>
            <a:r>
              <a:rPr lang="en-US" b="1" dirty="0" smtClean="0"/>
              <a:t> </a:t>
            </a:r>
            <a:r>
              <a:rPr lang="en-US" b="1" dirty="0" err="1" smtClean="0"/>
              <a:t>layanan</a:t>
            </a:r>
            <a:r>
              <a:rPr lang="en-US" b="1" dirty="0" smtClean="0"/>
              <a:t> </a:t>
            </a:r>
            <a:r>
              <a:rPr lang="en-US" b="1" dirty="0" err="1" smtClean="0"/>
              <a:t>terhadap</a:t>
            </a:r>
            <a:r>
              <a:rPr lang="en-US" b="1" dirty="0" smtClean="0"/>
              <a:t> </a:t>
            </a:r>
            <a:r>
              <a:rPr lang="en-US" b="1" dirty="0" err="1" smtClean="0"/>
              <a:t>aksi</a:t>
            </a:r>
            <a:r>
              <a:rPr lang="en-US" b="1" dirty="0" smtClean="0"/>
              <a:t> yang </a:t>
            </a:r>
            <a:r>
              <a:rPr lang="en-US" b="1" dirty="0" err="1" smtClean="0"/>
              <a:t>dilakukan</a:t>
            </a:r>
            <a:r>
              <a:rPr lang="en-US" b="1" dirty="0" smtClean="0"/>
              <a:t> </a:t>
            </a:r>
            <a:r>
              <a:rPr lang="en-US" b="1" dirty="0" err="1" smtClean="0"/>
              <a:t>pelanggannya</a:t>
            </a:r>
            <a:r>
              <a:rPr lang="en-US" b="1" dirty="0" smtClean="0"/>
              <a:t>, </a:t>
            </a:r>
            <a:r>
              <a:rPr lang="en-US" b="1" dirty="0" err="1" smtClean="0"/>
              <a:t>sehingga</a:t>
            </a:r>
            <a:r>
              <a:rPr lang="en-US" b="1" dirty="0" smtClean="0"/>
              <a:t> </a:t>
            </a:r>
            <a:r>
              <a:rPr lang="en-US" b="1" dirty="0" err="1" smtClean="0"/>
              <a:t>konsep</a:t>
            </a:r>
            <a:r>
              <a:rPr lang="en-US" b="1" dirty="0" smtClean="0"/>
              <a:t> </a:t>
            </a:r>
            <a:r>
              <a:rPr lang="en-US" b="1" dirty="0" err="1" smtClean="0"/>
              <a:t>ini</a:t>
            </a:r>
            <a:r>
              <a:rPr lang="en-US" b="1" dirty="0" smtClean="0"/>
              <a:t> </a:t>
            </a:r>
            <a:r>
              <a:rPr lang="en-US" b="1" dirty="0" err="1" smtClean="0"/>
              <a:t>terkait</a:t>
            </a:r>
            <a:r>
              <a:rPr lang="en-US" b="1" dirty="0" smtClean="0"/>
              <a:t> </a:t>
            </a:r>
            <a:r>
              <a:rPr lang="en-US" b="1" dirty="0" err="1" smtClean="0"/>
              <a:t>dengan</a:t>
            </a:r>
            <a:r>
              <a:rPr lang="en-US" b="1" dirty="0" smtClean="0"/>
              <a:t> </a:t>
            </a:r>
            <a:r>
              <a:rPr lang="en-US" b="1" dirty="0" err="1" smtClean="0"/>
              <a:t>konsep</a:t>
            </a:r>
            <a:r>
              <a:rPr lang="en-US" b="1" dirty="0" smtClean="0"/>
              <a:t> </a:t>
            </a:r>
            <a:r>
              <a:rPr lang="en-US" b="1" dirty="0" err="1" smtClean="0"/>
              <a:t>interaksi</a:t>
            </a:r>
            <a:r>
              <a:rPr lang="en-US" b="1" dirty="0" smtClean="0"/>
              <a:t> </a:t>
            </a:r>
            <a:r>
              <a:rPr lang="en-US" b="1" dirty="0" err="1" smtClean="0"/>
              <a:t>dan</a:t>
            </a:r>
            <a:r>
              <a:rPr lang="en-US" b="1" dirty="0" smtClean="0"/>
              <a:t> </a:t>
            </a:r>
            <a:r>
              <a:rPr lang="en-US" b="1" dirty="0" err="1" smtClean="0"/>
              <a:t>kecepatan</a:t>
            </a:r>
            <a:r>
              <a:rPr lang="en-US" b="1" dirty="0" smtClean="0"/>
              <a:t>.  </a:t>
            </a:r>
            <a:r>
              <a:rPr lang="en-US" b="1" dirty="0" err="1" smtClean="0"/>
              <a:t>Parasuraman</a:t>
            </a:r>
            <a:r>
              <a:rPr lang="en-US" b="1" dirty="0" smtClean="0"/>
              <a:t> </a:t>
            </a:r>
            <a:r>
              <a:rPr lang="en-US" b="1" dirty="0" err="1" smtClean="0"/>
              <a:t>sendiri</a:t>
            </a:r>
            <a:r>
              <a:rPr lang="en-US" b="1" dirty="0" smtClean="0"/>
              <a:t> </a:t>
            </a:r>
            <a:r>
              <a:rPr lang="en-US" b="1" dirty="0" err="1" smtClean="0"/>
              <a:t>membagi</a:t>
            </a:r>
            <a:r>
              <a:rPr lang="en-US" b="1" dirty="0" smtClean="0"/>
              <a:t> </a:t>
            </a:r>
            <a:r>
              <a:rPr lang="en-US" b="1" i="1" dirty="0" smtClean="0"/>
              <a:t>Assurance </a:t>
            </a:r>
            <a:r>
              <a:rPr lang="en-US" b="1" dirty="0" err="1" smtClean="0"/>
              <a:t>ke</a:t>
            </a:r>
            <a:r>
              <a:rPr lang="en-US" b="1" dirty="0" smtClean="0"/>
              <a:t> </a:t>
            </a:r>
            <a:r>
              <a:rPr lang="en-US" b="1" dirty="0" err="1" smtClean="0"/>
              <a:t>dalam</a:t>
            </a:r>
            <a:r>
              <a:rPr lang="en-US" b="1" dirty="0" smtClean="0"/>
              <a:t> </a:t>
            </a:r>
            <a:r>
              <a:rPr lang="en-US" b="1" dirty="0" err="1" smtClean="0"/>
              <a:t>dimensi</a:t>
            </a:r>
            <a:r>
              <a:rPr lang="en-US" b="1" dirty="0" smtClean="0"/>
              <a:t> yang </a:t>
            </a:r>
            <a:r>
              <a:rPr lang="en-US" b="1" dirty="0" err="1" smtClean="0"/>
              <a:t>dalam</a:t>
            </a:r>
            <a:r>
              <a:rPr lang="en-US" b="1" dirty="0" smtClean="0"/>
              <a:t> </a:t>
            </a:r>
            <a:r>
              <a:rPr lang="en-US" b="1" dirty="0" err="1" smtClean="0"/>
              <a:t>riset</a:t>
            </a:r>
            <a:r>
              <a:rPr lang="en-US" b="1" dirty="0" smtClean="0"/>
              <a:t> </a:t>
            </a:r>
            <a:r>
              <a:rPr lang="en-US" b="1" dirty="0" err="1" smtClean="0"/>
              <a:t>sebelumnya</a:t>
            </a:r>
            <a:r>
              <a:rPr lang="en-US" b="1" dirty="0" smtClean="0"/>
              <a:t> </a:t>
            </a:r>
            <a:r>
              <a:rPr lang="en-US" b="1" dirty="0" err="1" smtClean="0"/>
              <a:t>dipisahkan</a:t>
            </a:r>
            <a:r>
              <a:rPr lang="en-US" b="1" dirty="0" smtClean="0"/>
              <a:t> </a:t>
            </a:r>
            <a:r>
              <a:rPr lang="en-US" b="1" dirty="0" err="1" smtClean="0"/>
              <a:t>yaitu</a:t>
            </a:r>
            <a:r>
              <a:rPr lang="en-US" b="1" dirty="0" smtClean="0"/>
              <a:t> </a:t>
            </a:r>
            <a:r>
              <a:rPr lang="en-US" b="1" dirty="0" err="1" smtClean="0"/>
              <a:t>kompetensi</a:t>
            </a:r>
            <a:r>
              <a:rPr lang="en-US" b="1" dirty="0" smtClean="0"/>
              <a:t> </a:t>
            </a:r>
            <a:r>
              <a:rPr lang="en-US" b="1" dirty="0" err="1" smtClean="0"/>
              <a:t>petugas</a:t>
            </a:r>
            <a:r>
              <a:rPr lang="en-US" b="1" dirty="0" smtClean="0"/>
              <a:t> (</a:t>
            </a:r>
            <a:r>
              <a:rPr lang="en-US" b="1" i="1" dirty="0" smtClean="0"/>
              <a:t>competency</a:t>
            </a:r>
            <a:r>
              <a:rPr lang="en-US" b="1" dirty="0" smtClean="0"/>
              <a:t>), </a:t>
            </a:r>
            <a:r>
              <a:rPr lang="en-US" b="1" dirty="0" err="1" smtClean="0"/>
              <a:t>etika</a:t>
            </a:r>
            <a:r>
              <a:rPr lang="en-US" b="1" dirty="0" smtClean="0"/>
              <a:t> </a:t>
            </a:r>
            <a:r>
              <a:rPr lang="en-US" b="1" dirty="0" err="1" smtClean="0"/>
              <a:t>petugas</a:t>
            </a:r>
            <a:r>
              <a:rPr lang="en-US" b="1" dirty="0" smtClean="0"/>
              <a:t> (</a:t>
            </a:r>
            <a:r>
              <a:rPr lang="en-US" b="1" i="1" dirty="0" err="1" smtClean="0"/>
              <a:t>cortesy</a:t>
            </a:r>
            <a:r>
              <a:rPr lang="en-US" b="1" dirty="0" smtClean="0"/>
              <a:t>), </a:t>
            </a:r>
            <a:r>
              <a:rPr lang="en-US" b="1" dirty="0" err="1" smtClean="0"/>
              <a:t>dan</a:t>
            </a:r>
            <a:r>
              <a:rPr lang="en-US" b="1" dirty="0" smtClean="0"/>
              <a:t> </a:t>
            </a:r>
            <a:r>
              <a:rPr lang="en-US" b="1" dirty="0" err="1" smtClean="0"/>
              <a:t>komitmen</a:t>
            </a:r>
            <a:r>
              <a:rPr lang="en-US" b="1" dirty="0" smtClean="0"/>
              <a:t> </a:t>
            </a:r>
            <a:r>
              <a:rPr lang="en-US" b="1" dirty="0" err="1" smtClean="0"/>
              <a:t>organisasi</a:t>
            </a:r>
            <a:r>
              <a:rPr lang="en-US" b="1" dirty="0" smtClean="0"/>
              <a:t> (</a:t>
            </a:r>
            <a:r>
              <a:rPr lang="en-US" b="1" i="1" dirty="0" smtClean="0"/>
              <a:t>credibility</a:t>
            </a:r>
            <a:r>
              <a:rPr lang="en-US" b="1" dirty="0" smtClean="0"/>
              <a:t>).  </a:t>
            </a:r>
            <a:r>
              <a:rPr lang="en-US" b="1" dirty="0" err="1" smtClean="0"/>
              <a:t>Empati</a:t>
            </a:r>
            <a:r>
              <a:rPr lang="en-US" b="1" dirty="0" smtClean="0"/>
              <a:t> </a:t>
            </a:r>
            <a:r>
              <a:rPr lang="en-US" b="1" dirty="0" err="1" smtClean="0"/>
              <a:t>memiliki</a:t>
            </a:r>
            <a:r>
              <a:rPr lang="en-US" b="1" dirty="0" smtClean="0"/>
              <a:t> </a:t>
            </a:r>
            <a:r>
              <a:rPr lang="en-US" b="1" dirty="0" err="1" smtClean="0"/>
              <a:t>arti</a:t>
            </a:r>
            <a:r>
              <a:rPr lang="en-US" b="1" dirty="0" smtClean="0"/>
              <a:t> ‘</a:t>
            </a:r>
            <a:r>
              <a:rPr lang="en-US" b="1" dirty="0" err="1" smtClean="0"/>
              <a:t>turut</a:t>
            </a:r>
            <a:r>
              <a:rPr lang="en-US" b="1" dirty="0" smtClean="0"/>
              <a:t> </a:t>
            </a:r>
            <a:r>
              <a:rPr lang="en-US" b="1" dirty="0" err="1" smtClean="0"/>
              <a:t>merasakan</a:t>
            </a:r>
            <a:r>
              <a:rPr lang="en-US" b="1" dirty="0" smtClean="0"/>
              <a:t>’ </a:t>
            </a:r>
            <a:r>
              <a:rPr lang="en-US" b="1" dirty="0" err="1" smtClean="0"/>
              <a:t>kehendak</a:t>
            </a:r>
            <a:r>
              <a:rPr lang="en-US" b="1" dirty="0" smtClean="0"/>
              <a:t> </a:t>
            </a:r>
            <a:r>
              <a:rPr lang="en-US" b="1" dirty="0" err="1" smtClean="0"/>
              <a:t>pelanggan</a:t>
            </a:r>
            <a:r>
              <a:rPr lang="en-US" b="1" dirty="0" smtClean="0"/>
              <a:t> </a:t>
            </a:r>
            <a:r>
              <a:rPr lang="en-US" b="1" dirty="0" err="1" smtClean="0"/>
              <a:t>sehingga</a:t>
            </a:r>
            <a:r>
              <a:rPr lang="en-US" b="1" dirty="0" smtClean="0"/>
              <a:t> </a:t>
            </a:r>
            <a:r>
              <a:rPr lang="en-US" b="1" dirty="0" err="1" smtClean="0"/>
              <a:t>dalam</a:t>
            </a:r>
            <a:r>
              <a:rPr lang="en-US" b="1" dirty="0" smtClean="0"/>
              <a:t> </a:t>
            </a:r>
            <a:r>
              <a:rPr lang="en-US" b="1" dirty="0" err="1" smtClean="0"/>
              <a:t>konsep</a:t>
            </a:r>
            <a:r>
              <a:rPr lang="en-US" b="1" dirty="0" smtClean="0"/>
              <a:t> </a:t>
            </a:r>
            <a:r>
              <a:rPr lang="en-US" b="1" dirty="0" err="1" smtClean="0"/>
              <a:t>pelayanan</a:t>
            </a:r>
            <a:r>
              <a:rPr lang="en-US" b="1" dirty="0" smtClean="0"/>
              <a:t> </a:t>
            </a:r>
            <a:r>
              <a:rPr lang="en-US" b="1" dirty="0" err="1" smtClean="0"/>
              <a:t>dapat</a:t>
            </a:r>
            <a:r>
              <a:rPr lang="en-US" b="1" dirty="0" smtClean="0"/>
              <a:t> </a:t>
            </a:r>
            <a:r>
              <a:rPr lang="en-US" b="1" dirty="0" err="1" smtClean="0"/>
              <a:t>dijabarkan</a:t>
            </a:r>
            <a:r>
              <a:rPr lang="en-US" b="1" dirty="0" smtClean="0"/>
              <a:t> </a:t>
            </a:r>
            <a:r>
              <a:rPr lang="en-US" b="1" dirty="0" err="1" smtClean="0"/>
              <a:t>ke</a:t>
            </a:r>
            <a:r>
              <a:rPr lang="en-US" b="1" dirty="0" smtClean="0"/>
              <a:t> </a:t>
            </a:r>
            <a:r>
              <a:rPr lang="en-US" b="1" dirty="0" err="1" smtClean="0"/>
              <a:t>dalam</a:t>
            </a:r>
            <a:r>
              <a:rPr lang="en-US" b="1" dirty="0" smtClean="0"/>
              <a:t> </a:t>
            </a:r>
            <a:r>
              <a:rPr lang="en-US" b="1" dirty="0" err="1" smtClean="0"/>
              <a:t>bentuk</a:t>
            </a:r>
            <a:r>
              <a:rPr lang="en-US" b="1" dirty="0" smtClean="0"/>
              <a:t> </a:t>
            </a:r>
            <a:r>
              <a:rPr lang="en-US" b="1" dirty="0" err="1" smtClean="0"/>
              <a:t>pemahaman</a:t>
            </a:r>
            <a:r>
              <a:rPr lang="en-US" b="1" dirty="0" smtClean="0"/>
              <a:t> </a:t>
            </a:r>
            <a:r>
              <a:rPr lang="en-US" b="1" dirty="0" err="1" smtClean="0"/>
              <a:t>terhadap</a:t>
            </a:r>
            <a:r>
              <a:rPr lang="en-US" b="1" dirty="0" smtClean="0"/>
              <a:t> </a:t>
            </a:r>
            <a:r>
              <a:rPr lang="en-US" b="1" dirty="0" err="1" smtClean="0"/>
              <a:t>keadaan</a:t>
            </a:r>
            <a:r>
              <a:rPr lang="en-US" b="1" dirty="0" smtClean="0"/>
              <a:t> </a:t>
            </a:r>
            <a:r>
              <a:rPr lang="en-US" b="1" dirty="0" err="1" smtClean="0"/>
              <a:t>pelanggan</a:t>
            </a:r>
            <a:r>
              <a:rPr lang="en-US" b="1" dirty="0" smtClean="0"/>
              <a:t> </a:t>
            </a:r>
            <a:r>
              <a:rPr lang="en-US" b="1" dirty="0" err="1" smtClean="0"/>
              <a:t>dan</a:t>
            </a:r>
            <a:r>
              <a:rPr lang="en-US" b="1" dirty="0" smtClean="0"/>
              <a:t> </a:t>
            </a:r>
            <a:r>
              <a:rPr lang="en-US" b="1" dirty="0" err="1" smtClean="0"/>
              <a:t>kepedulian</a:t>
            </a:r>
            <a:r>
              <a:rPr lang="en-US" b="1" dirty="0" smtClean="0"/>
              <a:t> </a:t>
            </a:r>
            <a:r>
              <a:rPr lang="en-US" b="1" dirty="0" err="1" smtClean="0"/>
              <a:t>terhadap</a:t>
            </a:r>
            <a:r>
              <a:rPr lang="en-US" b="1" dirty="0" smtClean="0"/>
              <a:t> </a:t>
            </a:r>
            <a:r>
              <a:rPr lang="en-US" b="1" dirty="0" err="1" smtClean="0"/>
              <a:t>pelanggan</a:t>
            </a:r>
            <a:r>
              <a:rPr lang="en-US" b="1"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en-US" b="1" dirty="0" err="1" smtClean="0"/>
              <a:t>Pelaksanaan</a:t>
            </a:r>
            <a:r>
              <a:rPr lang="en-US" b="1" dirty="0" smtClean="0"/>
              <a:t> </a:t>
            </a:r>
            <a:r>
              <a:rPr lang="en-US" b="1" dirty="0" err="1" smtClean="0"/>
              <a:t>pelayanan</a:t>
            </a:r>
            <a:r>
              <a:rPr lang="en-US" b="1" dirty="0" smtClean="0"/>
              <a:t> </a:t>
            </a:r>
            <a:r>
              <a:rPr lang="en-US" b="1" dirty="0" err="1" smtClean="0"/>
              <a:t>publik</a:t>
            </a:r>
            <a:r>
              <a:rPr lang="en-US" b="1" dirty="0" smtClean="0"/>
              <a:t>, </a:t>
            </a:r>
            <a:r>
              <a:rPr lang="en-US" b="1" dirty="0" err="1" smtClean="0"/>
              <a:t>juga</a:t>
            </a:r>
            <a:r>
              <a:rPr lang="en-US" b="1" dirty="0" smtClean="0"/>
              <a:t> </a:t>
            </a:r>
            <a:r>
              <a:rPr lang="en-US" b="1" dirty="0" err="1" smtClean="0"/>
              <a:t>tidak</a:t>
            </a:r>
            <a:r>
              <a:rPr lang="en-US" b="1" dirty="0" smtClean="0"/>
              <a:t> </a:t>
            </a:r>
            <a:r>
              <a:rPr lang="en-US" b="1" dirty="0" err="1" smtClean="0"/>
              <a:t>terlepas</a:t>
            </a:r>
            <a:r>
              <a:rPr lang="en-US" b="1" dirty="0" smtClean="0"/>
              <a:t> </a:t>
            </a:r>
            <a:r>
              <a:rPr lang="en-US" b="1" dirty="0" err="1" smtClean="0"/>
              <a:t>dari</a:t>
            </a:r>
            <a:r>
              <a:rPr lang="en-US" b="1" dirty="0" smtClean="0"/>
              <a:t> </a:t>
            </a:r>
            <a:r>
              <a:rPr lang="en-US" b="1" dirty="0" err="1" smtClean="0"/>
              <a:t>masalah-masalah</a:t>
            </a:r>
            <a:r>
              <a:rPr lang="en-US" b="1" dirty="0" smtClean="0"/>
              <a:t> moral </a:t>
            </a:r>
            <a:r>
              <a:rPr lang="en-US" b="1" dirty="0" err="1" smtClean="0"/>
              <a:t>dan</a:t>
            </a:r>
            <a:r>
              <a:rPr lang="en-US" b="1" dirty="0" smtClean="0"/>
              <a:t> </a:t>
            </a:r>
            <a:r>
              <a:rPr lang="en-US" b="1" dirty="0" err="1" smtClean="0"/>
              <a:t>etika</a:t>
            </a:r>
            <a:r>
              <a:rPr lang="en-US" b="1" dirty="0" smtClean="0"/>
              <a:t> </a:t>
            </a:r>
            <a:r>
              <a:rPr lang="en-US" b="1" dirty="0" err="1" smtClean="0"/>
              <a:t>birokrasi</a:t>
            </a:r>
            <a:r>
              <a:rPr lang="en-US" b="1" dirty="0" smtClean="0"/>
              <a:t> (</a:t>
            </a:r>
            <a:r>
              <a:rPr lang="en-US" b="1" i="1" dirty="0" smtClean="0"/>
              <a:t>moral and ethical of </a:t>
            </a:r>
            <a:r>
              <a:rPr lang="en-US" b="1" i="1" dirty="0" err="1" smtClean="0"/>
              <a:t>bureucracy</a:t>
            </a:r>
            <a:r>
              <a:rPr lang="en-US" b="1" dirty="0" smtClean="0"/>
              <a:t>).  Raining (</a:t>
            </a:r>
            <a:r>
              <a:rPr lang="en-US" b="1" dirty="0" err="1" smtClean="0"/>
              <a:t>dalam</a:t>
            </a:r>
            <a:r>
              <a:rPr lang="en-US" b="1" dirty="0" smtClean="0"/>
              <a:t> </a:t>
            </a:r>
            <a:r>
              <a:rPr lang="en-US" b="1" dirty="0" err="1" smtClean="0"/>
              <a:t>Zulkarnaen</a:t>
            </a:r>
            <a:r>
              <a:rPr lang="en-US" b="1" dirty="0" smtClean="0"/>
              <a:t>, 1996) </a:t>
            </a:r>
            <a:r>
              <a:rPr lang="en-US" b="1" dirty="0" err="1" smtClean="0"/>
              <a:t>menyebutkan</a:t>
            </a:r>
            <a:r>
              <a:rPr lang="en-US" b="1" dirty="0" smtClean="0"/>
              <a:t> </a:t>
            </a:r>
            <a:r>
              <a:rPr lang="en-US" b="1" dirty="0" err="1" smtClean="0"/>
              <a:t>bahwa</a:t>
            </a:r>
            <a:r>
              <a:rPr lang="en-US" b="1" dirty="0" smtClean="0"/>
              <a:t> </a:t>
            </a:r>
            <a:r>
              <a:rPr lang="en-US" b="1" dirty="0" err="1" smtClean="0"/>
              <a:t>para</a:t>
            </a:r>
            <a:r>
              <a:rPr lang="en-US" b="1" dirty="0" smtClean="0"/>
              <a:t> </a:t>
            </a:r>
            <a:r>
              <a:rPr lang="en-US" b="1" dirty="0" err="1" smtClean="0"/>
              <a:t>birokrat</a:t>
            </a:r>
            <a:r>
              <a:rPr lang="en-US" b="1" dirty="0" smtClean="0"/>
              <a:t> </a:t>
            </a:r>
            <a:r>
              <a:rPr lang="en-US" b="1" dirty="0" err="1" smtClean="0"/>
              <a:t>sangat</a:t>
            </a:r>
            <a:r>
              <a:rPr lang="en-US" b="1" dirty="0" smtClean="0"/>
              <a:t> </a:t>
            </a:r>
            <a:r>
              <a:rPr lang="en-US" b="1" dirty="0" err="1" smtClean="0"/>
              <a:t>memerlukan</a:t>
            </a:r>
            <a:r>
              <a:rPr lang="en-US" b="1" dirty="0" smtClean="0"/>
              <a:t> </a:t>
            </a:r>
            <a:r>
              <a:rPr lang="en-US" b="1" dirty="0" err="1" smtClean="0"/>
              <a:t>kepekaan</a:t>
            </a:r>
            <a:r>
              <a:rPr lang="en-US" b="1" dirty="0" smtClean="0"/>
              <a:t> </a:t>
            </a:r>
            <a:r>
              <a:rPr lang="en-US" b="1" dirty="0" err="1" smtClean="0"/>
              <a:t>etika</a:t>
            </a:r>
            <a:r>
              <a:rPr lang="en-US" b="1" dirty="0" smtClean="0"/>
              <a:t>, agar </a:t>
            </a:r>
            <a:r>
              <a:rPr lang="en-US" b="1" dirty="0" err="1" smtClean="0"/>
              <a:t>dapat</a:t>
            </a:r>
            <a:r>
              <a:rPr lang="en-US" b="1" dirty="0" smtClean="0"/>
              <a:t> </a:t>
            </a:r>
            <a:r>
              <a:rPr lang="en-US" b="1" dirty="0" err="1" smtClean="0"/>
              <a:t>memberikan</a:t>
            </a:r>
            <a:r>
              <a:rPr lang="en-US" b="1" dirty="0" smtClean="0"/>
              <a:t> </a:t>
            </a:r>
            <a:r>
              <a:rPr lang="en-US" b="1" dirty="0" err="1" smtClean="0"/>
              <a:t>pelayanan</a:t>
            </a:r>
            <a:r>
              <a:rPr lang="en-US" b="1" dirty="0" smtClean="0"/>
              <a:t> </a:t>
            </a:r>
            <a:r>
              <a:rPr lang="en-US" b="1" dirty="0" err="1" smtClean="0"/>
              <a:t>kepada</a:t>
            </a:r>
            <a:r>
              <a:rPr lang="en-US" b="1" dirty="0" smtClean="0"/>
              <a:t> </a:t>
            </a:r>
            <a:r>
              <a:rPr lang="en-US" b="1" dirty="0" err="1" smtClean="0"/>
              <a:t>masyarakat</a:t>
            </a:r>
            <a:r>
              <a:rPr lang="en-US" b="1" dirty="0" smtClean="0"/>
              <a:t> (</a:t>
            </a:r>
            <a:r>
              <a:rPr lang="en-US" b="1" i="1" dirty="0" smtClean="0"/>
              <a:t>the public bureaucracy stands in need of ethical sensitivity in order to serve the public interest).  </a:t>
            </a:r>
            <a:r>
              <a:rPr lang="en-US" b="1" dirty="0" err="1" smtClean="0"/>
              <a:t>Gaspersz</a:t>
            </a:r>
            <a:r>
              <a:rPr lang="en-US" b="1" dirty="0" smtClean="0"/>
              <a:t> </a:t>
            </a:r>
            <a:r>
              <a:rPr lang="en-US" b="1" dirty="0" err="1" smtClean="0"/>
              <a:t>memaparkan</a:t>
            </a:r>
            <a:r>
              <a:rPr lang="en-US" b="1" dirty="0" smtClean="0"/>
              <a:t> </a:t>
            </a:r>
            <a:r>
              <a:rPr lang="en-US" b="1" dirty="0" err="1" smtClean="0"/>
              <a:t>dimensi</a:t>
            </a:r>
            <a:r>
              <a:rPr lang="en-US" b="1" dirty="0" smtClean="0"/>
              <a:t> yang </a:t>
            </a:r>
            <a:r>
              <a:rPr lang="en-US" b="1" dirty="0" err="1" smtClean="0"/>
              <a:t>berkaitan</a:t>
            </a:r>
            <a:r>
              <a:rPr lang="en-US" b="1" dirty="0" smtClean="0"/>
              <a:t> </a:t>
            </a:r>
            <a:r>
              <a:rPr lang="en-US" b="1" dirty="0" err="1" smtClean="0"/>
              <a:t>dengan</a:t>
            </a:r>
            <a:r>
              <a:rPr lang="en-US" b="1" dirty="0" smtClean="0"/>
              <a:t> moral </a:t>
            </a:r>
            <a:r>
              <a:rPr lang="en-US" b="1" dirty="0" err="1" smtClean="0"/>
              <a:t>dan</a:t>
            </a:r>
            <a:r>
              <a:rPr lang="en-US" b="1" dirty="0" smtClean="0"/>
              <a:t> </a:t>
            </a:r>
            <a:r>
              <a:rPr lang="en-US" b="1" dirty="0" err="1" smtClean="0"/>
              <a:t>etika</a:t>
            </a:r>
            <a:r>
              <a:rPr lang="en-US" b="1" dirty="0" smtClean="0"/>
              <a:t> </a:t>
            </a:r>
            <a:r>
              <a:rPr lang="en-US" b="1" dirty="0" err="1" smtClean="0"/>
              <a:t>dalam</a:t>
            </a:r>
            <a:r>
              <a:rPr lang="en-US" b="1" dirty="0" smtClean="0"/>
              <a:t> </a:t>
            </a:r>
            <a:r>
              <a:rPr lang="en-US" b="1" dirty="0" err="1" smtClean="0"/>
              <a:t>perbaikan</a:t>
            </a:r>
            <a:r>
              <a:rPr lang="en-US" b="1" dirty="0" smtClean="0"/>
              <a:t> </a:t>
            </a:r>
            <a:r>
              <a:rPr lang="en-US" b="1" dirty="0" err="1" smtClean="0"/>
              <a:t>kualitas</a:t>
            </a:r>
            <a:r>
              <a:rPr lang="en-US" b="1" dirty="0" smtClean="0"/>
              <a:t> </a:t>
            </a:r>
            <a:r>
              <a:rPr lang="en-US" b="1" dirty="0" err="1" smtClean="0"/>
              <a:t>jasa</a:t>
            </a:r>
            <a:r>
              <a:rPr lang="en-US" b="1" dirty="0" smtClean="0"/>
              <a:t> </a:t>
            </a:r>
            <a:r>
              <a:rPr lang="en-US" b="1" dirty="0" err="1" smtClean="0"/>
              <a:t>pelayanan</a:t>
            </a:r>
            <a:r>
              <a:rPr lang="en-US" b="1" dirty="0" smtClean="0"/>
              <a:t>, </a:t>
            </a:r>
            <a:r>
              <a:rPr lang="en-US" b="1" dirty="0" err="1" smtClean="0"/>
              <a:t>sebagai</a:t>
            </a:r>
            <a:r>
              <a:rPr lang="en-US" b="1" dirty="0" smtClean="0"/>
              <a:t> </a:t>
            </a:r>
            <a:r>
              <a:rPr lang="en-US" b="1" dirty="0" err="1" smtClean="0"/>
              <a:t>berikut</a:t>
            </a:r>
            <a:r>
              <a:rPr lang="en-US" b="1"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971550" lvl="1" indent="-514350" algn="just">
              <a:buFont typeface="+mj-lt"/>
              <a:buAutoNum type="arabicParenR"/>
            </a:pPr>
            <a:r>
              <a:rPr lang="en-US" sz="3200" b="1" dirty="0" err="1" smtClean="0"/>
              <a:t>Ketepatan</a:t>
            </a:r>
            <a:r>
              <a:rPr lang="en-US" sz="3200" b="1" dirty="0" smtClean="0"/>
              <a:t> </a:t>
            </a:r>
            <a:r>
              <a:rPr lang="en-US" sz="3200" b="1" dirty="0" err="1" smtClean="0"/>
              <a:t>waktu</a:t>
            </a:r>
            <a:r>
              <a:rPr lang="en-US" sz="3200" b="1" dirty="0" smtClean="0"/>
              <a:t> </a:t>
            </a:r>
            <a:r>
              <a:rPr lang="en-US" sz="3200" b="1" dirty="0" err="1" smtClean="0"/>
              <a:t>pelayanan</a:t>
            </a:r>
            <a:r>
              <a:rPr lang="en-US" sz="3200" b="1" dirty="0" smtClean="0"/>
              <a:t>. Hal-</a:t>
            </a:r>
            <a:r>
              <a:rPr lang="en-US" sz="3200" b="1" dirty="0" err="1" smtClean="0"/>
              <a:t>hal</a:t>
            </a:r>
            <a:r>
              <a:rPr lang="en-US" sz="3200" b="1" dirty="0" smtClean="0"/>
              <a:t> yang </a:t>
            </a:r>
            <a:r>
              <a:rPr lang="en-US" sz="3200" b="1" dirty="0" err="1" smtClean="0"/>
              <a:t>perlu</a:t>
            </a:r>
            <a:r>
              <a:rPr lang="en-US" sz="3200" b="1" dirty="0" smtClean="0"/>
              <a:t> </a:t>
            </a:r>
            <a:r>
              <a:rPr lang="en-US" sz="3200" b="1" dirty="0" err="1" smtClean="0"/>
              <a:t>diperhatikan</a:t>
            </a:r>
            <a:r>
              <a:rPr lang="en-US" sz="3200" b="1" dirty="0" smtClean="0"/>
              <a:t> </a:t>
            </a:r>
            <a:r>
              <a:rPr lang="en-US" sz="3200" b="1" dirty="0" err="1" smtClean="0"/>
              <a:t>di</a:t>
            </a:r>
            <a:r>
              <a:rPr lang="en-US" sz="3200" b="1" dirty="0" smtClean="0"/>
              <a:t> </a:t>
            </a:r>
            <a:r>
              <a:rPr lang="en-US" sz="3200" b="1" dirty="0" err="1" smtClean="0"/>
              <a:t>sini</a:t>
            </a:r>
            <a:r>
              <a:rPr lang="en-US" sz="3200" b="1" dirty="0" smtClean="0"/>
              <a:t> </a:t>
            </a:r>
            <a:r>
              <a:rPr lang="en-US" sz="3200" b="1" dirty="0" err="1" smtClean="0"/>
              <a:t>berkaitan</a:t>
            </a:r>
            <a:r>
              <a:rPr lang="en-US" sz="3200" b="1" dirty="0" smtClean="0"/>
              <a:t> </a:t>
            </a:r>
            <a:r>
              <a:rPr lang="en-US" sz="3200" b="1" dirty="0" err="1" smtClean="0"/>
              <a:t>dengan</a:t>
            </a:r>
            <a:r>
              <a:rPr lang="en-US" sz="3200" b="1" dirty="0" smtClean="0"/>
              <a:t> </a:t>
            </a:r>
            <a:r>
              <a:rPr lang="en-US" sz="3200" b="1" dirty="0" err="1" smtClean="0"/>
              <a:t>waktu</a:t>
            </a:r>
            <a:r>
              <a:rPr lang="en-US" sz="3200" b="1" dirty="0" smtClean="0"/>
              <a:t> </a:t>
            </a:r>
            <a:r>
              <a:rPr lang="en-US" sz="3200" b="1" dirty="0" err="1" smtClean="0"/>
              <a:t>tunggu</a:t>
            </a:r>
            <a:r>
              <a:rPr lang="en-US" sz="3200" b="1" dirty="0" smtClean="0"/>
              <a:t> </a:t>
            </a:r>
            <a:r>
              <a:rPr lang="en-US" sz="3200" b="1" dirty="0" err="1" smtClean="0"/>
              <a:t>dan</a:t>
            </a:r>
            <a:r>
              <a:rPr lang="en-US" sz="3200" b="1" dirty="0" smtClean="0"/>
              <a:t> </a:t>
            </a:r>
            <a:r>
              <a:rPr lang="en-US" sz="3200" b="1" dirty="0" err="1" smtClean="0"/>
              <a:t>waktu</a:t>
            </a:r>
            <a:r>
              <a:rPr lang="en-US" sz="3200" b="1" dirty="0" smtClean="0"/>
              <a:t> </a:t>
            </a:r>
            <a:r>
              <a:rPr lang="en-US" sz="3200" b="1" dirty="0" err="1" smtClean="0"/>
              <a:t>proses</a:t>
            </a:r>
            <a:r>
              <a:rPr lang="en-US" sz="3200" b="1" dirty="0" smtClean="0"/>
              <a:t>.</a:t>
            </a:r>
          </a:p>
          <a:p>
            <a:pPr marL="971550" lvl="1" indent="-514350" algn="just">
              <a:buFont typeface="+mj-lt"/>
              <a:buAutoNum type="arabicParenR"/>
            </a:pPr>
            <a:r>
              <a:rPr lang="en-US" sz="3200" b="1" dirty="0" err="1" smtClean="0"/>
              <a:t>Akurasi</a:t>
            </a:r>
            <a:r>
              <a:rPr lang="en-US" sz="3200" b="1" dirty="0" smtClean="0"/>
              <a:t> </a:t>
            </a:r>
            <a:r>
              <a:rPr lang="en-US" sz="3200" b="1" dirty="0" err="1" smtClean="0"/>
              <a:t>pelayanan</a:t>
            </a:r>
            <a:r>
              <a:rPr lang="en-US" sz="3200" b="1" dirty="0" smtClean="0"/>
              <a:t>, yang </a:t>
            </a:r>
            <a:r>
              <a:rPr lang="en-US" sz="3200" b="1" dirty="0" err="1" smtClean="0"/>
              <a:t>berkaitan</a:t>
            </a:r>
            <a:r>
              <a:rPr lang="en-US" sz="3200" b="1" dirty="0" smtClean="0"/>
              <a:t> </a:t>
            </a:r>
            <a:r>
              <a:rPr lang="en-US" sz="3200" b="1" dirty="0" err="1" smtClean="0"/>
              <a:t>dengan</a:t>
            </a:r>
            <a:r>
              <a:rPr lang="en-US" sz="3200" b="1" dirty="0" smtClean="0"/>
              <a:t> </a:t>
            </a:r>
            <a:r>
              <a:rPr lang="en-US" sz="3200" b="1" dirty="0" err="1" smtClean="0"/>
              <a:t>reliabilitas</a:t>
            </a:r>
            <a:r>
              <a:rPr lang="en-US" sz="3200" b="1" dirty="0" smtClean="0"/>
              <a:t> </a:t>
            </a:r>
            <a:r>
              <a:rPr lang="en-US" sz="3200" b="1" dirty="0" err="1" smtClean="0"/>
              <a:t>pelayanan</a:t>
            </a:r>
            <a:r>
              <a:rPr lang="en-US" sz="3200" b="1" dirty="0" smtClean="0"/>
              <a:t> </a:t>
            </a:r>
            <a:r>
              <a:rPr lang="en-US" sz="3200" b="1" dirty="0" err="1" smtClean="0"/>
              <a:t>dan</a:t>
            </a:r>
            <a:r>
              <a:rPr lang="en-US" sz="3200" b="1" dirty="0" smtClean="0"/>
              <a:t> </a:t>
            </a:r>
            <a:r>
              <a:rPr lang="en-US" sz="3200" b="1" dirty="0" err="1" smtClean="0"/>
              <a:t>batas</a:t>
            </a:r>
            <a:r>
              <a:rPr lang="en-US" sz="3200" b="1" dirty="0" smtClean="0"/>
              <a:t> </a:t>
            </a:r>
            <a:r>
              <a:rPr lang="en-US" sz="3200" b="1" dirty="0" err="1" smtClean="0"/>
              <a:t>kesalahan-kesalahan</a:t>
            </a:r>
            <a:r>
              <a:rPr lang="en-US" sz="3200" b="1" dirty="0" smtClean="0"/>
              <a:t>.</a:t>
            </a:r>
          </a:p>
          <a:p>
            <a:pPr marL="971550" lvl="1" indent="-514350" algn="just">
              <a:buFont typeface="+mj-lt"/>
              <a:buAutoNum type="arabicParenR"/>
            </a:pPr>
            <a:r>
              <a:rPr lang="en-US" sz="3200" b="1" dirty="0" err="1" smtClean="0"/>
              <a:t>Kesopanan</a:t>
            </a:r>
            <a:r>
              <a:rPr lang="en-US" sz="3200" b="1" dirty="0" smtClean="0"/>
              <a:t> </a:t>
            </a:r>
            <a:r>
              <a:rPr lang="en-US" sz="3200" b="1" dirty="0" err="1" smtClean="0"/>
              <a:t>dan</a:t>
            </a:r>
            <a:r>
              <a:rPr lang="en-US" sz="3200" b="1" dirty="0" smtClean="0"/>
              <a:t> </a:t>
            </a:r>
            <a:r>
              <a:rPr lang="en-US" sz="3200" b="1" dirty="0" err="1" smtClean="0"/>
              <a:t>keramahan</a:t>
            </a:r>
            <a:r>
              <a:rPr lang="en-US" sz="3200" b="1" dirty="0" smtClean="0"/>
              <a:t> </a:t>
            </a:r>
            <a:r>
              <a:rPr lang="en-US" sz="3200" b="1" dirty="0" err="1" smtClean="0"/>
              <a:t>dalam</a:t>
            </a:r>
            <a:r>
              <a:rPr lang="en-US" sz="3200" b="1" dirty="0" smtClean="0"/>
              <a:t> </a:t>
            </a:r>
            <a:r>
              <a:rPr lang="en-US" sz="3200" b="1" dirty="0" err="1" smtClean="0"/>
              <a:t>memberikan</a:t>
            </a:r>
            <a:r>
              <a:rPr lang="en-US" sz="3200" b="1" dirty="0" smtClean="0"/>
              <a:t> </a:t>
            </a:r>
            <a:r>
              <a:rPr lang="en-US" sz="3200" b="1" dirty="0" err="1" smtClean="0"/>
              <a:t>pelayanan</a:t>
            </a:r>
            <a:r>
              <a:rPr lang="en-US" sz="3200" b="1" dirty="0" smtClean="0"/>
              <a:t> </a:t>
            </a:r>
            <a:r>
              <a:rPr lang="en-US" sz="3200" b="1" dirty="0" err="1" smtClean="0"/>
              <a:t>terutama</a:t>
            </a:r>
            <a:r>
              <a:rPr lang="en-US" sz="3200" b="1" dirty="0" smtClean="0"/>
              <a:t> </a:t>
            </a:r>
            <a:r>
              <a:rPr lang="en-US" sz="3200" b="1" dirty="0" err="1" smtClean="0"/>
              <a:t>bagi</a:t>
            </a:r>
            <a:r>
              <a:rPr lang="en-US" sz="3200" b="1" dirty="0" smtClean="0"/>
              <a:t> </a:t>
            </a:r>
            <a:r>
              <a:rPr lang="en-US" sz="3200" b="1" dirty="0" err="1" smtClean="0"/>
              <a:t>mereka</a:t>
            </a:r>
            <a:r>
              <a:rPr lang="en-US" sz="3200" b="1" dirty="0" smtClean="0"/>
              <a:t> yang </a:t>
            </a:r>
            <a:r>
              <a:rPr lang="en-US" sz="3200" b="1" dirty="0" err="1" smtClean="0"/>
              <a:t>berinteraksi</a:t>
            </a:r>
            <a:r>
              <a:rPr lang="en-US" sz="3200" b="1" dirty="0" smtClean="0"/>
              <a:t> </a:t>
            </a:r>
            <a:r>
              <a:rPr lang="en-US" sz="3200" b="1" dirty="0" err="1" smtClean="0"/>
              <a:t>langsung</a:t>
            </a:r>
            <a:r>
              <a:rPr lang="en-US" sz="3200" b="1" dirty="0" smtClean="0"/>
              <a:t> </a:t>
            </a:r>
            <a:r>
              <a:rPr lang="en-US" sz="3200" b="1" dirty="0" err="1" smtClean="0"/>
              <a:t>dengan</a:t>
            </a:r>
            <a:r>
              <a:rPr lang="en-US" sz="3200" b="1" dirty="0" smtClean="0"/>
              <a:t> </a:t>
            </a:r>
            <a:r>
              <a:rPr lang="en-US" sz="3200" b="1" dirty="0" err="1" smtClean="0"/>
              <a:t>pelanggan</a:t>
            </a:r>
            <a:r>
              <a:rPr lang="en-US" sz="3200" b="1" dirty="0" smtClean="0"/>
              <a:t> </a:t>
            </a:r>
            <a:r>
              <a:rPr lang="en-US" sz="3200" b="1" dirty="0" err="1" smtClean="0"/>
              <a:t>eksternal</a:t>
            </a:r>
            <a:r>
              <a:rPr lang="en-US" sz="3200" b="1" dirty="0" smtClean="0"/>
              <a:t>.</a:t>
            </a:r>
          </a:p>
          <a:p>
            <a:pPr marL="971550" lvl="1" indent="-514350" algn="just">
              <a:buFont typeface="+mj-lt"/>
              <a:buAutoNum type="arabicParenR"/>
            </a:pPr>
            <a:r>
              <a:rPr lang="en-US" sz="3200" b="1" dirty="0" err="1" smtClean="0"/>
              <a:t>Tanggung</a:t>
            </a:r>
            <a:r>
              <a:rPr lang="en-US" sz="3200" b="1" dirty="0" smtClean="0"/>
              <a:t> </a:t>
            </a:r>
            <a:r>
              <a:rPr lang="en-US" sz="3200" b="1" dirty="0" err="1" smtClean="0"/>
              <a:t>jawab</a:t>
            </a:r>
            <a:r>
              <a:rPr lang="en-US" sz="3200" b="1" dirty="0" smtClean="0"/>
              <a:t>, </a:t>
            </a:r>
            <a:r>
              <a:rPr lang="en-US" sz="3200" b="1" dirty="0" err="1" smtClean="0"/>
              <a:t>berkaitan</a:t>
            </a:r>
            <a:r>
              <a:rPr lang="en-US" sz="3200" b="1" dirty="0" smtClean="0"/>
              <a:t> </a:t>
            </a:r>
            <a:r>
              <a:rPr lang="en-US" sz="3200" b="1" dirty="0" err="1" smtClean="0"/>
              <a:t>dengan</a:t>
            </a:r>
            <a:r>
              <a:rPr lang="en-US" sz="3200" b="1" dirty="0" smtClean="0"/>
              <a:t> </a:t>
            </a:r>
            <a:r>
              <a:rPr lang="en-US" sz="3200" b="1" dirty="0" err="1" smtClean="0"/>
              <a:t>penerimaan</a:t>
            </a:r>
            <a:r>
              <a:rPr lang="en-US" sz="3200" b="1" dirty="0" smtClean="0"/>
              <a:t> </a:t>
            </a:r>
            <a:r>
              <a:rPr lang="en-US" sz="3200" b="1" dirty="0" err="1" smtClean="0"/>
              <a:t>pesanan</a:t>
            </a:r>
            <a:r>
              <a:rPr lang="en-US" sz="3200" b="1" dirty="0" smtClean="0"/>
              <a:t> </a:t>
            </a:r>
            <a:r>
              <a:rPr lang="en-US" sz="3200" b="1" dirty="0" err="1" smtClean="0"/>
              <a:t>dan</a:t>
            </a:r>
            <a:r>
              <a:rPr lang="en-US" sz="3200" b="1" dirty="0" smtClean="0"/>
              <a:t> </a:t>
            </a:r>
            <a:r>
              <a:rPr lang="en-US" sz="3200" b="1" dirty="0" err="1" smtClean="0"/>
              <a:t>penanganan</a:t>
            </a:r>
            <a:r>
              <a:rPr lang="en-US" sz="3200" b="1" dirty="0" smtClean="0"/>
              <a:t> </a:t>
            </a:r>
            <a:r>
              <a:rPr lang="en-US" sz="3200" b="1" dirty="0" err="1" smtClean="0"/>
              <a:t>keluhan</a:t>
            </a:r>
            <a:r>
              <a:rPr lang="en-US" sz="3200" b="1" dirty="0" smtClean="0"/>
              <a:t> </a:t>
            </a:r>
            <a:r>
              <a:rPr lang="en-US" sz="3200" b="1" dirty="0" err="1" smtClean="0"/>
              <a:t>dari</a:t>
            </a:r>
            <a:r>
              <a:rPr lang="en-US" sz="3200" b="1" dirty="0" smtClean="0"/>
              <a:t> </a:t>
            </a:r>
            <a:r>
              <a:rPr lang="en-US" sz="3200" b="1" dirty="0" err="1" smtClean="0"/>
              <a:t>pelanggan</a:t>
            </a:r>
            <a:r>
              <a:rPr lang="en-US" sz="3200" b="1" dirty="0" smtClean="0"/>
              <a:t> </a:t>
            </a:r>
            <a:r>
              <a:rPr lang="en-US" sz="3200" b="1" dirty="0" err="1" smtClean="0"/>
              <a:t>eksternal</a:t>
            </a:r>
            <a:r>
              <a:rPr lang="en-US" sz="3200" b="1" dirty="0" smtClean="0"/>
              <a: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marL="971550" lvl="1" indent="-514350" algn="just">
              <a:buFont typeface="+mj-lt"/>
              <a:buAutoNum type="arabicParenR" startAt="5"/>
            </a:pPr>
            <a:r>
              <a:rPr lang="en-US" sz="3200" b="1" dirty="0" err="1" smtClean="0"/>
              <a:t>Kelengkapan</a:t>
            </a:r>
            <a:r>
              <a:rPr lang="en-US" sz="3200" b="1" dirty="0" smtClean="0"/>
              <a:t>, </a:t>
            </a:r>
            <a:r>
              <a:rPr lang="en-US" sz="3200" b="1" dirty="0" err="1" smtClean="0"/>
              <a:t>menyangkut</a:t>
            </a:r>
            <a:r>
              <a:rPr lang="en-US" sz="3200" b="1" dirty="0" smtClean="0"/>
              <a:t> </a:t>
            </a:r>
            <a:r>
              <a:rPr lang="en-US" sz="3200" b="1" dirty="0" err="1" smtClean="0"/>
              <a:t>lingkup</a:t>
            </a:r>
            <a:r>
              <a:rPr lang="en-US" sz="3200" b="1" dirty="0" smtClean="0"/>
              <a:t> </a:t>
            </a:r>
            <a:r>
              <a:rPr lang="en-US" sz="3200" b="1" dirty="0" err="1" smtClean="0"/>
              <a:t>pelayanan</a:t>
            </a:r>
            <a:r>
              <a:rPr lang="en-US" sz="3200" b="1" dirty="0" smtClean="0"/>
              <a:t> </a:t>
            </a:r>
            <a:r>
              <a:rPr lang="en-US" sz="3200" b="1" dirty="0" err="1" smtClean="0"/>
              <a:t>dan</a:t>
            </a:r>
            <a:r>
              <a:rPr lang="en-US" sz="3200" b="1" dirty="0" smtClean="0"/>
              <a:t> </a:t>
            </a:r>
            <a:r>
              <a:rPr lang="en-US" sz="3200" b="1" dirty="0" err="1" smtClean="0"/>
              <a:t>ketersediaan</a:t>
            </a:r>
            <a:r>
              <a:rPr lang="en-US" sz="3200" b="1" dirty="0" smtClean="0"/>
              <a:t> </a:t>
            </a:r>
            <a:r>
              <a:rPr lang="en-US" sz="3200" b="1" dirty="0" err="1" smtClean="0"/>
              <a:t>sarana</a:t>
            </a:r>
            <a:r>
              <a:rPr lang="en-US" sz="3200" b="1" dirty="0" smtClean="0"/>
              <a:t> </a:t>
            </a:r>
            <a:r>
              <a:rPr lang="en-US" sz="3200" b="1" dirty="0" err="1" smtClean="0"/>
              <a:t>pendukung</a:t>
            </a:r>
            <a:r>
              <a:rPr lang="en-US" sz="3200" b="1" dirty="0" smtClean="0"/>
              <a:t>, </a:t>
            </a:r>
            <a:r>
              <a:rPr lang="en-US" sz="3200" b="1" dirty="0" err="1" smtClean="0"/>
              <a:t>serta</a:t>
            </a:r>
            <a:r>
              <a:rPr lang="en-US" sz="3200" b="1" dirty="0" smtClean="0"/>
              <a:t> </a:t>
            </a:r>
            <a:r>
              <a:rPr lang="en-US" sz="3200" b="1" dirty="0" err="1" smtClean="0"/>
              <a:t>pelayanan</a:t>
            </a:r>
            <a:r>
              <a:rPr lang="en-US" sz="3200" b="1" dirty="0" smtClean="0"/>
              <a:t> </a:t>
            </a:r>
            <a:r>
              <a:rPr lang="en-US" sz="3200" b="1" dirty="0" err="1" smtClean="0"/>
              <a:t>komplementer</a:t>
            </a:r>
            <a:r>
              <a:rPr lang="en-US" sz="3200" b="1" dirty="0" smtClean="0"/>
              <a:t> </a:t>
            </a:r>
            <a:r>
              <a:rPr lang="en-US" sz="3200" b="1" dirty="0" err="1" smtClean="0"/>
              <a:t>lainnya</a:t>
            </a:r>
            <a:r>
              <a:rPr lang="en-US" sz="3200" b="1" dirty="0" smtClean="0"/>
              <a:t>.</a:t>
            </a:r>
          </a:p>
          <a:p>
            <a:pPr marL="971550" lvl="1" indent="-514350" algn="just">
              <a:buFont typeface="+mj-lt"/>
              <a:buAutoNum type="arabicParenR" startAt="5"/>
            </a:pPr>
            <a:r>
              <a:rPr lang="en-US" sz="3200" b="1" dirty="0" err="1" smtClean="0"/>
              <a:t>Kemudahan</a:t>
            </a:r>
            <a:r>
              <a:rPr lang="en-US" sz="3200" b="1" dirty="0" smtClean="0"/>
              <a:t> </a:t>
            </a:r>
            <a:r>
              <a:rPr lang="en-US" sz="3200" b="1" dirty="0" err="1" smtClean="0"/>
              <a:t>mendapat</a:t>
            </a:r>
            <a:r>
              <a:rPr lang="en-US" sz="3200" b="1" dirty="0" smtClean="0"/>
              <a:t> </a:t>
            </a:r>
            <a:r>
              <a:rPr lang="en-US" sz="3200" b="1" dirty="0" err="1" smtClean="0"/>
              <a:t>pelayanan</a:t>
            </a:r>
            <a:r>
              <a:rPr lang="en-US" sz="3200" b="1" dirty="0" smtClean="0"/>
              <a:t>, </a:t>
            </a:r>
            <a:r>
              <a:rPr lang="en-US" sz="3200" b="1" dirty="0" err="1" smtClean="0"/>
              <a:t>berkaitan</a:t>
            </a:r>
            <a:r>
              <a:rPr lang="en-US" sz="3200" b="1" dirty="0" smtClean="0"/>
              <a:t> </a:t>
            </a:r>
            <a:r>
              <a:rPr lang="en-US" sz="3200" b="1" dirty="0" err="1" smtClean="0"/>
              <a:t>dengan</a:t>
            </a:r>
            <a:r>
              <a:rPr lang="en-US" sz="3200" b="1" dirty="0" smtClean="0"/>
              <a:t> </a:t>
            </a:r>
            <a:r>
              <a:rPr lang="en-US" sz="3200" b="1" dirty="0" err="1" smtClean="0"/>
              <a:t>banyaknya</a:t>
            </a:r>
            <a:r>
              <a:rPr lang="en-US" sz="3200" b="1" dirty="0" smtClean="0"/>
              <a:t> outlet.</a:t>
            </a:r>
          </a:p>
          <a:p>
            <a:pPr marL="971550" lvl="1" indent="-514350" algn="just">
              <a:buFont typeface="+mj-lt"/>
              <a:buAutoNum type="arabicParenR" startAt="5"/>
            </a:pPr>
            <a:r>
              <a:rPr lang="en-US" sz="3200" b="1" dirty="0" err="1" smtClean="0"/>
              <a:t>Variasi</a:t>
            </a:r>
            <a:r>
              <a:rPr lang="en-US" sz="3200" b="1" dirty="0" smtClean="0"/>
              <a:t> model </a:t>
            </a:r>
            <a:r>
              <a:rPr lang="en-US" sz="3200" b="1" dirty="0" err="1" smtClean="0"/>
              <a:t>pelayanan</a:t>
            </a:r>
            <a:r>
              <a:rPr lang="en-US" sz="3200" b="1" dirty="0" smtClean="0"/>
              <a:t>, </a:t>
            </a:r>
            <a:r>
              <a:rPr lang="en-US" sz="3200" b="1" dirty="0" err="1" smtClean="0"/>
              <a:t>berkaitan</a:t>
            </a:r>
            <a:r>
              <a:rPr lang="en-US" sz="3200" b="1" dirty="0" smtClean="0"/>
              <a:t> </a:t>
            </a:r>
            <a:r>
              <a:rPr lang="en-US" sz="3200" b="1" dirty="0" err="1" smtClean="0"/>
              <a:t>dengan</a:t>
            </a:r>
            <a:r>
              <a:rPr lang="en-US" sz="3200" b="1" dirty="0" smtClean="0"/>
              <a:t> </a:t>
            </a:r>
            <a:r>
              <a:rPr lang="en-US" sz="3200" b="1" dirty="0" err="1" smtClean="0"/>
              <a:t>inovasi</a:t>
            </a:r>
            <a:r>
              <a:rPr lang="en-US" sz="3200" b="1" dirty="0" smtClean="0"/>
              <a:t> </a:t>
            </a:r>
            <a:r>
              <a:rPr lang="en-US" sz="3200" b="1" dirty="0" err="1" smtClean="0"/>
              <a:t>untuk</a:t>
            </a:r>
            <a:r>
              <a:rPr lang="en-US" sz="3200" b="1" dirty="0" smtClean="0"/>
              <a:t> </a:t>
            </a:r>
            <a:r>
              <a:rPr lang="en-US" sz="3200" b="1" dirty="0" err="1" smtClean="0"/>
              <a:t>memberikan</a:t>
            </a:r>
            <a:r>
              <a:rPr lang="en-US" sz="3200" b="1" dirty="0" smtClean="0"/>
              <a:t> </a:t>
            </a:r>
            <a:r>
              <a:rPr lang="en-US" sz="3200" b="1" dirty="0" err="1" smtClean="0"/>
              <a:t>pola-pola</a:t>
            </a:r>
            <a:r>
              <a:rPr lang="en-US" sz="3200" b="1" dirty="0" smtClean="0"/>
              <a:t> </a:t>
            </a:r>
            <a:r>
              <a:rPr lang="en-US" sz="3200" b="1" dirty="0" err="1" smtClean="0"/>
              <a:t>baru</a:t>
            </a:r>
            <a:r>
              <a:rPr lang="en-US" sz="3200" b="1" dirty="0" smtClean="0"/>
              <a:t> </a:t>
            </a:r>
            <a:r>
              <a:rPr lang="en-US" sz="3200" b="1" dirty="0" err="1" smtClean="0"/>
              <a:t>dalam</a:t>
            </a:r>
            <a:r>
              <a:rPr lang="en-US" sz="3200" b="1" dirty="0" smtClean="0"/>
              <a:t> </a:t>
            </a:r>
            <a:r>
              <a:rPr lang="en-US" sz="3200" b="1" dirty="0" err="1" smtClean="0"/>
              <a:t>pelayanan</a:t>
            </a:r>
            <a:r>
              <a:rPr lang="en-US" sz="3200" b="1" dirty="0" smtClean="0"/>
              <a:t>, features </a:t>
            </a:r>
            <a:r>
              <a:rPr lang="en-US" sz="3200" b="1" dirty="0" err="1" smtClean="0"/>
              <a:t>dan</a:t>
            </a:r>
            <a:r>
              <a:rPr lang="en-US" sz="3200" b="1" dirty="0" smtClean="0"/>
              <a:t> </a:t>
            </a:r>
            <a:r>
              <a:rPr lang="en-US" sz="3200" b="1" dirty="0" err="1" smtClean="0"/>
              <a:t>pelayanan</a:t>
            </a:r>
            <a:r>
              <a:rPr lang="en-US" sz="3200" b="1" dirty="0" smtClean="0"/>
              <a:t>.</a:t>
            </a:r>
          </a:p>
          <a:p>
            <a:pPr marL="971550" lvl="1" indent="-514350" algn="just">
              <a:buFont typeface="+mj-lt"/>
              <a:buAutoNum type="arabicParenR" startAt="5"/>
            </a:pPr>
            <a:r>
              <a:rPr lang="en-US" sz="3200" b="1" dirty="0" err="1" smtClean="0"/>
              <a:t>Pelayanan</a:t>
            </a:r>
            <a:r>
              <a:rPr lang="en-US" sz="3200" b="1" dirty="0" smtClean="0"/>
              <a:t> </a:t>
            </a:r>
            <a:r>
              <a:rPr lang="en-US" sz="3200" b="1" dirty="0" err="1" smtClean="0"/>
              <a:t>pribadi</a:t>
            </a:r>
            <a:r>
              <a:rPr lang="en-US" sz="3200" b="1" dirty="0" smtClean="0"/>
              <a:t>, </a:t>
            </a:r>
            <a:r>
              <a:rPr lang="en-US" sz="3200" b="1" dirty="0" err="1" smtClean="0"/>
              <a:t>berkaitan</a:t>
            </a:r>
            <a:r>
              <a:rPr lang="en-US" sz="3200" b="1" dirty="0" smtClean="0"/>
              <a:t> </a:t>
            </a:r>
            <a:r>
              <a:rPr lang="en-US" sz="3200" b="1" dirty="0" err="1" smtClean="0"/>
              <a:t>dengan</a:t>
            </a:r>
            <a:r>
              <a:rPr lang="en-US" sz="3200" b="1" dirty="0" smtClean="0"/>
              <a:t> </a:t>
            </a:r>
            <a:r>
              <a:rPr lang="en-US" sz="3200" b="1" dirty="0" err="1" smtClean="0"/>
              <a:t>fleksibilitas</a:t>
            </a:r>
            <a:r>
              <a:rPr lang="en-US" sz="3200" b="1" dirty="0" smtClean="0"/>
              <a:t>, </a:t>
            </a:r>
            <a:r>
              <a:rPr lang="en-US" sz="3200" b="1" dirty="0" err="1" smtClean="0"/>
              <a:t>penanganan</a:t>
            </a:r>
            <a:r>
              <a:rPr lang="en-US" sz="3200" b="1" dirty="0" smtClean="0"/>
              <a:t>  </a:t>
            </a:r>
            <a:r>
              <a:rPr lang="en-US" sz="3200" b="1" dirty="0" err="1" smtClean="0"/>
              <a:t>permintaan</a:t>
            </a:r>
            <a:r>
              <a:rPr lang="en-US" sz="3200" b="1" dirty="0" smtClean="0"/>
              <a:t> </a:t>
            </a:r>
            <a:r>
              <a:rPr lang="en-US" sz="3200" b="1" dirty="0" err="1" smtClean="0"/>
              <a:t>khusus</a:t>
            </a:r>
            <a:r>
              <a:rPr lang="en-US" sz="3200" b="1" dirty="0" smtClean="0"/>
              <a:t>.</a:t>
            </a:r>
          </a:p>
          <a:p>
            <a:pPr marL="971550" lvl="1" indent="-514350" algn="just">
              <a:buFont typeface="+mj-lt"/>
              <a:buAutoNum type="arabicParenR" startAt="5"/>
            </a:pPr>
            <a:r>
              <a:rPr lang="en-US" sz="3200" b="1" dirty="0" err="1" smtClean="0"/>
              <a:t>Kenyamanan</a:t>
            </a:r>
            <a:r>
              <a:rPr lang="en-US" sz="3200" b="1" dirty="0" smtClean="0"/>
              <a:t> </a:t>
            </a:r>
            <a:r>
              <a:rPr lang="en-US" sz="3200" b="1" dirty="0" err="1" smtClean="0"/>
              <a:t>dalam</a:t>
            </a:r>
            <a:r>
              <a:rPr lang="en-US" sz="3200" b="1" dirty="0" smtClean="0"/>
              <a:t> </a:t>
            </a:r>
            <a:r>
              <a:rPr lang="en-US" sz="3200" b="1" dirty="0" err="1" smtClean="0"/>
              <a:t>memperoleh</a:t>
            </a:r>
            <a:r>
              <a:rPr lang="en-US" sz="3200" b="1" dirty="0" smtClean="0"/>
              <a:t> </a:t>
            </a:r>
            <a:r>
              <a:rPr lang="en-US" sz="3200" b="1" dirty="0" err="1" smtClean="0"/>
              <a:t>pelayanan</a:t>
            </a:r>
            <a:r>
              <a:rPr lang="en-US" sz="3200" b="1" dirty="0" smtClean="0"/>
              <a:t>.</a:t>
            </a:r>
          </a:p>
          <a:p>
            <a:pPr marL="971550" lvl="1" indent="-514350" algn="just">
              <a:buFont typeface="+mj-lt"/>
              <a:buAutoNum type="arabicParenR" startAt="5"/>
            </a:pPr>
            <a:r>
              <a:rPr lang="en-US" sz="3200" b="1" dirty="0" err="1" smtClean="0"/>
              <a:t>Atribut</a:t>
            </a:r>
            <a:r>
              <a:rPr lang="en-US" sz="3200" b="1" dirty="0" smtClean="0"/>
              <a:t> </a:t>
            </a:r>
            <a:r>
              <a:rPr lang="en-US" sz="3200" b="1" dirty="0" err="1" smtClean="0"/>
              <a:t>pendukung</a:t>
            </a:r>
            <a:r>
              <a:rPr lang="en-US" sz="3200" b="1" dirty="0" smtClean="0"/>
              <a:t> </a:t>
            </a:r>
            <a:r>
              <a:rPr lang="en-US" sz="3200" b="1" dirty="0" err="1" smtClean="0"/>
              <a:t>pelayanan</a:t>
            </a:r>
            <a:r>
              <a:rPr lang="en-US" sz="3200" b="1" dirty="0" smtClean="0"/>
              <a:t> </a:t>
            </a:r>
            <a:r>
              <a:rPr lang="en-US" sz="3200" b="1" dirty="0" err="1" smtClean="0"/>
              <a:t>lainnya</a:t>
            </a:r>
            <a:r>
              <a:rPr lang="en-US" sz="3200" b="1"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en-US" b="1" dirty="0" smtClean="0"/>
              <a:t>   </a:t>
            </a:r>
          </a:p>
          <a:p>
            <a:pPr algn="just">
              <a:buNone/>
            </a:pPr>
            <a:r>
              <a:rPr lang="en-US" b="1" dirty="0" smtClean="0"/>
              <a:t> </a:t>
            </a:r>
            <a:r>
              <a:rPr lang="en-US" b="1" dirty="0" smtClean="0"/>
              <a:t>   </a:t>
            </a:r>
            <a:r>
              <a:rPr lang="en-US" sz="3600" b="1" dirty="0" err="1" smtClean="0"/>
              <a:t>Definisi</a:t>
            </a:r>
            <a:r>
              <a:rPr lang="en-US" sz="3600" b="1" dirty="0" smtClean="0"/>
              <a:t> </a:t>
            </a:r>
            <a:r>
              <a:rPr lang="en-US" sz="3600" b="1" dirty="0" err="1" smtClean="0"/>
              <a:t>tersebut</a:t>
            </a:r>
            <a:r>
              <a:rPr lang="en-US" sz="3600" b="1" dirty="0" smtClean="0"/>
              <a:t> </a:t>
            </a:r>
            <a:r>
              <a:rPr lang="en-US" sz="3600" b="1" dirty="0" err="1" smtClean="0"/>
              <a:t>memperlihatkan</a:t>
            </a:r>
            <a:r>
              <a:rPr lang="en-US" sz="3600" b="1" dirty="0" smtClean="0"/>
              <a:t> </a:t>
            </a:r>
            <a:r>
              <a:rPr lang="en-US" sz="3600" b="1" dirty="0" err="1" smtClean="0"/>
              <a:t>bahwa</a:t>
            </a:r>
            <a:r>
              <a:rPr lang="en-US" sz="3600" b="1" dirty="0" smtClean="0"/>
              <a:t> </a:t>
            </a:r>
            <a:r>
              <a:rPr lang="en-US" sz="3600" b="1" dirty="0" err="1" smtClean="0"/>
              <a:t>orientasi</a:t>
            </a:r>
            <a:r>
              <a:rPr lang="en-US" sz="3600" b="1" dirty="0" smtClean="0"/>
              <a:t> </a:t>
            </a:r>
            <a:r>
              <a:rPr lang="en-US" sz="3600" b="1" dirty="0" err="1" smtClean="0"/>
              <a:t>pelanggan</a:t>
            </a:r>
            <a:r>
              <a:rPr lang="en-US" sz="3600" b="1" dirty="0" smtClean="0"/>
              <a:t> </a:t>
            </a:r>
            <a:r>
              <a:rPr lang="en-US" sz="3600" b="1" dirty="0" err="1" smtClean="0"/>
              <a:t>merupakan</a:t>
            </a:r>
            <a:r>
              <a:rPr lang="en-US" sz="3600" b="1" dirty="0" smtClean="0"/>
              <a:t> </a:t>
            </a:r>
            <a:r>
              <a:rPr lang="en-US" sz="3600" b="1" dirty="0" err="1" smtClean="0"/>
              <a:t>hal</a:t>
            </a:r>
            <a:r>
              <a:rPr lang="en-US" sz="3600" b="1" dirty="0" smtClean="0"/>
              <a:t> yang </a:t>
            </a:r>
            <a:r>
              <a:rPr lang="en-US" sz="3600" b="1" dirty="0" err="1" smtClean="0"/>
              <a:t>melekat</a:t>
            </a:r>
            <a:r>
              <a:rPr lang="en-US" sz="3600" b="1" dirty="0" smtClean="0"/>
              <a:t> (</a:t>
            </a:r>
            <a:r>
              <a:rPr lang="en-US" sz="3600" b="1" i="1" dirty="0" smtClean="0"/>
              <a:t>built in</a:t>
            </a:r>
            <a:r>
              <a:rPr lang="en-US" sz="3600" b="1" dirty="0" smtClean="0"/>
              <a:t>) </a:t>
            </a:r>
            <a:r>
              <a:rPr lang="en-US" sz="3600" b="1" dirty="0" err="1" smtClean="0"/>
              <a:t>pada</a:t>
            </a:r>
            <a:r>
              <a:rPr lang="en-US" sz="3600" b="1" dirty="0" smtClean="0"/>
              <a:t> </a:t>
            </a:r>
            <a:r>
              <a:rPr lang="en-US" sz="3600" b="1" dirty="0" err="1" smtClean="0"/>
              <a:t>pelayanan</a:t>
            </a:r>
            <a:r>
              <a:rPr lang="en-US" sz="3600" b="1" dirty="0" smtClean="0"/>
              <a:t>.  </a:t>
            </a:r>
            <a:r>
              <a:rPr lang="en-US" sz="3600" b="1" dirty="0" err="1" smtClean="0"/>
              <a:t>Adapun</a:t>
            </a:r>
            <a:r>
              <a:rPr lang="en-US" sz="3600" b="1" dirty="0" smtClean="0"/>
              <a:t> </a:t>
            </a:r>
            <a:r>
              <a:rPr lang="en-US" sz="3600" b="1" dirty="0" err="1" smtClean="0"/>
              <a:t>pelanggan</a:t>
            </a:r>
            <a:r>
              <a:rPr lang="en-US" sz="3600" b="1" dirty="0" smtClean="0"/>
              <a:t> </a:t>
            </a:r>
            <a:r>
              <a:rPr lang="en-US" sz="3600" b="1" dirty="0" err="1" smtClean="0"/>
              <a:t>merupakan</a:t>
            </a:r>
            <a:r>
              <a:rPr lang="en-US" sz="3600" b="1" dirty="0" smtClean="0"/>
              <a:t> </a:t>
            </a:r>
            <a:r>
              <a:rPr lang="en-US" sz="3600" b="1" dirty="0" err="1" smtClean="0"/>
              <a:t>kelompok</a:t>
            </a:r>
            <a:r>
              <a:rPr lang="en-US" sz="3600" b="1" dirty="0" smtClean="0"/>
              <a:t> </a:t>
            </a:r>
            <a:r>
              <a:rPr lang="en-US" sz="3600" b="1" dirty="0" err="1" smtClean="0"/>
              <a:t>atau</a:t>
            </a:r>
            <a:r>
              <a:rPr lang="en-US" sz="3600" b="1" dirty="0" smtClean="0"/>
              <a:t> </a:t>
            </a:r>
            <a:r>
              <a:rPr lang="en-US" sz="3600" b="1" dirty="0" err="1" smtClean="0"/>
              <a:t>individu</a:t>
            </a:r>
            <a:r>
              <a:rPr lang="en-US" sz="3600" b="1" dirty="0" smtClean="0"/>
              <a:t> yang </a:t>
            </a:r>
            <a:r>
              <a:rPr lang="en-US" sz="3600" b="1" dirty="0" err="1" smtClean="0"/>
              <a:t>memiliki</a:t>
            </a:r>
            <a:r>
              <a:rPr lang="en-US" sz="3600" b="1" dirty="0" smtClean="0"/>
              <a:t> </a:t>
            </a:r>
            <a:r>
              <a:rPr lang="en-US" sz="3600" b="1" dirty="0" err="1" smtClean="0"/>
              <a:t>relasi</a:t>
            </a:r>
            <a:r>
              <a:rPr lang="en-US" sz="3600" b="1" dirty="0" smtClean="0"/>
              <a:t> </a:t>
            </a:r>
            <a:r>
              <a:rPr lang="en-US" sz="3600" b="1" dirty="0" err="1" smtClean="0"/>
              <a:t>urusan</a:t>
            </a:r>
            <a:r>
              <a:rPr lang="en-US" sz="3600" b="1" dirty="0" smtClean="0"/>
              <a:t> </a:t>
            </a:r>
            <a:r>
              <a:rPr lang="en-US" sz="3600" b="1" dirty="0" err="1" smtClean="0"/>
              <a:t>dengan</a:t>
            </a:r>
            <a:r>
              <a:rPr lang="en-US" sz="3600" b="1" dirty="0" smtClean="0"/>
              <a:t> </a:t>
            </a:r>
            <a:r>
              <a:rPr lang="en-US" sz="3600" b="1" dirty="0" err="1" smtClean="0"/>
              <a:t>produk</a:t>
            </a:r>
            <a:r>
              <a:rPr lang="en-US" sz="3600" b="1" dirty="0" smtClean="0"/>
              <a:t> </a:t>
            </a:r>
            <a:r>
              <a:rPr lang="en-US" sz="3600" b="1" dirty="0" err="1" smtClean="0"/>
              <a:t>dan</a:t>
            </a:r>
            <a:r>
              <a:rPr lang="en-US" sz="3600" b="1" dirty="0" smtClean="0"/>
              <a:t> </a:t>
            </a:r>
            <a:r>
              <a:rPr lang="en-US" sz="3600" b="1" dirty="0" err="1" smtClean="0"/>
              <a:t>jasa</a:t>
            </a:r>
            <a:r>
              <a:rPr lang="en-US" sz="3600" b="1" dirty="0" smtClean="0"/>
              <a:t> </a:t>
            </a:r>
            <a:r>
              <a:rPr lang="en-US" sz="3600" b="1" dirty="0" err="1" smtClean="0"/>
              <a:t>organisasi</a:t>
            </a:r>
            <a:r>
              <a:rPr lang="en-US" sz="3600" b="1" dirty="0" smtClean="0"/>
              <a:t>, yang </a:t>
            </a:r>
            <a:r>
              <a:rPr lang="en-US" sz="3600" b="1" dirty="0" err="1" smtClean="0"/>
              <a:t>terbagi</a:t>
            </a:r>
            <a:r>
              <a:rPr lang="en-US" sz="3600" b="1" dirty="0" smtClean="0"/>
              <a:t> </a:t>
            </a:r>
            <a:r>
              <a:rPr lang="en-US" sz="3600" b="1" dirty="0" err="1" smtClean="0"/>
              <a:t>menjadi</a:t>
            </a:r>
            <a:r>
              <a:rPr lang="en-US" sz="3600" b="1" dirty="0" smtClean="0"/>
              <a:t> </a:t>
            </a:r>
            <a:r>
              <a:rPr lang="en-US" sz="3600" b="1" i="1" dirty="0" smtClean="0"/>
              <a:t>internal customer </a:t>
            </a:r>
            <a:r>
              <a:rPr lang="en-US" sz="3600" b="1" dirty="0" smtClean="0"/>
              <a:t>(</a:t>
            </a:r>
            <a:r>
              <a:rPr lang="en-US" sz="3600" b="1" dirty="0" err="1" smtClean="0"/>
              <a:t>untuk</a:t>
            </a:r>
            <a:r>
              <a:rPr lang="en-US" sz="3600" b="1" dirty="0" smtClean="0"/>
              <a:t> </a:t>
            </a:r>
            <a:r>
              <a:rPr lang="en-US" sz="3600" b="1" dirty="0" err="1" smtClean="0"/>
              <a:t>pelanggan</a:t>
            </a:r>
            <a:r>
              <a:rPr lang="en-US" sz="3600" b="1" dirty="0" smtClean="0"/>
              <a:t> </a:t>
            </a:r>
            <a:r>
              <a:rPr lang="en-US" sz="3600" b="1" dirty="0" err="1" smtClean="0"/>
              <a:t>dalam</a:t>
            </a:r>
            <a:r>
              <a:rPr lang="en-US" sz="3600" b="1" dirty="0" smtClean="0"/>
              <a:t> </a:t>
            </a:r>
            <a:r>
              <a:rPr lang="en-US" sz="3600" b="1" dirty="0" err="1" smtClean="0"/>
              <a:t>tubuh</a:t>
            </a:r>
            <a:r>
              <a:rPr lang="en-US" sz="3600" b="1" dirty="0" smtClean="0"/>
              <a:t> </a:t>
            </a:r>
            <a:r>
              <a:rPr lang="en-US" sz="3600" b="1" dirty="0" err="1" smtClean="0"/>
              <a:t>organiasi</a:t>
            </a:r>
            <a:r>
              <a:rPr lang="en-US" sz="3600" b="1" dirty="0" smtClean="0"/>
              <a:t>) </a:t>
            </a:r>
            <a:r>
              <a:rPr lang="en-US" sz="3600" b="1" dirty="0" err="1" smtClean="0"/>
              <a:t>dan</a:t>
            </a:r>
            <a:r>
              <a:rPr lang="en-US" sz="3600" b="1" dirty="0" smtClean="0"/>
              <a:t> </a:t>
            </a:r>
            <a:r>
              <a:rPr lang="en-US" sz="3600" b="1" i="1" dirty="0" smtClean="0"/>
              <a:t>external customer </a:t>
            </a:r>
            <a:r>
              <a:rPr lang="en-US" sz="3600" b="1" dirty="0" smtClean="0"/>
              <a:t>(</a:t>
            </a:r>
            <a:r>
              <a:rPr lang="en-US" sz="3600" b="1" dirty="0" err="1" smtClean="0"/>
              <a:t>untuk</a:t>
            </a:r>
            <a:r>
              <a:rPr lang="en-US" sz="3600" b="1" dirty="0" smtClean="0"/>
              <a:t> </a:t>
            </a:r>
            <a:r>
              <a:rPr lang="en-US" sz="3600" b="1" dirty="0" err="1" smtClean="0"/>
              <a:t>pelanggan</a:t>
            </a:r>
            <a:r>
              <a:rPr lang="en-US" sz="3600" b="1" dirty="0" smtClean="0"/>
              <a:t> </a:t>
            </a:r>
            <a:r>
              <a:rPr lang="en-US" sz="3600" b="1" dirty="0" err="1" smtClean="0"/>
              <a:t>di</a:t>
            </a:r>
            <a:r>
              <a:rPr lang="en-US" sz="3600" b="1" dirty="0" smtClean="0"/>
              <a:t> </a:t>
            </a:r>
            <a:r>
              <a:rPr lang="en-US" sz="3600" b="1" dirty="0" err="1" smtClean="0"/>
              <a:t>luar</a:t>
            </a:r>
            <a:r>
              <a:rPr lang="en-US" sz="3600" b="1" dirty="0" smtClean="0"/>
              <a:t> </a:t>
            </a:r>
            <a:r>
              <a:rPr lang="en-US" sz="3600" b="1" dirty="0" err="1" smtClean="0"/>
              <a:t>tubuh</a:t>
            </a:r>
            <a:r>
              <a:rPr lang="en-US" sz="3600" b="1" dirty="0" smtClean="0"/>
              <a:t> </a:t>
            </a:r>
            <a:r>
              <a:rPr lang="en-US" sz="3600" b="1" dirty="0" err="1" smtClean="0"/>
              <a:t>organisasi</a:t>
            </a:r>
            <a:r>
              <a:rPr lang="en-US" sz="3600" b="1" dirty="0" smtClean="0"/>
              <a:t>)</a:t>
            </a:r>
            <a:r>
              <a:rPr lang="id-ID" sz="3600" b="1" dirty="0" smtClean="0"/>
              <a:t>.</a:t>
            </a:r>
            <a:endParaRPr lang="en-US" sz="3600" b="1" dirty="0" smtClean="0"/>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en-US" b="1" dirty="0" err="1" smtClean="0"/>
              <a:t>Pelayanan</a:t>
            </a:r>
            <a:r>
              <a:rPr lang="en-US" b="1" dirty="0" smtClean="0"/>
              <a:t> yang </a:t>
            </a:r>
            <a:r>
              <a:rPr lang="en-US" b="1" dirty="0" err="1" smtClean="0"/>
              <a:t>berkualitas</a:t>
            </a:r>
            <a:r>
              <a:rPr lang="en-US" b="1" dirty="0" smtClean="0"/>
              <a:t>, </a:t>
            </a:r>
            <a:r>
              <a:rPr lang="en-US" b="1" dirty="0" err="1" smtClean="0"/>
              <a:t>merupakan</a:t>
            </a:r>
            <a:r>
              <a:rPr lang="en-US" b="1" dirty="0" smtClean="0"/>
              <a:t> </a:t>
            </a:r>
            <a:r>
              <a:rPr lang="en-US" b="1" dirty="0" err="1" smtClean="0"/>
              <a:t>harapan</a:t>
            </a:r>
            <a:r>
              <a:rPr lang="en-US" b="1" dirty="0" smtClean="0"/>
              <a:t> </a:t>
            </a:r>
            <a:r>
              <a:rPr lang="en-US" b="1" dirty="0" err="1" smtClean="0"/>
              <a:t>setiap</a:t>
            </a:r>
            <a:r>
              <a:rPr lang="en-US" b="1" dirty="0" smtClean="0"/>
              <a:t> </a:t>
            </a:r>
            <a:r>
              <a:rPr lang="en-US" b="1" dirty="0" err="1" smtClean="0"/>
              <a:t>pelanggan</a:t>
            </a:r>
            <a:r>
              <a:rPr lang="en-US" b="1" dirty="0" smtClean="0"/>
              <a:t> </a:t>
            </a:r>
            <a:r>
              <a:rPr lang="en-US" b="1" dirty="0" err="1" smtClean="0"/>
              <a:t>terhadap</a:t>
            </a:r>
            <a:r>
              <a:rPr lang="en-US" b="1" dirty="0" smtClean="0"/>
              <a:t> </a:t>
            </a:r>
            <a:r>
              <a:rPr lang="en-US" b="1" dirty="0" err="1" smtClean="0"/>
              <a:t>sebuah</a:t>
            </a:r>
            <a:r>
              <a:rPr lang="en-US" b="1" dirty="0" smtClean="0"/>
              <a:t> </a:t>
            </a:r>
            <a:r>
              <a:rPr lang="en-US" b="1" dirty="0" err="1" smtClean="0"/>
              <a:t>organisasi</a:t>
            </a:r>
            <a:r>
              <a:rPr lang="en-US" b="1" dirty="0" smtClean="0"/>
              <a:t> yang </a:t>
            </a:r>
            <a:r>
              <a:rPr lang="en-US" b="1" dirty="0" err="1" smtClean="0"/>
              <a:t>melayaninya</a:t>
            </a:r>
            <a:r>
              <a:rPr lang="en-US" b="1" dirty="0" smtClean="0"/>
              <a:t>.  </a:t>
            </a:r>
            <a:r>
              <a:rPr lang="en-US" b="1" dirty="0" err="1" smtClean="0"/>
              <a:t>Goetsch</a:t>
            </a:r>
            <a:r>
              <a:rPr lang="en-US" b="1" dirty="0" smtClean="0"/>
              <a:t> </a:t>
            </a:r>
            <a:r>
              <a:rPr lang="en-US" b="1" dirty="0" err="1" smtClean="0"/>
              <a:t>dan</a:t>
            </a:r>
            <a:r>
              <a:rPr lang="en-US" b="1" dirty="0" smtClean="0"/>
              <a:t> Davis </a:t>
            </a:r>
            <a:r>
              <a:rPr lang="en-US" b="1" dirty="0" err="1" smtClean="0"/>
              <a:t>mendefinisikan</a:t>
            </a:r>
            <a:r>
              <a:rPr lang="en-US" b="1" dirty="0" smtClean="0"/>
              <a:t> </a:t>
            </a:r>
            <a:r>
              <a:rPr lang="en-US" b="1" dirty="0" err="1" smtClean="0"/>
              <a:t>kualitas</a:t>
            </a:r>
            <a:r>
              <a:rPr lang="en-US" b="1" dirty="0" smtClean="0"/>
              <a:t> </a:t>
            </a:r>
            <a:r>
              <a:rPr lang="en-US" b="1" dirty="0" err="1" smtClean="0"/>
              <a:t>sebagai</a:t>
            </a:r>
            <a:r>
              <a:rPr lang="en-US" b="1" dirty="0" smtClean="0"/>
              <a:t>: </a:t>
            </a:r>
            <a:r>
              <a:rPr lang="en-US" b="1" dirty="0" err="1" smtClean="0"/>
              <a:t>kondisi</a:t>
            </a:r>
            <a:r>
              <a:rPr lang="en-US" b="1" dirty="0" smtClean="0"/>
              <a:t> </a:t>
            </a:r>
            <a:r>
              <a:rPr lang="en-US" b="1" dirty="0" err="1" smtClean="0"/>
              <a:t>dinamis</a:t>
            </a:r>
            <a:r>
              <a:rPr lang="en-US" b="1" dirty="0" smtClean="0"/>
              <a:t> yang </a:t>
            </a:r>
            <a:r>
              <a:rPr lang="en-US" b="1" dirty="0" err="1" smtClean="0"/>
              <a:t>berhubungan</a:t>
            </a:r>
            <a:r>
              <a:rPr lang="en-US" b="1" dirty="0" smtClean="0"/>
              <a:t> </a:t>
            </a:r>
            <a:r>
              <a:rPr lang="en-US" b="1" dirty="0" err="1" smtClean="0"/>
              <a:t>dengan</a:t>
            </a:r>
            <a:r>
              <a:rPr lang="en-US" b="1" dirty="0" smtClean="0"/>
              <a:t> </a:t>
            </a:r>
            <a:r>
              <a:rPr lang="en-US" b="1" dirty="0" err="1" smtClean="0"/>
              <a:t>produk</a:t>
            </a:r>
            <a:r>
              <a:rPr lang="en-US" b="1" dirty="0" smtClean="0"/>
              <a:t>, </a:t>
            </a:r>
            <a:r>
              <a:rPr lang="en-US" b="1" dirty="0" err="1" smtClean="0"/>
              <a:t>jasa</a:t>
            </a:r>
            <a:r>
              <a:rPr lang="en-US" b="1" dirty="0" smtClean="0"/>
              <a:t>, </a:t>
            </a:r>
            <a:r>
              <a:rPr lang="en-US" b="1" dirty="0" err="1" smtClean="0"/>
              <a:t>manusia</a:t>
            </a:r>
            <a:r>
              <a:rPr lang="en-US" b="1" dirty="0" smtClean="0"/>
              <a:t>, </a:t>
            </a:r>
            <a:r>
              <a:rPr lang="en-US" b="1" dirty="0" err="1" smtClean="0"/>
              <a:t>proses</a:t>
            </a:r>
            <a:r>
              <a:rPr lang="en-US" b="1" dirty="0" smtClean="0"/>
              <a:t>, </a:t>
            </a:r>
            <a:r>
              <a:rPr lang="en-US" b="1" dirty="0" err="1" smtClean="0"/>
              <a:t>dan</a:t>
            </a:r>
            <a:r>
              <a:rPr lang="en-US" b="1" dirty="0" smtClean="0"/>
              <a:t> </a:t>
            </a:r>
            <a:r>
              <a:rPr lang="en-US" b="1" dirty="0" err="1" smtClean="0"/>
              <a:t>lingkungan</a:t>
            </a:r>
            <a:r>
              <a:rPr lang="en-US" b="1" dirty="0" smtClean="0"/>
              <a:t> yang </a:t>
            </a:r>
            <a:r>
              <a:rPr lang="en-US" b="1" dirty="0" err="1" smtClean="0"/>
              <a:t>memenuhi</a:t>
            </a:r>
            <a:r>
              <a:rPr lang="en-US" b="1" dirty="0" smtClean="0"/>
              <a:t> </a:t>
            </a:r>
            <a:r>
              <a:rPr lang="en-US" b="1" dirty="0" err="1" smtClean="0"/>
              <a:t>atau</a:t>
            </a:r>
            <a:r>
              <a:rPr lang="en-US" b="1" dirty="0" smtClean="0"/>
              <a:t> </a:t>
            </a:r>
            <a:r>
              <a:rPr lang="en-US" b="1" dirty="0" err="1" smtClean="0"/>
              <a:t>melebihi</a:t>
            </a:r>
            <a:r>
              <a:rPr lang="en-US" b="1" dirty="0" smtClean="0"/>
              <a:t> </a:t>
            </a:r>
            <a:r>
              <a:rPr lang="en-US" b="1" dirty="0" err="1" smtClean="0"/>
              <a:t>harapan</a:t>
            </a:r>
            <a:r>
              <a:rPr lang="en-US" b="1" dirty="0" smtClean="0"/>
              <a:t> </a:t>
            </a:r>
            <a:r>
              <a:rPr lang="en-US" b="1" dirty="0" err="1" smtClean="0"/>
              <a:t>pihak</a:t>
            </a:r>
            <a:r>
              <a:rPr lang="en-US" b="1" dirty="0" smtClean="0"/>
              <a:t> yang </a:t>
            </a:r>
            <a:r>
              <a:rPr lang="en-US" b="1" dirty="0" err="1" smtClean="0"/>
              <a:t>menginginkannya</a:t>
            </a:r>
            <a:r>
              <a:rPr lang="en-US" b="1" dirty="0" smtClean="0"/>
              <a:t>.  </a:t>
            </a:r>
            <a:r>
              <a:rPr lang="en-US" b="1" dirty="0" err="1" smtClean="0"/>
              <a:t>Dalam</a:t>
            </a:r>
            <a:r>
              <a:rPr lang="en-US" b="1" dirty="0" smtClean="0"/>
              <a:t> </a:t>
            </a:r>
            <a:r>
              <a:rPr lang="en-US" b="1" dirty="0" err="1" smtClean="0"/>
              <a:t>konteks</a:t>
            </a:r>
            <a:r>
              <a:rPr lang="en-US" b="1" dirty="0" smtClean="0"/>
              <a:t> </a:t>
            </a:r>
            <a:r>
              <a:rPr lang="en-US" b="1" dirty="0" err="1" smtClean="0"/>
              <a:t>pelayanan</a:t>
            </a:r>
            <a:r>
              <a:rPr lang="en-US" b="1" dirty="0" smtClean="0"/>
              <a:t>, </a:t>
            </a:r>
            <a:r>
              <a:rPr lang="en-US" b="1" dirty="0" err="1" smtClean="0"/>
              <a:t>kondisi</a:t>
            </a:r>
            <a:r>
              <a:rPr lang="en-US" b="1" dirty="0" smtClean="0"/>
              <a:t> </a:t>
            </a:r>
            <a:r>
              <a:rPr lang="en-US" b="1" dirty="0" err="1" smtClean="0"/>
              <a:t>dinamis</a:t>
            </a:r>
            <a:r>
              <a:rPr lang="en-US" b="1" dirty="0" smtClean="0"/>
              <a:t> </a:t>
            </a:r>
            <a:r>
              <a:rPr lang="en-US" b="1" dirty="0" err="1" smtClean="0"/>
              <a:t>tersebut</a:t>
            </a:r>
            <a:r>
              <a:rPr lang="en-US" b="1" dirty="0" smtClean="0"/>
              <a:t> </a:t>
            </a:r>
            <a:r>
              <a:rPr lang="en-US" b="1" dirty="0" err="1" smtClean="0"/>
              <a:t>diarahkan</a:t>
            </a:r>
            <a:r>
              <a:rPr lang="en-US" b="1" dirty="0" smtClean="0"/>
              <a:t> </a:t>
            </a:r>
            <a:r>
              <a:rPr lang="en-US" b="1" dirty="0" err="1" smtClean="0"/>
              <a:t>untuk</a:t>
            </a:r>
            <a:r>
              <a:rPr lang="en-US" b="1" dirty="0" smtClean="0"/>
              <a:t> </a:t>
            </a:r>
            <a:r>
              <a:rPr lang="en-US" b="1" dirty="0" err="1" smtClean="0"/>
              <a:t>memenuhi</a:t>
            </a:r>
            <a:r>
              <a:rPr lang="en-US" b="1" dirty="0" smtClean="0"/>
              <a:t> </a:t>
            </a:r>
            <a:r>
              <a:rPr lang="en-US" b="1" dirty="0" err="1" smtClean="0"/>
              <a:t>dan</a:t>
            </a:r>
            <a:r>
              <a:rPr lang="en-US" b="1" dirty="0" smtClean="0"/>
              <a:t> </a:t>
            </a:r>
            <a:r>
              <a:rPr lang="en-US" b="1" dirty="0" err="1" smtClean="0"/>
              <a:t>melebihi</a:t>
            </a:r>
            <a:r>
              <a:rPr lang="en-US" b="1" dirty="0" smtClean="0"/>
              <a:t> </a:t>
            </a:r>
            <a:r>
              <a:rPr lang="en-US" b="1" dirty="0" err="1" smtClean="0"/>
              <a:t>harapan</a:t>
            </a:r>
            <a:r>
              <a:rPr lang="en-US" b="1" dirty="0" smtClean="0"/>
              <a:t> </a:t>
            </a:r>
            <a:r>
              <a:rPr lang="en-US" b="1" dirty="0" err="1" smtClean="0"/>
              <a:t>pelanggan</a:t>
            </a:r>
            <a:r>
              <a:rPr lang="en-US" b="1" dirty="0" smtClean="0"/>
              <a:t>.  </a:t>
            </a:r>
          </a:p>
          <a:p>
            <a:pPr algn="just"/>
            <a:r>
              <a:rPr lang="en-US" b="1" dirty="0" err="1" smtClean="0"/>
              <a:t>Adapun</a:t>
            </a:r>
            <a:r>
              <a:rPr lang="en-US" b="1" dirty="0" smtClean="0"/>
              <a:t> Crosby, </a:t>
            </a:r>
            <a:r>
              <a:rPr lang="en-US" b="1" dirty="0" err="1" smtClean="0"/>
              <a:t>Lehimen</a:t>
            </a:r>
            <a:r>
              <a:rPr lang="en-US" b="1" dirty="0" smtClean="0"/>
              <a:t>, </a:t>
            </a:r>
            <a:r>
              <a:rPr lang="en-US" b="1" dirty="0" err="1" smtClean="0"/>
              <a:t>dan</a:t>
            </a:r>
            <a:r>
              <a:rPr lang="en-US" b="1" dirty="0" smtClean="0"/>
              <a:t> Wyckoff </a:t>
            </a:r>
            <a:r>
              <a:rPr lang="en-US" b="1" dirty="0" err="1" smtClean="0"/>
              <a:t>mendefinisikan</a:t>
            </a:r>
            <a:r>
              <a:rPr lang="en-US" b="1" dirty="0" smtClean="0"/>
              <a:t> </a:t>
            </a:r>
            <a:r>
              <a:rPr lang="en-US" b="1" dirty="0" err="1" smtClean="0"/>
              <a:t>kualitas</a:t>
            </a:r>
            <a:r>
              <a:rPr lang="en-US" b="1" dirty="0" smtClean="0"/>
              <a:t> </a:t>
            </a:r>
            <a:r>
              <a:rPr lang="en-US" b="1" dirty="0" err="1" smtClean="0"/>
              <a:t>pelayanan</a:t>
            </a:r>
            <a:r>
              <a:rPr lang="en-US" b="1" dirty="0" smtClean="0"/>
              <a:t> </a:t>
            </a:r>
            <a:r>
              <a:rPr lang="en-US" b="1" dirty="0" err="1" smtClean="0"/>
              <a:t>sebagai</a:t>
            </a:r>
            <a:r>
              <a:rPr lang="en-US" b="1" dirty="0" smtClean="0"/>
              <a:t> </a:t>
            </a:r>
            <a:r>
              <a:rPr lang="en-US" b="1" dirty="0" err="1" smtClean="0"/>
              <a:t>suatu</a:t>
            </a:r>
            <a:r>
              <a:rPr lang="en-US" b="1" dirty="0" smtClean="0"/>
              <a:t> </a:t>
            </a:r>
            <a:r>
              <a:rPr lang="en-US" b="1" dirty="0" err="1" smtClean="0"/>
              <a:t>penyesuaian</a:t>
            </a:r>
            <a:r>
              <a:rPr lang="en-US" b="1" dirty="0" smtClean="0"/>
              <a:t> </a:t>
            </a:r>
            <a:r>
              <a:rPr lang="en-US" b="1" dirty="0" err="1" smtClean="0"/>
              <a:t>terhadap</a:t>
            </a:r>
            <a:r>
              <a:rPr lang="en-US" b="1" dirty="0" smtClean="0"/>
              <a:t> </a:t>
            </a:r>
            <a:r>
              <a:rPr lang="en-US" b="1" dirty="0" err="1" smtClean="0"/>
              <a:t>perincian</a:t>
            </a:r>
            <a:r>
              <a:rPr lang="en-US" b="1" dirty="0" smtClean="0"/>
              <a:t> </a:t>
            </a:r>
            <a:r>
              <a:rPr lang="en-US" b="1" dirty="0" smtClean="0"/>
              <a:t>yang </a:t>
            </a:r>
            <a:r>
              <a:rPr lang="en-US" b="1" dirty="0" err="1" smtClean="0"/>
              <a:t>mengacu</a:t>
            </a:r>
            <a:r>
              <a:rPr lang="en-US" b="1" dirty="0" smtClean="0"/>
              <a:t> </a:t>
            </a:r>
            <a:r>
              <a:rPr lang="en-US" b="1" dirty="0" err="1" smtClean="0"/>
              <a:t>pada</a:t>
            </a:r>
            <a:r>
              <a:rPr lang="en-US" b="1" dirty="0" smtClean="0"/>
              <a:t> </a:t>
            </a:r>
            <a:r>
              <a:rPr lang="en-US" b="1" dirty="0" err="1" smtClean="0"/>
              <a:t>derajat</a:t>
            </a:r>
            <a:r>
              <a:rPr lang="en-US" b="1" dirty="0" smtClean="0"/>
              <a:t> </a:t>
            </a:r>
            <a:r>
              <a:rPr lang="en-US" b="1" dirty="0" err="1" smtClean="0"/>
              <a:t>keunggulan</a:t>
            </a:r>
            <a:r>
              <a:rPr lang="en-US" b="1" dirty="0" smtClean="0"/>
              <a:t> yang </a:t>
            </a:r>
            <a:r>
              <a:rPr lang="en-US" b="1" dirty="0" err="1" smtClean="0"/>
              <a:t>ingin</a:t>
            </a:r>
            <a:r>
              <a:rPr lang="en-US" b="1" dirty="0" smtClean="0"/>
              <a:t> </a:t>
            </a:r>
            <a:r>
              <a:rPr lang="en-US" b="1" dirty="0" err="1" smtClean="0"/>
              <a:t>dicapai</a:t>
            </a:r>
            <a:r>
              <a:rPr lang="en-US" b="1" dirty="0" smtClean="0"/>
              <a:t> (</a:t>
            </a:r>
            <a:r>
              <a:rPr lang="en-US" b="1" dirty="0" err="1" smtClean="0"/>
              <a:t>standar</a:t>
            </a:r>
            <a:r>
              <a:rPr lang="en-US" b="1" dirty="0" smtClean="0"/>
              <a:t> </a:t>
            </a:r>
            <a:r>
              <a:rPr lang="en-US" b="1" dirty="0" err="1" smtClean="0"/>
              <a:t>pelayanan</a:t>
            </a:r>
            <a:r>
              <a:rPr lang="en-US" b="1"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gn="just"/>
            <a:r>
              <a:rPr lang="en-US" b="1" dirty="0" err="1" smtClean="0"/>
              <a:t>Setelah</a:t>
            </a:r>
            <a:r>
              <a:rPr lang="en-US" b="1" dirty="0" smtClean="0"/>
              <a:t> </a:t>
            </a:r>
            <a:r>
              <a:rPr lang="en-US" b="1" dirty="0" err="1" smtClean="0"/>
              <a:t>sekian</a:t>
            </a:r>
            <a:r>
              <a:rPr lang="en-US" b="1" dirty="0" smtClean="0"/>
              <a:t> lama </a:t>
            </a:r>
            <a:r>
              <a:rPr lang="en-US" b="1" dirty="0" err="1" smtClean="0"/>
              <a:t>kualitas</a:t>
            </a:r>
            <a:r>
              <a:rPr lang="en-US" b="1" dirty="0" smtClean="0"/>
              <a:t> </a:t>
            </a:r>
            <a:r>
              <a:rPr lang="en-US" b="1" dirty="0" err="1" smtClean="0"/>
              <a:t>pelayanan</a:t>
            </a:r>
            <a:r>
              <a:rPr lang="en-US" b="1" dirty="0" smtClean="0"/>
              <a:t> </a:t>
            </a:r>
            <a:r>
              <a:rPr lang="en-US" b="1" dirty="0" err="1" smtClean="0"/>
              <a:t>ini</a:t>
            </a:r>
            <a:r>
              <a:rPr lang="en-US" b="1" dirty="0" smtClean="0"/>
              <a:t> </a:t>
            </a:r>
            <a:r>
              <a:rPr lang="en-US" b="1" dirty="0" err="1" smtClean="0"/>
              <a:t>dinterpretasikan</a:t>
            </a:r>
            <a:r>
              <a:rPr lang="en-US" b="1" dirty="0" smtClean="0"/>
              <a:t> </a:t>
            </a:r>
            <a:r>
              <a:rPr lang="en-US" b="1" dirty="0" err="1" smtClean="0"/>
              <a:t>ke</a:t>
            </a:r>
            <a:r>
              <a:rPr lang="en-US" b="1" dirty="0" smtClean="0"/>
              <a:t> </a:t>
            </a:r>
            <a:r>
              <a:rPr lang="en-US" b="1" dirty="0" err="1" smtClean="0"/>
              <a:t>dalam</a:t>
            </a:r>
            <a:r>
              <a:rPr lang="en-US" b="1" dirty="0" smtClean="0"/>
              <a:t> </a:t>
            </a:r>
            <a:r>
              <a:rPr lang="en-US" b="1" dirty="0" err="1" smtClean="0"/>
              <a:t>metode</a:t>
            </a:r>
            <a:r>
              <a:rPr lang="en-US" b="1" dirty="0" smtClean="0"/>
              <a:t> </a:t>
            </a:r>
            <a:r>
              <a:rPr lang="en-US" b="1" dirty="0" err="1" smtClean="0"/>
              <a:t>pengukuran</a:t>
            </a:r>
            <a:r>
              <a:rPr lang="en-US" b="1" dirty="0" smtClean="0"/>
              <a:t> yang </a:t>
            </a:r>
            <a:r>
              <a:rPr lang="en-US" b="1" dirty="0" err="1" smtClean="0"/>
              <a:t>beragam</a:t>
            </a:r>
            <a:r>
              <a:rPr lang="en-US" b="1" dirty="0" smtClean="0"/>
              <a:t> </a:t>
            </a:r>
            <a:r>
              <a:rPr lang="en-US" b="1" dirty="0" err="1" smtClean="0"/>
              <a:t>dan</a:t>
            </a:r>
            <a:r>
              <a:rPr lang="en-US" b="1" dirty="0" smtClean="0"/>
              <a:t> </a:t>
            </a:r>
            <a:r>
              <a:rPr lang="en-US" b="1" dirty="0" err="1" smtClean="0"/>
              <a:t>kompleks</a:t>
            </a:r>
            <a:r>
              <a:rPr lang="en-US" b="1" dirty="0" smtClean="0"/>
              <a:t>, </a:t>
            </a:r>
            <a:r>
              <a:rPr lang="en-US" b="1" dirty="0" err="1" smtClean="0"/>
              <a:t>maka</a:t>
            </a:r>
            <a:r>
              <a:rPr lang="en-US" b="1" dirty="0" smtClean="0"/>
              <a:t> Lee (2001: 22) </a:t>
            </a:r>
            <a:r>
              <a:rPr lang="en-US" b="1" dirty="0" err="1" smtClean="0"/>
              <a:t>menyatakan</a:t>
            </a:r>
            <a:r>
              <a:rPr lang="en-US" b="1" dirty="0" smtClean="0"/>
              <a:t> </a:t>
            </a:r>
            <a:r>
              <a:rPr lang="en-US" b="1" dirty="0" err="1" smtClean="0"/>
              <a:t>bahwa</a:t>
            </a:r>
            <a:r>
              <a:rPr lang="en-US" b="1" dirty="0" smtClean="0"/>
              <a:t> </a:t>
            </a:r>
            <a:r>
              <a:rPr lang="en-US" b="1" dirty="0" err="1" smtClean="0"/>
              <a:t>pada</a:t>
            </a:r>
            <a:r>
              <a:rPr lang="en-US" b="1" dirty="0" smtClean="0"/>
              <a:t> </a:t>
            </a:r>
            <a:r>
              <a:rPr lang="en-US" b="1" dirty="0" err="1" smtClean="0"/>
              <a:t>tahun</a:t>
            </a:r>
            <a:r>
              <a:rPr lang="en-US" b="1" dirty="0" smtClean="0"/>
              <a:t> </a:t>
            </a:r>
            <a:r>
              <a:rPr lang="en-US" b="1" dirty="0" smtClean="0"/>
              <a:t>1985, </a:t>
            </a:r>
            <a:r>
              <a:rPr lang="en-US" b="1" dirty="0" err="1" smtClean="0"/>
              <a:t>Zeithaml</a:t>
            </a:r>
            <a:r>
              <a:rPr lang="en-US" b="1" dirty="0" smtClean="0"/>
              <a:t>, </a:t>
            </a:r>
            <a:r>
              <a:rPr lang="en-US" b="1" dirty="0" err="1" smtClean="0"/>
              <a:t>dan</a:t>
            </a:r>
            <a:r>
              <a:rPr lang="en-US" b="1" dirty="0" smtClean="0"/>
              <a:t> Berry </a:t>
            </a:r>
            <a:r>
              <a:rPr lang="en-US" b="1" dirty="0" err="1" smtClean="0"/>
              <a:t>melakukan</a:t>
            </a:r>
            <a:r>
              <a:rPr lang="en-US" b="1" dirty="0" smtClean="0"/>
              <a:t> </a:t>
            </a:r>
            <a:r>
              <a:rPr lang="en-US" b="1" dirty="0" err="1" smtClean="0"/>
              <a:t>riset</a:t>
            </a:r>
            <a:r>
              <a:rPr lang="en-US" b="1" dirty="0" smtClean="0"/>
              <a:t> yang </a:t>
            </a:r>
            <a:r>
              <a:rPr lang="en-US" b="1" dirty="0" err="1" smtClean="0"/>
              <a:t>utuh</a:t>
            </a:r>
            <a:r>
              <a:rPr lang="en-US" b="1" dirty="0" smtClean="0"/>
              <a:t> </a:t>
            </a:r>
            <a:r>
              <a:rPr lang="en-US" b="1" dirty="0" err="1" smtClean="0"/>
              <a:t>tentang</a:t>
            </a:r>
            <a:r>
              <a:rPr lang="en-US" b="1" dirty="0" smtClean="0"/>
              <a:t> </a:t>
            </a:r>
            <a:r>
              <a:rPr lang="en-US" b="1" dirty="0" err="1" smtClean="0"/>
              <a:t>kualitas</a:t>
            </a:r>
            <a:r>
              <a:rPr lang="en-US" b="1" dirty="0" smtClean="0"/>
              <a:t> </a:t>
            </a:r>
            <a:r>
              <a:rPr lang="en-US" b="1" dirty="0" err="1" smtClean="0"/>
              <a:t>pelayanan</a:t>
            </a:r>
            <a:r>
              <a:rPr lang="en-US" b="1" dirty="0" smtClean="0"/>
              <a:t> </a:t>
            </a:r>
            <a:r>
              <a:rPr lang="en-US" b="1" dirty="0" err="1" smtClean="0"/>
              <a:t>ini</a:t>
            </a:r>
            <a:r>
              <a:rPr lang="en-US" b="1" dirty="0" smtClean="0"/>
              <a:t>.  </a:t>
            </a:r>
            <a:r>
              <a:rPr lang="en-US" b="1" dirty="0" err="1" smtClean="0"/>
              <a:t>Konsep</a:t>
            </a:r>
            <a:r>
              <a:rPr lang="en-US" b="1" dirty="0" smtClean="0"/>
              <a:t> </a:t>
            </a:r>
            <a:r>
              <a:rPr lang="en-US" b="1" dirty="0" err="1" smtClean="0"/>
              <a:t>dan</a:t>
            </a:r>
            <a:r>
              <a:rPr lang="en-US" b="1" dirty="0" smtClean="0"/>
              <a:t> </a:t>
            </a:r>
            <a:r>
              <a:rPr lang="en-US" b="1" dirty="0" err="1" smtClean="0"/>
              <a:t>metode</a:t>
            </a:r>
            <a:r>
              <a:rPr lang="en-US" b="1" dirty="0" smtClean="0"/>
              <a:t> </a:t>
            </a:r>
            <a:r>
              <a:rPr lang="en-US" b="1" dirty="0" err="1" smtClean="0"/>
              <a:t>pengukuran</a:t>
            </a:r>
            <a:r>
              <a:rPr lang="en-US" b="1" dirty="0" smtClean="0"/>
              <a:t> </a:t>
            </a:r>
            <a:r>
              <a:rPr lang="en-US" b="1" dirty="0" err="1" smtClean="0"/>
              <a:t>kualitas</a:t>
            </a:r>
            <a:r>
              <a:rPr lang="en-US" b="1" dirty="0" smtClean="0"/>
              <a:t> </a:t>
            </a:r>
            <a:r>
              <a:rPr lang="en-US" b="1" dirty="0" err="1" smtClean="0"/>
              <a:t>pelayanan</a:t>
            </a:r>
            <a:r>
              <a:rPr lang="en-US" b="1" dirty="0" smtClean="0"/>
              <a:t> </a:t>
            </a:r>
            <a:r>
              <a:rPr lang="en-US" b="1" dirty="0" err="1" smtClean="0"/>
              <a:t>tersebut</a:t>
            </a:r>
            <a:r>
              <a:rPr lang="en-US" b="1" dirty="0" smtClean="0"/>
              <a:t> </a:t>
            </a:r>
            <a:r>
              <a:rPr lang="en-US" b="1" dirty="0" err="1" smtClean="0"/>
              <a:t>dinamainya</a:t>
            </a:r>
            <a:r>
              <a:rPr lang="en-US" b="1" dirty="0" smtClean="0"/>
              <a:t> </a:t>
            </a:r>
            <a:r>
              <a:rPr lang="en-US" b="1" dirty="0" err="1" smtClean="0"/>
              <a:t>sebagai</a:t>
            </a:r>
            <a:r>
              <a:rPr lang="en-US" b="1" dirty="0" smtClean="0"/>
              <a:t> “</a:t>
            </a:r>
            <a:r>
              <a:rPr lang="en-US" b="1" i="1" dirty="0" smtClean="0"/>
              <a:t>A conceptual of service quality model</a:t>
            </a:r>
            <a:r>
              <a:rPr lang="en-US" b="1" dirty="0" smtClean="0"/>
              <a:t>” </a:t>
            </a:r>
            <a:r>
              <a:rPr lang="en-US" b="1" dirty="0" err="1" smtClean="0"/>
              <a:t>atau</a:t>
            </a:r>
            <a:r>
              <a:rPr lang="en-US" b="1" dirty="0" smtClean="0"/>
              <a:t> SERVQUAL.  </a:t>
            </a:r>
            <a:r>
              <a:rPr lang="en-US" b="1" dirty="0" err="1" smtClean="0"/>
              <a:t>Adapun</a:t>
            </a:r>
            <a:r>
              <a:rPr lang="en-US" b="1" dirty="0" smtClean="0"/>
              <a:t> </a:t>
            </a:r>
            <a:r>
              <a:rPr lang="en-US" b="1" dirty="0" err="1" smtClean="0"/>
              <a:t>pengertian</a:t>
            </a:r>
            <a:r>
              <a:rPr lang="en-US" b="1" dirty="0" smtClean="0"/>
              <a:t> </a:t>
            </a:r>
            <a:r>
              <a:rPr lang="en-US" b="1" dirty="0" err="1" smtClean="0"/>
              <a:t>kualitas</a:t>
            </a:r>
            <a:r>
              <a:rPr lang="en-US" b="1" dirty="0" smtClean="0"/>
              <a:t> </a:t>
            </a:r>
            <a:r>
              <a:rPr lang="en-US" b="1" dirty="0" err="1" smtClean="0"/>
              <a:t>pelayanan</a:t>
            </a:r>
            <a:r>
              <a:rPr lang="en-US" b="1" dirty="0" smtClean="0"/>
              <a:t> </a:t>
            </a:r>
            <a:r>
              <a:rPr lang="en-US" b="1" dirty="0" err="1" smtClean="0"/>
              <a:t>dan</a:t>
            </a:r>
            <a:r>
              <a:rPr lang="en-US" b="1" dirty="0" smtClean="0"/>
              <a:t> </a:t>
            </a:r>
            <a:r>
              <a:rPr lang="en-US" b="1" dirty="0" err="1" smtClean="0"/>
              <a:t>kepuasan</a:t>
            </a:r>
            <a:r>
              <a:rPr lang="en-US" b="1" dirty="0" smtClean="0"/>
              <a:t> </a:t>
            </a:r>
            <a:r>
              <a:rPr lang="en-US" b="1" dirty="0" err="1" smtClean="0"/>
              <a:t>pelanggan</a:t>
            </a:r>
            <a:r>
              <a:rPr lang="en-US" b="1" dirty="0" smtClean="0"/>
              <a:t> </a:t>
            </a:r>
            <a:r>
              <a:rPr lang="en-US" b="1" dirty="0" err="1" smtClean="0"/>
              <a:t>serta</a:t>
            </a:r>
            <a:r>
              <a:rPr lang="en-US" b="1" dirty="0" smtClean="0"/>
              <a:t> </a:t>
            </a:r>
            <a:r>
              <a:rPr lang="en-US" b="1" dirty="0" err="1" smtClean="0"/>
              <a:t>hubungan</a:t>
            </a:r>
            <a:r>
              <a:rPr lang="en-US" b="1" dirty="0" smtClean="0"/>
              <a:t> </a:t>
            </a:r>
            <a:r>
              <a:rPr lang="en-US" b="1" dirty="0" err="1" smtClean="0"/>
              <a:t>keduanya</a:t>
            </a:r>
            <a:r>
              <a:rPr lang="en-US" b="1" dirty="0" smtClean="0"/>
              <a:t> </a:t>
            </a:r>
            <a:r>
              <a:rPr lang="en-US" b="1" dirty="0" err="1" smtClean="0"/>
              <a:t>dijelaskan</a:t>
            </a:r>
            <a:r>
              <a:rPr lang="en-US" b="1" dirty="0" smtClean="0"/>
              <a:t> </a:t>
            </a:r>
            <a:r>
              <a:rPr lang="en-US" b="1" dirty="0" err="1" smtClean="0"/>
              <a:t>dalam</a:t>
            </a:r>
            <a:r>
              <a:rPr lang="en-US" b="1" dirty="0" smtClean="0"/>
              <a:t> </a:t>
            </a:r>
            <a:r>
              <a:rPr lang="en-US" b="1" dirty="0" err="1" smtClean="0"/>
              <a:t>konsep</a:t>
            </a:r>
            <a:r>
              <a:rPr lang="en-US" b="1" dirty="0" smtClean="0"/>
              <a:t> </a:t>
            </a:r>
            <a:r>
              <a:rPr lang="en-US" b="1" dirty="0" err="1" smtClean="0"/>
              <a:t>berikut</a:t>
            </a:r>
            <a:r>
              <a:rPr lang="en-US" b="1" dirty="0" smtClean="0"/>
              <a:t>:</a:t>
            </a:r>
            <a:r>
              <a:rPr lang="id-ID" b="1" dirty="0" smtClean="0"/>
              <a:t> “</a:t>
            </a:r>
            <a:r>
              <a:rPr lang="en-US" b="1" i="1" dirty="0" smtClean="0"/>
              <a:t>Service quality (Q) is directly proportional to the difference between customer perceived service (P) with customer expected service </a:t>
            </a:r>
            <a:r>
              <a:rPr lang="en-US" b="1" i="1" dirty="0" smtClean="0"/>
              <a:t>( </a:t>
            </a:r>
            <a:r>
              <a:rPr lang="en-US" b="1" i="1" dirty="0" err="1" smtClean="0"/>
              <a:t>Kualitas</a:t>
            </a:r>
            <a:r>
              <a:rPr lang="en-US" b="1" i="1" dirty="0" smtClean="0"/>
              <a:t> </a:t>
            </a:r>
            <a:r>
              <a:rPr lang="en-US" b="1" i="1" dirty="0" err="1" smtClean="0"/>
              <a:t>pelayanan</a:t>
            </a:r>
            <a:r>
              <a:rPr lang="en-US" b="1" i="1" dirty="0" smtClean="0"/>
              <a:t> (Q) </a:t>
            </a:r>
            <a:r>
              <a:rPr lang="en-US" b="1" i="1" dirty="0" err="1" smtClean="0"/>
              <a:t>berbanding</a:t>
            </a:r>
            <a:r>
              <a:rPr lang="en-US" b="1" i="1" dirty="0" smtClean="0"/>
              <a:t> </a:t>
            </a:r>
            <a:r>
              <a:rPr lang="en-US" b="1" i="1" dirty="0" err="1" smtClean="0"/>
              <a:t>lurus</a:t>
            </a:r>
            <a:r>
              <a:rPr lang="en-US" b="1" i="1" dirty="0" smtClean="0"/>
              <a:t> </a:t>
            </a:r>
            <a:r>
              <a:rPr lang="en-US" b="1" i="1" dirty="0" err="1" smtClean="0"/>
              <a:t>dengan</a:t>
            </a:r>
            <a:r>
              <a:rPr lang="en-US" b="1" i="1" dirty="0" smtClean="0"/>
              <a:t> </a:t>
            </a:r>
            <a:r>
              <a:rPr lang="en-US" b="1" i="1" dirty="0" err="1" smtClean="0"/>
              <a:t>perbedaan</a:t>
            </a:r>
            <a:r>
              <a:rPr lang="en-US" b="1" i="1" dirty="0" smtClean="0"/>
              <a:t> </a:t>
            </a:r>
            <a:r>
              <a:rPr lang="en-US" b="1" i="1" dirty="0" err="1" smtClean="0"/>
              <a:t>antara</a:t>
            </a:r>
            <a:r>
              <a:rPr lang="en-US" b="1" i="1" dirty="0" smtClean="0"/>
              <a:t> </a:t>
            </a:r>
            <a:r>
              <a:rPr lang="en-US" b="1" i="1" dirty="0" err="1" smtClean="0"/>
              <a:t>layanan</a:t>
            </a:r>
            <a:r>
              <a:rPr lang="en-US" b="1" i="1" dirty="0" smtClean="0"/>
              <a:t> yang </a:t>
            </a:r>
            <a:r>
              <a:rPr lang="en-US" b="1" i="1" dirty="0" err="1" smtClean="0"/>
              <a:t>dirasakan</a:t>
            </a:r>
            <a:r>
              <a:rPr lang="en-US" b="1" i="1" dirty="0" smtClean="0"/>
              <a:t> </a:t>
            </a:r>
            <a:r>
              <a:rPr lang="en-US" b="1" i="1" dirty="0" err="1" smtClean="0"/>
              <a:t>pelanggan</a:t>
            </a:r>
            <a:r>
              <a:rPr lang="en-US" b="1" i="1" dirty="0" smtClean="0"/>
              <a:t> (P) </a:t>
            </a:r>
            <a:r>
              <a:rPr lang="en-US" b="1" i="1" dirty="0" err="1" smtClean="0"/>
              <a:t>dengan</a:t>
            </a:r>
            <a:r>
              <a:rPr lang="en-US" b="1" i="1" dirty="0" smtClean="0"/>
              <a:t> </a:t>
            </a:r>
            <a:r>
              <a:rPr lang="en-US" b="1" i="1" dirty="0" err="1" smtClean="0"/>
              <a:t>pelanggan</a:t>
            </a:r>
            <a:r>
              <a:rPr lang="en-US" b="1" i="1" dirty="0" smtClean="0"/>
              <a:t> </a:t>
            </a:r>
            <a:r>
              <a:rPr lang="en-US" b="1" i="1" dirty="0" err="1" smtClean="0"/>
              <a:t>diharapkan</a:t>
            </a:r>
            <a:r>
              <a:rPr lang="en-US" b="1" i="1" dirty="0" smtClean="0"/>
              <a:t> </a:t>
            </a:r>
            <a:r>
              <a:rPr lang="en-US" b="1" i="1" dirty="0" err="1" smtClean="0"/>
              <a:t>layanan</a:t>
            </a:r>
            <a:r>
              <a:rPr lang="en-US" b="1" i="1" dirty="0" smtClean="0"/>
              <a:t>) </a:t>
            </a:r>
            <a:endParaRPr lang="en-US" b="1" i="1" dirty="0" smtClean="0"/>
          </a:p>
          <a:p>
            <a:pPr algn="just"/>
            <a:r>
              <a:rPr lang="en-US" b="1" i="1" dirty="0" smtClean="0"/>
              <a:t>(</a:t>
            </a:r>
            <a:r>
              <a:rPr lang="en-US" b="1" i="1" dirty="0" smtClean="0"/>
              <a:t>E), that can be formulated as:</a:t>
            </a:r>
            <a:r>
              <a:rPr lang="en-US" b="1" dirty="0" smtClean="0"/>
              <a:t> </a:t>
            </a:r>
          </a:p>
          <a:p>
            <a:pPr algn="just">
              <a:buNone/>
            </a:pPr>
            <a:r>
              <a:rPr lang="en-US" b="1" dirty="0" smtClean="0"/>
              <a:t>                                           Q = P – E</a:t>
            </a:r>
          </a:p>
          <a:p>
            <a:pPr algn="just"/>
            <a:r>
              <a:rPr lang="en-US" b="1" i="1" dirty="0" smtClean="0"/>
              <a:t>Customer satisfaction is occurring when:  Q ≥ 0.</a:t>
            </a:r>
            <a:r>
              <a:rPr lang="id-ID" b="1" i="1" dirty="0" smtClean="0"/>
              <a:t>”</a:t>
            </a:r>
            <a:endParaRPr lang="en-US" b="1" dirty="0" smtClean="0"/>
          </a:p>
          <a:p>
            <a:pPr algn="just"/>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en-US" b="1" dirty="0" err="1" smtClean="0"/>
              <a:t>Pemaparan</a:t>
            </a:r>
            <a:r>
              <a:rPr lang="en-US" b="1" dirty="0" smtClean="0"/>
              <a:t> </a:t>
            </a:r>
            <a:r>
              <a:rPr lang="en-US" b="1" dirty="0" err="1" smtClean="0"/>
              <a:t>di</a:t>
            </a:r>
            <a:r>
              <a:rPr lang="en-US" b="1" dirty="0" smtClean="0"/>
              <a:t> </a:t>
            </a:r>
            <a:r>
              <a:rPr lang="en-US" b="1" dirty="0" err="1" smtClean="0"/>
              <a:t>atas</a:t>
            </a:r>
            <a:r>
              <a:rPr lang="en-US" b="1" dirty="0" smtClean="0"/>
              <a:t> </a:t>
            </a:r>
            <a:r>
              <a:rPr lang="en-US" b="1" dirty="0" err="1" smtClean="0"/>
              <a:t>memberikan</a:t>
            </a:r>
            <a:r>
              <a:rPr lang="en-US" b="1" dirty="0" smtClean="0"/>
              <a:t> </a:t>
            </a:r>
            <a:r>
              <a:rPr lang="en-US" b="1" dirty="0" err="1" smtClean="0"/>
              <a:t>kejelasan</a:t>
            </a:r>
            <a:r>
              <a:rPr lang="en-US" b="1" dirty="0" smtClean="0"/>
              <a:t> </a:t>
            </a:r>
            <a:r>
              <a:rPr lang="en-US" b="1" dirty="0" err="1" smtClean="0"/>
              <a:t>bahwa</a:t>
            </a:r>
            <a:r>
              <a:rPr lang="en-US" b="1" dirty="0" smtClean="0"/>
              <a:t> </a:t>
            </a:r>
            <a:r>
              <a:rPr lang="en-US" b="1" dirty="0" err="1" smtClean="0"/>
              <a:t>kualitas</a:t>
            </a:r>
            <a:r>
              <a:rPr lang="en-US" b="1" dirty="0" smtClean="0"/>
              <a:t> </a:t>
            </a:r>
            <a:r>
              <a:rPr lang="en-US" b="1" dirty="0" err="1" smtClean="0"/>
              <a:t>pelayanan</a:t>
            </a:r>
            <a:r>
              <a:rPr lang="en-US" b="1" dirty="0" smtClean="0"/>
              <a:t> </a:t>
            </a:r>
            <a:r>
              <a:rPr lang="en-US" b="1" dirty="0" err="1" smtClean="0"/>
              <a:t>berhubungan</a:t>
            </a:r>
            <a:r>
              <a:rPr lang="en-US" b="1" dirty="0" smtClean="0"/>
              <a:t> </a:t>
            </a:r>
            <a:r>
              <a:rPr lang="en-US" b="1" dirty="0" err="1" smtClean="0"/>
              <a:t>dengan</a:t>
            </a:r>
            <a:r>
              <a:rPr lang="en-US" b="1" dirty="0" smtClean="0"/>
              <a:t> </a:t>
            </a:r>
            <a:r>
              <a:rPr lang="en-US" b="1" dirty="0" err="1" smtClean="0"/>
              <a:t>drajat</a:t>
            </a:r>
            <a:r>
              <a:rPr lang="en-US" b="1" dirty="0" smtClean="0"/>
              <a:t> </a:t>
            </a:r>
            <a:r>
              <a:rPr lang="en-US" b="1" dirty="0" err="1" smtClean="0"/>
              <a:t>perbandingan</a:t>
            </a:r>
            <a:r>
              <a:rPr lang="en-US" b="1" dirty="0" smtClean="0"/>
              <a:t> </a:t>
            </a:r>
            <a:r>
              <a:rPr lang="en-US" b="1" dirty="0" err="1" smtClean="0"/>
              <a:t>antara</a:t>
            </a:r>
            <a:r>
              <a:rPr lang="en-US" b="1" dirty="0" smtClean="0"/>
              <a:t> </a:t>
            </a:r>
            <a:r>
              <a:rPr lang="en-US" b="1" dirty="0" err="1" smtClean="0"/>
              <a:t>pelayanan</a:t>
            </a:r>
            <a:r>
              <a:rPr lang="en-US" b="1" dirty="0" smtClean="0"/>
              <a:t> yang </a:t>
            </a:r>
            <a:r>
              <a:rPr lang="en-US" b="1" dirty="0" err="1" smtClean="0"/>
              <a:t>diterima</a:t>
            </a:r>
            <a:r>
              <a:rPr lang="en-US" b="1" dirty="0" smtClean="0"/>
              <a:t> </a:t>
            </a:r>
            <a:r>
              <a:rPr lang="en-US" b="1" dirty="0" err="1" smtClean="0"/>
              <a:t>pelanggan</a:t>
            </a:r>
            <a:r>
              <a:rPr lang="en-US" b="1" dirty="0" smtClean="0"/>
              <a:t> </a:t>
            </a:r>
            <a:r>
              <a:rPr lang="en-US" b="1" dirty="0" err="1" smtClean="0"/>
              <a:t>dengan</a:t>
            </a:r>
            <a:r>
              <a:rPr lang="en-US" b="1" dirty="0" smtClean="0"/>
              <a:t> </a:t>
            </a:r>
            <a:r>
              <a:rPr lang="en-US" b="1" dirty="0" err="1" smtClean="0"/>
              <a:t>pelayanan</a:t>
            </a:r>
            <a:r>
              <a:rPr lang="en-US" b="1" dirty="0" smtClean="0"/>
              <a:t> yang </a:t>
            </a:r>
            <a:r>
              <a:rPr lang="en-US" b="1" dirty="0" err="1" smtClean="0"/>
              <a:t>diharapkan</a:t>
            </a:r>
            <a:r>
              <a:rPr lang="en-US" b="1" dirty="0" smtClean="0"/>
              <a:t> </a:t>
            </a:r>
            <a:r>
              <a:rPr lang="en-US" b="1" dirty="0" err="1" smtClean="0"/>
              <a:t>oleh</a:t>
            </a:r>
            <a:r>
              <a:rPr lang="en-US" b="1" dirty="0" smtClean="0"/>
              <a:t> </a:t>
            </a:r>
            <a:r>
              <a:rPr lang="en-US" b="1" dirty="0" err="1" smtClean="0"/>
              <a:t>pelanggan</a:t>
            </a:r>
            <a:r>
              <a:rPr lang="en-US" b="1" dirty="0" smtClean="0"/>
              <a:t> </a:t>
            </a:r>
            <a:r>
              <a:rPr lang="en-US" b="1" dirty="0" err="1" smtClean="0"/>
              <a:t>tersebut</a:t>
            </a:r>
            <a:r>
              <a:rPr lang="en-US" b="1" dirty="0" smtClean="0"/>
              <a:t>.  </a:t>
            </a:r>
            <a:r>
              <a:rPr lang="en-US" b="1" dirty="0" err="1" smtClean="0"/>
              <a:t>Kepuasan</a:t>
            </a:r>
            <a:r>
              <a:rPr lang="en-US" b="1" dirty="0" smtClean="0"/>
              <a:t> </a:t>
            </a:r>
            <a:r>
              <a:rPr lang="en-US" b="1" dirty="0" err="1" smtClean="0"/>
              <a:t>pelanggan</a:t>
            </a:r>
            <a:r>
              <a:rPr lang="en-US" b="1" dirty="0" smtClean="0"/>
              <a:t> </a:t>
            </a:r>
            <a:r>
              <a:rPr lang="en-US" b="1" dirty="0" err="1" smtClean="0"/>
              <a:t>terjadi</a:t>
            </a:r>
            <a:r>
              <a:rPr lang="en-US" b="1" dirty="0" smtClean="0"/>
              <a:t> </a:t>
            </a:r>
            <a:r>
              <a:rPr lang="en-US" b="1" dirty="0" err="1" smtClean="0"/>
              <a:t>ketika</a:t>
            </a:r>
            <a:r>
              <a:rPr lang="en-US" b="1" dirty="0" smtClean="0"/>
              <a:t> </a:t>
            </a:r>
            <a:r>
              <a:rPr lang="en-US" b="1" dirty="0" err="1" smtClean="0"/>
              <a:t>pelayanan</a:t>
            </a:r>
            <a:r>
              <a:rPr lang="en-US" b="1" dirty="0" smtClean="0"/>
              <a:t> yang </a:t>
            </a:r>
            <a:r>
              <a:rPr lang="en-US" b="1" dirty="0" err="1" smtClean="0"/>
              <a:t>diterima</a:t>
            </a:r>
            <a:r>
              <a:rPr lang="en-US" b="1" dirty="0" smtClean="0"/>
              <a:t> </a:t>
            </a:r>
            <a:r>
              <a:rPr lang="en-US" b="1" dirty="0" err="1" smtClean="0"/>
              <a:t>pelanggan</a:t>
            </a:r>
            <a:r>
              <a:rPr lang="en-US" b="1" dirty="0" smtClean="0"/>
              <a:t> </a:t>
            </a:r>
            <a:r>
              <a:rPr lang="en-US" b="1" dirty="0" err="1" smtClean="0"/>
              <a:t>sama</a:t>
            </a:r>
            <a:r>
              <a:rPr lang="en-US" b="1" dirty="0" smtClean="0"/>
              <a:t> </a:t>
            </a:r>
            <a:r>
              <a:rPr lang="en-US" b="1" dirty="0" err="1" smtClean="0"/>
              <a:t>dengan</a:t>
            </a:r>
            <a:r>
              <a:rPr lang="en-US" b="1" dirty="0" smtClean="0"/>
              <a:t> </a:t>
            </a:r>
            <a:r>
              <a:rPr lang="en-US" b="1" dirty="0" err="1" smtClean="0"/>
              <a:t>atau</a:t>
            </a:r>
            <a:r>
              <a:rPr lang="en-US" b="1" dirty="0" smtClean="0"/>
              <a:t> </a:t>
            </a:r>
            <a:r>
              <a:rPr lang="en-US" b="1" dirty="0" err="1" smtClean="0"/>
              <a:t>lebih</a:t>
            </a:r>
            <a:r>
              <a:rPr lang="en-US" b="1" dirty="0" smtClean="0"/>
              <a:t> </a:t>
            </a:r>
            <a:r>
              <a:rPr lang="en-US" b="1" dirty="0" err="1" smtClean="0"/>
              <a:t>baik</a:t>
            </a:r>
            <a:r>
              <a:rPr lang="en-US" b="1" dirty="0" smtClean="0"/>
              <a:t> </a:t>
            </a:r>
            <a:r>
              <a:rPr lang="en-US" b="1" dirty="0" err="1" smtClean="0"/>
              <a:t>dari</a:t>
            </a:r>
            <a:r>
              <a:rPr lang="en-US" b="1" dirty="0" smtClean="0"/>
              <a:t> </a:t>
            </a:r>
            <a:r>
              <a:rPr lang="en-US" b="1" dirty="0" err="1" smtClean="0"/>
              <a:t>pelayanan</a:t>
            </a:r>
            <a:r>
              <a:rPr lang="en-US" b="1" dirty="0" smtClean="0"/>
              <a:t> yang </a:t>
            </a:r>
            <a:r>
              <a:rPr lang="en-US" b="1" dirty="0" err="1" smtClean="0"/>
              <a:t>diharapkan</a:t>
            </a:r>
            <a:r>
              <a:rPr lang="en-US" b="1" dirty="0" smtClean="0"/>
              <a:t>.  </a:t>
            </a:r>
            <a:r>
              <a:rPr lang="en-US" b="1" dirty="0" err="1" smtClean="0"/>
              <a:t>Adapun</a:t>
            </a:r>
            <a:r>
              <a:rPr lang="en-US" b="1" dirty="0" smtClean="0"/>
              <a:t> </a:t>
            </a:r>
            <a:r>
              <a:rPr lang="en-US" b="1" dirty="0" err="1" smtClean="0"/>
              <a:t>faktor</a:t>
            </a:r>
            <a:r>
              <a:rPr lang="en-US" b="1" dirty="0" smtClean="0"/>
              <a:t> yang </a:t>
            </a:r>
            <a:r>
              <a:rPr lang="en-US" b="1" dirty="0" err="1" smtClean="0"/>
              <a:t>mempengaruhi</a:t>
            </a:r>
            <a:r>
              <a:rPr lang="en-US" b="1" dirty="0" smtClean="0"/>
              <a:t> </a:t>
            </a:r>
            <a:r>
              <a:rPr lang="en-US" b="1" dirty="0" err="1" smtClean="0"/>
              <a:t>nilai</a:t>
            </a:r>
            <a:r>
              <a:rPr lang="en-US" b="1" dirty="0" smtClean="0"/>
              <a:t> </a:t>
            </a:r>
            <a:r>
              <a:rPr lang="en-US" b="1" dirty="0" err="1" smtClean="0"/>
              <a:t>harapan</a:t>
            </a:r>
            <a:r>
              <a:rPr lang="en-US" b="1" dirty="0" smtClean="0"/>
              <a:t> </a:t>
            </a:r>
            <a:r>
              <a:rPr lang="en-US" b="1" dirty="0" err="1" smtClean="0"/>
              <a:t>pelanggan</a:t>
            </a:r>
            <a:r>
              <a:rPr lang="en-US" b="1" dirty="0" smtClean="0"/>
              <a:t> </a:t>
            </a:r>
            <a:r>
              <a:rPr lang="en-US" b="1" dirty="0" err="1" smtClean="0"/>
              <a:t>adalah</a:t>
            </a:r>
            <a:r>
              <a:rPr lang="en-US" b="1" dirty="0" smtClean="0"/>
              <a:t>: </a:t>
            </a:r>
            <a:r>
              <a:rPr lang="en-US" b="1" u="sng" dirty="0" err="1" smtClean="0"/>
              <a:t>komunikasi</a:t>
            </a:r>
            <a:r>
              <a:rPr lang="en-US" b="1" u="sng" dirty="0" smtClean="0"/>
              <a:t> </a:t>
            </a:r>
            <a:r>
              <a:rPr lang="en-US" b="1" u="sng" dirty="0" err="1" smtClean="0"/>
              <a:t>dari</a:t>
            </a:r>
            <a:r>
              <a:rPr lang="en-US" b="1" u="sng" dirty="0" smtClean="0"/>
              <a:t> </a:t>
            </a:r>
            <a:r>
              <a:rPr lang="en-US" b="1" u="sng" dirty="0" err="1" smtClean="0"/>
              <a:t>mulut</a:t>
            </a:r>
            <a:r>
              <a:rPr lang="en-US" b="1" u="sng" dirty="0" smtClean="0"/>
              <a:t> </a:t>
            </a:r>
            <a:r>
              <a:rPr lang="en-US" b="1" u="sng" dirty="0" err="1" smtClean="0"/>
              <a:t>ke</a:t>
            </a:r>
            <a:r>
              <a:rPr lang="en-US" b="1" u="sng" dirty="0" smtClean="0"/>
              <a:t> </a:t>
            </a:r>
            <a:r>
              <a:rPr lang="en-US" b="1" u="sng" dirty="0" err="1" smtClean="0"/>
              <a:t>mulut</a:t>
            </a:r>
            <a:r>
              <a:rPr lang="en-US" b="1" u="sng" dirty="0" smtClean="0"/>
              <a:t> </a:t>
            </a:r>
            <a:r>
              <a:rPr lang="en-US" b="1" u="sng" dirty="0" err="1" smtClean="0"/>
              <a:t>tentang</a:t>
            </a:r>
            <a:r>
              <a:rPr lang="en-US" b="1" u="sng" dirty="0" smtClean="0"/>
              <a:t> </a:t>
            </a:r>
            <a:r>
              <a:rPr lang="en-US" b="1" u="sng" dirty="0" err="1" smtClean="0"/>
              <a:t>pelayanan</a:t>
            </a:r>
            <a:r>
              <a:rPr lang="en-US" b="1" u="sng" dirty="0" smtClean="0"/>
              <a:t>, </a:t>
            </a:r>
            <a:r>
              <a:rPr lang="en-US" b="1" u="sng" dirty="0" err="1" smtClean="0"/>
              <a:t>kebutuhan</a:t>
            </a:r>
            <a:r>
              <a:rPr lang="en-US" b="1" u="sng" dirty="0" smtClean="0"/>
              <a:t> </a:t>
            </a:r>
            <a:r>
              <a:rPr lang="en-US" b="1" u="sng" dirty="0" err="1" smtClean="0"/>
              <a:t>individu</a:t>
            </a:r>
            <a:r>
              <a:rPr lang="en-US" b="1" u="sng" dirty="0" smtClean="0"/>
              <a:t> </a:t>
            </a:r>
            <a:r>
              <a:rPr lang="en-US" b="1" u="sng" dirty="0" err="1" smtClean="0"/>
              <a:t>pengalaman</a:t>
            </a:r>
            <a:r>
              <a:rPr lang="en-US" b="1" u="sng" dirty="0" smtClean="0"/>
              <a:t> </a:t>
            </a:r>
            <a:r>
              <a:rPr lang="en-US" b="1" u="sng" dirty="0" err="1" smtClean="0"/>
              <a:t>masa</a:t>
            </a:r>
            <a:r>
              <a:rPr lang="en-US" b="1" u="sng" dirty="0" smtClean="0"/>
              <a:t> </a:t>
            </a:r>
            <a:r>
              <a:rPr lang="en-US" b="1" u="sng" dirty="0" err="1" smtClean="0"/>
              <a:t>lalu</a:t>
            </a:r>
            <a:r>
              <a:rPr lang="en-US" b="1" u="sng" dirty="0" smtClean="0"/>
              <a:t> </a:t>
            </a:r>
            <a:r>
              <a:rPr lang="en-US" b="1" u="sng" dirty="0" err="1" smtClean="0"/>
              <a:t>serta</a:t>
            </a:r>
            <a:r>
              <a:rPr lang="en-US" b="1" u="sng" dirty="0" smtClean="0"/>
              <a:t> </a:t>
            </a:r>
            <a:r>
              <a:rPr lang="en-US" b="1" u="sng" dirty="0" err="1" smtClean="0"/>
              <a:t>pelayanan</a:t>
            </a:r>
            <a:r>
              <a:rPr lang="en-US" b="1" u="sng" dirty="0" smtClean="0"/>
              <a:t> yang </a:t>
            </a:r>
            <a:r>
              <a:rPr lang="en-US" b="1" u="sng" dirty="0" err="1" smtClean="0"/>
              <a:t>dijanjikan</a:t>
            </a:r>
            <a:r>
              <a:rPr lang="en-US" b="1" u="sng" dirty="0" smtClean="0"/>
              <a:t> </a:t>
            </a:r>
            <a:r>
              <a:rPr lang="en-US" b="1" u="sng" dirty="0" err="1" smtClean="0"/>
              <a:t>terhadap</a:t>
            </a:r>
            <a:r>
              <a:rPr lang="en-US" b="1" u="sng" dirty="0" smtClean="0"/>
              <a:t> </a:t>
            </a:r>
            <a:r>
              <a:rPr lang="en-US" b="1" u="sng" dirty="0" err="1" smtClean="0"/>
              <a:t>pelanggan</a:t>
            </a:r>
            <a:endParaRPr lang="en-US" b="1" u="sng"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7962"/>
          </a:xfrm>
        </p:spPr>
        <p:txBody>
          <a:bodyPr>
            <a:normAutofit fontScale="90000"/>
          </a:bodyPr>
          <a:lstStyle/>
          <a:p>
            <a:pPr algn="just"/>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b="1" dirty="0" err="1" smtClean="0"/>
              <a:t>Dalam</a:t>
            </a:r>
            <a:r>
              <a:rPr lang="en-US" b="1" dirty="0" smtClean="0"/>
              <a:t> SERVQUAL, </a:t>
            </a:r>
            <a:r>
              <a:rPr lang="en-US" b="1" dirty="0" err="1" smtClean="0"/>
              <a:t>kesenjangan</a:t>
            </a:r>
            <a:r>
              <a:rPr lang="en-US" b="1" dirty="0" smtClean="0"/>
              <a:t> </a:t>
            </a:r>
            <a:r>
              <a:rPr lang="en-US" b="1" dirty="0" err="1" smtClean="0"/>
              <a:t>antara</a:t>
            </a:r>
            <a:r>
              <a:rPr lang="en-US" b="1" dirty="0" smtClean="0"/>
              <a:t> </a:t>
            </a:r>
            <a:r>
              <a:rPr lang="en-US" b="1" dirty="0" err="1" smtClean="0"/>
              <a:t>harapan</a:t>
            </a:r>
            <a:r>
              <a:rPr lang="en-US" b="1" dirty="0" smtClean="0"/>
              <a:t> </a:t>
            </a:r>
            <a:r>
              <a:rPr lang="en-US" b="1" dirty="0" err="1" smtClean="0"/>
              <a:t>pelanggan</a:t>
            </a:r>
            <a:r>
              <a:rPr lang="en-US" b="1" dirty="0" smtClean="0"/>
              <a:t> </a:t>
            </a:r>
            <a:r>
              <a:rPr lang="en-US" b="1" dirty="0" err="1" smtClean="0"/>
              <a:t>dengan</a:t>
            </a:r>
            <a:r>
              <a:rPr lang="en-US" b="1" dirty="0" smtClean="0"/>
              <a:t> </a:t>
            </a:r>
            <a:r>
              <a:rPr lang="en-US" b="1" dirty="0" err="1" smtClean="0"/>
              <a:t>pelayanan</a:t>
            </a:r>
            <a:r>
              <a:rPr lang="en-US" b="1" dirty="0" smtClean="0"/>
              <a:t> yang </a:t>
            </a:r>
            <a:r>
              <a:rPr lang="en-US" b="1" dirty="0" err="1" smtClean="0"/>
              <a:t>diterima</a:t>
            </a:r>
            <a:r>
              <a:rPr lang="en-US" b="1" dirty="0" smtClean="0"/>
              <a:t> </a:t>
            </a:r>
            <a:r>
              <a:rPr lang="en-US" b="1" dirty="0" err="1" smtClean="0"/>
              <a:t>pelanggan</a:t>
            </a:r>
            <a:r>
              <a:rPr lang="en-US" b="1" dirty="0" smtClean="0"/>
              <a:t> </a:t>
            </a:r>
            <a:r>
              <a:rPr lang="en-US" b="1" dirty="0" err="1" smtClean="0"/>
              <a:t>dipengaruhi</a:t>
            </a:r>
            <a:r>
              <a:rPr lang="en-US" b="1" dirty="0" smtClean="0"/>
              <a:t> </a:t>
            </a:r>
            <a:r>
              <a:rPr lang="en-US" b="1" dirty="0" err="1" smtClean="0"/>
              <a:t>oleh</a:t>
            </a:r>
            <a:r>
              <a:rPr lang="en-US" b="1" dirty="0" smtClean="0"/>
              <a:t> </a:t>
            </a:r>
            <a:r>
              <a:rPr lang="en-US" b="1" dirty="0" err="1" smtClean="0"/>
              <a:t>empat</a:t>
            </a:r>
            <a:r>
              <a:rPr lang="en-US" b="1" dirty="0" smtClean="0"/>
              <a:t> </a:t>
            </a:r>
            <a:r>
              <a:rPr lang="en-US" b="1" dirty="0" err="1" smtClean="0"/>
              <a:t>kesenjangan</a:t>
            </a:r>
            <a:r>
              <a:rPr lang="en-US" b="1" dirty="0" smtClean="0"/>
              <a:t> </a:t>
            </a:r>
            <a:r>
              <a:rPr lang="en-US" b="1" dirty="0" err="1" smtClean="0"/>
              <a:t>lainnya</a:t>
            </a:r>
            <a:r>
              <a:rPr lang="en-US" b="1" dirty="0" smtClean="0"/>
              <a:t> yang </a:t>
            </a:r>
            <a:r>
              <a:rPr lang="en-US" b="1" dirty="0" err="1" smtClean="0"/>
              <a:t>secara</a:t>
            </a:r>
            <a:r>
              <a:rPr lang="en-US" b="1" dirty="0" smtClean="0"/>
              <a:t> </a:t>
            </a:r>
            <a:r>
              <a:rPr lang="en-US" b="1" dirty="0" err="1" smtClean="0"/>
              <a:t>skematis</a:t>
            </a:r>
            <a:r>
              <a:rPr lang="en-US" b="1" dirty="0" smtClean="0"/>
              <a:t> </a:t>
            </a:r>
            <a:r>
              <a:rPr lang="en-US" b="1" dirty="0" err="1" smtClean="0"/>
              <a:t>diperlihatkan</a:t>
            </a:r>
            <a:r>
              <a:rPr lang="en-US" b="1" dirty="0" smtClean="0"/>
              <a:t> </a:t>
            </a:r>
            <a:r>
              <a:rPr lang="en-US" b="1" dirty="0" err="1" smtClean="0"/>
              <a:t>Gambar</a:t>
            </a:r>
            <a:r>
              <a:rPr lang="en-US" b="1" dirty="0" smtClean="0"/>
              <a:t> </a:t>
            </a:r>
            <a:r>
              <a:rPr lang="id-ID" b="1" dirty="0" smtClean="0"/>
              <a:t>1</a:t>
            </a:r>
            <a:r>
              <a:rPr lang="en-US" b="1" dirty="0" smtClean="0"/>
              <a:t>2.1.</a:t>
            </a:r>
            <a:br>
              <a:rPr lang="en-US" b="1" dirty="0" smtClean="0"/>
            </a:br>
            <a:r>
              <a:rPr lang="id-ID" b="1"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88391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r>
              <a:rPr lang="en-US" b="1" dirty="0" err="1" smtClean="0"/>
              <a:t>Parasuraman</a:t>
            </a:r>
            <a:r>
              <a:rPr lang="en-US" b="1" dirty="0" smtClean="0"/>
              <a:t> </a:t>
            </a:r>
            <a:r>
              <a:rPr lang="en-US" b="1" dirty="0" err="1" smtClean="0"/>
              <a:t>menguraikan</a:t>
            </a:r>
            <a:r>
              <a:rPr lang="en-US" b="1" dirty="0" smtClean="0"/>
              <a:t> </a:t>
            </a:r>
            <a:r>
              <a:rPr lang="en-US" b="1" dirty="0" err="1" smtClean="0"/>
              <a:t>kesenjangan</a:t>
            </a:r>
            <a:r>
              <a:rPr lang="en-US" b="1" dirty="0" smtClean="0"/>
              <a:t> </a:t>
            </a:r>
            <a:r>
              <a:rPr lang="en-US" b="1" dirty="0" err="1" smtClean="0"/>
              <a:t>atau</a:t>
            </a:r>
            <a:r>
              <a:rPr lang="en-US" b="1" dirty="0" smtClean="0"/>
              <a:t> gap-gap </a:t>
            </a:r>
            <a:r>
              <a:rPr lang="en-US" b="1" dirty="0" err="1" smtClean="0"/>
              <a:t>dalam</a:t>
            </a:r>
            <a:r>
              <a:rPr lang="en-US" b="1" dirty="0" smtClean="0"/>
              <a:t> </a:t>
            </a:r>
            <a:r>
              <a:rPr lang="en-US" b="1" dirty="0" err="1" smtClean="0"/>
              <a:t>gambar</a:t>
            </a:r>
            <a:r>
              <a:rPr lang="en-US" b="1" dirty="0" smtClean="0"/>
              <a:t> </a:t>
            </a:r>
            <a:r>
              <a:rPr lang="id-ID" b="1" dirty="0" smtClean="0"/>
              <a:t>10</a:t>
            </a:r>
            <a:r>
              <a:rPr lang="en-US" b="1" dirty="0" smtClean="0"/>
              <a:t>.1 </a:t>
            </a:r>
            <a:r>
              <a:rPr lang="en-US" b="1" dirty="0" err="1" smtClean="0"/>
              <a:t>tersebut</a:t>
            </a:r>
            <a:r>
              <a:rPr lang="en-US" b="1" dirty="0" smtClean="0"/>
              <a:t> </a:t>
            </a:r>
            <a:r>
              <a:rPr lang="en-US" b="1" dirty="0" err="1" smtClean="0"/>
              <a:t>sebagai</a:t>
            </a:r>
            <a:r>
              <a:rPr lang="en-US" b="1" dirty="0" smtClean="0"/>
              <a:t> </a:t>
            </a:r>
            <a:r>
              <a:rPr lang="en-US" b="1" dirty="0" err="1" smtClean="0"/>
              <a:t>berikut</a:t>
            </a:r>
            <a:r>
              <a:rPr lang="en-US" b="1" dirty="0" smtClean="0"/>
              <a:t>:</a:t>
            </a:r>
          </a:p>
          <a:p>
            <a:pPr lvl="1" algn="just"/>
            <a:r>
              <a:rPr lang="en-US" sz="3200" b="1" dirty="0" smtClean="0"/>
              <a:t>Gap I</a:t>
            </a:r>
            <a:r>
              <a:rPr lang="id-ID" sz="3200" b="1" dirty="0" smtClean="0"/>
              <a:t>	</a:t>
            </a:r>
            <a:r>
              <a:rPr lang="en-US" sz="3200" b="1" dirty="0" smtClean="0"/>
              <a:t>: </a:t>
            </a:r>
            <a:r>
              <a:rPr lang="id-ID" sz="3200" b="1" dirty="0" smtClean="0"/>
              <a:t>	</a:t>
            </a:r>
            <a:r>
              <a:rPr lang="en-US" sz="3200" b="1" dirty="0" err="1" smtClean="0"/>
              <a:t>Harapan</a:t>
            </a:r>
            <a:r>
              <a:rPr lang="en-US" sz="3200" b="1" dirty="0" smtClean="0"/>
              <a:t> </a:t>
            </a:r>
            <a:r>
              <a:rPr lang="en-US" sz="3200" b="1" dirty="0" err="1" smtClean="0"/>
              <a:t>pelanggan</a:t>
            </a:r>
            <a:r>
              <a:rPr lang="en-US" sz="3200" b="1" dirty="0" smtClean="0"/>
              <a:t> versus </a:t>
            </a:r>
            <a:r>
              <a:rPr lang="en-US" sz="3200" b="1" dirty="0" err="1" smtClean="0"/>
              <a:t>persepsi</a:t>
            </a:r>
            <a:r>
              <a:rPr lang="en-US" sz="3200" b="1" dirty="0" smtClean="0"/>
              <a:t> </a:t>
            </a:r>
            <a:r>
              <a:rPr lang="en-US" sz="3200" b="1" dirty="0" err="1" smtClean="0"/>
              <a:t>manajemen</a:t>
            </a:r>
            <a:r>
              <a:rPr lang="en-US" sz="3200" b="1" dirty="0" smtClean="0"/>
              <a:t> </a:t>
            </a:r>
            <a:r>
              <a:rPr lang="en-US" sz="3200" b="1" dirty="0" err="1" smtClean="0"/>
              <a:t>terhadap</a:t>
            </a:r>
            <a:r>
              <a:rPr lang="en-US" sz="3200" b="1" dirty="0" smtClean="0"/>
              <a:t> </a:t>
            </a:r>
            <a:r>
              <a:rPr lang="en-US" sz="3200" b="1" dirty="0" err="1" smtClean="0"/>
              <a:t>harapan</a:t>
            </a:r>
            <a:r>
              <a:rPr lang="en-US" sz="3200" b="1" dirty="0" smtClean="0"/>
              <a:t> </a:t>
            </a:r>
            <a:r>
              <a:rPr lang="en-US" sz="3200" b="1" dirty="0" err="1" smtClean="0"/>
              <a:t>pelanggan</a:t>
            </a:r>
            <a:r>
              <a:rPr lang="en-US" sz="3200" b="1" dirty="0" smtClean="0"/>
              <a:t>.  </a:t>
            </a:r>
            <a:r>
              <a:rPr lang="en-US" sz="3200" b="1" dirty="0" err="1" smtClean="0"/>
              <a:t>Ini</a:t>
            </a:r>
            <a:r>
              <a:rPr lang="en-US" sz="3200" b="1" dirty="0" smtClean="0"/>
              <a:t> </a:t>
            </a:r>
            <a:r>
              <a:rPr lang="en-US" sz="3200" b="1" dirty="0" err="1" smtClean="0"/>
              <a:t>disebabkan</a:t>
            </a:r>
            <a:r>
              <a:rPr lang="en-US" sz="3200" b="1" dirty="0" smtClean="0"/>
              <a:t> </a:t>
            </a:r>
            <a:r>
              <a:rPr lang="en-US" sz="3200" b="1" dirty="0" err="1" smtClean="0"/>
              <a:t>oleh</a:t>
            </a:r>
            <a:r>
              <a:rPr lang="en-US" sz="3200" b="1" dirty="0" smtClean="0"/>
              <a:t> “</a:t>
            </a:r>
            <a:r>
              <a:rPr lang="en-US" sz="3200" b="1" i="1" dirty="0" smtClean="0"/>
              <a:t>the lack of a marketing research orientation, inadequate upward communication and too many layers of management</a:t>
            </a:r>
            <a:r>
              <a:rPr lang="en-US" sz="3200" b="1" i="1" dirty="0" smtClean="0"/>
              <a:t>”. ( </a:t>
            </a:r>
            <a:r>
              <a:rPr lang="en-US" sz="3200" b="1" i="1" dirty="0" err="1" smtClean="0"/>
              <a:t>kurangnya</a:t>
            </a:r>
            <a:r>
              <a:rPr lang="en-US" sz="3200" b="1" i="1" dirty="0" smtClean="0"/>
              <a:t> </a:t>
            </a:r>
            <a:r>
              <a:rPr lang="en-US" sz="3200" b="1" i="1" dirty="0" err="1" smtClean="0"/>
              <a:t>orientasi</a:t>
            </a:r>
            <a:r>
              <a:rPr lang="en-US" sz="3200" b="1" i="1" dirty="0" smtClean="0"/>
              <a:t> </a:t>
            </a:r>
            <a:r>
              <a:rPr lang="en-US" sz="3200" b="1" i="1" dirty="0" err="1" smtClean="0"/>
              <a:t>riset</a:t>
            </a:r>
            <a:r>
              <a:rPr lang="en-US" sz="3200" b="1" i="1" dirty="0" smtClean="0"/>
              <a:t> </a:t>
            </a:r>
            <a:r>
              <a:rPr lang="en-US" sz="3200" b="1" i="1" dirty="0" err="1" smtClean="0"/>
              <a:t>pemasaran</a:t>
            </a:r>
            <a:r>
              <a:rPr lang="en-US" sz="3200" b="1" i="1" dirty="0" smtClean="0"/>
              <a:t>, </a:t>
            </a:r>
            <a:r>
              <a:rPr lang="en-US" sz="3200" b="1" i="1" dirty="0" err="1" smtClean="0"/>
              <a:t>komunikasi</a:t>
            </a:r>
            <a:r>
              <a:rPr lang="en-US" sz="3200" b="1" i="1" dirty="0" smtClean="0"/>
              <a:t> </a:t>
            </a:r>
            <a:r>
              <a:rPr lang="en-US" sz="3200" b="1" i="1" dirty="0" err="1" smtClean="0"/>
              <a:t>ke</a:t>
            </a:r>
            <a:r>
              <a:rPr lang="en-US" sz="3200" b="1" i="1" dirty="0" smtClean="0"/>
              <a:t> </a:t>
            </a:r>
            <a:r>
              <a:rPr lang="en-US" sz="3200" b="1" i="1" dirty="0" err="1" smtClean="0"/>
              <a:t>atas</a:t>
            </a:r>
            <a:r>
              <a:rPr lang="en-US" sz="3200" b="1" i="1" dirty="0" smtClean="0"/>
              <a:t> yang </a:t>
            </a:r>
            <a:r>
              <a:rPr lang="en-US" sz="3200" b="1" i="1" dirty="0" err="1" smtClean="0"/>
              <a:t>tidak</a:t>
            </a:r>
            <a:r>
              <a:rPr lang="en-US" sz="3200" b="1" i="1" dirty="0" smtClean="0"/>
              <a:t> </a:t>
            </a:r>
            <a:r>
              <a:rPr lang="en-US" sz="3200" b="1" i="1" dirty="0" err="1" smtClean="0"/>
              <a:t>memadai</a:t>
            </a:r>
            <a:r>
              <a:rPr lang="en-US" sz="3200" b="1" i="1" dirty="0" smtClean="0"/>
              <a:t> </a:t>
            </a:r>
            <a:r>
              <a:rPr lang="en-US" sz="3200" b="1" i="1" dirty="0" err="1" smtClean="0"/>
              <a:t>dan</a:t>
            </a:r>
            <a:r>
              <a:rPr lang="en-US" sz="3200" b="1" i="1" dirty="0" smtClean="0"/>
              <a:t> </a:t>
            </a:r>
            <a:r>
              <a:rPr lang="en-US" sz="3200" b="1" i="1" dirty="0" err="1" smtClean="0"/>
              <a:t>terlalu</a:t>
            </a:r>
            <a:r>
              <a:rPr lang="en-US" sz="3200" b="1" i="1" dirty="0" smtClean="0"/>
              <a:t> </a:t>
            </a:r>
            <a:r>
              <a:rPr lang="en-US" sz="3200" b="1" i="1" dirty="0" err="1" smtClean="0"/>
              <a:t>banyak</a:t>
            </a:r>
            <a:r>
              <a:rPr lang="en-US" sz="3200" b="1" i="1" dirty="0" smtClean="0"/>
              <a:t> </a:t>
            </a:r>
            <a:r>
              <a:rPr lang="en-US" sz="3200" b="1" i="1" dirty="0" err="1" smtClean="0"/>
              <a:t>lapisan</a:t>
            </a:r>
            <a:r>
              <a:rPr lang="en-US" sz="3200" b="1" i="1" dirty="0" smtClean="0"/>
              <a:t> </a:t>
            </a:r>
            <a:r>
              <a:rPr lang="en-US" sz="3200" b="1" i="1" dirty="0" err="1" smtClean="0"/>
              <a:t>manajemen</a:t>
            </a:r>
            <a:r>
              <a:rPr lang="en-US" sz="3200" b="1" i="1" dirty="0" smtClean="0"/>
              <a:t> ).</a:t>
            </a:r>
            <a:endParaRPr lang="en-US" sz="3200" b="1"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342900" lvl="1" indent="-342900" algn="just">
              <a:buFont typeface="Arial" pitchFamily="34" charset="0"/>
              <a:buChar char="•"/>
            </a:pPr>
            <a:endParaRPr lang="en-US" sz="3200" b="1" dirty="0" smtClean="0"/>
          </a:p>
          <a:p>
            <a:pPr marL="342900" lvl="1" indent="-342900" algn="just">
              <a:buFont typeface="Arial" pitchFamily="34" charset="0"/>
              <a:buChar char="•"/>
            </a:pPr>
            <a:r>
              <a:rPr lang="en-US" sz="3200" b="1" dirty="0" smtClean="0"/>
              <a:t>Gap </a:t>
            </a:r>
            <a:r>
              <a:rPr lang="en-US" sz="3200" b="1" dirty="0" smtClean="0"/>
              <a:t>II</a:t>
            </a:r>
            <a:r>
              <a:rPr lang="id-ID" sz="3200" b="1" dirty="0" smtClean="0"/>
              <a:t>	</a:t>
            </a:r>
            <a:r>
              <a:rPr lang="en-US" sz="3200" b="1" dirty="0" smtClean="0"/>
              <a:t>: </a:t>
            </a:r>
            <a:r>
              <a:rPr lang="id-ID" sz="3200" b="1" dirty="0" smtClean="0"/>
              <a:t>	</a:t>
            </a:r>
            <a:r>
              <a:rPr lang="en-US" sz="3200" b="1" dirty="0" err="1" smtClean="0"/>
              <a:t>Persepsi</a:t>
            </a:r>
            <a:r>
              <a:rPr lang="en-US" sz="3200" b="1" dirty="0" smtClean="0"/>
              <a:t> </a:t>
            </a:r>
            <a:r>
              <a:rPr lang="en-US" sz="3200" b="1" dirty="0" err="1" smtClean="0"/>
              <a:t>manajemen</a:t>
            </a:r>
            <a:r>
              <a:rPr lang="en-US" sz="3200" b="1" dirty="0" smtClean="0"/>
              <a:t> </a:t>
            </a:r>
            <a:r>
              <a:rPr lang="en-US" sz="3200" b="1" dirty="0" err="1" smtClean="0"/>
              <a:t>terhadap</a:t>
            </a:r>
            <a:r>
              <a:rPr lang="en-US" sz="3200" b="1" dirty="0" smtClean="0"/>
              <a:t> </a:t>
            </a:r>
            <a:r>
              <a:rPr lang="en-US" sz="3200" b="1" dirty="0" err="1" smtClean="0"/>
              <a:t>harapan</a:t>
            </a:r>
            <a:r>
              <a:rPr lang="en-US" sz="3200" b="1" dirty="0" smtClean="0"/>
              <a:t> </a:t>
            </a:r>
            <a:r>
              <a:rPr lang="en-US" sz="3200" b="1" dirty="0" err="1" smtClean="0"/>
              <a:t>pelanggan</a:t>
            </a:r>
            <a:r>
              <a:rPr lang="en-US" sz="3200" b="1" dirty="0" smtClean="0"/>
              <a:t> versus </a:t>
            </a:r>
            <a:r>
              <a:rPr lang="en-US" sz="3200" b="1" dirty="0" err="1" smtClean="0"/>
              <a:t>spesifikasi</a:t>
            </a:r>
            <a:r>
              <a:rPr lang="en-US" sz="3200" b="1" dirty="0" smtClean="0"/>
              <a:t> </a:t>
            </a:r>
            <a:r>
              <a:rPr lang="en-US" sz="3200" b="1" dirty="0" err="1" smtClean="0"/>
              <a:t>kualitas</a:t>
            </a:r>
            <a:r>
              <a:rPr lang="en-US" sz="3200" b="1" dirty="0" smtClean="0"/>
              <a:t> </a:t>
            </a:r>
            <a:r>
              <a:rPr lang="en-US" sz="3200" b="1" dirty="0" err="1" smtClean="0"/>
              <a:t>pelayanan</a:t>
            </a:r>
            <a:r>
              <a:rPr lang="en-US" sz="3200" b="1" dirty="0" smtClean="0"/>
              <a:t> (</a:t>
            </a:r>
            <a:r>
              <a:rPr lang="en-US" sz="3200" b="1" dirty="0" err="1" smtClean="0"/>
              <a:t>standar</a:t>
            </a:r>
            <a:r>
              <a:rPr lang="en-US" sz="3200" b="1" dirty="0" smtClean="0"/>
              <a:t> </a:t>
            </a:r>
            <a:r>
              <a:rPr lang="en-US" sz="3200" b="1" dirty="0" err="1" smtClean="0"/>
              <a:t>pelayanan</a:t>
            </a:r>
            <a:r>
              <a:rPr lang="en-US" sz="3200" b="1" dirty="0" smtClean="0"/>
              <a:t>). </a:t>
            </a:r>
            <a:r>
              <a:rPr lang="en-US" sz="3200" b="1" dirty="0" err="1" smtClean="0"/>
              <a:t>Ini</a:t>
            </a:r>
            <a:r>
              <a:rPr lang="en-US" sz="3200" b="1" dirty="0" smtClean="0"/>
              <a:t> </a:t>
            </a:r>
            <a:r>
              <a:rPr lang="en-US" sz="3200" b="1" dirty="0" err="1" smtClean="0"/>
              <a:t>disebabkan</a:t>
            </a:r>
            <a:r>
              <a:rPr lang="en-US" sz="3200" b="1" dirty="0" smtClean="0"/>
              <a:t> </a:t>
            </a:r>
            <a:r>
              <a:rPr lang="en-US" sz="3200" b="1" dirty="0" err="1" smtClean="0"/>
              <a:t>oleh</a:t>
            </a:r>
            <a:r>
              <a:rPr lang="en-US" sz="3200" b="1" dirty="0" smtClean="0"/>
              <a:t> </a:t>
            </a:r>
            <a:r>
              <a:rPr lang="en-US" sz="3200" b="1" i="1" dirty="0" smtClean="0"/>
              <a:t>“inadequate commitment to service quality, a perception of unfeasibility, inadequate task </a:t>
            </a:r>
            <a:r>
              <a:rPr lang="en-US" sz="3200" b="1" i="1" dirty="0" err="1" smtClean="0"/>
              <a:t>standardisation</a:t>
            </a:r>
            <a:r>
              <a:rPr lang="en-US" sz="3200" b="1" i="1" dirty="0" smtClean="0"/>
              <a:t> and an absence of goal setting</a:t>
            </a:r>
            <a:r>
              <a:rPr lang="en-US" sz="3200" b="1" dirty="0" smtClean="0"/>
              <a:t>”.            ( </a:t>
            </a:r>
            <a:r>
              <a:rPr lang="en-US" sz="3200" b="1" dirty="0" err="1" smtClean="0"/>
              <a:t>Komitmen</a:t>
            </a:r>
            <a:r>
              <a:rPr lang="en-US" sz="3200" b="1" dirty="0" smtClean="0"/>
              <a:t> </a:t>
            </a:r>
            <a:r>
              <a:rPr lang="en-US" sz="3200" b="1" dirty="0" err="1" smtClean="0"/>
              <a:t>memadai</a:t>
            </a:r>
            <a:r>
              <a:rPr lang="en-US" sz="3200" b="1" dirty="0" smtClean="0"/>
              <a:t> </a:t>
            </a:r>
            <a:r>
              <a:rPr lang="en-US" sz="3200" b="1" dirty="0" err="1" smtClean="0"/>
              <a:t>untuk</a:t>
            </a:r>
            <a:r>
              <a:rPr lang="en-US" sz="3200" b="1" dirty="0" smtClean="0"/>
              <a:t> </a:t>
            </a:r>
            <a:r>
              <a:rPr lang="en-US" sz="3200" b="1" dirty="0" err="1" smtClean="0"/>
              <a:t>kualitas</a:t>
            </a:r>
            <a:r>
              <a:rPr lang="en-US" sz="3200" b="1" dirty="0" smtClean="0"/>
              <a:t> </a:t>
            </a:r>
            <a:r>
              <a:rPr lang="en-US" sz="3200" b="1" dirty="0" err="1" smtClean="0"/>
              <a:t>pelayanan</a:t>
            </a:r>
            <a:r>
              <a:rPr lang="en-US" sz="3200" b="1" dirty="0" smtClean="0"/>
              <a:t>, </a:t>
            </a:r>
            <a:r>
              <a:rPr lang="en-US" sz="3200" b="1" dirty="0" err="1" smtClean="0"/>
              <a:t>persepsi</a:t>
            </a:r>
            <a:r>
              <a:rPr lang="en-US" sz="3200" b="1" dirty="0" smtClean="0"/>
              <a:t> </a:t>
            </a:r>
            <a:r>
              <a:rPr lang="en-US" sz="3200" b="1" dirty="0" err="1" smtClean="0"/>
              <a:t>ketidak-mungkinan</a:t>
            </a:r>
            <a:r>
              <a:rPr lang="en-US" sz="3200" b="1" dirty="0" smtClean="0"/>
              <a:t>, </a:t>
            </a:r>
            <a:r>
              <a:rPr lang="en-US" sz="3200" b="1" dirty="0" err="1" smtClean="0"/>
              <a:t>standarisasi</a:t>
            </a:r>
            <a:r>
              <a:rPr lang="en-US" sz="3200" b="1" dirty="0" smtClean="0"/>
              <a:t> </a:t>
            </a:r>
            <a:r>
              <a:rPr lang="en-US" sz="3200" b="1" dirty="0" err="1" smtClean="0"/>
              <a:t>tugas</a:t>
            </a:r>
            <a:r>
              <a:rPr lang="en-US" sz="3200" b="1" dirty="0" smtClean="0"/>
              <a:t> yang </a:t>
            </a:r>
            <a:r>
              <a:rPr lang="en-US" sz="3200" b="1" dirty="0" err="1" smtClean="0"/>
              <a:t>tidak</a:t>
            </a:r>
            <a:r>
              <a:rPr lang="en-US" sz="3200" b="1" dirty="0" smtClean="0"/>
              <a:t> </a:t>
            </a:r>
            <a:r>
              <a:rPr lang="en-US" sz="3200" b="1" dirty="0" err="1" smtClean="0"/>
              <a:t>memadai</a:t>
            </a:r>
            <a:r>
              <a:rPr lang="en-US" sz="3200" b="1" dirty="0" smtClean="0"/>
              <a:t> </a:t>
            </a:r>
            <a:r>
              <a:rPr lang="en-US" sz="3200" b="1" dirty="0" err="1" smtClean="0"/>
              <a:t>dan</a:t>
            </a:r>
            <a:r>
              <a:rPr lang="en-US" sz="3200" b="1" dirty="0" smtClean="0"/>
              <a:t> </a:t>
            </a:r>
            <a:r>
              <a:rPr lang="en-US" sz="3200" b="1" dirty="0" err="1" smtClean="0"/>
              <a:t>tidak</a:t>
            </a:r>
            <a:r>
              <a:rPr lang="en-US" sz="3200" b="1" dirty="0" smtClean="0"/>
              <a:t> </a:t>
            </a:r>
            <a:r>
              <a:rPr lang="en-US" sz="3200" b="1" dirty="0" err="1" smtClean="0"/>
              <a:t>adanya</a:t>
            </a:r>
            <a:r>
              <a:rPr lang="en-US" sz="3200" b="1" dirty="0" smtClean="0"/>
              <a:t> </a:t>
            </a:r>
            <a:r>
              <a:rPr lang="en-US" sz="3200" b="1" dirty="0" err="1" smtClean="0"/>
              <a:t>penetapan</a:t>
            </a:r>
            <a:r>
              <a:rPr lang="en-US" sz="3200" b="1" dirty="0" smtClean="0"/>
              <a:t> </a:t>
            </a:r>
            <a:r>
              <a:rPr lang="en-US" sz="3200" b="1" dirty="0" err="1" smtClean="0"/>
              <a:t>tujuan</a:t>
            </a:r>
            <a:r>
              <a:rPr lang="en-US" sz="3200" b="1" dirty="0" smtClean="0"/>
              <a:t> ).</a:t>
            </a:r>
            <a:endParaRPr lang="en-US" sz="3200" b="1" dirty="0" smtClean="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1046</Words>
  <Application>Microsoft Office PowerPoint</Application>
  <PresentationFormat>On-screen Show (4:3)</PresentationFormat>
  <Paragraphs>44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BAB 12. Kualitas Pelayanan    </vt:lpstr>
      <vt:lpstr>Slide 2</vt:lpstr>
      <vt:lpstr>Slide 3</vt:lpstr>
      <vt:lpstr>Slide 4</vt:lpstr>
      <vt:lpstr>Slide 5</vt:lpstr>
      <vt:lpstr>    Dalam SERVQUAL, kesenjangan antara harapan pelanggan dengan pelayanan yang diterima pelanggan dipengaruhi oleh empat kesenjangan lainnya yang secara skematis diperlihatkan Gambar 12.1.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BAB 12. Kualitas Pelayanan    </dc:title>
  <dc:creator/>
  <cp:lastModifiedBy>HP</cp:lastModifiedBy>
  <cp:revision>10</cp:revision>
  <dcterms:created xsi:type="dcterms:W3CDTF">2006-08-16T00:00:00Z</dcterms:created>
  <dcterms:modified xsi:type="dcterms:W3CDTF">2013-05-11T00:49:27Z</dcterms:modified>
</cp:coreProperties>
</file>