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04" r:id="rId1"/>
  </p:sldMasterIdLst>
  <p:notesMasterIdLst>
    <p:notesMasterId r:id="rId6"/>
  </p:notesMasterIdLst>
  <p:handoutMasterIdLst>
    <p:handoutMasterId r:id="rId7"/>
  </p:handoutMasterIdLst>
  <p:sldIdLst>
    <p:sldId id="279" r:id="rId2"/>
    <p:sldId id="330" r:id="rId3"/>
    <p:sldId id="331" r:id="rId4"/>
    <p:sldId id="332" r:id="rId5"/>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3585"/>
    <a:srgbClr val="9C6EC6"/>
    <a:srgbClr val="4D0B89"/>
    <a:srgbClr val="790832"/>
    <a:srgbClr val="04761F"/>
    <a:srgbClr val="FC62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0" autoAdjust="0"/>
    <p:restoredTop sz="87332" autoAdjust="0"/>
  </p:normalViewPr>
  <p:slideViewPr>
    <p:cSldViewPr>
      <p:cViewPr varScale="1">
        <p:scale>
          <a:sx n="81" d="100"/>
          <a:sy n="81" d="100"/>
        </p:scale>
        <p:origin x="96" y="534"/>
      </p:cViewPr>
      <p:guideLst>
        <p:guide orient="horz" pos="2160"/>
        <p:guide pos="2880"/>
      </p:guideLst>
    </p:cSldViewPr>
  </p:slideViewPr>
  <p:outlineViewPr>
    <p:cViewPr>
      <p:scale>
        <a:sx n="33" d="100"/>
        <a:sy n="33" d="100"/>
      </p:scale>
      <p:origin x="54" y="0"/>
    </p:cViewPr>
  </p:outlineViewPr>
  <p:notesTextViewPr>
    <p:cViewPr>
      <p:scale>
        <a:sx n="1" d="1"/>
        <a:sy n="1" d="1"/>
      </p:scale>
      <p:origin x="0" y="0"/>
    </p:cViewPr>
  </p:notesTextViewPr>
  <p:notesViewPr>
    <p:cSldViewPr>
      <p:cViewPr varScale="1">
        <p:scale>
          <a:sx n="56" d="100"/>
          <a:sy n="56" d="100"/>
        </p:scale>
        <p:origin x="-2850"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14BD49D-6464-44D6-9AB6-6A23DD31DA6C}" type="datetimeFigureOut">
              <a:rPr lang="es-MX" smtClean="0"/>
              <a:t>24/03/2019</a:t>
            </a:fld>
            <a:endParaRPr lang="es-MX"/>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49B4773-D9FE-4374-8F14-3CDF48A4BA89}" type="slidenum">
              <a:rPr lang="es-MX" smtClean="0"/>
              <a:t>‹Nº›</a:t>
            </a:fld>
            <a:endParaRPr lang="es-MX"/>
          </a:p>
        </p:txBody>
      </p:sp>
    </p:spTree>
    <p:extLst>
      <p:ext uri="{BB962C8B-B14F-4D97-AF65-F5344CB8AC3E}">
        <p14:creationId xmlns:p14="http://schemas.microsoft.com/office/powerpoint/2010/main" val="28100432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7FD3C8-2979-4653-B13C-AB7C26FF91AB}" type="datetimeFigureOut">
              <a:rPr lang="es-MX" smtClean="0"/>
              <a:t>24/03/2019</a:t>
            </a:fld>
            <a:endParaRPr lang="es-MX"/>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s-MX"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51C46B-307A-4609-80A2-577A7AB996A7}" type="slidenum">
              <a:rPr lang="es-MX" smtClean="0"/>
              <a:t>‹Nº›</a:t>
            </a:fld>
            <a:endParaRPr lang="es-MX"/>
          </a:p>
        </p:txBody>
      </p:sp>
    </p:spTree>
    <p:extLst>
      <p:ext uri="{BB962C8B-B14F-4D97-AF65-F5344CB8AC3E}">
        <p14:creationId xmlns:p14="http://schemas.microsoft.com/office/powerpoint/2010/main" val="4160046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Suposición: Se parte del hecho que en 2 imágenes secuenciales tendrán valores aproximados y con pocos cambios, un aporte importante es</a:t>
            </a:r>
            <a:r>
              <a:rPr lang="es-MX" baseline="0" dirty="0" smtClean="0"/>
              <a:t> el registro de la imagen para determinar que puntos o áreas sufrirán los efectos del flujo óptico</a:t>
            </a:r>
            <a:endParaRPr lang="es-MX"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2</a:t>
            </a:fld>
            <a:endParaRPr lang="es-MX"/>
          </a:p>
        </p:txBody>
      </p:sp>
    </p:spTree>
    <p:extLst>
      <p:ext uri="{BB962C8B-B14F-4D97-AF65-F5344CB8AC3E}">
        <p14:creationId xmlns:p14="http://schemas.microsoft.com/office/powerpoint/2010/main" val="29568333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Métodos tradicionales</a:t>
            </a:r>
            <a:r>
              <a:rPr lang="es-MX" baseline="0" dirty="0" smtClean="0"/>
              <a:t> de medir semejanza son SAD y SSD o correlación normalizada</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aseline="0" dirty="0" smtClean="0"/>
              <a:t>Tradicional es diferencia entre 2 imágenes para toda una región, sin embargo para optimizar esta búsqueda o método exhaustivo habría que descartar regiones o posibilidades, o bien se seleccionará una subregión que dará como resultado un mínimo, este mínimo puede ser local en lugar de global</a:t>
            </a:r>
            <a:endParaRPr lang="es-MX"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3</a:t>
            </a:fld>
            <a:endParaRPr lang="es-MX"/>
          </a:p>
        </p:txBody>
      </p:sp>
    </p:spTree>
    <p:extLst>
      <p:ext uri="{BB962C8B-B14F-4D97-AF65-F5344CB8AC3E}">
        <p14:creationId xmlns:p14="http://schemas.microsoft.com/office/powerpoint/2010/main" val="403731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MX" dirty="0" smtClean="0"/>
              <a:t>Para el caso donde x es un conjunto de valores pequeño, basta</a:t>
            </a:r>
            <a:r>
              <a:rPr lang="es-MX" baseline="0" dirty="0" smtClean="0"/>
              <a:t> con el promedio para tener una aproximación buena, pero con conjuntos de datos grandes empeora, por lo que se debe agregar peso o ponderación a cada valor antes del promediado, dicha proporción será inversa a la intensidad de las diferencias en las derivadas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es-MX" baseline="0" dirty="0" smtClean="0"/>
              <a:t>Valor de h en cruce de curvas es de cero, que es un error, pero w dado de manera general compensará esta estimación</a:t>
            </a:r>
            <a:endParaRPr lang="es-MX" dirty="0"/>
          </a:p>
        </p:txBody>
      </p:sp>
      <p:sp>
        <p:nvSpPr>
          <p:cNvPr id="4" name="Marcador de número de diapositiva 3"/>
          <p:cNvSpPr>
            <a:spLocks noGrp="1"/>
          </p:cNvSpPr>
          <p:nvPr>
            <p:ph type="sldNum" sz="quarter" idx="5"/>
          </p:nvPr>
        </p:nvSpPr>
        <p:spPr/>
        <p:txBody>
          <a:bodyPr/>
          <a:lstStyle/>
          <a:p>
            <a:fld id="{E951C46B-307A-4609-80A2-577A7AB996A7}" type="slidenum">
              <a:rPr lang="es-MX" smtClean="0"/>
              <a:t>4</a:t>
            </a:fld>
            <a:endParaRPr lang="es-MX"/>
          </a:p>
        </p:txBody>
      </p:sp>
    </p:spTree>
    <p:extLst>
      <p:ext uri="{BB962C8B-B14F-4D97-AF65-F5344CB8AC3E}">
        <p14:creationId xmlns:p14="http://schemas.microsoft.com/office/powerpoint/2010/main" val="3663424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9" name="Slide Number Placeholder 28"/>
          <p:cNvSpPr>
            <a:spLocks noGrp="1"/>
          </p:cNvSpPr>
          <p:nvPr>
            <p:ph type="sldNum" sz="quarter" idx="12"/>
          </p:nvPr>
        </p:nvSpPr>
        <p:spPr>
          <a:xfrm>
            <a:off x="1216152" y="6355080"/>
            <a:ext cx="5228056" cy="365760"/>
          </a:xfrm>
        </p:spPr>
        <p:txBody>
          <a:bodyPr/>
          <a:lstStyle/>
          <a:p>
            <a:fld id="{9E776FD3-7938-4DE1-8C7C-DB51966B9CDB}" type="slidenum">
              <a:rPr lang="es-MX" smtClean="0"/>
              <a:t>‹Nº›</a:t>
            </a:fld>
            <a:endParaRPr lang="es-MX"/>
          </a:p>
        </p:txBody>
      </p:sp>
      <p:sp>
        <p:nvSpPr>
          <p:cNvPr id="8" name="Title 7"/>
          <p:cNvSpPr>
            <a:spLocks noGrp="1"/>
          </p:cNvSpPr>
          <p:nvPr>
            <p:ph type="ctrTitle"/>
          </p:nvPr>
        </p:nvSpPr>
        <p:spPr>
          <a:xfrm>
            <a:off x="1219200" y="3886200"/>
            <a:ext cx="6858000" cy="990600"/>
          </a:xfrm>
          <a:solidFill>
            <a:schemeClr val="bg1"/>
          </a:solidFill>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EF4D46E4-93BD-47BB-8437-84BC99F42E43}" type="datetime3">
              <a:rPr lang="en-US" smtClean="0"/>
              <a:t>24 March 2019</a:t>
            </a:fld>
            <a:endParaRPr lang="es-MX"/>
          </a:p>
        </p:txBody>
      </p:sp>
      <p:sp>
        <p:nvSpPr>
          <p:cNvPr id="17" name="Footer Placeholder 16"/>
          <p:cNvSpPr>
            <a:spLocks noGrp="1"/>
          </p:cNvSpPr>
          <p:nvPr>
            <p:ph type="ftr" sz="quarter" idx="11"/>
          </p:nvPr>
        </p:nvSpPr>
        <p:spPr>
          <a:xfrm>
            <a:off x="2898648" y="6355080"/>
            <a:ext cx="3474720" cy="365760"/>
          </a:xfrm>
        </p:spPr>
        <p:txBody>
          <a:bodyPr/>
          <a:lstStyle>
            <a:lvl1pPr>
              <a:defRPr/>
            </a:lvl1pPr>
          </a:lstStyle>
          <a:p>
            <a:r>
              <a:rPr lang="es-MX" dirty="0"/>
              <a:t>Visión Artificial</a:t>
            </a:r>
          </a:p>
          <a:p>
            <a:endParaRPr lang="es-MX"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rgbClr val="5F3585"/>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rgbClr val="9C6EC6"/>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37748CC-E86D-497A-854A-97CC7DC6DD68}" type="datetime3">
              <a:rPr lang="en-US" smtClean="0"/>
              <a:t>24 March 2019</a:t>
            </a:fld>
            <a:endParaRPr lang="es-MX"/>
          </a:p>
        </p:txBody>
      </p:sp>
      <p:sp>
        <p:nvSpPr>
          <p:cNvPr id="5" name="Footer Placeholder 4"/>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6" name="Slide Number Placeholder 5"/>
          <p:cNvSpPr>
            <a:spLocks noGrp="1"/>
          </p:cNvSpPr>
          <p:nvPr>
            <p:ph type="sldNum" sz="quarter" idx="12"/>
          </p:nvPr>
        </p:nvSpPr>
        <p:spPr/>
        <p:txBody>
          <a:bodyPr/>
          <a:lstStyle/>
          <a:p>
            <a:fld id="{9E776FD3-7938-4DE1-8C7C-DB51966B9CDB}" type="slidenum">
              <a:rPr lang="es-MX" smtClean="0"/>
              <a:t>‹Nº›</a:t>
            </a:fld>
            <a:endParaRPr lang="es-MX"/>
          </a:p>
        </p:txBody>
      </p:sp>
      <p:sp>
        <p:nvSpPr>
          <p:cNvPr id="7" name="Footer Placeholder 2"/>
          <p:cNvSpPr txBox="1">
            <a:spLocks/>
          </p:cNvSpPr>
          <p:nvPr userDrawn="1"/>
        </p:nvSpPr>
        <p:spPr>
          <a:xfrm>
            <a:off x="2627784" y="6356350"/>
            <a:ext cx="3776064" cy="365760"/>
          </a:xfrm>
          <a:prstGeom prst="rect">
            <a:avLst/>
          </a:prstGeom>
          <a:solidFill>
            <a:srgbClr val="4D0B89"/>
          </a:solidFill>
        </p:spPr>
        <p:txBody>
          <a:bodyPr vert="horz"/>
          <a:lstStyle>
            <a:defPPr>
              <a:defRPr lang="es-MX"/>
            </a:defPPr>
            <a:lvl1pPr marL="0" marR="0" indent="0" algn="ctr" defTabSz="914400" rtl="0" eaLnBrk="1" fontAlgn="auto" latinLnBrk="0" hangingPunct="1">
              <a:lnSpc>
                <a:spcPct val="100000"/>
              </a:lnSpc>
              <a:spcBef>
                <a:spcPts val="0"/>
              </a:spcBef>
              <a:spcAft>
                <a:spcPts val="0"/>
              </a:spcAft>
              <a:buClrTx/>
              <a:buSzTx/>
              <a:buFontTx/>
              <a:buNone/>
              <a:tabLst/>
              <a:defRPr kumimoji="0"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bg1"/>
                </a:solidFill>
              </a:rPr>
              <a:t>Visión Artificial</a:t>
            </a:r>
          </a:p>
          <a:p>
            <a:endParaRPr lang="es-MX" dirty="0"/>
          </a:p>
        </p:txBody>
      </p:sp>
      <p:pic>
        <p:nvPicPr>
          <p:cNvPr id="8"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CF72AC8E-8348-4823-BDDC-6FAAD07F41DA}" type="datetime3">
              <a:rPr lang="en-US" smtClean="0"/>
              <a:t>24 March 2019</a:t>
            </a:fld>
            <a:endParaRPr lang="es-MX"/>
          </a:p>
        </p:txBody>
      </p:sp>
      <p:sp>
        <p:nvSpPr>
          <p:cNvPr id="5" name="Footer Placeholder 4"/>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6" name="Slide Number Placeholder 5"/>
          <p:cNvSpPr>
            <a:spLocks noGrp="1"/>
          </p:cNvSpPr>
          <p:nvPr>
            <p:ph type="sldNum" sz="quarter" idx="12"/>
          </p:nvPr>
        </p:nvSpPr>
        <p:spPr/>
        <p:txBody>
          <a:bodyPr/>
          <a:lstStyle/>
          <a:p>
            <a:fld id="{9E776FD3-7938-4DE1-8C7C-DB51966B9CDB}" type="slidenum">
              <a:rPr lang="es-MX" smtClean="0"/>
              <a:t>‹Nº›</a:t>
            </a:fld>
            <a:endParaRPr lang="es-MX"/>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Footer Placeholder 2"/>
          <p:cNvSpPr txBox="1">
            <a:spLocks/>
          </p:cNvSpPr>
          <p:nvPr userDrawn="1"/>
        </p:nvSpPr>
        <p:spPr>
          <a:xfrm>
            <a:off x="2627784" y="6356350"/>
            <a:ext cx="3776064" cy="365760"/>
          </a:xfrm>
          <a:prstGeom prst="rect">
            <a:avLst/>
          </a:prstGeom>
          <a:solidFill>
            <a:srgbClr val="4D0B89"/>
          </a:solidFill>
        </p:spPr>
        <p:txBody>
          <a:bodyPr vert="horz"/>
          <a:lstStyle>
            <a:defPPr>
              <a:defRPr lang="es-MX"/>
            </a:defPPr>
            <a:lvl1pPr marL="0" marR="0" indent="0" algn="ctr" defTabSz="914400" rtl="0" eaLnBrk="1" fontAlgn="auto" latinLnBrk="0" hangingPunct="1">
              <a:lnSpc>
                <a:spcPct val="100000"/>
              </a:lnSpc>
              <a:spcBef>
                <a:spcPts val="0"/>
              </a:spcBef>
              <a:spcAft>
                <a:spcPts val="0"/>
              </a:spcAft>
              <a:buClrTx/>
              <a:buSzTx/>
              <a:buFontTx/>
              <a:buNone/>
              <a:tabLst/>
              <a:defRPr kumimoji="0" sz="16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MX" dirty="0">
                <a:solidFill>
                  <a:schemeClr val="bg1"/>
                </a:solidFill>
              </a:rPr>
              <a:t>Visión Artificial</a:t>
            </a:r>
          </a:p>
          <a:p>
            <a:endParaRPr lang="es-MX" dirty="0"/>
          </a:p>
        </p:txBody>
      </p:sp>
      <p:pic>
        <p:nvPicPr>
          <p:cNvPr id="11"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12648" y="6381328"/>
            <a:ext cx="5831560" cy="340782"/>
          </a:xfrm>
        </p:spPr>
        <p:txBody>
          <a:bodyPr/>
          <a:lstStyle/>
          <a:p>
            <a:fld id="{9E776FD3-7938-4DE1-8C7C-DB51966B9CDB}" type="slidenum">
              <a:rPr lang="es-MX" smtClean="0"/>
              <a:t>‹Nº›</a:t>
            </a:fld>
            <a:endParaRPr lang="es-MX" dirty="0"/>
          </a:p>
        </p:txBody>
      </p:sp>
      <p:sp>
        <p:nvSpPr>
          <p:cNvPr id="2" name="Title 1"/>
          <p:cNvSpPr>
            <a:spLocks noGrp="1"/>
          </p:cNvSpPr>
          <p:nvPr>
            <p:ph type="title"/>
          </p:nvPr>
        </p:nvSpPr>
        <p:spPr/>
        <p:txBody>
          <a:bodyPr/>
          <a:lstStyle/>
          <a:p>
            <a:r>
              <a:rPr kumimoji="0" lang="en-US" dirty="0"/>
              <a:t>Click to edit Master title style</a:t>
            </a:r>
          </a:p>
        </p:txBody>
      </p:sp>
      <p:sp>
        <p:nvSpPr>
          <p:cNvPr id="4" name="Date Placeholder 3"/>
          <p:cNvSpPr>
            <a:spLocks noGrp="1"/>
          </p:cNvSpPr>
          <p:nvPr>
            <p:ph type="dt" sz="half" idx="10"/>
          </p:nvPr>
        </p:nvSpPr>
        <p:spPr>
          <a:xfrm>
            <a:off x="6400800" y="6381328"/>
            <a:ext cx="2289048" cy="340782"/>
          </a:xfrm>
        </p:spPr>
        <p:txBody>
          <a:bodyPr/>
          <a:lstStyle/>
          <a:p>
            <a:fld id="{02F4F6AC-5C25-408D-88CC-6F66553EC485}" type="datetime3">
              <a:rPr lang="en-US" smtClean="0"/>
              <a:t>24 March 2019</a:t>
            </a:fld>
            <a:endParaRPr lang="es-MX" dirty="0"/>
          </a:p>
        </p:txBody>
      </p:sp>
      <p:sp>
        <p:nvSpPr>
          <p:cNvPr id="5" name="Footer Placeholder 4"/>
          <p:cNvSpPr>
            <a:spLocks noGrp="1"/>
          </p:cNvSpPr>
          <p:nvPr>
            <p:ph type="ftr" sz="quarter" idx="11"/>
          </p:nvPr>
        </p:nvSpPr>
        <p:spPr>
          <a:xfrm>
            <a:off x="2555776" y="6381328"/>
            <a:ext cx="3848072" cy="340782"/>
          </a:xfrm>
          <a:solidFill>
            <a:srgbClr val="4D0B89"/>
          </a:solidFill>
        </p:spPr>
        <p:txBody>
          <a:bodyPr/>
          <a:lstStyle>
            <a:lvl1pPr algn="ctr">
              <a:defRPr sz="1600">
                <a:solidFill>
                  <a:schemeClr val="bg1"/>
                </a:solidFill>
              </a:defRPr>
            </a:lvl1pPr>
          </a:lstStyle>
          <a:p>
            <a:r>
              <a:rPr lang="es-MX" dirty="0"/>
              <a:t>Visión Artificial</a:t>
            </a:r>
          </a:p>
          <a:p>
            <a:endParaRPr lang="es-MX"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pic>
        <p:nvPicPr>
          <p:cNvPr id="9"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a:solidFill>
            <a:schemeClr val="tx1"/>
          </a:solidFill>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lvl1pPr>
              <a:defRPr>
                <a:solidFill>
                  <a:schemeClr val="tx1"/>
                </a:solidFill>
              </a:defRPr>
            </a:lvl1pPr>
          </a:lstStyle>
          <a:p>
            <a:fld id="{A6EF7028-2757-456C-AAE3-5D779846C963}" type="datetime3">
              <a:rPr lang="en-US" smtClean="0"/>
              <a:pPr/>
              <a:t>24 March 2019</a:t>
            </a:fld>
            <a:endParaRPr lang="es-MX"/>
          </a:p>
        </p:txBody>
      </p:sp>
      <p:sp>
        <p:nvSpPr>
          <p:cNvPr id="5" name="Footer Placeholder 4"/>
          <p:cNvSpPr>
            <a:spLocks noGrp="1"/>
          </p:cNvSpPr>
          <p:nvPr>
            <p:ph type="ftr" sz="quarter" idx="11"/>
          </p:nvPr>
        </p:nvSpPr>
        <p:spPr>
          <a:xfrm>
            <a:off x="2590800" y="6355080"/>
            <a:ext cx="3782568" cy="365760"/>
          </a:xfrm>
        </p:spPr>
        <p:txBody>
          <a:bodyPr/>
          <a:lstStyle>
            <a:lvl1pPr>
              <a:defRPr>
                <a:solidFill>
                  <a:schemeClr val="tx1"/>
                </a:solidFill>
              </a:defRPr>
            </a:lvl1pPr>
          </a:lstStyle>
          <a:p>
            <a:r>
              <a:rPr lang="es-MX" dirty="0"/>
              <a:t>Visión Artificial</a:t>
            </a:r>
          </a:p>
          <a:p>
            <a:endParaRPr lang="es-MX" dirty="0"/>
          </a:p>
        </p:txBody>
      </p:sp>
      <p:sp>
        <p:nvSpPr>
          <p:cNvPr id="6" name="Slide Number Placeholder 5"/>
          <p:cNvSpPr>
            <a:spLocks noGrp="1"/>
          </p:cNvSpPr>
          <p:nvPr>
            <p:ph type="sldNum" sz="quarter" idx="12"/>
          </p:nvPr>
        </p:nvSpPr>
        <p:spPr>
          <a:xfrm>
            <a:off x="1069848" y="6355080"/>
            <a:ext cx="1520952" cy="365760"/>
          </a:xfrm>
        </p:spPr>
        <p:txBody>
          <a:bodyPr/>
          <a:lstStyle>
            <a:lvl1pPr>
              <a:defRPr>
                <a:solidFill>
                  <a:schemeClr val="tx1"/>
                </a:solidFill>
              </a:defRPr>
            </a:lvl1pPr>
          </a:lstStyle>
          <a:p>
            <a:fld id="{9E776FD3-7938-4DE1-8C7C-DB51966B9CDB}" type="slidenum">
              <a:rPr lang="es-MX" smtClean="0"/>
              <a:pPr/>
              <a:t>‹Nº›</a:t>
            </a:fld>
            <a:endParaRPr lang="es-MX"/>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rgbClr val="5F3585"/>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9"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a:t>Click to edit Master title style</a:t>
            </a:r>
          </a:p>
        </p:txBody>
      </p:sp>
      <p:sp>
        <p:nvSpPr>
          <p:cNvPr id="5" name="Date Placeholder 4"/>
          <p:cNvSpPr>
            <a:spLocks noGrp="1"/>
          </p:cNvSpPr>
          <p:nvPr>
            <p:ph type="dt" sz="half" idx="10"/>
          </p:nvPr>
        </p:nvSpPr>
        <p:spPr/>
        <p:txBody>
          <a:bodyPr/>
          <a:lstStyle/>
          <a:p>
            <a:fld id="{41ACA176-8D6D-495B-876C-AA790FF2055B}" type="datetime3">
              <a:rPr lang="en-US" smtClean="0"/>
              <a:t>24 March 2019</a:t>
            </a:fld>
            <a:endParaRPr lang="es-MX"/>
          </a:p>
        </p:txBody>
      </p:sp>
      <p:sp>
        <p:nvSpPr>
          <p:cNvPr id="7" name="Slide Number Placeholder 6"/>
          <p:cNvSpPr>
            <a:spLocks noGrp="1"/>
          </p:cNvSpPr>
          <p:nvPr>
            <p:ph type="sldNum" sz="quarter" idx="12"/>
          </p:nvPr>
        </p:nvSpPr>
        <p:spPr/>
        <p:txBody>
          <a:bodyPr/>
          <a:lstStyle/>
          <a:p>
            <a:fld id="{9E776FD3-7938-4DE1-8C7C-DB51966B9CDB}" type="slidenum">
              <a:rPr lang="es-MX" smtClean="0"/>
              <a:t>‹Nº›</a:t>
            </a:fld>
            <a:endParaRPr lang="es-MX"/>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Footer Placeholder 2"/>
          <p:cNvSpPr>
            <a:spLocks noGrp="1"/>
          </p:cNvSpPr>
          <p:nvPr>
            <p:ph type="ftr" sz="quarter" idx="3"/>
          </p:nvPr>
        </p:nvSpPr>
        <p:spPr>
          <a:xfrm>
            <a:off x="2555776" y="6356350"/>
            <a:ext cx="3848072"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a:p>
            <a:endParaRPr lang="es-MX" dirty="0"/>
          </a:p>
        </p:txBody>
      </p:sp>
      <p:pic>
        <p:nvPicPr>
          <p:cNvPr id="12"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dirty="0"/>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EC3223C-2D72-481B-AA86-58AAC5907B75}" type="datetime3">
              <a:rPr lang="en-US" smtClean="0"/>
              <a:t>24 March 2019</a:t>
            </a:fld>
            <a:endParaRPr lang="es-MX"/>
          </a:p>
        </p:txBody>
      </p:sp>
      <p:sp>
        <p:nvSpPr>
          <p:cNvPr id="9" name="Slide Number Placeholder 8"/>
          <p:cNvSpPr>
            <a:spLocks noGrp="1"/>
          </p:cNvSpPr>
          <p:nvPr>
            <p:ph type="sldNum" sz="quarter" idx="12"/>
          </p:nvPr>
        </p:nvSpPr>
        <p:spPr/>
        <p:txBody>
          <a:bodyPr/>
          <a:lstStyle/>
          <a:p>
            <a:fld id="{9E776FD3-7938-4DE1-8C7C-DB51966B9CDB}" type="slidenum">
              <a:rPr lang="es-MX" smtClean="0"/>
              <a:t>‹Nº›</a:t>
            </a:fld>
            <a:endParaRPr lang="es-MX"/>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Footer Placeholder 2"/>
          <p:cNvSpPr>
            <a:spLocks noGrp="1"/>
          </p:cNvSpPr>
          <p:nvPr>
            <p:ph type="ftr" sz="quarter" idx="1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tx2"/>
                </a:solidFill>
              </a:defRPr>
            </a:lvl1pPr>
          </a:lstStyle>
          <a:p>
            <a:r>
              <a:rPr lang="es-MX" dirty="0"/>
              <a:t>Visión Artificial</a:t>
            </a:r>
            <a:endParaRPr lang="es-MX" dirty="0">
              <a:solidFill>
                <a:schemeClr val="bg1"/>
              </a:solidFill>
            </a:endParaRPr>
          </a:p>
          <a:p>
            <a:endParaRPr lang="es-MX" dirty="0"/>
          </a:p>
        </p:txBody>
      </p:sp>
      <p:pic>
        <p:nvPicPr>
          <p:cNvPr id="14"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7F3BE5-9E1E-4A34-8904-13123FB0B27C}" type="datetime3">
              <a:rPr lang="en-US" smtClean="0"/>
              <a:t>24 March 2019</a:t>
            </a:fld>
            <a:endParaRPr lang="es-MX"/>
          </a:p>
        </p:txBody>
      </p:sp>
      <p:sp>
        <p:nvSpPr>
          <p:cNvPr id="5" name="Slide Number Placeholder 4"/>
          <p:cNvSpPr>
            <a:spLocks noGrp="1"/>
          </p:cNvSpPr>
          <p:nvPr>
            <p:ph type="sldNum" sz="quarter" idx="12"/>
          </p:nvPr>
        </p:nvSpPr>
        <p:spPr/>
        <p:txBody>
          <a:bodyPr/>
          <a:lstStyle/>
          <a:p>
            <a:fld id="{9E776FD3-7938-4DE1-8C7C-DB51966B9CDB}" type="slidenum">
              <a:rPr lang="es-MX" smtClean="0"/>
              <a:t>‹Nº›</a:t>
            </a:fld>
            <a:endParaRPr lang="es-MX"/>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2"/>
          <p:cNvSpPr>
            <a:spLocks noGrp="1"/>
          </p:cNvSpPr>
          <p:nvPr>
            <p:ph type="ftr" sz="quarter" idx="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a:p>
            <a:endParaRPr lang="es-MX" dirty="0"/>
          </a:p>
        </p:txBody>
      </p:sp>
      <p:pic>
        <p:nvPicPr>
          <p:cNvPr id="9"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9004E1-5A36-410C-9AE9-A4479B8DC9F5}" type="datetime3">
              <a:rPr lang="en-US" smtClean="0"/>
              <a:t>24 March 2019</a:t>
            </a:fld>
            <a:endParaRPr lang="es-MX"/>
          </a:p>
        </p:txBody>
      </p:sp>
      <p:sp>
        <p:nvSpPr>
          <p:cNvPr id="4" name="Slide Number Placeholder 3"/>
          <p:cNvSpPr>
            <a:spLocks noGrp="1"/>
          </p:cNvSpPr>
          <p:nvPr>
            <p:ph type="sldNum" sz="quarter" idx="12"/>
          </p:nvPr>
        </p:nvSpPr>
        <p:spPr/>
        <p:txBody>
          <a:bodyPr/>
          <a:lstStyle/>
          <a:p>
            <a:fld id="{9E776FD3-7938-4DE1-8C7C-DB51966B9CDB}" type="slidenum">
              <a:rPr lang="es-MX" smtClean="0"/>
              <a:t>‹Nº›</a:t>
            </a:fld>
            <a:endParaRPr lang="es-MX"/>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Footer Placeholder 2"/>
          <p:cNvSpPr>
            <a:spLocks noGrp="1"/>
          </p:cNvSpPr>
          <p:nvPr>
            <p:ph type="ftr" sz="quarter" idx="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p:txBody>
      </p:sp>
      <p:pic>
        <p:nvPicPr>
          <p:cNvPr id="8"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bg1"/>
                </a:solidFill>
                <a:latin typeface="+mn-lt"/>
                <a:ea typeface="+mn-ea"/>
                <a:cs typeface="+mn-cs"/>
              </a:defRPr>
            </a:lvl1pPr>
          </a:lstStyle>
          <a:p>
            <a:r>
              <a:rPr kumimoji="0" lang="en-US" dirty="0"/>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dirty="0"/>
              <a:t>Click to edit Master text styles</a:t>
            </a:r>
          </a:p>
        </p:txBody>
      </p:sp>
      <p:sp>
        <p:nvSpPr>
          <p:cNvPr id="5" name="Date Placeholder 4"/>
          <p:cNvSpPr>
            <a:spLocks noGrp="1"/>
          </p:cNvSpPr>
          <p:nvPr>
            <p:ph type="dt" sz="half" idx="10"/>
          </p:nvPr>
        </p:nvSpPr>
        <p:spPr/>
        <p:txBody>
          <a:bodyPr/>
          <a:lstStyle/>
          <a:p>
            <a:fld id="{85E980C2-CB86-48FE-BE0F-7E258B47DB46}" type="datetime3">
              <a:rPr lang="en-US" smtClean="0"/>
              <a:t>24 March 2019</a:t>
            </a:fld>
            <a:endParaRPr lang="es-MX"/>
          </a:p>
        </p:txBody>
      </p:sp>
      <p:sp>
        <p:nvSpPr>
          <p:cNvPr id="7" name="Slide Number Placeholder 6"/>
          <p:cNvSpPr>
            <a:spLocks noGrp="1"/>
          </p:cNvSpPr>
          <p:nvPr>
            <p:ph type="sldNum" sz="quarter" idx="12"/>
          </p:nvPr>
        </p:nvSpPr>
        <p:spPr/>
        <p:txBody>
          <a:bodyPr/>
          <a:lstStyle/>
          <a:p>
            <a:fld id="{9E776FD3-7938-4DE1-8C7C-DB51966B9CDB}" type="slidenum">
              <a:rPr lang="es-MX" smtClean="0"/>
              <a:t>‹Nº›</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Footer Placeholder 2"/>
          <p:cNvSpPr>
            <a:spLocks noGrp="1"/>
          </p:cNvSpPr>
          <p:nvPr>
            <p:ph type="ftr" sz="quarter" idx="3"/>
          </p:nvPr>
        </p:nvSpPr>
        <p:spPr>
          <a:xfrm>
            <a:off x="2627784" y="6356350"/>
            <a:ext cx="3776064" cy="365760"/>
          </a:xfrm>
          <a:prstGeom prst="rect">
            <a:avLst/>
          </a:prstGeom>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tx2"/>
                </a:solidFill>
              </a:defRPr>
            </a:lvl1pPr>
          </a:lstStyle>
          <a:p>
            <a:r>
              <a:rPr lang="es-MX" dirty="0">
                <a:solidFill>
                  <a:schemeClr val="bg1"/>
                </a:solidFill>
              </a:rPr>
              <a:t>Visión Artificial</a:t>
            </a:r>
          </a:p>
          <a:p>
            <a:endParaRPr lang="es-MX" dirty="0"/>
          </a:p>
        </p:txBody>
      </p:sp>
      <p:pic>
        <p:nvPicPr>
          <p:cNvPr id="13"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lvl1pPr>
              <a:defRPr>
                <a:solidFill>
                  <a:schemeClr val="tx1"/>
                </a:solidFill>
              </a:defRPr>
            </a:lvl1pPr>
          </a:lstStyle>
          <a:p>
            <a:fld id="{1360F43E-2FD1-4390-BF64-F5C665659AA8}" type="datetime3">
              <a:rPr lang="en-US" smtClean="0"/>
              <a:pPr/>
              <a:t>24 March 2019</a:t>
            </a:fld>
            <a:endParaRPr lang="es-MX" dirty="0"/>
          </a:p>
        </p:txBody>
      </p:sp>
      <p:sp>
        <p:nvSpPr>
          <p:cNvPr id="6" name="Footer Placeholder 5"/>
          <p:cNvSpPr>
            <a:spLocks noGrp="1"/>
          </p:cNvSpPr>
          <p:nvPr>
            <p:ph type="ftr" sz="quarter" idx="11"/>
          </p:nvPr>
        </p:nvSpPr>
        <p:spPr/>
        <p:txBody>
          <a:bodyPr/>
          <a:lstStyle/>
          <a:p>
            <a:r>
              <a:rPr lang="es-MX" dirty="0"/>
              <a:t>Sistemas de </a:t>
            </a:r>
            <a:r>
              <a:rPr lang="es-MX" dirty="0" err="1"/>
              <a:t>Imagenología</a:t>
            </a:r>
            <a:r>
              <a:rPr lang="es-MX" dirty="0"/>
              <a:t> Médica</a:t>
            </a:r>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9E776FD3-7938-4DE1-8C7C-DB51966B9CDB}" type="slidenum">
              <a:rPr lang="es-MX" smtClean="0"/>
              <a:pPr/>
              <a:t>‹Nº›</a:t>
            </a:fld>
            <a:endParaRPr lang="es-MX"/>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rgbClr val="9C6EC6"/>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1" name="Picture 2" descr="http://itculiacan.edu.mx/wp-content/plugins/website-logo/images/LOGO_TEC_PNG_OK.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 name="Slide Number Placeholder 22"/>
          <p:cNvSpPr>
            <a:spLocks noGrp="1"/>
          </p:cNvSpPr>
          <p:nvPr>
            <p:ph type="sldNum" sz="quarter" idx="4"/>
          </p:nvPr>
        </p:nvSpPr>
        <p:spPr>
          <a:xfrm>
            <a:off x="612648" y="6356350"/>
            <a:ext cx="5831560" cy="365760"/>
          </a:xfrm>
          <a:prstGeom prst="rect">
            <a:avLst/>
          </a:prstGeom>
          <a:solidFill>
            <a:srgbClr val="4D0B89"/>
          </a:solidFill>
        </p:spPr>
        <p:txBody>
          <a:bodyPr vert="horz"/>
          <a:lstStyle>
            <a:lvl1pPr algn="l" eaLnBrk="1" latinLnBrk="0" hangingPunct="1">
              <a:defRPr kumimoji="0" sz="1400">
                <a:solidFill>
                  <a:schemeClr val="bg1"/>
                </a:solidFill>
              </a:defRPr>
            </a:lvl1pPr>
          </a:lstStyle>
          <a:p>
            <a:fld id="{9E776FD3-7938-4DE1-8C7C-DB51966B9CDB}" type="slidenum">
              <a:rPr lang="es-MX" smtClean="0"/>
              <a:pPr/>
              <a:t>‹Nº›</a:t>
            </a:fld>
            <a:endParaRPr lang="es-MX" dirty="0"/>
          </a:p>
        </p:txBody>
      </p:sp>
      <p:sp>
        <p:nvSpPr>
          <p:cNvPr id="22" name="Title Placeholder 21"/>
          <p:cNvSpPr>
            <a:spLocks noGrp="1"/>
          </p:cNvSpPr>
          <p:nvPr>
            <p:ph type="title"/>
          </p:nvPr>
        </p:nvSpPr>
        <p:spPr>
          <a:xfrm>
            <a:off x="457200" y="152400"/>
            <a:ext cx="8229600" cy="990600"/>
          </a:xfrm>
          <a:prstGeom prst="rect">
            <a:avLst/>
          </a:prstGeom>
          <a:solidFill>
            <a:srgbClr val="4D0B89"/>
          </a:solidFill>
          <a:effectLst>
            <a:softEdge rad="0"/>
          </a:effectLst>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14" name="Date Placeholder 13"/>
          <p:cNvSpPr>
            <a:spLocks noGrp="1"/>
          </p:cNvSpPr>
          <p:nvPr>
            <p:ph type="dt" sz="half" idx="2"/>
          </p:nvPr>
        </p:nvSpPr>
        <p:spPr>
          <a:xfrm>
            <a:off x="6400800" y="6356350"/>
            <a:ext cx="2289048" cy="365760"/>
          </a:xfrm>
          <a:prstGeom prst="rect">
            <a:avLst/>
          </a:prstGeom>
          <a:solidFill>
            <a:srgbClr val="4D0B89"/>
          </a:solidFill>
        </p:spPr>
        <p:txBody>
          <a:bodyPr vert="horz"/>
          <a:lstStyle>
            <a:lvl1pPr algn="l" eaLnBrk="1" latinLnBrk="0" hangingPunct="1">
              <a:defRPr kumimoji="0" sz="1400">
                <a:solidFill>
                  <a:schemeClr val="bg1"/>
                </a:solidFill>
              </a:defRPr>
            </a:lvl1pPr>
          </a:lstStyle>
          <a:p>
            <a:fld id="{F354664A-6B26-4FCE-AD87-EEB009F5083D}" type="datetime3">
              <a:rPr lang="en-US" smtClean="0"/>
              <a:pPr/>
              <a:t>24 March 2019</a:t>
            </a:fld>
            <a:endParaRPr lang="es-MX" dirty="0"/>
          </a:p>
        </p:txBody>
      </p:sp>
      <p:sp>
        <p:nvSpPr>
          <p:cNvPr id="3" name="Footer Placeholder 2"/>
          <p:cNvSpPr>
            <a:spLocks noGrp="1"/>
          </p:cNvSpPr>
          <p:nvPr>
            <p:ph type="ftr" sz="quarter" idx="3"/>
          </p:nvPr>
        </p:nvSpPr>
        <p:spPr>
          <a:xfrm>
            <a:off x="2555776" y="6356350"/>
            <a:ext cx="3848072" cy="365760"/>
          </a:xfrm>
          <a:prstGeom prst="rect">
            <a:avLst/>
          </a:prstGeom>
          <a:solidFill>
            <a:srgbClr val="4D0B89"/>
          </a:solidFill>
        </p:spPr>
        <p:txBody>
          <a:bodyPr vert="horz"/>
          <a:lstStyle>
            <a:lvl1pPr marL="0" marR="0" indent="0" algn="ctr" defTabSz="914400" rtl="0" eaLnBrk="1" fontAlgn="auto" latinLnBrk="0" hangingPunct="1">
              <a:lnSpc>
                <a:spcPct val="100000"/>
              </a:lnSpc>
              <a:spcBef>
                <a:spcPts val="0"/>
              </a:spcBef>
              <a:spcAft>
                <a:spcPts val="0"/>
              </a:spcAft>
              <a:buClrTx/>
              <a:buSzTx/>
              <a:buFontTx/>
              <a:buNone/>
              <a:tabLst/>
              <a:defRPr kumimoji="0" sz="1600">
                <a:solidFill>
                  <a:schemeClr val="bg1"/>
                </a:solidFill>
              </a:defRPr>
            </a:lvl1pPr>
          </a:lstStyle>
          <a:p>
            <a:r>
              <a:rPr lang="es-MX" dirty="0"/>
              <a:t>Visión Artificial</a:t>
            </a:r>
          </a:p>
          <a:p>
            <a:endParaRPr lang="es-MX"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rgbClr val="9C6EC6"/>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pic>
        <p:nvPicPr>
          <p:cNvPr id="12" name="Picture 2" descr="http://itculiacan.edu.mx/wp-content/plugins/website-logo/images/LOGO_TEC_PNG_OK.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46976" y="6407703"/>
            <a:ext cx="288032" cy="288032"/>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p:txStyles>
    <p:titleStyle>
      <a:lvl1pPr algn="l" rtl="0" eaLnBrk="1" latinLnBrk="0" hangingPunct="1">
        <a:spcBef>
          <a:spcPct val="0"/>
        </a:spcBef>
        <a:buNone/>
        <a:defRPr kumimoji="0" sz="3200" kern="1200">
          <a:solidFill>
            <a:schemeClr val="bg1"/>
          </a:solidFill>
          <a:latin typeface="+mj-lt"/>
          <a:ea typeface="+mj-ea"/>
          <a:cs typeface="+mj-cs"/>
        </a:defRPr>
      </a:lvl1pPr>
    </p:titleStyle>
    <p:bodyStyle>
      <a:lvl1pPr marL="274320" indent="-274320" algn="l" rtl="0" eaLnBrk="1" latinLnBrk="0" hangingPunct="1">
        <a:spcBef>
          <a:spcPts val="600"/>
        </a:spcBef>
        <a:buClr>
          <a:srgbClr val="5F3585"/>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rgbClr val="9C6EC6"/>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rgbClr val="A897B7"/>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fontScale="90000"/>
          </a:bodyPr>
          <a:lstStyle/>
          <a:p>
            <a:pPr algn="ctr"/>
            <a:r>
              <a:rPr lang="es-MX" dirty="0" smtClean="0"/>
              <a:t>Flujo óptico: Algoritmo Lucas-</a:t>
            </a:r>
            <a:r>
              <a:rPr lang="es-MX" dirty="0" err="1" smtClean="0"/>
              <a:t>Kanade</a:t>
            </a:r>
            <a:endParaRPr lang="es-MX" dirty="0"/>
          </a:p>
        </p:txBody>
      </p:sp>
      <p:sp>
        <p:nvSpPr>
          <p:cNvPr id="5" name="Subtitle 4"/>
          <p:cNvSpPr>
            <a:spLocks noGrp="1"/>
          </p:cNvSpPr>
          <p:nvPr>
            <p:ph type="subTitle" idx="1"/>
          </p:nvPr>
        </p:nvSpPr>
        <p:spPr/>
        <p:txBody>
          <a:bodyPr>
            <a:normAutofit/>
          </a:bodyPr>
          <a:lstStyle/>
          <a:p>
            <a:pPr algn="ctr"/>
            <a:r>
              <a:rPr lang="es-MX" dirty="0"/>
              <a:t>Dr. González </a:t>
            </a:r>
            <a:r>
              <a:rPr lang="es-MX" dirty="0" err="1"/>
              <a:t>Huitrón</a:t>
            </a:r>
            <a:r>
              <a:rPr lang="es-MX" dirty="0"/>
              <a:t> Víctor Alejandro</a:t>
            </a:r>
          </a:p>
        </p:txBody>
      </p:sp>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836712"/>
            <a:ext cx="8590476" cy="1857143"/>
          </a:xfrm>
          <a:prstGeom prst="rect">
            <a:avLst/>
          </a:prstGeom>
        </p:spPr>
      </p:pic>
    </p:spTree>
    <p:extLst>
      <p:ext uri="{BB962C8B-B14F-4D97-AF65-F5344CB8AC3E}">
        <p14:creationId xmlns:p14="http://schemas.microsoft.com/office/powerpoint/2010/main" val="11999443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 xmlns:a16="http://schemas.microsoft.com/office/drawing/2014/main" id="{C0B7F212-7C27-4DE8-99F4-4F931E85650D}"/>
              </a:ext>
            </a:extLst>
          </p:cNvPr>
          <p:cNvSpPr>
            <a:spLocks noGrp="1"/>
          </p:cNvSpPr>
          <p:nvPr>
            <p:ph type="sldNum" sz="quarter" idx="12"/>
          </p:nvPr>
        </p:nvSpPr>
        <p:spPr/>
        <p:txBody>
          <a:bodyPr/>
          <a:lstStyle/>
          <a:p>
            <a:fld id="{9E776FD3-7938-4DE1-8C7C-DB51966B9CDB}" type="slidenum">
              <a:rPr lang="es-MX" smtClean="0"/>
              <a:t>2</a:t>
            </a:fld>
            <a:endParaRPr lang="es-MX" dirty="0"/>
          </a:p>
        </p:txBody>
      </p:sp>
      <p:sp>
        <p:nvSpPr>
          <p:cNvPr id="3" name="Título 2">
            <a:extLst>
              <a:ext uri="{FF2B5EF4-FFF2-40B4-BE49-F238E27FC236}">
                <a16:creationId xmlns="" xmlns:a16="http://schemas.microsoft.com/office/drawing/2014/main" id="{D3AF33CA-12FE-4D77-892A-09E382B71C4F}"/>
              </a:ext>
            </a:extLst>
          </p:cNvPr>
          <p:cNvSpPr>
            <a:spLocks noGrp="1"/>
          </p:cNvSpPr>
          <p:nvPr>
            <p:ph type="title"/>
          </p:nvPr>
        </p:nvSpPr>
        <p:spPr/>
        <p:txBody>
          <a:bodyPr/>
          <a:lstStyle/>
          <a:p>
            <a:r>
              <a:rPr lang="es-MX" dirty="0"/>
              <a:t>Introducción</a:t>
            </a:r>
          </a:p>
        </p:txBody>
      </p:sp>
      <p:sp>
        <p:nvSpPr>
          <p:cNvPr id="4" name="Marcador de fecha 3">
            <a:extLst>
              <a:ext uri="{FF2B5EF4-FFF2-40B4-BE49-F238E27FC236}">
                <a16:creationId xmlns="" xmlns:a16="http://schemas.microsoft.com/office/drawing/2014/main" id="{4DA5CCBE-135D-4181-825C-DE512C164CAA}"/>
              </a:ext>
            </a:extLst>
          </p:cNvPr>
          <p:cNvSpPr>
            <a:spLocks noGrp="1"/>
          </p:cNvSpPr>
          <p:nvPr>
            <p:ph type="dt" sz="half" idx="10"/>
          </p:nvPr>
        </p:nvSpPr>
        <p:spPr/>
        <p:txBody>
          <a:bodyPr/>
          <a:lstStyle/>
          <a:p>
            <a:fld id="{02F4F6AC-5C25-408D-88CC-6F66553EC485}" type="datetime3">
              <a:rPr lang="en-US" smtClean="0"/>
              <a:t>24 March 2019</a:t>
            </a:fld>
            <a:endParaRPr lang="es-MX" dirty="0"/>
          </a:p>
        </p:txBody>
      </p:sp>
      <p:sp>
        <p:nvSpPr>
          <p:cNvPr id="5" name="Marcador de pie de página 4">
            <a:extLst>
              <a:ext uri="{FF2B5EF4-FFF2-40B4-BE49-F238E27FC236}">
                <a16:creationId xmlns="" xmlns:a16="http://schemas.microsoft.com/office/drawing/2014/main" id="{6DDEE90C-3830-4D2D-A6C9-256B0903CE12}"/>
              </a:ext>
            </a:extLst>
          </p:cNvPr>
          <p:cNvSpPr>
            <a:spLocks noGrp="1"/>
          </p:cNvSpPr>
          <p:nvPr>
            <p:ph type="ftr" sz="quarter" idx="11"/>
          </p:nvPr>
        </p:nvSpPr>
        <p:spPr/>
        <p:txBody>
          <a:bodyPr/>
          <a:lstStyle/>
          <a:p>
            <a:r>
              <a:rPr lang="es-MX"/>
              <a:t>Visión Artificial</a:t>
            </a:r>
          </a:p>
          <a:p>
            <a:endParaRPr lang="es-MX" dirty="0"/>
          </a:p>
        </p:txBody>
      </p:sp>
      <p:sp>
        <p:nvSpPr>
          <p:cNvPr id="11" name="TextBox 9">
            <a:extLst>
              <a:ext uri="{FF2B5EF4-FFF2-40B4-BE49-F238E27FC236}">
                <a16:creationId xmlns="" xmlns:a16="http://schemas.microsoft.com/office/drawing/2014/main" id="{5E5A3EAB-623F-4154-AB05-8E88FC1BF909}"/>
              </a:ext>
            </a:extLst>
          </p:cNvPr>
          <p:cNvSpPr txBox="1"/>
          <p:nvPr/>
        </p:nvSpPr>
        <p:spPr>
          <a:xfrm>
            <a:off x="339352" y="1268760"/>
            <a:ext cx="8280920" cy="1323439"/>
          </a:xfrm>
          <a:prstGeom prst="rect">
            <a:avLst/>
          </a:prstGeom>
          <a:noFill/>
        </p:spPr>
        <p:txBody>
          <a:bodyPr wrap="square" rtlCol="0">
            <a:spAutoFit/>
          </a:bodyPr>
          <a:lstStyle/>
          <a:p>
            <a:pPr algn="just"/>
            <a:r>
              <a:rPr lang="es-MX" sz="1600" dirty="0" smtClean="0">
                <a:latin typeface="Times New Roman" pitchFamily="18" charset="0"/>
                <a:cs typeface="Times New Roman" pitchFamily="18" charset="0"/>
              </a:rPr>
              <a:t>Objetivo es lograr el registro en imágenes mediante una nueva técnica para reducir el costo computacional, esta hace uso de la información obtenida mediante los gradientes y un método de iteración. La técnica propuesta funciona con rotaciones, escalamiento o incluso puede adaptarse a imágenes estéreo</a:t>
            </a:r>
            <a:endParaRPr lang="es-MX" sz="1600" dirty="0">
              <a:latin typeface="Times New Roman" pitchFamily="18" charset="0"/>
              <a:cs typeface="Times New Roman" pitchFamily="18" charset="0"/>
            </a:endParaRPr>
          </a:p>
          <a:p>
            <a:pPr algn="just"/>
            <a:endParaRPr lang="es-MX" sz="1600" dirty="0">
              <a:latin typeface="Times New Roman" pitchFamily="18" charset="0"/>
              <a:cs typeface="Times New Roman" pitchFamily="18" charset="0"/>
            </a:endParaRPr>
          </a:p>
        </p:txBody>
      </p:sp>
      <p:pic>
        <p:nvPicPr>
          <p:cNvPr id="6" name="Picture 2" descr="taxi_opt"/>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836624" y="2379972"/>
            <a:ext cx="5286375"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43096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 xmlns:a16="http://schemas.microsoft.com/office/drawing/2014/main" id="{C0B7F212-7C27-4DE8-99F4-4F931E85650D}"/>
              </a:ext>
            </a:extLst>
          </p:cNvPr>
          <p:cNvSpPr>
            <a:spLocks noGrp="1"/>
          </p:cNvSpPr>
          <p:nvPr>
            <p:ph type="sldNum" sz="quarter" idx="12"/>
          </p:nvPr>
        </p:nvSpPr>
        <p:spPr/>
        <p:txBody>
          <a:bodyPr/>
          <a:lstStyle/>
          <a:p>
            <a:fld id="{9E776FD3-7938-4DE1-8C7C-DB51966B9CDB}" type="slidenum">
              <a:rPr lang="es-MX" smtClean="0"/>
              <a:t>3</a:t>
            </a:fld>
            <a:endParaRPr lang="es-MX" dirty="0"/>
          </a:p>
        </p:txBody>
      </p:sp>
      <p:sp>
        <p:nvSpPr>
          <p:cNvPr id="3" name="Título 2">
            <a:extLst>
              <a:ext uri="{FF2B5EF4-FFF2-40B4-BE49-F238E27FC236}">
                <a16:creationId xmlns="" xmlns:a16="http://schemas.microsoft.com/office/drawing/2014/main" id="{D3AF33CA-12FE-4D77-892A-09E382B71C4F}"/>
              </a:ext>
            </a:extLst>
          </p:cNvPr>
          <p:cNvSpPr>
            <a:spLocks noGrp="1"/>
          </p:cNvSpPr>
          <p:nvPr>
            <p:ph type="title"/>
          </p:nvPr>
        </p:nvSpPr>
        <p:spPr/>
        <p:txBody>
          <a:bodyPr/>
          <a:lstStyle/>
          <a:p>
            <a:r>
              <a:rPr lang="es-MX" dirty="0" smtClean="0"/>
              <a:t>Problema de registro</a:t>
            </a:r>
            <a:endParaRPr lang="es-MX" dirty="0"/>
          </a:p>
        </p:txBody>
      </p:sp>
      <p:sp>
        <p:nvSpPr>
          <p:cNvPr id="4" name="Marcador de fecha 3">
            <a:extLst>
              <a:ext uri="{FF2B5EF4-FFF2-40B4-BE49-F238E27FC236}">
                <a16:creationId xmlns="" xmlns:a16="http://schemas.microsoft.com/office/drawing/2014/main" id="{4DA5CCBE-135D-4181-825C-DE512C164CAA}"/>
              </a:ext>
            </a:extLst>
          </p:cNvPr>
          <p:cNvSpPr>
            <a:spLocks noGrp="1"/>
          </p:cNvSpPr>
          <p:nvPr>
            <p:ph type="dt" sz="half" idx="10"/>
          </p:nvPr>
        </p:nvSpPr>
        <p:spPr/>
        <p:txBody>
          <a:bodyPr/>
          <a:lstStyle/>
          <a:p>
            <a:fld id="{02F4F6AC-5C25-408D-88CC-6F66553EC485}" type="datetime3">
              <a:rPr lang="en-US" smtClean="0"/>
              <a:t>24 March 2019</a:t>
            </a:fld>
            <a:endParaRPr lang="es-MX" dirty="0"/>
          </a:p>
        </p:txBody>
      </p:sp>
      <p:sp>
        <p:nvSpPr>
          <p:cNvPr id="5" name="Marcador de pie de página 4">
            <a:extLst>
              <a:ext uri="{FF2B5EF4-FFF2-40B4-BE49-F238E27FC236}">
                <a16:creationId xmlns="" xmlns:a16="http://schemas.microsoft.com/office/drawing/2014/main" id="{6DDEE90C-3830-4D2D-A6C9-256B0903CE12}"/>
              </a:ext>
            </a:extLst>
          </p:cNvPr>
          <p:cNvSpPr>
            <a:spLocks noGrp="1"/>
          </p:cNvSpPr>
          <p:nvPr>
            <p:ph type="ftr" sz="quarter" idx="11"/>
          </p:nvPr>
        </p:nvSpPr>
        <p:spPr/>
        <p:txBody>
          <a:bodyPr/>
          <a:lstStyle/>
          <a:p>
            <a:r>
              <a:rPr lang="es-MX"/>
              <a:t>Visión Artificial</a:t>
            </a:r>
          </a:p>
          <a:p>
            <a:endParaRPr lang="es-MX" dirty="0"/>
          </a:p>
        </p:txBody>
      </p:sp>
      <p:sp>
        <p:nvSpPr>
          <p:cNvPr id="11" name="TextBox 9">
            <a:extLst>
              <a:ext uri="{FF2B5EF4-FFF2-40B4-BE49-F238E27FC236}">
                <a16:creationId xmlns="" xmlns:a16="http://schemas.microsoft.com/office/drawing/2014/main" id="{5E5A3EAB-623F-4154-AB05-8E88FC1BF909}"/>
              </a:ext>
            </a:extLst>
          </p:cNvPr>
          <p:cNvSpPr txBox="1"/>
          <p:nvPr/>
        </p:nvSpPr>
        <p:spPr>
          <a:xfrm>
            <a:off x="339352" y="1268760"/>
            <a:ext cx="8280920" cy="2062103"/>
          </a:xfrm>
          <a:prstGeom prst="rect">
            <a:avLst/>
          </a:prstGeom>
          <a:noFill/>
        </p:spPr>
        <p:txBody>
          <a:bodyPr wrap="square" rtlCol="0">
            <a:spAutoFit/>
          </a:bodyPr>
          <a:lstStyle/>
          <a:p>
            <a:pPr algn="just"/>
            <a:r>
              <a:rPr lang="es-MX" sz="1600" dirty="0" smtClean="0">
                <a:latin typeface="Times New Roman" pitchFamily="18" charset="0"/>
                <a:cs typeface="Times New Roman" pitchFamily="18" charset="0"/>
              </a:rPr>
              <a:t>Se tienen funciones F(x) y G(x) que son los valores de intensidad de cada imagen en una posición x, se desea hallar el vector de disparidad h que minimiza alguna medida de semejanza o distancia entre F(x + h) y G(x) para una región R definida por las posiciones x.</a:t>
            </a:r>
          </a:p>
          <a:p>
            <a:pPr algn="just"/>
            <a:endParaRPr lang="es-MX" sz="1600" dirty="0">
              <a:latin typeface="Times New Roman" pitchFamily="18" charset="0"/>
              <a:cs typeface="Times New Roman" pitchFamily="18" charset="0"/>
            </a:endParaRPr>
          </a:p>
          <a:p>
            <a:pPr algn="just"/>
            <a:r>
              <a:rPr lang="es-MX" sz="1600" dirty="0" smtClean="0">
                <a:latin typeface="Times New Roman" pitchFamily="18" charset="0"/>
                <a:cs typeface="Times New Roman" pitchFamily="18" charset="0"/>
              </a:rPr>
              <a:t>Propuesta especifica el orden en que se buscará h, de acuerdo al valor de los gradientes para determinar un valor mas probable de h, este proceso se realizará de forma iterativa (iteración Newton-</a:t>
            </a:r>
            <a:r>
              <a:rPr lang="es-MX" sz="1600" dirty="0" err="1" smtClean="0">
                <a:latin typeface="Times New Roman" pitchFamily="18" charset="0"/>
                <a:cs typeface="Times New Roman" pitchFamily="18" charset="0"/>
              </a:rPr>
              <a:t>Raphson</a:t>
            </a:r>
            <a:r>
              <a:rPr lang="es-MX" sz="1600" dirty="0" smtClean="0">
                <a:latin typeface="Times New Roman" pitchFamily="18" charset="0"/>
                <a:cs typeface="Times New Roman" pitchFamily="18" charset="0"/>
              </a:rPr>
              <a:t>) para reducir el costo computacional total del proceso</a:t>
            </a:r>
            <a:endParaRPr lang="es-MX" sz="1600" dirty="0">
              <a:latin typeface="Times New Roman" pitchFamily="18" charset="0"/>
              <a:cs typeface="Times New Roman" pitchFamily="18" charset="0"/>
            </a:endParaRPr>
          </a:p>
          <a:p>
            <a:pPr algn="just"/>
            <a:endParaRPr lang="es-MX" sz="1600" dirty="0">
              <a:latin typeface="Times New Roman" pitchFamily="18" charset="0"/>
              <a:cs typeface="Times New Roman" pitchFamily="18" charset="0"/>
            </a:endParaRPr>
          </a:p>
        </p:txBody>
      </p:sp>
      <p:pic>
        <p:nvPicPr>
          <p:cNvPr id="7" name="Imagen 6"/>
          <p:cNvPicPr>
            <a:picLocks noChangeAspect="1"/>
          </p:cNvPicPr>
          <p:nvPr/>
        </p:nvPicPr>
        <p:blipFill>
          <a:blip r:embed="rId3"/>
          <a:stretch>
            <a:fillRect/>
          </a:stretch>
        </p:blipFill>
        <p:spPr>
          <a:xfrm>
            <a:off x="2783250" y="3301241"/>
            <a:ext cx="3577500" cy="2769334"/>
          </a:xfrm>
          <a:prstGeom prst="rect">
            <a:avLst/>
          </a:prstGeom>
        </p:spPr>
      </p:pic>
    </p:spTree>
    <p:extLst>
      <p:ext uri="{BB962C8B-B14F-4D97-AF65-F5344CB8AC3E}">
        <p14:creationId xmlns:p14="http://schemas.microsoft.com/office/powerpoint/2010/main" val="12682415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 xmlns:a16="http://schemas.microsoft.com/office/drawing/2014/main" id="{C0B7F212-7C27-4DE8-99F4-4F931E85650D}"/>
              </a:ext>
            </a:extLst>
          </p:cNvPr>
          <p:cNvSpPr>
            <a:spLocks noGrp="1"/>
          </p:cNvSpPr>
          <p:nvPr>
            <p:ph type="sldNum" sz="quarter" idx="12"/>
          </p:nvPr>
        </p:nvSpPr>
        <p:spPr/>
        <p:txBody>
          <a:bodyPr/>
          <a:lstStyle/>
          <a:p>
            <a:fld id="{9E776FD3-7938-4DE1-8C7C-DB51966B9CDB}" type="slidenum">
              <a:rPr lang="es-MX" smtClean="0"/>
              <a:t>4</a:t>
            </a:fld>
            <a:endParaRPr lang="es-MX" dirty="0"/>
          </a:p>
        </p:txBody>
      </p:sp>
      <p:sp>
        <p:nvSpPr>
          <p:cNvPr id="3" name="Título 2">
            <a:extLst>
              <a:ext uri="{FF2B5EF4-FFF2-40B4-BE49-F238E27FC236}">
                <a16:creationId xmlns="" xmlns:a16="http://schemas.microsoft.com/office/drawing/2014/main" id="{D3AF33CA-12FE-4D77-892A-09E382B71C4F}"/>
              </a:ext>
            </a:extLst>
          </p:cNvPr>
          <p:cNvSpPr>
            <a:spLocks noGrp="1"/>
          </p:cNvSpPr>
          <p:nvPr>
            <p:ph type="title"/>
          </p:nvPr>
        </p:nvSpPr>
        <p:spPr/>
        <p:txBody>
          <a:bodyPr/>
          <a:lstStyle/>
          <a:p>
            <a:r>
              <a:rPr lang="es-MX" dirty="0" smtClean="0"/>
              <a:t>Algoritmo de registro</a:t>
            </a:r>
            <a:endParaRPr lang="es-MX" dirty="0"/>
          </a:p>
        </p:txBody>
      </p:sp>
      <p:sp>
        <p:nvSpPr>
          <p:cNvPr id="4" name="Marcador de fecha 3">
            <a:extLst>
              <a:ext uri="{FF2B5EF4-FFF2-40B4-BE49-F238E27FC236}">
                <a16:creationId xmlns="" xmlns:a16="http://schemas.microsoft.com/office/drawing/2014/main" id="{4DA5CCBE-135D-4181-825C-DE512C164CAA}"/>
              </a:ext>
            </a:extLst>
          </p:cNvPr>
          <p:cNvSpPr>
            <a:spLocks noGrp="1"/>
          </p:cNvSpPr>
          <p:nvPr>
            <p:ph type="dt" sz="half" idx="10"/>
          </p:nvPr>
        </p:nvSpPr>
        <p:spPr/>
        <p:txBody>
          <a:bodyPr/>
          <a:lstStyle/>
          <a:p>
            <a:fld id="{02F4F6AC-5C25-408D-88CC-6F66553EC485}" type="datetime3">
              <a:rPr lang="en-US" smtClean="0"/>
              <a:t>24 March 2019</a:t>
            </a:fld>
            <a:endParaRPr lang="es-MX" dirty="0"/>
          </a:p>
        </p:txBody>
      </p:sp>
      <p:sp>
        <p:nvSpPr>
          <p:cNvPr id="5" name="Marcador de pie de página 4">
            <a:extLst>
              <a:ext uri="{FF2B5EF4-FFF2-40B4-BE49-F238E27FC236}">
                <a16:creationId xmlns="" xmlns:a16="http://schemas.microsoft.com/office/drawing/2014/main" id="{6DDEE90C-3830-4D2D-A6C9-256B0903CE12}"/>
              </a:ext>
            </a:extLst>
          </p:cNvPr>
          <p:cNvSpPr>
            <a:spLocks noGrp="1"/>
          </p:cNvSpPr>
          <p:nvPr>
            <p:ph type="ftr" sz="quarter" idx="11"/>
          </p:nvPr>
        </p:nvSpPr>
        <p:spPr/>
        <p:txBody>
          <a:bodyPr/>
          <a:lstStyle/>
          <a:p>
            <a:r>
              <a:rPr lang="es-MX"/>
              <a:t>Visión Artificial</a:t>
            </a:r>
          </a:p>
          <a:p>
            <a:endParaRPr lang="es-MX" dirty="0"/>
          </a:p>
        </p:txBody>
      </p:sp>
      <p:sp>
        <p:nvSpPr>
          <p:cNvPr id="11" name="TextBox 9">
            <a:extLst>
              <a:ext uri="{FF2B5EF4-FFF2-40B4-BE49-F238E27FC236}">
                <a16:creationId xmlns="" xmlns:a16="http://schemas.microsoft.com/office/drawing/2014/main" id="{5E5A3EAB-623F-4154-AB05-8E88FC1BF909}"/>
              </a:ext>
            </a:extLst>
          </p:cNvPr>
          <p:cNvSpPr txBox="1"/>
          <p:nvPr/>
        </p:nvSpPr>
        <p:spPr>
          <a:xfrm>
            <a:off x="339352" y="1268760"/>
            <a:ext cx="8280920" cy="830997"/>
          </a:xfrm>
          <a:prstGeom prst="rect">
            <a:avLst/>
          </a:prstGeom>
          <a:noFill/>
        </p:spPr>
        <p:txBody>
          <a:bodyPr wrap="square" rtlCol="0">
            <a:spAutoFit/>
          </a:bodyPr>
          <a:lstStyle/>
          <a:p>
            <a:pPr algn="just"/>
            <a:r>
              <a:rPr lang="es-MX" sz="1600" dirty="0" smtClean="0">
                <a:latin typeface="Times New Roman" pitchFamily="18" charset="0"/>
                <a:cs typeface="Times New Roman" pitchFamily="18" charset="0"/>
              </a:rPr>
              <a:t>Caso unidimensional</a:t>
            </a:r>
          </a:p>
          <a:p>
            <a:pPr algn="just"/>
            <a:r>
              <a:rPr lang="es-MX" sz="1600" dirty="0" smtClean="0">
                <a:latin typeface="Times New Roman" pitchFamily="18" charset="0"/>
                <a:cs typeface="Times New Roman" pitchFamily="18" charset="0"/>
              </a:rPr>
              <a:t>Hallar la distancia horizontal entre 2 curvas o funciones, dicha distancia será h, la solución depende de una aproximación lineal del comportamiento de F(x) en la vecindad del punto x.</a:t>
            </a:r>
            <a:endParaRPr lang="es-MX" sz="1600" dirty="0">
              <a:latin typeface="Times New Roman" pitchFamily="18" charset="0"/>
              <a:cs typeface="Times New Roman" pitchFamily="18" charset="0"/>
            </a:endParaRPr>
          </a:p>
        </p:txBody>
      </p:sp>
      <p:pic>
        <p:nvPicPr>
          <p:cNvPr id="6" name="Imagen 5"/>
          <p:cNvPicPr>
            <a:picLocks noChangeAspect="1"/>
          </p:cNvPicPr>
          <p:nvPr/>
        </p:nvPicPr>
        <p:blipFill>
          <a:blip r:embed="rId3"/>
          <a:stretch>
            <a:fillRect/>
          </a:stretch>
        </p:blipFill>
        <p:spPr>
          <a:xfrm>
            <a:off x="198837" y="3861048"/>
            <a:ext cx="3434400" cy="2331600"/>
          </a:xfrm>
          <a:prstGeom prst="rect">
            <a:avLst/>
          </a:prstGeom>
        </p:spPr>
      </p:pic>
      <mc:AlternateContent xmlns:mc="http://schemas.openxmlformats.org/markup-compatibility/2006">
        <mc:Choice xmlns:a14="http://schemas.microsoft.com/office/drawing/2010/main" Requires="a14">
          <p:sp>
            <p:nvSpPr>
              <p:cNvPr id="8" name="CuadroTexto 7"/>
              <p:cNvSpPr txBox="1"/>
              <p:nvPr/>
            </p:nvSpPr>
            <p:spPr>
              <a:xfrm>
                <a:off x="3619256" y="2213533"/>
                <a:ext cx="1721112" cy="586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h</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𝐺</m:t>
                          </m:r>
                          <m:d>
                            <m:dPr>
                              <m:ctrlPr>
                                <a:rPr lang="es-MX" b="0" i="1" smtClean="0">
                                  <a:latin typeface="Cambria Math" panose="02040503050406030204" pitchFamily="18" charset="0"/>
                                  <a:ea typeface="Cambria Math" panose="02040503050406030204" pitchFamily="18" charset="0"/>
                                </a:rPr>
                              </m:ctrlPr>
                            </m:dPr>
                            <m:e>
                              <m:r>
                                <a:rPr lang="es-MX" b="0" i="1" smtClean="0">
                                  <a:latin typeface="Cambria Math" panose="02040503050406030204" pitchFamily="18" charset="0"/>
                                  <a:ea typeface="Cambria Math" panose="02040503050406030204" pitchFamily="18" charset="0"/>
                                </a:rPr>
                                <m:t>𝑥</m:t>
                              </m:r>
                            </m:e>
                          </m:d>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𝐹</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r>
                            <a:rPr lang="es-MX" b="0" i="1" smtClean="0">
                              <a:latin typeface="Cambria Math" panose="02040503050406030204" pitchFamily="18" charset="0"/>
                              <a:ea typeface="Cambria Math" panose="02040503050406030204" pitchFamily="18" charset="0"/>
                            </a:rPr>
                            <m:t>)</m:t>
                          </m:r>
                        </m:num>
                        <m:den>
                          <m:r>
                            <a:rPr lang="es-MX" b="0" i="1" smtClean="0">
                              <a:latin typeface="Cambria Math" panose="02040503050406030204" pitchFamily="18" charset="0"/>
                              <a:ea typeface="Cambria Math" panose="02040503050406030204" pitchFamily="18" charset="0"/>
                            </a:rPr>
                            <m:t>𝐹</m:t>
                          </m:r>
                          <m:r>
                            <a:rPr lang="es-MX" b="0" i="1" smtClean="0">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𝑥</m:t>
                          </m:r>
                          <m:r>
                            <a:rPr lang="es-MX" b="0" i="1" smtClean="0">
                              <a:latin typeface="Cambria Math" panose="02040503050406030204" pitchFamily="18" charset="0"/>
                              <a:ea typeface="Cambria Math" panose="02040503050406030204" pitchFamily="18" charset="0"/>
                            </a:rPr>
                            <m:t>)</m:t>
                          </m:r>
                        </m:den>
                      </m:f>
                    </m:oMath>
                  </m:oMathPara>
                </a14:m>
                <a:endParaRPr lang="es-MX" dirty="0"/>
              </a:p>
            </p:txBody>
          </p:sp>
        </mc:Choice>
        <mc:Fallback>
          <p:sp>
            <p:nvSpPr>
              <p:cNvPr id="8" name="CuadroTexto 7"/>
              <p:cNvSpPr txBox="1">
                <a:spLocks noRot="1" noChangeAspect="1" noMove="1" noResize="1" noEditPoints="1" noAdjustHandles="1" noChangeArrowheads="1" noChangeShapeType="1" noTextEdit="1"/>
              </p:cNvSpPr>
              <p:nvPr/>
            </p:nvSpPr>
            <p:spPr>
              <a:xfrm>
                <a:off x="3619256" y="2213533"/>
                <a:ext cx="1721112" cy="586699"/>
              </a:xfrm>
              <a:prstGeom prst="rect">
                <a:avLst/>
              </a:prstGeom>
              <a:blipFill rotWithShape="0">
                <a:blip r:embed="rId4"/>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9" name="CuadroTexto 8"/>
              <p:cNvSpPr txBox="1"/>
              <p:nvPr/>
            </p:nvSpPr>
            <p:spPr>
              <a:xfrm>
                <a:off x="3290544" y="2956607"/>
                <a:ext cx="2378536" cy="5695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𝑤</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r>
                        <a:rPr lang="es-MX" b="0" i="1" smtClean="0">
                          <a:latin typeface="Cambria Math" panose="02040503050406030204" pitchFamily="18" charset="0"/>
                        </a:rPr>
                        <m:t>=</m:t>
                      </m:r>
                      <m:f>
                        <m:fPr>
                          <m:ctrlPr>
                            <a:rPr lang="es-MX" b="0" i="1" smtClean="0">
                              <a:latin typeface="Cambria Math" panose="02040503050406030204" pitchFamily="18" charset="0"/>
                            </a:rPr>
                          </m:ctrlPr>
                        </m:fPr>
                        <m:num>
                          <m:r>
                            <a:rPr lang="es-MX" b="0" i="1" smtClean="0">
                              <a:latin typeface="Cambria Math" panose="02040503050406030204" pitchFamily="18" charset="0"/>
                            </a:rPr>
                            <m:t>1</m:t>
                          </m:r>
                        </m:num>
                        <m:den>
                          <m:d>
                            <m:dPr>
                              <m:begChr m:val="|"/>
                              <m:endChr m:val="|"/>
                              <m:ctrlPr>
                                <a:rPr lang="es-MX" b="0" i="1" smtClean="0">
                                  <a:latin typeface="Cambria Math" panose="02040503050406030204" pitchFamily="18" charset="0"/>
                                </a:rPr>
                              </m:ctrlPr>
                            </m:dPr>
                            <m:e>
                              <m:sSup>
                                <m:sSupPr>
                                  <m:ctrlPr>
                                    <a:rPr lang="es-MX" b="0" i="1" smtClean="0">
                                      <a:latin typeface="Cambria Math" panose="02040503050406030204" pitchFamily="18" charset="0"/>
                                    </a:rPr>
                                  </m:ctrlPr>
                                </m:sSupPr>
                                <m:e>
                                  <m:r>
                                    <a:rPr lang="es-MX" b="0" i="1" smtClean="0">
                                      <a:latin typeface="Cambria Math" panose="02040503050406030204" pitchFamily="18" charset="0"/>
                                    </a:rPr>
                                    <m:t>𝐺</m:t>
                                  </m:r>
                                </m:e>
                                <m:sup>
                                  <m:r>
                                    <a:rPr lang="es-MX" b="0" i="1" smtClean="0">
                                      <a:latin typeface="Cambria Math" panose="02040503050406030204" pitchFamily="18" charset="0"/>
                                    </a:rPr>
                                    <m:t>′</m:t>
                                  </m:r>
                                </m:sup>
                              </m:sSup>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𝐹</m:t>
                                  </m:r>
                                </m:e>
                                <m:sup>
                                  <m:r>
                                    <a:rPr lang="es-MX" b="0" i="1" smtClean="0">
                                      <a:latin typeface="Cambria Math" panose="02040503050406030204" pitchFamily="18" charset="0"/>
                                    </a:rPr>
                                    <m:t>′</m:t>
                                  </m:r>
                                </m:sup>
                              </m:sSup>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e>
                          </m:d>
                        </m:den>
                      </m:f>
                    </m:oMath>
                  </m:oMathPara>
                </a14:m>
                <a:endParaRPr lang="es-MX" dirty="0"/>
              </a:p>
            </p:txBody>
          </p:sp>
        </mc:Choice>
        <mc:Fallback>
          <p:sp>
            <p:nvSpPr>
              <p:cNvPr id="9" name="CuadroTexto 8"/>
              <p:cNvSpPr txBox="1">
                <a:spLocks noRot="1" noChangeAspect="1" noMove="1" noResize="1" noEditPoints="1" noAdjustHandles="1" noChangeArrowheads="1" noChangeShapeType="1" noTextEdit="1"/>
              </p:cNvSpPr>
              <p:nvPr/>
            </p:nvSpPr>
            <p:spPr>
              <a:xfrm>
                <a:off x="3290544" y="2956607"/>
                <a:ext cx="2378536" cy="569580"/>
              </a:xfrm>
              <a:prstGeom prst="rect">
                <a:avLst/>
              </a:prstGeom>
              <a:blipFill rotWithShape="0">
                <a:blip r:embed="rId5"/>
                <a:stretch>
                  <a:fillRect/>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sp>
            <p:nvSpPr>
              <p:cNvPr id="10" name="CuadroTexto 9"/>
              <p:cNvSpPr txBox="1"/>
              <p:nvPr/>
            </p:nvSpPr>
            <p:spPr>
              <a:xfrm>
                <a:off x="3837790" y="4440149"/>
                <a:ext cx="5126019" cy="5866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𝑘</m:t>
                          </m:r>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𝑘</m:t>
                          </m:r>
                        </m:sub>
                      </m:sSub>
                      <m:r>
                        <a:rPr lang="es-MX" b="0" i="1" smtClean="0">
                          <a:latin typeface="Cambria Math" panose="02040503050406030204" pitchFamily="18" charset="0"/>
                        </a:rPr>
                        <m:t>+</m:t>
                      </m:r>
                      <m:f>
                        <m:fPr>
                          <m:ctrlPr>
                            <a:rPr lang="es-MX" b="0" i="1" smtClean="0">
                              <a:latin typeface="Cambria Math" panose="02040503050406030204" pitchFamily="18" charset="0"/>
                            </a:rPr>
                          </m:ctrlPr>
                        </m:fPr>
                        <m:num>
                          <m:nary>
                            <m:naryPr>
                              <m:chr m:val="∑"/>
                              <m:limLoc m:val="subSup"/>
                              <m:supHide m:val="on"/>
                              <m:ctrlPr>
                                <a:rPr lang="es-MX" b="0" i="1" smtClean="0">
                                  <a:latin typeface="Cambria Math" panose="02040503050406030204" pitchFamily="18" charset="0"/>
                                </a:rPr>
                              </m:ctrlPr>
                            </m:naryPr>
                            <m:sub>
                              <m:r>
                                <m:rPr>
                                  <m:brk m:alnAt="9"/>
                                </m:rPr>
                                <a:rPr lang="es-MX" b="0" i="1" smtClean="0">
                                  <a:latin typeface="Cambria Math" panose="02040503050406030204" pitchFamily="18" charset="0"/>
                                </a:rPr>
                                <m:t>𝑥</m:t>
                              </m:r>
                            </m:sub>
                            <m:sup/>
                            <m:e>
                              <m:r>
                                <a:rPr lang="es-MX" b="0" i="1" smtClean="0">
                                  <a:latin typeface="Cambria Math" panose="02040503050406030204" pitchFamily="18" charset="0"/>
                                </a:rPr>
                                <m:t>𝑤</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sSup>
                                <m:sSupPr>
                                  <m:ctrlPr>
                                    <a:rPr lang="es-MX" b="0" i="1" smtClean="0">
                                      <a:latin typeface="Cambria Math" panose="02040503050406030204" pitchFamily="18" charset="0"/>
                                    </a:rPr>
                                  </m:ctrlPr>
                                </m:sSupPr>
                                <m:e>
                                  <m:r>
                                    <a:rPr lang="es-MX" b="0" i="1" smtClean="0">
                                      <a:latin typeface="Cambria Math" panose="02040503050406030204" pitchFamily="18" charset="0"/>
                                    </a:rPr>
                                    <m:t>𝐹</m:t>
                                  </m:r>
                                </m:e>
                                <m:sup>
                                  <m:r>
                                    <a:rPr lang="es-MX" b="0" i="1" smtClean="0">
                                      <a:latin typeface="Cambria Math" panose="02040503050406030204" pitchFamily="18" charset="0"/>
                                    </a:rPr>
                                    <m:t>′</m:t>
                                  </m:r>
                                </m:sup>
                              </m:sSup>
                              <m:d>
                                <m:dPr>
                                  <m:ctrlPr>
                                    <a:rPr lang="es-MX" b="0" i="1" smtClean="0">
                                      <a:latin typeface="Cambria Math" panose="02040503050406030204" pitchFamily="18" charset="0"/>
                                    </a:rPr>
                                  </m:ctrlPr>
                                </m:dPr>
                                <m:e>
                                  <m:r>
                                    <a:rPr lang="es-MX" b="0" i="1" smtClean="0">
                                      <a:latin typeface="Cambria Math" panose="02040503050406030204" pitchFamily="18" charset="0"/>
                                    </a:rPr>
                                    <m:t>𝑥</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𝑘</m:t>
                                      </m:r>
                                    </m:sub>
                                  </m:sSub>
                                </m:e>
                              </m:d>
                              <m:r>
                                <a:rPr lang="es-MX" b="0" i="1" smtClean="0">
                                  <a:latin typeface="Cambria Math" panose="02040503050406030204" pitchFamily="18" charset="0"/>
                                </a:rPr>
                                <m:t>[</m:t>
                              </m:r>
                              <m:r>
                                <a:rPr lang="es-MX" b="0" i="1" smtClean="0">
                                  <a:latin typeface="Cambria Math" panose="02040503050406030204" pitchFamily="18" charset="0"/>
                                </a:rPr>
                                <m:t>𝐺</m:t>
                              </m:r>
                              <m:d>
                                <m:dPr>
                                  <m:ctrlPr>
                                    <a:rPr lang="es-MX" b="0" i="1" smtClean="0">
                                      <a:latin typeface="Cambria Math" panose="02040503050406030204" pitchFamily="18" charset="0"/>
                                    </a:rPr>
                                  </m:ctrlPr>
                                </m:dPr>
                                <m:e>
                                  <m:r>
                                    <a:rPr lang="es-MX" b="0" i="1" smtClean="0">
                                      <a:latin typeface="Cambria Math" panose="02040503050406030204" pitchFamily="18" charset="0"/>
                                    </a:rPr>
                                    <m:t>𝑥</m:t>
                                  </m:r>
                                </m:e>
                              </m:d>
                              <m:r>
                                <a:rPr lang="es-MX" b="0" i="1" smtClean="0">
                                  <a:latin typeface="Cambria Math" panose="02040503050406030204" pitchFamily="18" charset="0"/>
                                </a:rPr>
                                <m:t>−</m:t>
                              </m:r>
                              <m:r>
                                <a:rPr lang="es-MX" b="0" i="1" smtClean="0">
                                  <a:latin typeface="Cambria Math" panose="02040503050406030204" pitchFamily="18" charset="0"/>
                                </a:rPr>
                                <m:t>𝐹</m:t>
                              </m:r>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h</m:t>
                                  </m:r>
                                </m:e>
                                <m:sub>
                                  <m:r>
                                    <a:rPr lang="es-MX" b="0" i="1" smtClean="0">
                                      <a:latin typeface="Cambria Math" panose="02040503050406030204" pitchFamily="18" charset="0"/>
                                    </a:rPr>
                                    <m:t>𝑘</m:t>
                                  </m:r>
                                </m:sub>
                              </m:sSub>
                              <m:r>
                                <a:rPr lang="es-MX" b="0" i="1" smtClean="0">
                                  <a:latin typeface="Cambria Math" panose="02040503050406030204" pitchFamily="18" charset="0"/>
                                </a:rPr>
                                <m:t>)]</m:t>
                              </m:r>
                            </m:e>
                          </m:nary>
                        </m:num>
                        <m:den>
                          <m:nary>
                            <m:naryPr>
                              <m:chr m:val="∑"/>
                              <m:limLoc m:val="subSup"/>
                              <m:supHide m:val="on"/>
                              <m:ctrlPr>
                                <a:rPr lang="es-MX" b="0" i="1" smtClean="0">
                                  <a:latin typeface="Cambria Math" panose="02040503050406030204" pitchFamily="18" charset="0"/>
                                </a:rPr>
                              </m:ctrlPr>
                            </m:naryPr>
                            <m:sub>
                              <m:r>
                                <m:rPr>
                                  <m:brk m:alnAt="9"/>
                                </m:rPr>
                                <a:rPr lang="es-MX" b="0" i="1" smtClean="0">
                                  <a:latin typeface="Cambria Math" panose="02040503050406030204" pitchFamily="18" charset="0"/>
                                </a:rPr>
                                <m:t>𝑥</m:t>
                              </m:r>
                            </m:sub>
                            <m:sup/>
                            <m:e>
                              <m:r>
                                <a:rPr lang="es-MX" b="0" i="1" smtClean="0">
                                  <a:latin typeface="Cambria Math" panose="02040503050406030204" pitchFamily="18" charset="0"/>
                                </a:rPr>
                                <m:t>𝑤</m:t>
                              </m:r>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𝐹</m:t>
                                  </m:r>
                                </m:e>
                                <m:sup>
                                  <m:r>
                                    <a:rPr lang="es-MX" b="0" i="1" smtClean="0">
                                      <a:latin typeface="Cambria Math" panose="02040503050406030204" pitchFamily="18" charset="0"/>
                                    </a:rPr>
                                    <m:t>′</m:t>
                                  </m:r>
                                </m:sup>
                              </m:sSup>
                              <m:sSup>
                                <m:sSupPr>
                                  <m:ctrlPr>
                                    <a:rPr lang="es-MX" b="0" i="1" smtClean="0">
                                      <a:latin typeface="Cambria Math" panose="02040503050406030204" pitchFamily="18" charset="0"/>
                                    </a:rPr>
                                  </m:ctrlPr>
                                </m:sSupPr>
                                <m:e>
                                  <m:r>
                                    <a:rPr lang="es-MX" b="0" i="1" smtClean="0">
                                      <a:latin typeface="Cambria Math" panose="02040503050406030204" pitchFamily="18" charset="0"/>
                                    </a:rPr>
                                    <m:t>(</m:t>
                                  </m:r>
                                  <m:r>
                                    <a:rPr lang="es-MX" b="0" i="1" smtClean="0">
                                      <a:latin typeface="Cambria Math" panose="02040503050406030204" pitchFamily="18" charset="0"/>
                                    </a:rPr>
                                    <m:t>𝑥</m:t>
                                  </m:r>
                                  <m:r>
                                    <a:rPr lang="es-MX" b="0" i="1" smtClean="0">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h</m:t>
                                      </m:r>
                                    </m:e>
                                    <m:sub>
                                      <m:r>
                                        <a:rPr lang="es-MX" i="1">
                                          <a:latin typeface="Cambria Math" panose="02040503050406030204" pitchFamily="18" charset="0"/>
                                        </a:rPr>
                                        <m:t>𝑘</m:t>
                                      </m:r>
                                    </m:sub>
                                  </m:sSub>
                                  <m:r>
                                    <a:rPr lang="es-MX" b="0" i="1" smtClean="0">
                                      <a:latin typeface="Cambria Math" panose="02040503050406030204" pitchFamily="18" charset="0"/>
                                    </a:rPr>
                                    <m:t>)</m:t>
                                  </m:r>
                                </m:e>
                                <m:sup>
                                  <m:r>
                                    <a:rPr lang="es-MX" b="0" i="1" smtClean="0">
                                      <a:latin typeface="Cambria Math" panose="02040503050406030204" pitchFamily="18" charset="0"/>
                                    </a:rPr>
                                    <m:t>2</m:t>
                                  </m:r>
                                </m:sup>
                              </m:sSup>
                            </m:e>
                          </m:nary>
                        </m:den>
                      </m:f>
                    </m:oMath>
                  </m:oMathPara>
                </a14:m>
                <a:endParaRPr lang="es-MX" dirty="0"/>
              </a:p>
            </p:txBody>
          </p:sp>
        </mc:Choice>
        <mc:Fallback>
          <p:sp>
            <p:nvSpPr>
              <p:cNvPr id="10" name="CuadroTexto 9"/>
              <p:cNvSpPr txBox="1">
                <a:spLocks noRot="1" noChangeAspect="1" noMove="1" noResize="1" noEditPoints="1" noAdjustHandles="1" noChangeArrowheads="1" noChangeShapeType="1" noTextEdit="1"/>
              </p:cNvSpPr>
              <p:nvPr/>
            </p:nvSpPr>
            <p:spPr>
              <a:xfrm>
                <a:off x="3837790" y="4440149"/>
                <a:ext cx="5126019" cy="586699"/>
              </a:xfrm>
              <a:prstGeom prst="rect">
                <a:avLst/>
              </a:prstGeom>
              <a:blipFill rotWithShape="0">
                <a:blip r:embed="rId6"/>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40353186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2057</TotalTime>
  <Words>409</Words>
  <Application>Microsoft Office PowerPoint</Application>
  <PresentationFormat>Presentación en pantalla (4:3)</PresentationFormat>
  <Paragraphs>31</Paragraphs>
  <Slides>4</Slides>
  <Notes>3</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vt:i4>
      </vt:variant>
    </vt:vector>
  </HeadingPairs>
  <TitlesOfParts>
    <vt:vector size="13" baseType="lpstr">
      <vt:lpstr>Arial</vt:lpstr>
      <vt:lpstr>Bookman Old Style</vt:lpstr>
      <vt:lpstr>Calibri</vt:lpstr>
      <vt:lpstr>Cambria Math</vt:lpstr>
      <vt:lpstr>Gill Sans MT</vt:lpstr>
      <vt:lpstr>Times New Roman</vt:lpstr>
      <vt:lpstr>Wingdings</vt:lpstr>
      <vt:lpstr>Wingdings 3</vt:lpstr>
      <vt:lpstr>Origin</vt:lpstr>
      <vt:lpstr>Flujo óptico: Algoritmo Lucas-Kanade</vt:lpstr>
      <vt:lpstr>Introducción</vt:lpstr>
      <vt:lpstr>Problema de registro</vt:lpstr>
      <vt:lpstr>Algoritmo de registro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Comparación de métodos para la estimación de mapas de disparidad</dc:title>
  <dc:creator>Volovanes</dc:creator>
  <cp:lastModifiedBy>alejandro gonzalez</cp:lastModifiedBy>
  <cp:revision>860</cp:revision>
  <dcterms:created xsi:type="dcterms:W3CDTF">2014-08-12T21:11:37Z</dcterms:created>
  <dcterms:modified xsi:type="dcterms:W3CDTF">2019-03-25T05:06:21Z</dcterms:modified>
</cp:coreProperties>
</file>