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0" r:id="rId2"/>
    <p:sldId id="361" r:id="rId3"/>
    <p:sldId id="365" r:id="rId4"/>
    <p:sldId id="366" r:id="rId5"/>
    <p:sldId id="363" r:id="rId6"/>
    <p:sldId id="368" r:id="rId7"/>
    <p:sldId id="364" r:id="rId8"/>
    <p:sldId id="369" r:id="rId9"/>
    <p:sldId id="372" r:id="rId10"/>
    <p:sldId id="371" r:id="rId11"/>
    <p:sldId id="370" r:id="rId12"/>
    <p:sldId id="367" r:id="rId13"/>
    <p:sldId id="349" r:id="rId14"/>
    <p:sldId id="316" r:id="rId15"/>
    <p:sldId id="321" r:id="rId16"/>
    <p:sldId id="306" r:id="rId17"/>
    <p:sldId id="359" r:id="rId18"/>
    <p:sldId id="358" r:id="rId19"/>
    <p:sldId id="342" r:id="rId20"/>
    <p:sldId id="334" r:id="rId21"/>
    <p:sldId id="345" r:id="rId22"/>
    <p:sldId id="352" r:id="rId23"/>
    <p:sldId id="344" r:id="rId24"/>
    <p:sldId id="347" r:id="rId25"/>
  </p:sldIdLst>
  <p:sldSz cx="18288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1FF"/>
    <a:srgbClr val="0C00FE"/>
    <a:srgbClr val="05FF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54" d="100"/>
          <a:sy n="54" d="100"/>
        </p:scale>
        <p:origin x="120" y="1003"/>
      </p:cViewPr>
      <p:guideLst>
        <p:guide orient="horz" pos="2160"/>
        <p:guide pos="57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568A7-C73F-4F83-8F0F-22D8D87E0BC0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685800"/>
            <a:ext cx="914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580FF-724D-40B0-95C0-FE180DB2786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82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685800"/>
            <a:ext cx="9144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80FF-724D-40B0-95C0-FE180DB2786D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054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519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4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6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1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6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90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0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10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0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7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E08B-FF24-482A-90D9-AD136DB4893B}" type="datetimeFigureOut">
              <a:rPr lang="fr-CA" smtClean="0"/>
              <a:t>2015-11-18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6133-EFCB-4F81-8B37-38F665EB00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1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44.png"/><Relationship Id="rId3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41.png"/><Relationship Id="rId10" Type="http://schemas.openxmlformats.org/officeDocument/2006/relationships/image" Target="../media/image9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6.png"/><Relationship Id="rId18" Type="http://schemas.openxmlformats.org/officeDocument/2006/relationships/image" Target="../media/image153.png"/><Relationship Id="rId3" Type="http://schemas.openxmlformats.org/officeDocument/2006/relationships/image" Target="../media/image85.png"/><Relationship Id="rId7" Type="http://schemas.openxmlformats.org/officeDocument/2006/relationships/image" Target="../media/image138.png"/><Relationship Id="rId12" Type="http://schemas.openxmlformats.org/officeDocument/2006/relationships/image" Target="../media/image137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70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4.png"/><Relationship Id="rId5" Type="http://schemas.openxmlformats.org/officeDocument/2006/relationships/image" Target="../media/image135.png"/><Relationship Id="rId15" Type="http://schemas.openxmlformats.org/officeDocument/2006/relationships/image" Target="../media/image148.png"/><Relationship Id="rId19" Type="http://schemas.openxmlformats.org/officeDocument/2006/relationships/image" Target="../media/image149.png"/><Relationship Id="rId4" Type="http://schemas.openxmlformats.org/officeDocument/2006/relationships/image" Target="../media/image84.png"/><Relationship Id="rId9" Type="http://schemas.openxmlformats.org/officeDocument/2006/relationships/image" Target="../media/image142.png"/><Relationship Id="rId14" Type="http://schemas.openxmlformats.org/officeDocument/2006/relationships/image" Target="../media/image1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8921588" y="2750650"/>
            <a:ext cx="4906708" cy="2950614"/>
            <a:chOff x="9459751" y="2585906"/>
            <a:chExt cx="4906708" cy="2950614"/>
          </a:xfrm>
        </p:grpSpPr>
        <p:sp>
          <p:nvSpPr>
            <p:cNvPr id="14" name="Rectangle 13"/>
            <p:cNvSpPr/>
            <p:nvPr/>
          </p:nvSpPr>
          <p:spPr>
            <a:xfrm rot="14394335">
              <a:off x="12120257" y="2984140"/>
              <a:ext cx="861987" cy="1418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3236195">
              <a:off x="10185360" y="3592366"/>
              <a:ext cx="861987" cy="1418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52112" y="2646610"/>
              <a:ext cx="2853559" cy="3920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8269081">
              <a:off x="10070217" y="2990090"/>
              <a:ext cx="861987" cy="1418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440227" y="2585906"/>
              <a:ext cx="478790" cy="4902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152112" y="3279791"/>
              <a:ext cx="251460" cy="2229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29135" y="3837347"/>
              <a:ext cx="251460" cy="2229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 rot="20157936">
              <a:off x="12810137" y="3419498"/>
              <a:ext cx="895235" cy="467929"/>
              <a:chOff x="7544203" y="4961240"/>
              <a:chExt cx="895235" cy="467929"/>
            </a:xfrm>
          </p:grpSpPr>
          <p:sp>
            <p:nvSpPr>
              <p:cNvPr id="22" name="Rectangle 21"/>
              <p:cNvSpPr/>
              <p:nvPr/>
            </p:nvSpPr>
            <p:spPr>
              <a:xfrm rot="13236195">
                <a:off x="7544203" y="4961240"/>
                <a:ext cx="861987" cy="1418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187978" y="5206221"/>
                <a:ext cx="251460" cy="222948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12627536" y="3269485"/>
              <a:ext cx="251460" cy="2229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208550" y="2611108"/>
              <a:ext cx="478790" cy="49022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560132" y="4079972"/>
              <a:ext cx="4587225" cy="239417"/>
              <a:chOff x="5897389" y="5722263"/>
              <a:chExt cx="4587225" cy="239417"/>
            </a:xfrm>
          </p:grpSpPr>
          <p:grpSp>
            <p:nvGrpSpPr>
              <p:cNvPr id="27" name="Group 26"/>
              <p:cNvGrpSpPr/>
              <p:nvPr/>
            </p:nvGrpSpPr>
            <p:grpSpPr>
              <a:xfrm rot="5400000">
                <a:off x="7193070" y="5268683"/>
                <a:ext cx="239415" cy="1146576"/>
                <a:chOff x="4644008" y="2060848"/>
                <a:chExt cx="504056" cy="206558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644008" y="2204864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4644008" y="2708920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644008" y="3212976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644008" y="2060848"/>
                  <a:ext cx="0" cy="20655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 rot="5400000">
                <a:off x="8066830" y="5268684"/>
                <a:ext cx="239415" cy="1146576"/>
                <a:chOff x="4644008" y="2060848"/>
                <a:chExt cx="504056" cy="2065585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4644008" y="2204864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4644008" y="2708920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644008" y="3212976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644008" y="2060848"/>
                  <a:ext cx="0" cy="20655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 rot="5400000">
                <a:off x="8930430" y="5268685"/>
                <a:ext cx="239415" cy="1146576"/>
                <a:chOff x="4644008" y="2060848"/>
                <a:chExt cx="504056" cy="2065585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644008" y="2204864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644008" y="2708920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4644008" y="3212976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644008" y="2060848"/>
                  <a:ext cx="0" cy="20655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 rot="5400000">
                <a:off x="9791618" y="5268683"/>
                <a:ext cx="239415" cy="1146576"/>
                <a:chOff x="4644008" y="2060848"/>
                <a:chExt cx="504056" cy="2065585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4644008" y="2204864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4644008" y="2708920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644008" y="3212976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44008" y="2060848"/>
                  <a:ext cx="0" cy="20655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 rot="5400000">
                <a:off x="6350969" y="5268684"/>
                <a:ext cx="239415" cy="1146576"/>
                <a:chOff x="4644008" y="2060848"/>
                <a:chExt cx="504056" cy="2065585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4644008" y="2204864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4644008" y="2708920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644008" y="3212976"/>
                  <a:ext cx="504056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644008" y="2060848"/>
                  <a:ext cx="0" cy="20655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9459751" y="4613190"/>
              <a:ext cx="1929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Leg on the ground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Low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Large forces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V="1">
              <a:off x="10424334" y="3874832"/>
              <a:ext cx="72479" cy="738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2437294" y="4613190"/>
              <a:ext cx="1929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Leg in the 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High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Small forces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4" idx="0"/>
            </p:cNvCxnSpPr>
            <p:nvPr/>
          </p:nvCxnSpPr>
          <p:spPr>
            <a:xfrm flipH="1" flipV="1">
              <a:off x="13158355" y="3691116"/>
              <a:ext cx="243522" cy="922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565918" y="2746327"/>
            <a:ext cx="4333332" cy="2993144"/>
            <a:chOff x="3565918" y="2746327"/>
            <a:chExt cx="4333332" cy="2993144"/>
          </a:xfrm>
        </p:grpSpPr>
        <p:sp>
          <p:nvSpPr>
            <p:cNvPr id="4" name="Rectangle 3"/>
            <p:cNvSpPr/>
            <p:nvPr/>
          </p:nvSpPr>
          <p:spPr>
            <a:xfrm>
              <a:off x="3565918" y="3851423"/>
              <a:ext cx="3490135" cy="2763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897412" y="2868247"/>
              <a:ext cx="1112457" cy="1342383"/>
              <a:chOff x="1255669" y="3576320"/>
              <a:chExt cx="1112457" cy="13423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55669" y="4439606"/>
                <a:ext cx="806811" cy="4790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flipH="1">
                <a:off x="1255669" y="3576320"/>
                <a:ext cx="806811" cy="863286"/>
              </a:xfrm>
              <a:prstGeom prst="rtTriangl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 flipH="1">
                <a:off x="2087966" y="3721814"/>
                <a:ext cx="280160" cy="249611"/>
              </a:xfrm>
              <a:prstGeom prst="rtTriangl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293891" y="2746327"/>
              <a:ext cx="762161" cy="10910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1205" y="4816141"/>
              <a:ext cx="18180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Low speed</a:t>
              </a:r>
              <a:endParaRPr lang="fr-CA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Large forces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5918" y="4816141"/>
              <a:ext cx="1647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smtClean="0"/>
                <a:t>Reaching phase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High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 smtClean="0"/>
                <a:t>Small forces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V="1">
              <a:off x="4389605" y="4345567"/>
              <a:ext cx="163320" cy="470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6382308" y="4283685"/>
              <a:ext cx="279795" cy="470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5173788" y="2876811"/>
              <a:ext cx="1112457" cy="1342383"/>
              <a:chOff x="1255669" y="3576320"/>
              <a:chExt cx="1112457" cy="13423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55669" y="4439606"/>
                <a:ext cx="806811" cy="4790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H="1">
                <a:off x="1255669" y="3576320"/>
                <a:ext cx="806811" cy="863286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 rot="10800000" flipH="1">
                <a:off x="2087966" y="3721814"/>
                <a:ext cx="280160" cy="249611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4955719" y="3328374"/>
              <a:ext cx="404340" cy="333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8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1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2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01006" y="1595711"/>
          <a:ext cx="10536687" cy="5107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130"/>
                <a:gridCol w="5226328"/>
                <a:gridCol w="3512229"/>
              </a:tblGrid>
              <a:tr h="457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/>
                        <a:t>Design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/>
                        <a:t>Control</a:t>
                      </a:r>
                      <a:endParaRPr lang="en-US" sz="2400" b="1" dirty="0"/>
                    </a:p>
                  </a:txBody>
                  <a:tcPr/>
                </a:tc>
              </a:tr>
              <a:tr h="2657172"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/>
                        <a:t>High-level</a:t>
                      </a:r>
                    </a:p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92879"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/>
                        <a:t>Low-level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769930" y="6129413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31" y="4859738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769930" y="3025593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9930" y="2261001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33" y="2179445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0000" r="5900" b="12201"/>
          <a:stretch/>
        </p:blipFill>
        <p:spPr>
          <a:xfrm>
            <a:off x="8144787" y="5329454"/>
            <a:ext cx="2404747" cy="669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752" y="2098779"/>
            <a:ext cx="1620130" cy="110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8" t="13092" r="14149" b="5052"/>
          <a:stretch/>
        </p:blipFill>
        <p:spPr>
          <a:xfrm>
            <a:off x="8701752" y="3294413"/>
            <a:ext cx="1620130" cy="1290251"/>
          </a:xfrm>
          <a:prstGeom prst="rect">
            <a:avLst/>
          </a:prstGeom>
        </p:spPr>
      </p:pic>
      <p:pic>
        <p:nvPicPr>
          <p:cNvPr id="10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32" y="2860053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769930" y="3790185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69930" y="4964177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895099" y="4964176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895099" y="5915033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0" y="5763353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1" y="4859737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895099" y="2261000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931338" y="3612588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4795" y="2179445"/>
            <a:ext cx="244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High force-to-weight ratio climbing robot architecture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291110" y="2927676"/>
            <a:ext cx="21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2D climbing robot prototype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08329" y="3692268"/>
            <a:ext cx="21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Update the prototype with DSDM actuators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96313" y="4876673"/>
            <a:ext cx="267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Novel nullspace controller </a:t>
            </a:r>
          </a:p>
          <a:p>
            <a:r>
              <a:rPr lang="fr-CA" dirty="0"/>
              <a:t>for seamless gearshifts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69930" y="5536271"/>
            <a:ext cx="414068" cy="388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http://cdn3.free-power-point-templates.com/articles/wp-content/uploads/2012/02/green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62" y="5431832"/>
            <a:ext cx="470499" cy="4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269626" y="5536270"/>
            <a:ext cx="369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Proof-of-concept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10859" y="6074243"/>
            <a:ext cx="369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Product-like DSDM actuator design</a:t>
            </a:r>
            <a:endParaRPr lang="en-US" dirty="0"/>
          </a:p>
        </p:txBody>
      </p:sp>
      <p:cxnSp>
        <p:nvCxnSpPr>
          <p:cNvPr id="26" name="Curved Connector 25"/>
          <p:cNvCxnSpPr>
            <a:stCxn id="30" idx="3"/>
            <a:endCxn id="25" idx="3"/>
          </p:cNvCxnSpPr>
          <p:nvPr/>
        </p:nvCxnSpPr>
        <p:spPr>
          <a:xfrm flipH="1" flipV="1">
            <a:off x="8414817" y="3984655"/>
            <a:ext cx="1589934" cy="2274254"/>
          </a:xfrm>
          <a:prstGeom prst="curvedConnector3">
            <a:avLst>
              <a:gd name="adj1" fmla="val -14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4795" y="4932055"/>
            <a:ext cx="369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DSDM actuator technology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439881" y="5866381"/>
            <a:ext cx="299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Experimental demonstration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82140" y="2103141"/>
            <a:ext cx="268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Include the discrete gearshift input in the planning and control of the whole robot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482140" y="3414536"/>
            <a:ext cx="260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Explore model reduction techniques that work for hybrid system to simplify the control/planning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9990" y="969061"/>
            <a:ext cx="1121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C</a:t>
            </a:r>
            <a:r>
              <a:rPr lang="fr-CA" sz="2000" b="1" dirty="0"/>
              <a:t>ontrol </a:t>
            </a:r>
            <a:r>
              <a:rPr lang="fr-CA" sz="2000" dirty="0"/>
              <a:t>of robots using </a:t>
            </a:r>
            <a:r>
              <a:rPr lang="fr-CA" sz="2000" b="1" dirty="0"/>
              <a:t>hybrid actuator </a:t>
            </a:r>
            <a:r>
              <a:rPr lang="fr-CA" sz="2000" dirty="0"/>
              <a:t>(DSDM) with application to climbing manufacturing robot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87948" y="319177"/>
            <a:ext cx="662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Thesis topic? </a:t>
            </a:r>
            <a:r>
              <a:rPr lang="fr-CA" sz="2800" dirty="0"/>
              <a:t>outline for thesis propoal:</a:t>
            </a:r>
            <a:endParaRPr lang="en-US" sz="2800" b="1" dirty="0"/>
          </a:p>
        </p:txBody>
      </p:sp>
      <p:sp>
        <p:nvSpPr>
          <p:cNvPr id="36" name="Oval 35"/>
          <p:cNvSpPr/>
          <p:nvPr/>
        </p:nvSpPr>
        <p:spPr>
          <a:xfrm>
            <a:off x="10589205" y="3294413"/>
            <a:ext cx="3845662" cy="1467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287631" y="3379959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Focus?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14183" y="1379828"/>
            <a:ext cx="6936473" cy="5227238"/>
            <a:chOff x="1042182" y="1379828"/>
            <a:chExt cx="6936473" cy="5227238"/>
          </a:xfrm>
        </p:grpSpPr>
        <p:grpSp>
          <p:nvGrpSpPr>
            <p:cNvPr id="7" name="Group 6"/>
            <p:cNvGrpSpPr/>
            <p:nvPr/>
          </p:nvGrpSpPr>
          <p:grpSpPr>
            <a:xfrm>
              <a:off x="1042182" y="1379828"/>
              <a:ext cx="6936473" cy="2518885"/>
              <a:chOff x="1042182" y="1379828"/>
              <a:chExt cx="6936473" cy="251888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2678663" y="1645746"/>
                <a:ext cx="3151632" cy="1383792"/>
              </a:xfrm>
              <a:custGeom>
                <a:avLst/>
                <a:gdLst>
                  <a:gd name="connsiteX0" fmla="*/ 0 w 3151632"/>
                  <a:gd name="connsiteY0" fmla="*/ 1383792 h 1383792"/>
                  <a:gd name="connsiteX1" fmla="*/ 2389632 w 3151632"/>
                  <a:gd name="connsiteY1" fmla="*/ 0 h 1383792"/>
                  <a:gd name="connsiteX2" fmla="*/ 3151632 w 3151632"/>
                  <a:gd name="connsiteY2" fmla="*/ 1377696 h 138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1632" h="1383792">
                    <a:moveTo>
                      <a:pt x="0" y="1383792"/>
                    </a:moveTo>
                    <a:cubicBezTo>
                      <a:pt x="932180" y="692404"/>
                      <a:pt x="1864360" y="1016"/>
                      <a:pt x="2389632" y="0"/>
                    </a:cubicBezTo>
                    <a:cubicBezTo>
                      <a:pt x="2914904" y="-1016"/>
                      <a:pt x="3025648" y="1152144"/>
                      <a:pt x="3151632" y="1377696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27705" y="3025547"/>
                <a:ext cx="115212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Speed</a:t>
                </a:r>
              </a:p>
            </p:txBody>
          </p:sp>
          <p:cxnSp>
            <p:nvCxnSpPr>
              <p:cNvPr id="11" name="Curved Connector 10"/>
              <p:cNvCxnSpPr>
                <a:stCxn id="68" idx="4"/>
                <a:endCxn id="84" idx="1"/>
              </p:cNvCxnSpPr>
              <p:nvPr/>
            </p:nvCxnSpPr>
            <p:spPr>
              <a:xfrm rot="16200000" flipH="1">
                <a:off x="5492042" y="3238562"/>
                <a:ext cx="322080" cy="290336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 rot="16200000">
                <a:off x="1961344" y="1826706"/>
                <a:ext cx="90489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2000" dirty="0"/>
                  <a:t>Torque</a:t>
                </a:r>
                <a:endParaRPr lang="en-US" sz="2000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2675558" y="1513941"/>
                <a:ext cx="7222" cy="15118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669384" y="3019166"/>
                <a:ext cx="4926952" cy="367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682779" y="1997794"/>
                <a:ext cx="1540933" cy="7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223712" y="1997794"/>
                <a:ext cx="1644862" cy="1028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6" idx="0"/>
                <a:endCxn id="37" idx="0"/>
              </p:cNvCxnSpPr>
              <p:nvPr/>
            </p:nvCxnSpPr>
            <p:spPr>
              <a:xfrm flipV="1">
                <a:off x="2678663" y="1769242"/>
                <a:ext cx="1584807" cy="126029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6364581" y="1513941"/>
                <a:ext cx="4560" cy="151750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6946627" y="1513941"/>
                <a:ext cx="12882" cy="150218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 rot="16200000">
                <a:off x="5559445" y="1825317"/>
                <a:ext cx="107906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Power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6200000">
                <a:off x="5947751" y="1908486"/>
                <a:ext cx="145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Efficiency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067842" y="2430602"/>
                <a:ext cx="880144" cy="7920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86895" y="1728658"/>
                <a:ext cx="681838" cy="6495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98250" y="3190827"/>
                <a:ext cx="21804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High speed no load</a:t>
                </a:r>
              </a:p>
              <a:p>
                <a:r>
                  <a:rPr lang="en-US" sz="2000" dirty="0"/>
                  <a:t>reaching phases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42182" y="3190827"/>
                <a:ext cx="15180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Large torque at low speed</a:t>
                </a:r>
              </a:p>
            </p:txBody>
          </p:sp>
          <p:cxnSp>
            <p:nvCxnSpPr>
              <p:cNvPr id="86" name="Curved Connector 85"/>
              <p:cNvCxnSpPr>
                <a:stCxn id="69" idx="4"/>
                <a:endCxn id="85" idx="3"/>
              </p:cNvCxnSpPr>
              <p:nvPr/>
            </p:nvCxnSpPr>
            <p:spPr>
              <a:xfrm rot="5400000">
                <a:off x="2210780" y="2727735"/>
                <a:ext cx="1166521" cy="467548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Arc 36"/>
            <p:cNvSpPr/>
            <p:nvPr/>
          </p:nvSpPr>
          <p:spPr>
            <a:xfrm>
              <a:off x="2456184" y="1769223"/>
              <a:ext cx="3600399" cy="4837843"/>
            </a:xfrm>
            <a:prstGeom prst="arc">
              <a:avLst>
                <a:gd name="adj1" fmla="val 16210071"/>
                <a:gd name="adj2" fmla="val 19358906"/>
              </a:avLst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2773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525810" y="1113507"/>
            <a:ext cx="4005508" cy="2709349"/>
            <a:chOff x="6525810" y="1113507"/>
            <a:chExt cx="4005508" cy="2709349"/>
          </a:xfrm>
        </p:grpSpPr>
        <p:sp>
          <p:nvSpPr>
            <p:cNvPr id="36" name="Oval 35"/>
            <p:cNvSpPr/>
            <p:nvPr/>
          </p:nvSpPr>
          <p:spPr>
            <a:xfrm>
              <a:off x="9043477" y="2747811"/>
              <a:ext cx="450035" cy="4478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8782668" y="1789701"/>
              <a:ext cx="47733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757114" y="2377547"/>
              <a:ext cx="154559" cy="4876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57114" y="2086004"/>
              <a:ext cx="154559" cy="24098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114" y="2925075"/>
              <a:ext cx="154559" cy="24098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9" idx="3"/>
            </p:cNvCxnSpPr>
            <p:nvPr/>
          </p:nvCxnSpPr>
          <p:spPr>
            <a:xfrm>
              <a:off x="7911673" y="2621387"/>
              <a:ext cx="573197" cy="37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9152734" y="2869310"/>
              <a:ext cx="214539" cy="2009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80928" y="2742053"/>
              <a:ext cx="214539" cy="2009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53227" y="2779804"/>
              <a:ext cx="214539" cy="2009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158497" y="3082892"/>
              <a:ext cx="214539" cy="2009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931045" y="2647446"/>
              <a:ext cx="663159" cy="6505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31454" y="1554586"/>
              <a:ext cx="142431" cy="5029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31454" y="1264872"/>
              <a:ext cx="142431" cy="24098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1454" y="2103943"/>
              <a:ext cx="142431" cy="24098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24" idx="0"/>
            </p:cNvCxnSpPr>
            <p:nvPr/>
          </p:nvCxnSpPr>
          <p:spPr>
            <a:xfrm flipH="1">
              <a:off x="9260003" y="1793447"/>
              <a:ext cx="1464" cy="1075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485896" y="3034064"/>
              <a:ext cx="97894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785" y="1240615"/>
              <a:ext cx="1192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M1: Motor #1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5810" y="1916660"/>
              <a:ext cx="1204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M2: Motor #2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22470" y="2683362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Output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495454" y="2995051"/>
              <a:ext cx="433726" cy="2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068946" y="1346329"/>
              <a:ext cx="53157" cy="8867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90320" y="1236515"/>
              <a:ext cx="53157" cy="15597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5835" y="1236515"/>
              <a:ext cx="53157" cy="15597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92031" y="1236515"/>
              <a:ext cx="206959" cy="5199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27261" y="1113507"/>
              <a:ext cx="59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Brake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95510" y="3498900"/>
              <a:ext cx="1340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3-ports gearbox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5277" y="3515079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Large reduction stage</a:t>
              </a:r>
            </a:p>
          </p:txBody>
        </p:sp>
        <p:cxnSp>
          <p:nvCxnSpPr>
            <p:cNvPr id="33" name="Curved Connector 32"/>
            <p:cNvCxnSpPr>
              <a:endCxn id="35" idx="0"/>
            </p:cNvCxnSpPr>
            <p:nvPr/>
          </p:nvCxnSpPr>
          <p:spPr>
            <a:xfrm rot="10800000" flipV="1">
              <a:off x="7975377" y="3048755"/>
              <a:ext cx="527486" cy="466324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9" idx="1"/>
              <a:endCxn id="11" idx="2"/>
            </p:cNvCxnSpPr>
            <p:nvPr/>
          </p:nvCxnSpPr>
          <p:spPr>
            <a:xfrm rot="10800000">
              <a:off x="7127834" y="2224437"/>
              <a:ext cx="629280" cy="396950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1" idx="1"/>
              <a:endCxn id="10" idx="3"/>
            </p:cNvCxnSpPr>
            <p:nvPr/>
          </p:nvCxnSpPr>
          <p:spPr>
            <a:xfrm rot="10800000">
              <a:off x="8392350" y="1394504"/>
              <a:ext cx="339105" cy="41154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18" idx="3"/>
              <a:endCxn id="20" idx="1"/>
            </p:cNvCxnSpPr>
            <p:nvPr/>
          </p:nvCxnSpPr>
          <p:spPr>
            <a:xfrm flipV="1">
              <a:off x="9198992" y="1267396"/>
              <a:ext cx="328269" cy="471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28" idx="5"/>
              <a:endCxn id="32" idx="0"/>
            </p:cNvCxnSpPr>
            <p:nvPr/>
          </p:nvCxnSpPr>
          <p:spPr>
            <a:xfrm rot="16200000" flipH="1">
              <a:off x="9483264" y="3216534"/>
              <a:ext cx="296188" cy="2685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 rot="10800000">
              <a:off x="8412028" y="2548889"/>
              <a:ext cx="173218" cy="772784"/>
              <a:chOff x="8892582" y="4143058"/>
              <a:chExt cx="206145" cy="85822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990625" y="4150233"/>
                <a:ext cx="6135" cy="629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892582" y="4143058"/>
                <a:ext cx="203489" cy="45795"/>
                <a:chOff x="5747243" y="5334113"/>
                <a:chExt cx="217388" cy="49987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5766681" y="5339828"/>
                  <a:ext cx="170061" cy="3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922360" y="5334113"/>
                  <a:ext cx="42271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5747243" y="5336018"/>
                  <a:ext cx="35359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 rot="10800000">
                <a:off x="8895238" y="4735899"/>
                <a:ext cx="203489" cy="45795"/>
                <a:chOff x="5747243" y="5334113"/>
                <a:chExt cx="217388" cy="4998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5766681" y="5339828"/>
                  <a:ext cx="170061" cy="3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5922360" y="5334113"/>
                  <a:ext cx="42271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5747243" y="5336018"/>
                  <a:ext cx="35359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8996760" y="4833753"/>
                <a:ext cx="0" cy="16339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8895016" y="4814344"/>
                <a:ext cx="203489" cy="45795"/>
                <a:chOff x="5747243" y="5334113"/>
                <a:chExt cx="217388" cy="4998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766681" y="5339828"/>
                  <a:ext cx="170061" cy="3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5922360" y="5334113"/>
                  <a:ext cx="42271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5747243" y="5336018"/>
                  <a:ext cx="35359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 rot="10800000">
                <a:off x="8895016" y="4955486"/>
                <a:ext cx="203489" cy="45795"/>
                <a:chOff x="5747243" y="5334113"/>
                <a:chExt cx="217388" cy="49987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5766681" y="5339828"/>
                  <a:ext cx="170061" cy="3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5922360" y="5334113"/>
                  <a:ext cx="42271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5747243" y="5336018"/>
                  <a:ext cx="35359" cy="480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7328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6047657" y="1844825"/>
            <a:ext cx="5179023" cy="2837239"/>
            <a:chOff x="1938325" y="2612434"/>
            <a:chExt cx="5179023" cy="2837239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4305174" y="4289286"/>
              <a:ext cx="273553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289216" y="3760946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296627" y="4698730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4301831" y="4862857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317644" y="3202030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320237" y="3356418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5082082" y="4675449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Winding 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7645" y="4647959"/>
              <a:ext cx="408776" cy="2614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3632" y="3163737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8813" y="3964240"/>
              <a:ext cx="636606" cy="122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78053" y="3912650"/>
              <a:ext cx="176145" cy="2139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81152" y="3627925"/>
              <a:ext cx="163816" cy="2435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152" y="3426009"/>
              <a:ext cx="168050" cy="1680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3622" y="3055934"/>
              <a:ext cx="64449" cy="559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66190" y="2928281"/>
              <a:ext cx="287524" cy="205549"/>
              <a:chOff x="2728296" y="3052348"/>
              <a:chExt cx="287524" cy="20554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728296" y="3052348"/>
                <a:ext cx="73244" cy="20554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2576" y="3052348"/>
                <a:ext cx="73244" cy="20554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30654" y="3052348"/>
                <a:ext cx="285164" cy="685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543337" y="3947509"/>
              <a:ext cx="1407051" cy="134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63865" y="4943136"/>
              <a:ext cx="862509" cy="2140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8497" y="3163737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63865" y="4648541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54185" y="2919033"/>
              <a:ext cx="862509" cy="2140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81152" y="4162673"/>
              <a:ext cx="163816" cy="2682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8052" y="4464723"/>
              <a:ext cx="171149" cy="173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34063" y="2626413"/>
              <a:ext cx="1213898" cy="262767"/>
              <a:chOff x="2811780" y="2329815"/>
              <a:chExt cx="1213898" cy="26276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811780" y="2583180"/>
                <a:ext cx="1213898" cy="3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>
                <a:off x="3296315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>
                <a:off x="3772651" y="2387106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>
                <a:off x="3621081" y="239055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>
                <a:off x="3451674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>
                <a:off x="2801028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>
                <a:off x="3125794" y="239067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>
                <a:off x="2956387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0800000">
              <a:off x="3544088" y="5186906"/>
              <a:ext cx="1213898" cy="262767"/>
              <a:chOff x="2811780" y="2329815"/>
              <a:chExt cx="1213898" cy="26276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2811780" y="2583180"/>
                <a:ext cx="1213898" cy="3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 flipH="1">
                <a:off x="3296315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>
                <a:off x="3772651" y="2387106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3621081" y="239055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>
                <a:off x="3451674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H="1">
                <a:off x="2801028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>
                <a:off x="3125794" y="239067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>
                <a:off x="2956387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Arc 4"/>
            <p:cNvSpPr/>
            <p:nvPr/>
          </p:nvSpPr>
          <p:spPr>
            <a:xfrm rot="2292786">
              <a:off x="5183869" y="3764961"/>
              <a:ext cx="344731" cy="656135"/>
            </a:xfrm>
            <a:prstGeom prst="arc">
              <a:avLst>
                <a:gd name="adj1" fmla="val 13228432"/>
                <a:gd name="adj2" fmla="val 0"/>
              </a:avLst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/>
            <p:cNvCxnSpPr/>
            <p:nvPr/>
          </p:nvCxnSpPr>
          <p:spPr>
            <a:xfrm flipV="1">
              <a:off x="4284568" y="3460754"/>
              <a:ext cx="678763" cy="541985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4305174" y="4748902"/>
              <a:ext cx="712691" cy="115622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3023006" y="5036578"/>
              <a:ext cx="946974" cy="134309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flipV="1">
              <a:off x="4722249" y="2824559"/>
              <a:ext cx="329790" cy="244291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 flipV="1">
              <a:off x="3074245" y="3282744"/>
              <a:ext cx="648026" cy="267863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8325" y="3396587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Winding 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3155" y="4943136"/>
              <a:ext cx="74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62591" y="3213335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Planetary differential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0761" y="2612434"/>
              <a:ext cx="70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Brake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63331" y="4173974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Output </a:t>
              </a:r>
              <a:r>
                <a:rPr lang="fr-CA" dirty="0" err="1"/>
                <a:t>shaft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9181" y="4468533"/>
              <a:ext cx="58890" cy="588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575332" y="3755857"/>
              <a:ext cx="3810" cy="537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863925" y="3791101"/>
              <a:ext cx="158428" cy="4411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45469" y="3850409"/>
              <a:ext cx="157286" cy="3413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3648140" y="3670065"/>
              <a:ext cx="203528" cy="7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857294" y="3581253"/>
              <a:ext cx="168050" cy="1806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44088" y="3529861"/>
              <a:ext cx="163816" cy="2795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 rot="10800000" flipH="1">
              <a:off x="3383469" y="3851545"/>
              <a:ext cx="139278" cy="345790"/>
              <a:chOff x="8873848" y="1792846"/>
              <a:chExt cx="175261" cy="421258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H="1">
                <a:off x="9044965" y="1792846"/>
                <a:ext cx="1" cy="42125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8873872" y="2122089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8873873" y="1833103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8878018" y="1919377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8873848" y="2025122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>
              <a:off x="3776866" y="3431263"/>
              <a:ext cx="545" cy="2388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645634" y="4365629"/>
              <a:ext cx="203528" cy="7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3854788" y="4276817"/>
              <a:ext cx="168050" cy="1806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54184" y="4225425"/>
              <a:ext cx="151213" cy="2795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3776866" y="4360842"/>
              <a:ext cx="114" cy="282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0800000" flipV="1">
              <a:off x="2842936" y="4029456"/>
              <a:ext cx="1113368" cy="538918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06918" y="4116402"/>
              <a:ext cx="1153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Reduction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45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10302" y="2765238"/>
            <a:ext cx="3297507" cy="1255195"/>
            <a:chOff x="5412679" y="2090494"/>
            <a:chExt cx="3297507" cy="1255195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042098" y="2699510"/>
              <a:ext cx="19171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7543528" y="2397193"/>
              <a:ext cx="4948" cy="3071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930418" y="2292802"/>
              <a:ext cx="5840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Output</a:t>
              </a:r>
            </a:p>
          </p:txBody>
        </p:sp>
        <p:cxnSp>
          <p:nvCxnSpPr>
            <p:cNvPr id="61" name="Straight Arrow Connector 60"/>
            <p:cNvCxnSpPr>
              <a:endCxn id="71" idx="0"/>
            </p:cNvCxnSpPr>
            <p:nvPr/>
          </p:nvCxnSpPr>
          <p:spPr>
            <a:xfrm flipH="1" flipV="1">
              <a:off x="7944841" y="2770790"/>
              <a:ext cx="301" cy="3000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308304" y="3084080"/>
              <a:ext cx="14018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M1: Force source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12679" y="3084079"/>
              <a:ext cx="19902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M2: Displacement source</a:t>
              </a:r>
            </a:p>
          </p:txBody>
        </p:sp>
        <p:sp>
          <p:nvSpPr>
            <p:cNvPr id="65" name="Oval 64"/>
            <p:cNvSpPr/>
            <p:nvPr/>
          </p:nvSpPr>
          <p:spPr>
            <a:xfrm flipH="1" flipV="1">
              <a:off x="6029086" y="2623245"/>
              <a:ext cx="12394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 flipV="1">
              <a:off x="6091059" y="2711270"/>
              <a:ext cx="1833" cy="39261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flipH="1" flipV="1">
              <a:off x="7485320" y="2630865"/>
              <a:ext cx="12394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flipH="1" flipV="1">
              <a:off x="7882868" y="2637970"/>
              <a:ext cx="12394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7945274" y="2569845"/>
              <a:ext cx="481" cy="73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 rot="10800000">
              <a:off x="7822870" y="2090494"/>
              <a:ext cx="241616" cy="255830"/>
              <a:chOff x="8501303" y="2007063"/>
              <a:chExt cx="244852" cy="255830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8549911" y="2007063"/>
                <a:ext cx="147635" cy="145246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 rot="16200000">
                <a:off x="8569481" y="2086219"/>
                <a:ext cx="108496" cy="244852"/>
                <a:chOff x="8873848" y="1792846"/>
                <a:chExt cx="175261" cy="421258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044965" y="1792846"/>
                  <a:ext cx="1" cy="421257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8873872" y="2122089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8873873" y="1833103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8878018" y="1919377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8873848" y="2025122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6" name="Straight Connector 105"/>
            <p:cNvCxnSpPr/>
            <p:nvPr/>
          </p:nvCxnSpPr>
          <p:spPr>
            <a:xfrm flipH="1" flipV="1">
              <a:off x="7943677" y="2306726"/>
              <a:ext cx="1163" cy="947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28593" y="2304188"/>
              <a:ext cx="6036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Locking</a:t>
              </a:r>
            </a:p>
            <a:p>
              <a:r>
                <a:rPr lang="en-US" sz="1050" dirty="0"/>
                <a:t>Brake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21964" y="2538825"/>
              <a:ext cx="45719" cy="5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22654" y="2380619"/>
              <a:ext cx="45719" cy="522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 flipV="1">
              <a:off x="7946294" y="2412079"/>
              <a:ext cx="68041" cy="129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600765" y="4322882"/>
            <a:ext cx="2004219" cy="897910"/>
            <a:chOff x="2028764" y="4322882"/>
            <a:chExt cx="2004219" cy="897910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2080433" y="4542345"/>
              <a:ext cx="1920759" cy="231414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41950" y="4782170"/>
              <a:ext cx="1942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3566374" y="4409525"/>
              <a:ext cx="2132" cy="377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7" idx="0"/>
            </p:cNvCxnSpPr>
            <p:nvPr/>
          </p:nvCxnSpPr>
          <p:spPr>
            <a:xfrm flipH="1" flipV="1">
              <a:off x="3970180" y="4853450"/>
              <a:ext cx="305" cy="3000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 flipH="1" flipV="1">
              <a:off x="2028764" y="4705905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flipH="1" flipV="1">
              <a:off x="3504504" y="4713525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 flipV="1">
              <a:off x="3907377" y="4720630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rot="4205911">
              <a:off x="3070732" y="4296701"/>
              <a:ext cx="717742" cy="770103"/>
            </a:xfrm>
            <a:prstGeom prst="arc">
              <a:avLst>
                <a:gd name="adj1" fmla="val 16395654"/>
                <a:gd name="adj2" fmla="val 1829706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flipH="1" flipV="1">
              <a:off x="3906388" y="4471066"/>
              <a:ext cx="125606" cy="1328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 flipV="1">
              <a:off x="2090638" y="4828182"/>
              <a:ext cx="1858" cy="39261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07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847857" y="2852936"/>
            <a:ext cx="2085245" cy="854890"/>
            <a:chOff x="5576076" y="4311846"/>
            <a:chExt cx="2085245" cy="854890"/>
          </a:xfrm>
        </p:grpSpPr>
        <p:sp>
          <p:nvSpPr>
            <p:cNvPr id="57" name="Arc 56"/>
            <p:cNvSpPr/>
            <p:nvPr/>
          </p:nvSpPr>
          <p:spPr>
            <a:xfrm rot="15365590">
              <a:off x="5896882" y="4285665"/>
              <a:ext cx="717742" cy="770103"/>
            </a:xfrm>
            <a:prstGeom prst="arc">
              <a:avLst>
                <a:gd name="adj1" fmla="val 16200000"/>
                <a:gd name="adj2" fmla="val 1833204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660195" y="4480804"/>
              <a:ext cx="1871944" cy="26834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7402958" y="4853450"/>
              <a:ext cx="258363" cy="281112"/>
              <a:chOff x="7728549" y="3415838"/>
              <a:chExt cx="421257" cy="413235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7812178" y="3415838"/>
                <a:ext cx="254000" cy="234626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16200000">
                <a:off x="7851547" y="3530814"/>
                <a:ext cx="175261" cy="421257"/>
                <a:chOff x="8873848" y="1792856"/>
                <a:chExt cx="175261" cy="42125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9044939" y="1792856"/>
                  <a:ext cx="1" cy="4212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8873848" y="2122098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8873849" y="1833113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8878018" y="1919377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8873848" y="2025122"/>
                  <a:ext cx="171091" cy="920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Connector 77"/>
            <p:cNvCxnSpPr/>
            <p:nvPr/>
          </p:nvCxnSpPr>
          <p:spPr>
            <a:xfrm>
              <a:off x="5589262" y="4762366"/>
              <a:ext cx="1942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7110804" y="4460049"/>
              <a:ext cx="5014" cy="3071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 flipH="1" flipV="1">
              <a:off x="5576076" y="4686101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 flipV="1">
              <a:off x="5638879" y="4774126"/>
              <a:ext cx="1858" cy="39261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 flipH="1" flipV="1">
              <a:off x="7051816" y="4693721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flipH="1" flipV="1">
              <a:off x="7454689" y="4700826"/>
              <a:ext cx="125606" cy="132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 flipH="1" flipV="1">
              <a:off x="5576076" y="4409525"/>
              <a:ext cx="125606" cy="1328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7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659399" y="1849392"/>
            <a:ext cx="5320929" cy="3150759"/>
            <a:chOff x="2087398" y="1849391"/>
            <a:chExt cx="5320929" cy="315075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76573" y="2425594"/>
              <a:ext cx="352602" cy="1883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6199" y="4419355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Speed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4398566" y="3901332"/>
              <a:ext cx="1722705" cy="4323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5400000" flipH="1" flipV="1">
              <a:off x="4822554" y="4184056"/>
              <a:ext cx="502505" cy="393564"/>
            </a:xfrm>
            <a:prstGeom prst="curvedConnector3">
              <a:avLst>
                <a:gd name="adj1" fmla="val 42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19589" y="4655920"/>
              <a:ext cx="973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M1 alone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67240" y="4661596"/>
              <a:ext cx="1376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M2 alone</a:t>
              </a:r>
            </a:p>
          </p:txBody>
        </p:sp>
        <p:cxnSp>
          <p:nvCxnSpPr>
            <p:cNvPr id="16" name="Curved Connector 15"/>
            <p:cNvCxnSpPr/>
            <p:nvPr/>
          </p:nvCxnSpPr>
          <p:spPr>
            <a:xfrm rot="5400000">
              <a:off x="4201028" y="3521078"/>
              <a:ext cx="618497" cy="6174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0800000" flipV="1">
              <a:off x="3369549" y="2549263"/>
              <a:ext cx="850040" cy="5650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26381" y="2907014"/>
              <a:ext cx="3158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 speed mode region, both motors operating at the same 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0653" y="2237184"/>
              <a:ext cx="24815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 force mode region, M2 + brake ON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094568" y="2417401"/>
              <a:ext cx="396658" cy="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078948" y="3901332"/>
              <a:ext cx="1335443" cy="5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078948" y="3872008"/>
              <a:ext cx="3894076" cy="455811"/>
              <a:chOff x="3074898" y="3896119"/>
              <a:chExt cx="3894076" cy="4558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 flipV="1">
                <a:off x="5157338" y="3913018"/>
                <a:ext cx="1811636" cy="42021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074898" y="3896119"/>
                <a:ext cx="4469" cy="42533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3094568" y="3896119"/>
                <a:ext cx="2075727" cy="1689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3080684" y="4301831"/>
                <a:ext cx="3887931" cy="5009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3094568" y="2376480"/>
              <a:ext cx="685834" cy="1472695"/>
              <a:chOff x="705595" y="2747147"/>
              <a:chExt cx="685834" cy="1472695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14042" y="4211965"/>
                <a:ext cx="677387" cy="7485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705595" y="2759823"/>
                <a:ext cx="1878" cy="1435539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10232" y="2747147"/>
                <a:ext cx="403101" cy="1778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1112085" y="2756748"/>
                <a:ext cx="279344" cy="1463094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259903" y="1937677"/>
              <a:ext cx="904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Force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065554" y="1849391"/>
              <a:ext cx="4849" cy="24628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57009" y="4305596"/>
              <a:ext cx="4192279" cy="52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118485" y="3894288"/>
              <a:ext cx="664135" cy="368560"/>
              <a:chOff x="742901" y="3386092"/>
              <a:chExt cx="655527" cy="11382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766991" y="4514594"/>
                <a:ext cx="629248" cy="4710"/>
              </a:xfrm>
              <a:prstGeom prst="line">
                <a:avLst/>
              </a:prstGeom>
              <a:ln w="38100">
                <a:solidFill>
                  <a:srgbClr val="05FF1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752265" y="3386092"/>
                <a:ext cx="0" cy="1138213"/>
              </a:xfrm>
              <a:prstGeom prst="line">
                <a:avLst/>
              </a:prstGeom>
              <a:ln w="38100">
                <a:solidFill>
                  <a:srgbClr val="05FF1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42901" y="3478774"/>
                <a:ext cx="592298" cy="11766"/>
              </a:xfrm>
              <a:prstGeom prst="line">
                <a:avLst/>
              </a:prstGeom>
              <a:ln w="38100">
                <a:solidFill>
                  <a:srgbClr val="05FF1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1335199" y="3403547"/>
                <a:ext cx="63229" cy="1070212"/>
              </a:xfrm>
              <a:prstGeom prst="line">
                <a:avLst/>
              </a:prstGeom>
              <a:ln w="38100">
                <a:solidFill>
                  <a:srgbClr val="05FF1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urved Connector 41"/>
            <p:cNvCxnSpPr/>
            <p:nvPr/>
          </p:nvCxnSpPr>
          <p:spPr>
            <a:xfrm>
              <a:off x="2723170" y="3513021"/>
              <a:ext cx="587141" cy="5601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87398" y="3080826"/>
              <a:ext cx="917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Fail safe zone</a:t>
              </a:r>
            </a:p>
          </p:txBody>
        </p:sp>
        <p:cxnSp>
          <p:nvCxnSpPr>
            <p:cNvPr id="12" name="Curved Connector 11"/>
            <p:cNvCxnSpPr>
              <a:stCxn id="15" idx="0"/>
            </p:cNvCxnSpPr>
            <p:nvPr/>
          </p:nvCxnSpPr>
          <p:spPr>
            <a:xfrm rot="5400000" flipH="1" flipV="1">
              <a:off x="3164581" y="4054953"/>
              <a:ext cx="597760" cy="61552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3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4" y="1052736"/>
            <a:ext cx="62406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716287" y="2397592"/>
            <a:ext cx="1529529" cy="1156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627556" y="4210921"/>
            <a:ext cx="1421733" cy="170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986374" y="1746153"/>
            <a:ext cx="919484" cy="1065217"/>
          </a:xfrm>
          <a:prstGeom prst="ellipse">
            <a:avLst/>
          </a:prstGeom>
          <a:scene3d>
            <a:camera prst="isometricOffAxis1Left"/>
            <a:lightRig rig="threePt" dir="t"/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78" name="Group 77"/>
          <p:cNvGrpSpPr/>
          <p:nvPr/>
        </p:nvGrpSpPr>
        <p:grpSpPr>
          <a:xfrm rot="5400000">
            <a:off x="8475751" y="2551188"/>
            <a:ext cx="163558" cy="1142312"/>
            <a:chOff x="4644008" y="2060848"/>
            <a:chExt cx="504056" cy="2065585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644008" y="2204864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644008" y="2708920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644008" y="3212976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644008" y="2060848"/>
              <a:ext cx="0" cy="2065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248246" y="1947949"/>
                <a:ext cx="4067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246" y="1947949"/>
                <a:ext cx="40671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Multiply 83"/>
          <p:cNvSpPr/>
          <p:nvPr/>
        </p:nvSpPr>
        <p:spPr>
          <a:xfrm>
            <a:off x="8085707" y="2777597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5" name="Multiply 84"/>
          <p:cNvSpPr/>
          <p:nvPr/>
        </p:nvSpPr>
        <p:spPr>
          <a:xfrm>
            <a:off x="8317078" y="2777597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6" name="Multiply 85"/>
          <p:cNvSpPr/>
          <p:nvPr/>
        </p:nvSpPr>
        <p:spPr>
          <a:xfrm>
            <a:off x="8567050" y="2777597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865503" y="2457475"/>
                <a:ext cx="4818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503" y="2457475"/>
                <a:ext cx="48186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7982944" y="3553406"/>
            <a:ext cx="1058207" cy="1071294"/>
          </a:xfrm>
          <a:prstGeom prst="ellipse">
            <a:avLst/>
          </a:prstGeom>
          <a:scene3d>
            <a:camera prst="isometricOffAxis1Left"/>
            <a:lightRig rig="threePt" dir="t"/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95" name="Group 94"/>
          <p:cNvGrpSpPr/>
          <p:nvPr/>
        </p:nvGrpSpPr>
        <p:grpSpPr>
          <a:xfrm rot="5400000">
            <a:off x="8481260" y="4355576"/>
            <a:ext cx="149106" cy="1145743"/>
            <a:chOff x="4644008" y="2060848"/>
            <a:chExt cx="504056" cy="2065585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4644008" y="2204864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44008" y="2708920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644008" y="3212976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644008" y="2060848"/>
              <a:ext cx="0" cy="2065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8304128" y="3778474"/>
                <a:ext cx="4162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128" y="3778474"/>
                <a:ext cx="41620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Multiply 100"/>
          <p:cNvSpPr/>
          <p:nvPr/>
        </p:nvSpPr>
        <p:spPr>
          <a:xfrm>
            <a:off x="8082277" y="4590926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Multiply 101"/>
          <p:cNvSpPr/>
          <p:nvPr/>
        </p:nvSpPr>
        <p:spPr>
          <a:xfrm>
            <a:off x="8313648" y="4590926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Multiply 102"/>
          <p:cNvSpPr/>
          <p:nvPr/>
        </p:nvSpPr>
        <p:spPr>
          <a:xfrm>
            <a:off x="8563620" y="4590926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844139" y="4289015"/>
                <a:ext cx="491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139" y="4289015"/>
                <a:ext cx="49135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>
            <a:off x="10049542" y="3454432"/>
            <a:ext cx="6135" cy="6297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9951500" y="3447257"/>
            <a:ext cx="203489" cy="45795"/>
            <a:chOff x="5747243" y="5334113"/>
            <a:chExt cx="217388" cy="49987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10800000">
            <a:off x="9954155" y="4040098"/>
            <a:ext cx="203489" cy="45795"/>
            <a:chOff x="5747243" y="5334113"/>
            <a:chExt cx="217388" cy="49987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0055677" y="4137952"/>
            <a:ext cx="0" cy="1633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9953933" y="4118543"/>
            <a:ext cx="203489" cy="45795"/>
            <a:chOff x="5747243" y="5334113"/>
            <a:chExt cx="217388" cy="49987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 rot="10800000">
            <a:off x="9953933" y="4259685"/>
            <a:ext cx="203489" cy="45795"/>
            <a:chOff x="5747243" y="5334113"/>
            <a:chExt cx="217388" cy="49987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flipV="1">
            <a:off x="10049288" y="3775934"/>
            <a:ext cx="439852" cy="51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0254008" y="1648491"/>
            <a:ext cx="6135" cy="6297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0155966" y="1641316"/>
            <a:ext cx="227295" cy="45795"/>
            <a:chOff x="5747243" y="5334113"/>
            <a:chExt cx="242820" cy="49987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5947792" y="5336018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0158621" y="2234157"/>
            <a:ext cx="203489" cy="45795"/>
            <a:chOff x="5747243" y="5334113"/>
            <a:chExt cx="217388" cy="49987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>
            <a:off x="10260143" y="2332011"/>
            <a:ext cx="0" cy="16339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0158399" y="2312602"/>
            <a:ext cx="203489" cy="45795"/>
            <a:chOff x="5747243" y="5334113"/>
            <a:chExt cx="217388" cy="49987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 rot="10800000">
            <a:off x="10158399" y="2453744"/>
            <a:ext cx="203489" cy="45795"/>
            <a:chOff x="5747243" y="5334113"/>
            <a:chExt cx="217388" cy="49987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5766681" y="5339828"/>
              <a:ext cx="170061" cy="333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5922360" y="5334113"/>
              <a:ext cx="42271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5747243" y="5336018"/>
              <a:ext cx="35359" cy="4808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/>
          <p:cNvCxnSpPr/>
          <p:nvPr/>
        </p:nvCxnSpPr>
        <p:spPr>
          <a:xfrm flipV="1">
            <a:off x="10245845" y="1965397"/>
            <a:ext cx="663798" cy="350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905859" y="1964405"/>
            <a:ext cx="19065" cy="17779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9608359" y="1563291"/>
                <a:ext cx="5279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59" y="1563291"/>
                <a:ext cx="52796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472000" y="3382314"/>
                <a:ext cx="537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000" y="3382314"/>
                <a:ext cx="5374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10503439" y="3359141"/>
            <a:ext cx="850730" cy="826677"/>
            <a:chOff x="2657975" y="3916496"/>
            <a:chExt cx="1471782" cy="1454043"/>
          </a:xfrm>
        </p:grpSpPr>
        <p:grpSp>
          <p:nvGrpSpPr>
            <p:cNvPr id="153" name="Group 152"/>
            <p:cNvGrpSpPr/>
            <p:nvPr/>
          </p:nvGrpSpPr>
          <p:grpSpPr>
            <a:xfrm>
              <a:off x="2767578" y="4622762"/>
              <a:ext cx="532675" cy="548151"/>
              <a:chOff x="1907704" y="5445224"/>
              <a:chExt cx="532675" cy="548151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907704" y="5445224"/>
                <a:ext cx="532675" cy="54815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122399" y="5666415"/>
                <a:ext cx="103983" cy="105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94136" y="4617021"/>
              <a:ext cx="532675" cy="548151"/>
              <a:chOff x="1907704" y="5445224"/>
              <a:chExt cx="532675" cy="548151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1907704" y="5445224"/>
                <a:ext cx="532675" cy="54815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122399" y="5666415"/>
                <a:ext cx="103983" cy="105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127015" y="3934664"/>
              <a:ext cx="532675" cy="548151"/>
              <a:chOff x="1907704" y="5445224"/>
              <a:chExt cx="532675" cy="54815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1907704" y="5445224"/>
                <a:ext cx="532675" cy="54815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2122399" y="5666415"/>
                <a:ext cx="103983" cy="105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56" name="Oval 155"/>
            <p:cNvSpPr/>
            <p:nvPr/>
          </p:nvSpPr>
          <p:spPr>
            <a:xfrm>
              <a:off x="2657975" y="3916496"/>
              <a:ext cx="1471782" cy="14540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44972" y="4487727"/>
              <a:ext cx="311322" cy="3173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8" name="Oval 157"/>
            <p:cNvSpPr/>
            <p:nvPr/>
          </p:nvSpPr>
          <p:spPr>
            <a:xfrm>
              <a:off x="2955304" y="4206240"/>
              <a:ext cx="887348" cy="872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937870" y="4307434"/>
            <a:ext cx="1995980" cy="59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0-Junction</a:t>
            </a:r>
          </a:p>
        </p:txBody>
      </p:sp>
      <p:sp>
        <p:nvSpPr>
          <p:cNvPr id="196" name="Oval 195"/>
          <p:cNvSpPr/>
          <p:nvPr/>
        </p:nvSpPr>
        <p:spPr>
          <a:xfrm>
            <a:off x="11926208" y="3178125"/>
            <a:ext cx="1017809" cy="1050915"/>
          </a:xfrm>
          <a:prstGeom prst="ellipse">
            <a:avLst/>
          </a:prstGeom>
          <a:scene3d>
            <a:camera prst="isometricOffAxis1Left"/>
            <a:lightRig rig="threePt" dir="t"/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97" name="Group 196"/>
          <p:cNvGrpSpPr/>
          <p:nvPr/>
        </p:nvGrpSpPr>
        <p:grpSpPr>
          <a:xfrm rot="5400000">
            <a:off x="12404515" y="3998526"/>
            <a:ext cx="219338" cy="1073267"/>
            <a:chOff x="4644008" y="2060848"/>
            <a:chExt cx="504056" cy="2065585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4644008" y="2204864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4644008" y="2708920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4644008" y="3212976"/>
              <a:ext cx="504056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4644008" y="2060848"/>
              <a:ext cx="0" cy="2065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12234851" y="3435646"/>
                <a:ext cx="4587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851" y="3435646"/>
                <a:ext cx="458779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Multiply 202"/>
          <p:cNvSpPr/>
          <p:nvPr/>
        </p:nvSpPr>
        <p:spPr>
          <a:xfrm>
            <a:off x="12076884" y="4162523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4" name="Multiply 203"/>
          <p:cNvSpPr/>
          <p:nvPr/>
        </p:nvSpPr>
        <p:spPr>
          <a:xfrm>
            <a:off x="12308255" y="4162523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5" name="Multiply 204"/>
          <p:cNvSpPr/>
          <p:nvPr/>
        </p:nvSpPr>
        <p:spPr>
          <a:xfrm>
            <a:off x="12558227" y="4162523"/>
            <a:ext cx="338808" cy="258841"/>
          </a:xfrm>
          <a:prstGeom prst="mathMultiply">
            <a:avLst>
              <a:gd name="adj1" fmla="val 3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838685" y="3793580"/>
                <a:ext cx="5339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685" y="3793580"/>
                <a:ext cx="53392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/>
          <p:cNvCxnSpPr/>
          <p:nvPr/>
        </p:nvCxnSpPr>
        <p:spPr>
          <a:xfrm>
            <a:off x="11354169" y="3768200"/>
            <a:ext cx="930792" cy="10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rved Down Arrow 218"/>
          <p:cNvSpPr/>
          <p:nvPr/>
        </p:nvSpPr>
        <p:spPr>
          <a:xfrm>
            <a:off x="12068464" y="2984023"/>
            <a:ext cx="851000" cy="416724"/>
          </a:xfrm>
          <a:prstGeom prst="curvedDownArrow">
            <a:avLst>
              <a:gd name="adj1" fmla="val 25000"/>
              <a:gd name="adj2" fmla="val 52252"/>
              <a:gd name="adj3" fmla="val 54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7152005" y="2465720"/>
            <a:ext cx="864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 flipV="1">
            <a:off x="7152006" y="2550126"/>
            <a:ext cx="864256" cy="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7191868" y="2071112"/>
                <a:ext cx="4932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68" y="2071112"/>
                <a:ext cx="4932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2346" r="-98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124464" y="2569283"/>
                <a:ext cx="5789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464" y="2569283"/>
                <a:ext cx="578941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0526" r="-526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/>
          <p:cNvCxnSpPr/>
          <p:nvPr/>
        </p:nvCxnSpPr>
        <p:spPr>
          <a:xfrm>
            <a:off x="7141118" y="4349562"/>
            <a:ext cx="864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 flipV="1">
            <a:off x="7141119" y="4433969"/>
            <a:ext cx="864256" cy="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7081322" y="3859728"/>
                <a:ext cx="4932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22" y="3859728"/>
                <a:ext cx="493277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2346" r="-987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/>
              <p:cNvSpPr txBox="1"/>
              <p:nvPr/>
            </p:nvSpPr>
            <p:spPr>
              <a:xfrm>
                <a:off x="7077037" y="4482946"/>
                <a:ext cx="5789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37" y="4482946"/>
                <a:ext cx="578941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526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/>
              <p:cNvSpPr txBox="1"/>
              <p:nvPr/>
            </p:nvSpPr>
            <p:spPr>
              <a:xfrm>
                <a:off x="12148888" y="2479519"/>
                <a:ext cx="775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5" name="TextBox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888" y="2479519"/>
                <a:ext cx="77527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149698" y="3844684"/>
            <a:ext cx="1945365" cy="936113"/>
            <a:chOff x="-679279" y="3475318"/>
            <a:chExt cx="2772339" cy="1238419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1814892" y="3711408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676935" y="3586235"/>
              <a:ext cx="1155879" cy="231770"/>
              <a:chOff x="5353865" y="4170206"/>
              <a:chExt cx="2519971" cy="576064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 flipH="1">
                <a:off x="5353865" y="4458238"/>
                <a:ext cx="4213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5775177" y="4170206"/>
                <a:ext cx="8688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5862057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6001195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6119439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258577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381751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6520889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637228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6783509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6906096" y="4170206"/>
                <a:ext cx="72008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6960789" y="4458240"/>
                <a:ext cx="913047" cy="4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-345381" y="3475318"/>
              <a:ext cx="1199093" cy="470490"/>
              <a:chOff x="2139638" y="3149730"/>
              <a:chExt cx="3761510" cy="1155571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2139638" y="3704678"/>
                <a:ext cx="7934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4951907" y="3704678"/>
                <a:ext cx="9492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Arc 187"/>
              <p:cNvSpPr/>
              <p:nvPr/>
            </p:nvSpPr>
            <p:spPr>
              <a:xfrm>
                <a:off x="2911270" y="3170163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9" name="Arc 188"/>
              <p:cNvSpPr/>
              <p:nvPr/>
            </p:nvSpPr>
            <p:spPr>
              <a:xfrm>
                <a:off x="3424728" y="3159173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0" name="Arc 189"/>
              <p:cNvSpPr/>
              <p:nvPr/>
            </p:nvSpPr>
            <p:spPr>
              <a:xfrm>
                <a:off x="3938186" y="3149730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1" name="Arc 190"/>
              <p:cNvSpPr/>
              <p:nvPr/>
            </p:nvSpPr>
            <p:spPr>
              <a:xfrm>
                <a:off x="4455278" y="3150397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92" name="Straight Connector 191"/>
            <p:cNvCxnSpPr/>
            <p:nvPr/>
          </p:nvCxnSpPr>
          <p:spPr>
            <a:xfrm>
              <a:off x="-360565" y="3691092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360565" y="4465533"/>
              <a:ext cx="1957" cy="222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814892" y="4300539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345381" y="4680287"/>
              <a:ext cx="2177862" cy="1884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1511226" y="3902055"/>
              <a:ext cx="579574" cy="57522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8" name="Oval 207"/>
            <p:cNvSpPr/>
            <p:nvPr/>
          </p:nvSpPr>
          <p:spPr>
            <a:xfrm>
              <a:off x="-679279" y="3874337"/>
              <a:ext cx="607919" cy="60294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-625199" y="3881320"/>
                  <a:ext cx="517380" cy="488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199" y="3881320"/>
                  <a:ext cx="567781" cy="52223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1541048" y="3863916"/>
                  <a:ext cx="552012" cy="488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047" y="3863916"/>
                  <a:ext cx="605675" cy="5222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Arrow Connector 212"/>
            <p:cNvCxnSpPr/>
            <p:nvPr/>
          </p:nvCxnSpPr>
          <p:spPr>
            <a:xfrm>
              <a:off x="240767" y="3963689"/>
              <a:ext cx="92329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88126" y="3948058"/>
                  <a:ext cx="518934" cy="5700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25" y="3948058"/>
                  <a:ext cx="553070" cy="59683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02345" y="2049014"/>
            <a:ext cx="1914030" cy="925148"/>
            <a:chOff x="-671191" y="1540515"/>
            <a:chExt cx="2770751" cy="1238419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1822980" y="1776605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685023" y="1651432"/>
              <a:ext cx="1155879" cy="231770"/>
              <a:chOff x="5353865" y="4170206"/>
              <a:chExt cx="2519971" cy="576064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>
                <a:off x="5353865" y="4458238"/>
                <a:ext cx="4213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5775177" y="4170206"/>
                <a:ext cx="8688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5862057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6001195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119439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6258577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6381751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6520889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6637228" y="4170206"/>
                <a:ext cx="139138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6783509" y="4170206"/>
                <a:ext cx="112813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906096" y="4170206"/>
                <a:ext cx="72008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 flipV="1">
                <a:off x="6960789" y="4458240"/>
                <a:ext cx="913047" cy="4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-337293" y="1540515"/>
              <a:ext cx="1199093" cy="470490"/>
              <a:chOff x="2139638" y="3149730"/>
              <a:chExt cx="3761510" cy="1155571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>
                <a:off x="2139638" y="3704678"/>
                <a:ext cx="79341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4951907" y="3704678"/>
                <a:ext cx="9492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rc 236"/>
              <p:cNvSpPr/>
              <p:nvPr/>
            </p:nvSpPr>
            <p:spPr>
              <a:xfrm>
                <a:off x="2911270" y="3170163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8" name="Arc 237"/>
              <p:cNvSpPr/>
              <p:nvPr/>
            </p:nvSpPr>
            <p:spPr>
              <a:xfrm>
                <a:off x="3424728" y="3159173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9" name="Arc 238"/>
              <p:cNvSpPr/>
              <p:nvPr/>
            </p:nvSpPr>
            <p:spPr>
              <a:xfrm>
                <a:off x="3938186" y="3149730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0" name="Arc 239"/>
              <p:cNvSpPr/>
              <p:nvPr/>
            </p:nvSpPr>
            <p:spPr>
              <a:xfrm>
                <a:off x="4455278" y="3150397"/>
                <a:ext cx="506454" cy="1135138"/>
              </a:xfrm>
              <a:prstGeom prst="arc">
                <a:avLst>
                  <a:gd name="adj1" fmla="val 10986045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241" name="Straight Connector 240"/>
            <p:cNvCxnSpPr/>
            <p:nvPr/>
          </p:nvCxnSpPr>
          <p:spPr>
            <a:xfrm>
              <a:off x="-352477" y="1756289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-352477" y="2530730"/>
              <a:ext cx="1957" cy="222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822980" y="2365736"/>
              <a:ext cx="0" cy="413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-337293" y="2745484"/>
              <a:ext cx="2177862" cy="1884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1519314" y="1967252"/>
              <a:ext cx="579574" cy="57522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1" name="Oval 250"/>
            <p:cNvSpPr/>
            <p:nvPr/>
          </p:nvSpPr>
          <p:spPr>
            <a:xfrm>
              <a:off x="-671191" y="1939534"/>
              <a:ext cx="607919" cy="60294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-617112" y="1946518"/>
                  <a:ext cx="515246" cy="4943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17111" y="1946517"/>
                  <a:ext cx="417358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1549136" y="1929113"/>
                  <a:ext cx="550424" cy="4943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136" y="1929113"/>
                  <a:ext cx="4457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488124" y="2026180"/>
                  <a:ext cx="515153" cy="57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25" y="2026180"/>
                  <a:ext cx="548943" cy="60391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/>
            <p:cNvCxnSpPr/>
            <p:nvPr/>
          </p:nvCxnSpPr>
          <p:spPr>
            <a:xfrm>
              <a:off x="248855" y="2026180"/>
              <a:ext cx="92329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ounded Rectangle 216"/>
          <p:cNvSpPr/>
          <p:nvPr/>
        </p:nvSpPr>
        <p:spPr>
          <a:xfrm>
            <a:off x="4967537" y="3350753"/>
            <a:ext cx="4459236" cy="173443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18" name="Rounded Rectangle 217"/>
          <p:cNvSpPr/>
          <p:nvPr/>
        </p:nvSpPr>
        <p:spPr>
          <a:xfrm>
            <a:off x="4967537" y="1390896"/>
            <a:ext cx="4439612" cy="18736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5" name="TextBox 244"/>
          <p:cNvSpPr txBox="1"/>
          <p:nvPr/>
        </p:nvSpPr>
        <p:spPr>
          <a:xfrm>
            <a:off x="5139731" y="3275623"/>
            <a:ext cx="761059" cy="59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M2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102345" y="1340768"/>
            <a:ext cx="761059" cy="592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M1</a:t>
            </a:r>
          </a:p>
        </p:txBody>
      </p:sp>
      <p:sp>
        <p:nvSpPr>
          <p:cNvPr id="209" name="Curved Down Arrow 208"/>
          <p:cNvSpPr/>
          <p:nvPr/>
        </p:nvSpPr>
        <p:spPr>
          <a:xfrm>
            <a:off x="8088290" y="3422863"/>
            <a:ext cx="851000" cy="416724"/>
          </a:xfrm>
          <a:prstGeom prst="curvedDownArrow">
            <a:avLst>
              <a:gd name="adj1" fmla="val 25000"/>
              <a:gd name="adj2" fmla="val 52252"/>
              <a:gd name="adj3" fmla="val 54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2" name="Curved Down Arrow 211"/>
          <p:cNvSpPr/>
          <p:nvPr/>
        </p:nvSpPr>
        <p:spPr>
          <a:xfrm>
            <a:off x="8040825" y="1609126"/>
            <a:ext cx="851000" cy="416724"/>
          </a:xfrm>
          <a:prstGeom prst="curvedDownArrow">
            <a:avLst>
              <a:gd name="adj1" fmla="val 18792"/>
              <a:gd name="adj2" fmla="val 52252"/>
              <a:gd name="adj3" fmla="val 54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7617386" y="3336535"/>
                <a:ext cx="4707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86" y="3336535"/>
                <a:ext cx="470706" cy="49244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7611893" y="1456865"/>
                <a:ext cx="4612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893" y="1456865"/>
                <a:ext cx="461215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Connector 248"/>
          <p:cNvCxnSpPr/>
          <p:nvPr/>
        </p:nvCxnSpPr>
        <p:spPr>
          <a:xfrm>
            <a:off x="10277814" y="1650236"/>
            <a:ext cx="6135" cy="6297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5690" y="1254884"/>
            <a:ext cx="7436131" cy="3331880"/>
            <a:chOff x="553689" y="1254884"/>
            <a:chExt cx="7436131" cy="3331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710135" y="1650906"/>
                  <a:ext cx="54053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35" y="1650906"/>
                  <a:ext cx="54053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3398397" y="1628800"/>
              <a:ext cx="546102" cy="655749"/>
              <a:chOff x="2482580" y="3348083"/>
              <a:chExt cx="546102" cy="65574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559882" y="3414348"/>
                <a:ext cx="468800" cy="4288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616926" y="3480612"/>
                <a:ext cx="295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>
                    <a:solidFill>
                      <a:schemeClr val="bg1"/>
                    </a:solidFill>
                  </a:rPr>
                  <a:t>-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82580" y="3348083"/>
                <a:ext cx="364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A" sz="2800" dirty="0">
                    <a:solidFill>
                      <a:schemeClr val="bg1"/>
                    </a:solidFill>
                  </a:rPr>
                  <a:t>+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" name="Straight Arrow Connector 4"/>
            <p:cNvCxnSpPr>
              <a:stCxn id="3" idx="3"/>
              <a:endCxn id="56" idx="1"/>
            </p:cNvCxnSpPr>
            <p:nvPr/>
          </p:nvCxnSpPr>
          <p:spPr>
            <a:xfrm>
              <a:off x="1250668" y="1912516"/>
              <a:ext cx="328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2329321" y="2198491"/>
              <a:ext cx="841722" cy="55558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263108" y="2208629"/>
                  <a:ext cx="102348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08" y="2208629"/>
                  <a:ext cx="102348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4214208" y="2750931"/>
              <a:ext cx="1143775" cy="562999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9" name="Straight Arrow Connector 8"/>
            <p:cNvCxnSpPr>
              <a:stCxn id="56" idx="3"/>
              <a:endCxn id="70" idx="2"/>
            </p:cNvCxnSpPr>
            <p:nvPr/>
          </p:nvCxnSpPr>
          <p:spPr>
            <a:xfrm flipV="1">
              <a:off x="2211268" y="1909484"/>
              <a:ext cx="1264431" cy="3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53689" y="2731849"/>
                  <a:ext cx="86703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89" y="2731849"/>
                  <a:ext cx="86703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 flipV="1">
              <a:off x="3467792" y="3645413"/>
              <a:ext cx="546102" cy="645675"/>
              <a:chOff x="2482580" y="3414348"/>
              <a:chExt cx="546102" cy="64567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559882" y="3414348"/>
                <a:ext cx="468800" cy="4288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4318" y="3536803"/>
                <a:ext cx="295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>
                    <a:solidFill>
                      <a:schemeClr val="bg1"/>
                    </a:solidFill>
                  </a:rPr>
                  <a:t>-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82580" y="3430262"/>
                <a:ext cx="364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A" sz="2800" dirty="0">
                    <a:solidFill>
                      <a:schemeClr val="bg1"/>
                    </a:solidFill>
                  </a:rPr>
                  <a:t>+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5018556" y="3573016"/>
              <a:ext cx="1084400" cy="981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3" name="Straight Arrow Connector 12"/>
            <p:cNvCxnSpPr>
              <a:stCxn id="67" idx="6"/>
              <a:endCxn id="12" idx="1"/>
            </p:cNvCxnSpPr>
            <p:nvPr/>
          </p:nvCxnSpPr>
          <p:spPr>
            <a:xfrm flipV="1">
              <a:off x="4013894" y="4063544"/>
              <a:ext cx="1004662" cy="13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97392" y="1865591"/>
              <a:ext cx="1851702" cy="5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35794" y="4075052"/>
              <a:ext cx="1851702" cy="5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732240" y="2060848"/>
              <a:ext cx="1023485" cy="555586"/>
              <a:chOff x="2407110" y="4370023"/>
              <a:chExt cx="1023485" cy="555586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502127" y="4370023"/>
                <a:ext cx="841722" cy="5555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2407110" y="4398931"/>
                    <a:ext cx="102348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110" y="4398931"/>
                    <a:ext cx="1023485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6780603" y="3377470"/>
              <a:ext cx="1031757" cy="555586"/>
              <a:chOff x="2407110" y="4370023"/>
              <a:chExt cx="1031757" cy="555586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2502127" y="4370023"/>
                <a:ext cx="841722" cy="5555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2407110" y="4398931"/>
                    <a:ext cx="103175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110" y="4398931"/>
                    <a:ext cx="103175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102117" y="1254884"/>
                  <a:ext cx="6865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117" y="1254884"/>
                  <a:ext cx="68659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294950" y="4063544"/>
                  <a:ext cx="69487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950" y="4063544"/>
                  <a:ext cx="69487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365740" y="3008862"/>
              <a:ext cx="1642005" cy="36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296150" y="3919605"/>
              <a:ext cx="331" cy="158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272020" y="3224409"/>
              <a:ext cx="508" cy="1334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65" idx="0"/>
            </p:cNvCxnSpPr>
            <p:nvPr/>
          </p:nvCxnSpPr>
          <p:spPr>
            <a:xfrm>
              <a:off x="7243982" y="1870201"/>
              <a:ext cx="4136" cy="1906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027822" y="2708531"/>
              <a:ext cx="468800" cy="523220"/>
              <a:chOff x="2430281" y="3348083"/>
              <a:chExt cx="468800" cy="52322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430281" y="3425114"/>
                <a:ext cx="468800" cy="4288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482580" y="3348083"/>
                <a:ext cx="364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A" sz="2800" dirty="0">
                    <a:solidFill>
                      <a:schemeClr val="bg1"/>
                    </a:solidFill>
                  </a:rPr>
                  <a:t>+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stCxn id="65" idx="2"/>
            </p:cNvCxnSpPr>
            <p:nvPr/>
          </p:nvCxnSpPr>
          <p:spPr>
            <a:xfrm>
              <a:off x="7248118" y="2616434"/>
              <a:ext cx="3582" cy="162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824568" y="2460767"/>
                  <a:ext cx="7317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568" y="2460767"/>
                  <a:ext cx="731739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75692" y="2750931"/>
                  <a:ext cx="11437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fr-CA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692" y="2750931"/>
                  <a:ext cx="1143775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 rot="10800000" flipV="1">
              <a:off x="1731832" y="2792409"/>
              <a:ext cx="574164" cy="523221"/>
              <a:chOff x="2482580" y="3389172"/>
              <a:chExt cx="574164" cy="52322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559882" y="3414348"/>
                <a:ext cx="468800" cy="42883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482580" y="3389172"/>
                <a:ext cx="364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CA" sz="2800" dirty="0">
                    <a:solidFill>
                      <a:schemeClr val="bg1"/>
                    </a:solidFill>
                  </a:rPr>
                  <a:t>+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61470" y="3389173"/>
                <a:ext cx="295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>
                    <a:solidFill>
                      <a:schemeClr val="bg1"/>
                    </a:solidFill>
                  </a:rPr>
                  <a:t>-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094395" y="3596383"/>
                  <a:ext cx="922111" cy="879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395" y="3596383"/>
                  <a:ext cx="922112" cy="6059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ounded Rectangle 29"/>
            <p:cNvSpPr/>
            <p:nvPr/>
          </p:nvSpPr>
          <p:spPr>
            <a:xfrm>
              <a:off x="4997948" y="1411236"/>
              <a:ext cx="1084400" cy="981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73787" y="1434603"/>
                  <a:ext cx="913840" cy="879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787" y="1434603"/>
                  <a:ext cx="913840" cy="8799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>
              <a:off x="1578915" y="1634723"/>
              <a:ext cx="632353" cy="555586"/>
              <a:chOff x="2407110" y="4370023"/>
              <a:chExt cx="632353" cy="55558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2407110" y="4370023"/>
                <a:ext cx="632353" cy="5555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407110" y="4398931"/>
                    <a:ext cx="62408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110" y="4398931"/>
                    <a:ext cx="624082" cy="5232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endCxn id="6" idx="1"/>
            </p:cNvCxnSpPr>
            <p:nvPr/>
          </p:nvCxnSpPr>
          <p:spPr>
            <a:xfrm flipV="1">
              <a:off x="1971675" y="2476284"/>
              <a:ext cx="357646" cy="42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715277" y="2136288"/>
              <a:ext cx="9455" cy="342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6" idx="3"/>
            </p:cNvCxnSpPr>
            <p:nvPr/>
          </p:nvCxnSpPr>
          <p:spPr>
            <a:xfrm flipH="1">
              <a:off x="3171043" y="2470517"/>
              <a:ext cx="564957" cy="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8" idx="0"/>
            </p:cNvCxnSpPr>
            <p:nvPr/>
          </p:nvCxnSpPr>
          <p:spPr>
            <a:xfrm flipH="1" flipV="1">
              <a:off x="1993900" y="2479040"/>
              <a:ext cx="394" cy="3385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430237" y="2234172"/>
                  <a:ext cx="6060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237" y="2234172"/>
                  <a:ext cx="606063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296031" y="2363566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31" y="2363566"/>
                  <a:ext cx="590418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3937307" y="1920240"/>
              <a:ext cx="1053793" cy="80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2308407" y="3233454"/>
              <a:ext cx="841722" cy="55558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242376" y="3254152"/>
                  <a:ext cx="102348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376" y="3254152"/>
                  <a:ext cx="1023485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>
              <a:off x="2015863" y="3511247"/>
              <a:ext cx="292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3"/>
            </p:cNvCxnSpPr>
            <p:nvPr/>
          </p:nvCxnSpPr>
          <p:spPr>
            <a:xfrm flipH="1" flipV="1">
              <a:off x="3150129" y="3511247"/>
              <a:ext cx="647171" cy="11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96440" y="3224798"/>
              <a:ext cx="1528" cy="295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1"/>
              <a:endCxn id="58" idx="2"/>
            </p:cNvCxnSpPr>
            <p:nvPr/>
          </p:nvCxnSpPr>
          <p:spPr>
            <a:xfrm flipH="1" flipV="1">
              <a:off x="2228694" y="3032004"/>
              <a:ext cx="1985514" cy="4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58" idx="6"/>
            </p:cNvCxnSpPr>
            <p:nvPr/>
          </p:nvCxnSpPr>
          <p:spPr>
            <a:xfrm flipV="1">
              <a:off x="1356360" y="3032004"/>
              <a:ext cx="403534" cy="26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473090" y="3177121"/>
                  <a:ext cx="6060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90" y="3177121"/>
                  <a:ext cx="606063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779494" y="3521247"/>
              <a:ext cx="2" cy="341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287760" y="3012541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760" y="3012541"/>
                  <a:ext cx="59868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767179" y="3822769"/>
                  <a:ext cx="54880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9" y="3822769"/>
                  <a:ext cx="548805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>
              <a:stCxn id="50" idx="3"/>
              <a:endCxn id="54" idx="1"/>
            </p:cNvCxnSpPr>
            <p:nvPr/>
          </p:nvCxnSpPr>
          <p:spPr>
            <a:xfrm>
              <a:off x="1315984" y="4084379"/>
              <a:ext cx="3199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4" idx="3"/>
            </p:cNvCxnSpPr>
            <p:nvPr/>
          </p:nvCxnSpPr>
          <p:spPr>
            <a:xfrm flipV="1">
              <a:off x="2268312" y="4081347"/>
              <a:ext cx="1264431" cy="3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635959" y="3806586"/>
              <a:ext cx="632353" cy="555586"/>
              <a:chOff x="2407110" y="4370023"/>
              <a:chExt cx="632353" cy="55558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407110" y="4370023"/>
                <a:ext cx="632353" cy="5555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407110" y="4398931"/>
                    <a:ext cx="63235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110" y="4398931"/>
                    <a:ext cx="632353" cy="5232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17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51312" y="1484785"/>
            <a:ext cx="11953328" cy="3312533"/>
            <a:chOff x="-1908720" y="1366147"/>
            <a:chExt cx="11953328" cy="331253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1908720" y="1366147"/>
              <a:ext cx="11953328" cy="3312533"/>
              <a:chOff x="-1908720" y="1366147"/>
              <a:chExt cx="11953328" cy="3312533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869244" y="1972894"/>
                <a:ext cx="2175364" cy="2705786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-1908720" y="1772816"/>
                <a:ext cx="1908720" cy="376153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Impedance target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138592" y="2233633"/>
                <a:ext cx="1738160" cy="352957"/>
              </a:xfrm>
              <a:prstGeom prst="roundRect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M1 Drive</a:t>
                </a:r>
              </a:p>
            </p:txBody>
          </p:sp>
          <p:cxnSp>
            <p:nvCxnSpPr>
              <p:cNvPr id="7" name="Straight Arrow Connector 6"/>
              <p:cNvCxnSpPr>
                <a:stCxn id="5" idx="3"/>
              </p:cNvCxnSpPr>
              <p:nvPr/>
            </p:nvCxnSpPr>
            <p:spPr>
              <a:xfrm flipV="1">
                <a:off x="0" y="1954530"/>
                <a:ext cx="1992630" cy="63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4" idx="3"/>
              </p:cNvCxnSpPr>
              <p:nvPr/>
            </p:nvCxnSpPr>
            <p:spPr>
              <a:xfrm>
                <a:off x="7061998" y="2426545"/>
                <a:ext cx="1076594" cy="42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144574" y="2108432"/>
                <a:ext cx="591829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PWM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146212" y="2699731"/>
                <a:ext cx="1738160" cy="354889"/>
              </a:xfrm>
              <a:prstGeom prst="round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Current Sensor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6224664" y="2901123"/>
                <a:ext cx="1906308" cy="48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6777416" y="2193910"/>
                <a:ext cx="284582" cy="46527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8209" y="2306004"/>
                <a:ext cx="247446" cy="241084"/>
                <a:chOff x="8170749" y="358991"/>
                <a:chExt cx="392850" cy="403271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170749" y="358991"/>
                  <a:ext cx="392850" cy="4032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330565" y="695325"/>
                  <a:ext cx="8572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8221075" y="503476"/>
                  <a:ext cx="106680" cy="114300"/>
                  <a:chOff x="7842885" y="512445"/>
                  <a:chExt cx="106680" cy="11430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7842885" y="569595"/>
                    <a:ext cx="1066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7896225" y="512445"/>
                    <a:ext cx="0" cy="114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6229665" y="2542068"/>
                <a:ext cx="3927" cy="3687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6342248" y="2420396"/>
                <a:ext cx="418355" cy="11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6750548" y="2168416"/>
                    <a:ext cx="332592" cy="4430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0548" y="2168416"/>
                    <a:ext cx="332591" cy="5014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 flipH="1">
                <a:off x="662941" y="4351020"/>
                <a:ext cx="7498079" cy="381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-486126" y="2484670"/>
                <a:ext cx="1019926" cy="56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1649817" y="2240370"/>
                <a:ext cx="656890" cy="5433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23808" y="2364118"/>
                <a:ext cx="247446" cy="241084"/>
                <a:chOff x="8170749" y="358991"/>
                <a:chExt cx="392850" cy="403271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170749" y="358991"/>
                  <a:ext cx="392850" cy="4032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8330565" y="695325"/>
                  <a:ext cx="8572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8221075" y="503476"/>
                  <a:ext cx="106680" cy="114300"/>
                  <a:chOff x="7842885" y="512445"/>
                  <a:chExt cx="106680" cy="114300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842885" y="569595"/>
                    <a:ext cx="1066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7896225" y="512445"/>
                    <a:ext cx="0" cy="114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646003" y="2612048"/>
                <a:ext cx="13855" cy="17833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767847" y="2473064"/>
                <a:ext cx="885378" cy="6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441520" y="2301864"/>
                    <a:ext cx="115085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520" y="2301864"/>
                    <a:ext cx="115085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>
                <a:stCxn id="120" idx="6"/>
                <a:endCxn id="16" idx="2"/>
              </p:cNvCxnSpPr>
              <p:nvPr/>
            </p:nvCxnSpPr>
            <p:spPr>
              <a:xfrm>
                <a:off x="5810285" y="2424627"/>
                <a:ext cx="287924" cy="19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5752487" y="1981978"/>
                    <a:ext cx="48898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2488" y="1981978"/>
                    <a:ext cx="52693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-5953" y="2456686"/>
                    <a:ext cx="44762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53" y="2456686"/>
                    <a:ext cx="48102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978164" y="2473064"/>
                    <a:ext cx="43300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164" y="2473064"/>
                    <a:ext cx="464743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ounded Rectangle 43"/>
              <p:cNvSpPr/>
              <p:nvPr/>
            </p:nvSpPr>
            <p:spPr>
              <a:xfrm>
                <a:off x="1667361" y="3042700"/>
                <a:ext cx="656890" cy="621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442907" y="3148586"/>
                    <a:ext cx="115085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2907" y="3148587"/>
                    <a:ext cx="115085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/>
              <p:nvPr/>
            </p:nvCxnSpPr>
            <p:spPr>
              <a:xfrm>
                <a:off x="670005" y="3330530"/>
                <a:ext cx="1003021" cy="27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1981200" y="1943100"/>
                <a:ext cx="1905" cy="2827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2317206" y="3325584"/>
                <a:ext cx="455919" cy="49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2306707" y="2494150"/>
                <a:ext cx="455919" cy="49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866009" y="3636666"/>
                <a:ext cx="1581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Feedback linearization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28064" y="4054163"/>
                    <a:ext cx="1611980" cy="3077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Output position (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64" y="4054163"/>
                    <a:ext cx="1811522" cy="33855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020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80" idx="3"/>
              </p:cNvCxnSpPr>
              <p:nvPr/>
            </p:nvCxnSpPr>
            <p:spPr>
              <a:xfrm flipV="1">
                <a:off x="4499991" y="2426208"/>
                <a:ext cx="224409" cy="3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4736151" y="2190075"/>
                <a:ext cx="550362" cy="4691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4698582" y="2149970"/>
                    <a:ext cx="537134" cy="4694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A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CA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581" y="2149970"/>
                    <a:ext cx="592085" cy="5322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6290732" y="1983750"/>
                    <a:ext cx="47436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0732" y="1983750"/>
                    <a:ext cx="509755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8164855" y="4141180"/>
                <a:ext cx="1732211" cy="367940"/>
              </a:xfrm>
              <a:prstGeom prst="round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dirty="0"/>
                  <a:t>Position </a:t>
                </a:r>
                <a:r>
                  <a:rPr lang="fr-CA" sz="1600" dirty="0" err="1"/>
                  <a:t>Sensor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06866" y="1609380"/>
                <a:ext cx="609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Plant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8146212" y="3190735"/>
                <a:ext cx="1758474" cy="347349"/>
              </a:xfrm>
              <a:prstGeom prst="roundRect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dirty="0"/>
                  <a:t>M2 Drive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6342247" y="2636912"/>
                    <a:ext cx="113140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/>
                      <a:t>M1 current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CA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247" y="2636912"/>
                    <a:ext cx="1339021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64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ounded Rectangle 79"/>
              <p:cNvSpPr/>
              <p:nvPr/>
            </p:nvSpPr>
            <p:spPr>
              <a:xfrm>
                <a:off x="3957672" y="2115672"/>
                <a:ext cx="542319" cy="621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89" name="Straight Arrow Connector 88"/>
              <p:cNvCxnSpPr>
                <a:endCxn id="80" idx="1"/>
              </p:cNvCxnSpPr>
              <p:nvPr/>
            </p:nvCxnSpPr>
            <p:spPr>
              <a:xfrm flipV="1">
                <a:off x="2967205" y="2426545"/>
                <a:ext cx="990467" cy="8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4227020" y="2183390"/>
                <a:ext cx="1" cy="460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028886" y="2425147"/>
                <a:ext cx="392305" cy="2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995936" y="256490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4139952" y="2270760"/>
                <a:ext cx="182493" cy="2941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317881" y="2273439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-1908720" y="1366147"/>
                <a:ext cx="1902767" cy="330692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Torque limit </a:t>
                </a:r>
              </a:p>
            </p:txBody>
          </p:sp>
          <p:cxnSp>
            <p:nvCxnSpPr>
              <p:cNvPr id="103" name="Straight Arrow Connector 102"/>
              <p:cNvCxnSpPr>
                <a:stCxn id="102" idx="3"/>
              </p:cNvCxnSpPr>
              <p:nvPr/>
            </p:nvCxnSpPr>
            <p:spPr>
              <a:xfrm flipV="1">
                <a:off x="-5953" y="1524000"/>
                <a:ext cx="4247753" cy="74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4223024" y="1540274"/>
                <a:ext cx="3996" cy="591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ounded Rectangle 3"/>
              <p:cNvSpPr/>
              <p:nvPr/>
            </p:nvSpPr>
            <p:spPr>
              <a:xfrm>
                <a:off x="-1908720" y="2301864"/>
                <a:ext cx="1908720" cy="397867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Position target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43577" y="1972896"/>
                <a:ext cx="237564" cy="175884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1600" dirty="0"/>
                  <a:t>+</a:t>
                </a:r>
              </a:p>
              <a:p>
                <a:pPr algn="ctr"/>
                <a:endParaRPr lang="fr-CA" sz="1600" dirty="0"/>
              </a:p>
              <a:p>
                <a:pPr algn="ctr"/>
                <a:endParaRPr lang="fr-CA" sz="1600" dirty="0"/>
              </a:p>
              <a:p>
                <a:pPr algn="ctr"/>
                <a:r>
                  <a:rPr lang="fr-CA" sz="1600" dirty="0"/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235251" y="1590601"/>
                    <a:ext cx="65889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251" y="1590600"/>
                    <a:ext cx="72019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Rounded Rectangle 89"/>
              <p:cNvSpPr/>
              <p:nvPr/>
            </p:nvSpPr>
            <p:spPr>
              <a:xfrm>
                <a:off x="8146212" y="3634279"/>
                <a:ext cx="1738160" cy="354889"/>
              </a:xfrm>
              <a:prstGeom prst="roundRect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Current Sensor</a:t>
                </a:r>
              </a:p>
            </p:txBody>
          </p:sp>
          <p:cxnSp>
            <p:nvCxnSpPr>
              <p:cNvPr id="91" name="Straight Arrow Connector 90"/>
              <p:cNvCxnSpPr>
                <a:stCxn id="98" idx="3"/>
              </p:cNvCxnSpPr>
              <p:nvPr/>
            </p:nvCxnSpPr>
            <p:spPr>
              <a:xfrm>
                <a:off x="7070926" y="3411299"/>
                <a:ext cx="1076594" cy="42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7153502" y="3093185"/>
                <a:ext cx="591829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PWM</a:t>
                </a: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6233592" y="3885877"/>
                <a:ext cx="1906308" cy="48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6786344" y="3178664"/>
                <a:ext cx="284582" cy="46527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6107137" y="3290758"/>
                <a:ext cx="247446" cy="241084"/>
                <a:chOff x="8170749" y="358991"/>
                <a:chExt cx="392850" cy="40327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8170749" y="358991"/>
                  <a:ext cx="392850" cy="4032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330565" y="695325"/>
                  <a:ext cx="8572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8221075" y="503476"/>
                  <a:ext cx="106680" cy="114300"/>
                  <a:chOff x="7842885" y="512445"/>
                  <a:chExt cx="106680" cy="114300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7842885" y="569595"/>
                    <a:ext cx="1066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7896225" y="512445"/>
                    <a:ext cx="0" cy="114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1" name="Straight Arrow Connector 110"/>
              <p:cNvCxnSpPr/>
              <p:nvPr/>
            </p:nvCxnSpPr>
            <p:spPr>
              <a:xfrm flipH="1" flipV="1">
                <a:off x="6238593" y="3526822"/>
                <a:ext cx="3927" cy="3687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6351176" y="3405150"/>
                <a:ext cx="418355" cy="11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6759476" y="3153170"/>
                    <a:ext cx="332592" cy="4430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476" y="3153170"/>
                    <a:ext cx="332591" cy="50141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746912" y="2971965"/>
                    <a:ext cx="49372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913" y="2971965"/>
                    <a:ext cx="53226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6257834" y="2983205"/>
                    <a:ext cx="47910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33" y="2983206"/>
                    <a:ext cx="51507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351175" y="3621666"/>
                    <a:ext cx="1134991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/>
                      <a:t>M2 current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CA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1175" y="3621666"/>
                    <a:ext cx="1294137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415" t="-3922" r="-94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/>
              <p:cNvGrpSpPr/>
              <p:nvPr/>
            </p:nvGrpSpPr>
            <p:grpSpPr>
              <a:xfrm>
                <a:off x="5562839" y="2304085"/>
                <a:ext cx="247446" cy="241083"/>
                <a:chOff x="8170749" y="358991"/>
                <a:chExt cx="392850" cy="403271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8170749" y="358991"/>
                  <a:ext cx="392850" cy="4032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8280727" y="486335"/>
                  <a:ext cx="170983" cy="164981"/>
                  <a:chOff x="7902537" y="495304"/>
                  <a:chExt cx="170983" cy="164981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7902537" y="574771"/>
                    <a:ext cx="170983" cy="38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flipH="1" flipV="1">
                    <a:off x="7986006" y="495304"/>
                    <a:ext cx="2021" cy="1649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stCxn id="57" idx="3"/>
                <a:endCxn id="120" idx="2"/>
              </p:cNvCxnSpPr>
              <p:nvPr/>
            </p:nvCxnSpPr>
            <p:spPr>
              <a:xfrm flipV="1">
                <a:off x="5286513" y="2424627"/>
                <a:ext cx="27632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5334000" y="3194099"/>
                <a:ext cx="335281" cy="122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 flipV="1">
                <a:off x="5697668" y="2556224"/>
                <a:ext cx="7172" cy="64925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348250" y="3401568"/>
                <a:ext cx="741654" cy="32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145280" y="3382324"/>
                <a:ext cx="397742" cy="28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197729" y="3889732"/>
                <a:ext cx="1852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Nullspace</a:t>
                </a:r>
                <a:r>
                  <a:rPr lang="en-US" sz="1200" dirty="0"/>
                  <a:t> projection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4987" y="2985305"/>
                <a:ext cx="1021149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Secondary objective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4549238" y="2808312"/>
                    <a:ext cx="812421" cy="107756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fr-CA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3" name="Rounded Rectangle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238" y="2808312"/>
                    <a:ext cx="812421" cy="1077565"/>
                  </a:xfrm>
                  <a:prstGeom prst="round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208712" y="1998776"/>
                  <a:ext cx="465641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712" y="1998777"/>
                  <a:ext cx="496225" cy="40011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009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895527" y="2670064"/>
            <a:ext cx="8335776" cy="2136765"/>
            <a:chOff x="281698" y="2684150"/>
            <a:chExt cx="8335776" cy="2136765"/>
          </a:xfrm>
        </p:grpSpPr>
        <p:sp>
          <p:nvSpPr>
            <p:cNvPr id="2" name="Rectangle 1"/>
            <p:cNvSpPr/>
            <p:nvPr/>
          </p:nvSpPr>
          <p:spPr>
            <a:xfrm>
              <a:off x="281698" y="3993441"/>
              <a:ext cx="1872208" cy="8274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400" dirty="0">
                  <a:solidFill>
                    <a:schemeClr val="tx1"/>
                  </a:solidFill>
                </a:rPr>
                <a:t>High-Speed Mode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706746" y="4019150"/>
              <a:ext cx="1872208" cy="76422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400" dirty="0">
                  <a:solidFill>
                    <a:schemeClr val="tx1"/>
                  </a:solidFill>
                </a:rPr>
                <a:t>High-Force Mode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5601" y="2838469"/>
              <a:ext cx="2550535" cy="79849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High-Speed mode + Braking law</a:t>
              </a:r>
            </a:p>
          </p:txBody>
        </p:sp>
        <p:cxnSp>
          <p:nvCxnSpPr>
            <p:cNvPr id="7" name="Curved Connector 6"/>
            <p:cNvCxnSpPr>
              <a:stCxn id="5" idx="3"/>
              <a:endCxn id="23" idx="1"/>
            </p:cNvCxnSpPr>
            <p:nvPr/>
          </p:nvCxnSpPr>
          <p:spPr>
            <a:xfrm>
              <a:off x="5796136" y="3237716"/>
              <a:ext cx="1346536" cy="679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4" idx="1"/>
              <a:endCxn id="33" idx="3"/>
            </p:cNvCxnSpPr>
            <p:nvPr/>
          </p:nvCxnSpPr>
          <p:spPr>
            <a:xfrm rot="10800000" flipV="1">
              <a:off x="3789060" y="4401262"/>
              <a:ext cx="2917687" cy="9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" idx="0"/>
              <a:endCxn id="5" idx="1"/>
            </p:cNvCxnSpPr>
            <p:nvPr/>
          </p:nvCxnSpPr>
          <p:spPr>
            <a:xfrm rot="5400000" flipH="1" flipV="1">
              <a:off x="1853839" y="2601680"/>
              <a:ext cx="755725" cy="202779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97879" y="2718501"/>
                  <a:ext cx="13216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879" y="2718501"/>
                  <a:ext cx="13216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4223378" y="3729002"/>
              <a:ext cx="2449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Small load OR small desired impedance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273" y="2684150"/>
              <a:ext cx="2499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Large load AND large desired impedance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42672" y="2845265"/>
              <a:ext cx="1474802" cy="7984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Close Brake</a:t>
              </a:r>
            </a:p>
          </p:txBody>
        </p:sp>
        <p:cxnSp>
          <p:nvCxnSpPr>
            <p:cNvPr id="28" name="Curved Connector 27"/>
            <p:cNvCxnSpPr>
              <a:stCxn id="23" idx="3"/>
              <a:endCxn id="4" idx="3"/>
            </p:cNvCxnSpPr>
            <p:nvPr/>
          </p:nvCxnSpPr>
          <p:spPr>
            <a:xfrm flipH="1">
              <a:off x="8578954" y="3244512"/>
              <a:ext cx="38520" cy="1156750"/>
            </a:xfrm>
            <a:prstGeom prst="curvedConnector3">
              <a:avLst>
                <a:gd name="adj1" fmla="val -59345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553502" y="4070933"/>
              <a:ext cx="1235557" cy="6805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Release Brake</a:t>
              </a:r>
            </a:p>
          </p:txBody>
        </p:sp>
        <p:cxnSp>
          <p:nvCxnSpPr>
            <p:cNvPr id="35" name="Curved Connector 34"/>
            <p:cNvCxnSpPr>
              <a:stCxn id="33" idx="1"/>
              <a:endCxn id="2" idx="3"/>
            </p:cNvCxnSpPr>
            <p:nvPr/>
          </p:nvCxnSpPr>
          <p:spPr>
            <a:xfrm rot="10800000">
              <a:off x="2153906" y="4407178"/>
              <a:ext cx="399596" cy="402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73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77249" y="3438873"/>
            <a:ext cx="5616624" cy="2313549"/>
            <a:chOff x="2349434" y="3509430"/>
            <a:chExt cx="5616624" cy="231354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" t="50000" r="5900" b="12201"/>
            <a:stretch/>
          </p:blipFill>
          <p:spPr>
            <a:xfrm>
              <a:off x="2349434" y="3908362"/>
              <a:ext cx="5616624" cy="156288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277311" y="5453647"/>
              <a:ext cx="1243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Lead </a:t>
              </a:r>
              <a:r>
                <a:rPr lang="fr-CA" dirty="0" err="1"/>
                <a:t>Screw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47751" y="3509431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3-ports </a:t>
              </a:r>
              <a:r>
                <a:rPr lang="fr-CA" dirty="0" err="1"/>
                <a:t>gearbox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26148" y="350943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Output (</a:t>
              </a:r>
              <a:r>
                <a:rPr lang="fr-CA" dirty="0" err="1"/>
                <a:t>handle</a:t>
              </a:r>
              <a:r>
                <a:rPr lang="fr-CA" dirty="0"/>
                <a:t>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7596" y="350943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M2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09159" y="5453647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M1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34708" y="5453647"/>
              <a:ext cx="70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Brake</a:t>
              </a:r>
              <a:endParaRPr lang="en-US" dirty="0"/>
            </a:p>
          </p:txBody>
        </p:sp>
        <p:cxnSp>
          <p:nvCxnSpPr>
            <p:cNvPr id="28" name="Curved Connector 27"/>
            <p:cNvCxnSpPr>
              <a:endCxn id="19" idx="1"/>
            </p:cNvCxnSpPr>
            <p:nvPr/>
          </p:nvCxnSpPr>
          <p:spPr>
            <a:xfrm rot="16200000" flipH="1">
              <a:off x="4731629" y="5092630"/>
              <a:ext cx="803333" cy="288032"/>
            </a:xfrm>
            <a:prstGeom prst="curvedConnector2">
              <a:avLst/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5955339" y="3895968"/>
              <a:ext cx="576064" cy="32827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endCxn id="20" idx="2"/>
            </p:cNvCxnSpPr>
            <p:nvPr/>
          </p:nvCxnSpPr>
          <p:spPr>
            <a:xfrm rot="5400000" flipH="1" flipV="1">
              <a:off x="3605279" y="4044202"/>
              <a:ext cx="841632" cy="51075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endCxn id="22" idx="2"/>
            </p:cNvCxnSpPr>
            <p:nvPr/>
          </p:nvCxnSpPr>
          <p:spPr>
            <a:xfrm rot="5400000" flipH="1" flipV="1">
              <a:off x="2508173" y="4132096"/>
              <a:ext cx="612184" cy="10551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endCxn id="26" idx="1"/>
            </p:cNvCxnSpPr>
            <p:nvPr/>
          </p:nvCxnSpPr>
          <p:spPr>
            <a:xfrm rot="5400000">
              <a:off x="2335506" y="5176785"/>
              <a:ext cx="760730" cy="162326"/>
            </a:xfrm>
            <a:prstGeom prst="curvedConnector4">
              <a:avLst>
                <a:gd name="adj1" fmla="val 37863"/>
                <a:gd name="adj2" fmla="val 240828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endCxn id="24" idx="1"/>
            </p:cNvCxnSpPr>
            <p:nvPr/>
          </p:nvCxnSpPr>
          <p:spPr>
            <a:xfrm>
              <a:off x="3019898" y="4877583"/>
              <a:ext cx="889261" cy="76073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58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7024408" y="1994143"/>
            <a:ext cx="5467816" cy="3093183"/>
            <a:chOff x="1940329" y="1700809"/>
            <a:chExt cx="5467816" cy="3093183"/>
          </a:xfrm>
        </p:grpSpPr>
        <p:grpSp>
          <p:nvGrpSpPr>
            <p:cNvPr id="2" name="Group 1"/>
            <p:cNvGrpSpPr/>
            <p:nvPr/>
          </p:nvGrpSpPr>
          <p:grpSpPr>
            <a:xfrm>
              <a:off x="1940329" y="1700809"/>
              <a:ext cx="5467816" cy="3093183"/>
              <a:chOff x="1940511" y="1849392"/>
              <a:chExt cx="5467816" cy="309318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256199" y="4419355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Speed</a:t>
                </a:r>
              </a:p>
            </p:txBody>
          </p:sp>
          <p:cxnSp>
            <p:nvCxnSpPr>
              <p:cNvPr id="10" name="Curved Connector 9"/>
              <p:cNvCxnSpPr/>
              <p:nvPr/>
            </p:nvCxnSpPr>
            <p:spPr>
              <a:xfrm rot="10800000" flipV="1">
                <a:off x="3369549" y="2549263"/>
                <a:ext cx="850040" cy="56508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250653" y="2237184"/>
                <a:ext cx="24815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High force mode</a:t>
                </a:r>
              </a:p>
              <a:p>
                <a:r>
                  <a:rPr lang="en-US" sz="2000" dirty="0" smtClean="0"/>
                  <a:t>(large reduction ratio)</a:t>
                </a:r>
                <a:endParaRPr lang="en-US" sz="20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078948" y="3872008"/>
                <a:ext cx="3894076" cy="455811"/>
                <a:chOff x="3074898" y="3896119"/>
                <a:chExt cx="3894076" cy="455811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157338" y="3913018"/>
                  <a:ext cx="1811636" cy="420214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74898" y="3896119"/>
                  <a:ext cx="4469" cy="425331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3127559" y="3896119"/>
                  <a:ext cx="2075727" cy="1689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3080684" y="4301831"/>
                  <a:ext cx="3887931" cy="50099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092067" y="2376480"/>
                <a:ext cx="724196" cy="1898126"/>
                <a:chOff x="703094" y="2747147"/>
                <a:chExt cx="724196" cy="1898126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23957" y="4637788"/>
                  <a:ext cx="677387" cy="74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703094" y="2759824"/>
                  <a:ext cx="4379" cy="18653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10232" y="2747147"/>
                  <a:ext cx="403101" cy="17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112085" y="2756748"/>
                  <a:ext cx="315205" cy="186844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1940511" y="2006351"/>
                <a:ext cx="1083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Force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3065555" y="1849392"/>
                <a:ext cx="4848" cy="24628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057009" y="4305596"/>
                <a:ext cx="4192279" cy="529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>
              <a:off x="4049337" y="3342980"/>
              <a:ext cx="644712" cy="57019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7852" y="2993640"/>
              <a:ext cx="2481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High speed mode</a:t>
              </a:r>
            </a:p>
            <a:p>
              <a:r>
                <a:rPr lang="en-US" sz="2000" dirty="0" smtClean="0"/>
                <a:t>(small reduction ratio)</a:t>
              </a:r>
              <a:endParaRPr lang="en-US" sz="20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40508" y="1983916"/>
            <a:ext cx="3830953" cy="2548825"/>
            <a:chOff x="2740508" y="1983916"/>
            <a:chExt cx="3830953" cy="2548825"/>
          </a:xfrm>
        </p:grpSpPr>
        <p:grpSp>
          <p:nvGrpSpPr>
            <p:cNvPr id="53" name="Group 52"/>
            <p:cNvGrpSpPr/>
            <p:nvPr/>
          </p:nvGrpSpPr>
          <p:grpSpPr>
            <a:xfrm>
              <a:off x="2833343" y="2387560"/>
              <a:ext cx="3265628" cy="2145181"/>
              <a:chOff x="475459" y="1456678"/>
              <a:chExt cx="2426237" cy="136577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75459" y="1606382"/>
                <a:ext cx="261872" cy="1216066"/>
                <a:chOff x="665959" y="1782803"/>
                <a:chExt cx="153550" cy="67005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65959" y="1995829"/>
                  <a:ext cx="153550" cy="247506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65959" y="1782803"/>
                  <a:ext cx="153550" cy="149506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65959" y="2303351"/>
                  <a:ext cx="153550" cy="149506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="1"/>
                </a:p>
              </p:txBody>
            </p:sp>
          </p:grpSp>
          <p:cxnSp>
            <p:nvCxnSpPr>
              <p:cNvPr id="60" name="Straight Connector 59"/>
              <p:cNvCxnSpPr>
                <a:stCxn id="72" idx="3"/>
              </p:cNvCxnSpPr>
              <p:nvPr/>
            </p:nvCxnSpPr>
            <p:spPr>
              <a:xfrm flipV="1">
                <a:off x="737331" y="2217203"/>
                <a:ext cx="1315622" cy="3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414380" y="1844982"/>
                <a:ext cx="1356" cy="3726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413904" y="1844200"/>
                <a:ext cx="271489" cy="7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695504" y="1458019"/>
                <a:ext cx="357449" cy="19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046019" y="1456678"/>
                <a:ext cx="1422" cy="2258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052953" y="1918991"/>
                <a:ext cx="3626" cy="2982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46019" y="1742050"/>
                <a:ext cx="282653" cy="757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rot="20576989" flipH="1">
                <a:off x="2145146" y="1626003"/>
                <a:ext cx="341338" cy="307801"/>
              </a:xfrm>
              <a:prstGeom prst="arc">
                <a:avLst>
                  <a:gd name="adj1" fmla="val 16200000"/>
                  <a:gd name="adj2" fmla="val 2723741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 b="1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2319378" y="1810512"/>
                <a:ext cx="582318" cy="646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666819" y="2385443"/>
              <a:ext cx="644728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b="1" dirty="0"/>
                <a:t>50:1</a:t>
              </a:r>
              <a:endParaRPr lang="en-US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9032" y="2954371"/>
              <a:ext cx="91242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output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11856" y="3693062"/>
              <a:ext cx="514885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b="1" dirty="0"/>
                <a:t>1:1</a:t>
              </a:r>
              <a:endParaRPr lang="en-US" sz="2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0508" y="2094507"/>
              <a:ext cx="86183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Motor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64159" y="2383104"/>
              <a:ext cx="1031757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selector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468715" y="1983916"/>
              <a:ext cx="7133" cy="86318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358256" y="1984389"/>
              <a:ext cx="217388" cy="49987"/>
              <a:chOff x="5747243" y="5334113"/>
              <a:chExt cx="217388" cy="49987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flipH="1">
                <a:off x="5766681" y="5339828"/>
                <a:ext cx="170061" cy="33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5922360" y="5334113"/>
                <a:ext cx="42271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747243" y="5336018"/>
                <a:ext cx="35359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 rot="10800000">
              <a:off x="4367391" y="2799015"/>
              <a:ext cx="217388" cy="49987"/>
              <a:chOff x="5747243" y="5334113"/>
              <a:chExt cx="217388" cy="4998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H="1">
                <a:off x="5766681" y="5339828"/>
                <a:ext cx="170061" cy="33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5922360" y="5334113"/>
                <a:ext cx="42271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5747243" y="5336018"/>
                <a:ext cx="35359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/>
            <p:cNvCxnSpPr/>
            <p:nvPr/>
          </p:nvCxnSpPr>
          <p:spPr>
            <a:xfrm>
              <a:off x="4475848" y="2905826"/>
              <a:ext cx="0" cy="1783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4367154" y="2884641"/>
              <a:ext cx="217388" cy="49987"/>
              <a:chOff x="5747243" y="5334113"/>
              <a:chExt cx="217388" cy="49987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H="1">
                <a:off x="5766681" y="5339828"/>
                <a:ext cx="170061" cy="33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5922360" y="5334113"/>
                <a:ext cx="42271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5747243" y="5336018"/>
                <a:ext cx="35359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0800000">
              <a:off x="4367154" y="3038702"/>
              <a:ext cx="217388" cy="49987"/>
              <a:chOff x="5747243" y="5334113"/>
              <a:chExt cx="217388" cy="49987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5766681" y="5339828"/>
                <a:ext cx="170061" cy="33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922360" y="5334113"/>
                <a:ext cx="42271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747243" y="5336018"/>
                <a:ext cx="35359" cy="480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225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193052" y="1602087"/>
            <a:ext cx="11486087" cy="4679284"/>
            <a:chOff x="1193052" y="1602087"/>
            <a:chExt cx="11486087" cy="4679284"/>
          </a:xfrm>
        </p:grpSpPr>
        <p:grpSp>
          <p:nvGrpSpPr>
            <p:cNvPr id="2" name="Group 1"/>
            <p:cNvGrpSpPr/>
            <p:nvPr/>
          </p:nvGrpSpPr>
          <p:grpSpPr>
            <a:xfrm rot="11983565">
              <a:off x="1887291" y="2708466"/>
              <a:ext cx="396815" cy="2297801"/>
              <a:chOff x="905774" y="2915728"/>
              <a:chExt cx="396815" cy="229780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9529445">
              <a:off x="2741414" y="2713920"/>
              <a:ext cx="396815" cy="2297801"/>
              <a:chOff x="905774" y="2915728"/>
              <a:chExt cx="396815" cy="229780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 rot="10800000">
              <a:off x="2292948" y="2595813"/>
              <a:ext cx="396815" cy="4054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1646632" y="4525981"/>
              <a:ext cx="239415" cy="1146576"/>
              <a:chOff x="4644008" y="2060848"/>
              <a:chExt cx="504056" cy="206558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rot="5400000">
              <a:off x="3161904" y="4517919"/>
              <a:ext cx="239415" cy="1146576"/>
              <a:chOff x="4644008" y="2060848"/>
              <a:chExt cx="504056" cy="2065585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1983565">
              <a:off x="4844393" y="2708466"/>
              <a:ext cx="396815" cy="2297801"/>
              <a:chOff x="905774" y="2915728"/>
              <a:chExt cx="396815" cy="229780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9529445">
              <a:off x="5698516" y="2713920"/>
              <a:ext cx="396815" cy="2297801"/>
              <a:chOff x="905774" y="2915728"/>
              <a:chExt cx="396815" cy="229780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 rot="10800000">
              <a:off x="5250050" y="2595813"/>
              <a:ext cx="396815" cy="4054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 rot="5400000">
              <a:off x="4603734" y="4525981"/>
              <a:ext cx="239415" cy="1146576"/>
              <a:chOff x="4644008" y="2060848"/>
              <a:chExt cx="504056" cy="2065585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6119006" y="4517919"/>
              <a:ext cx="239415" cy="1146576"/>
              <a:chOff x="4644008" y="2060848"/>
              <a:chExt cx="504056" cy="206558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rot="11983565">
              <a:off x="7818349" y="2708466"/>
              <a:ext cx="396815" cy="2297801"/>
              <a:chOff x="905774" y="2915728"/>
              <a:chExt cx="396815" cy="2297801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9529445">
              <a:off x="8672472" y="2713920"/>
              <a:ext cx="396815" cy="2297801"/>
              <a:chOff x="905774" y="2915728"/>
              <a:chExt cx="396815" cy="229780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 rot="10800000">
              <a:off x="8224006" y="2595813"/>
              <a:ext cx="396815" cy="4054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 rot="5400000">
              <a:off x="7577690" y="4525981"/>
              <a:ext cx="239415" cy="1146576"/>
              <a:chOff x="4644008" y="2060848"/>
              <a:chExt cx="504056" cy="2065585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 rot="5400000">
              <a:off x="9092962" y="4517919"/>
              <a:ext cx="239415" cy="1146576"/>
              <a:chOff x="4644008" y="2060848"/>
              <a:chExt cx="504056" cy="206558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 rot="11983565">
              <a:off x="10711530" y="2682213"/>
              <a:ext cx="396815" cy="2297801"/>
              <a:chOff x="905774" y="2915728"/>
              <a:chExt cx="396815" cy="229780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9529445">
              <a:off x="11565653" y="2687667"/>
              <a:ext cx="396815" cy="2297801"/>
              <a:chOff x="905774" y="2915728"/>
              <a:chExt cx="396815" cy="229780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028699" y="3954073"/>
                <a:ext cx="144493" cy="1259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04977" y="3151817"/>
                <a:ext cx="198407" cy="12594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905774" y="2915728"/>
                <a:ext cx="396815" cy="405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 rot="10800000">
              <a:off x="11117187" y="2569560"/>
              <a:ext cx="396815" cy="4054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 rot="5400000">
              <a:off x="10470871" y="4499728"/>
              <a:ext cx="239415" cy="1146576"/>
              <a:chOff x="4644008" y="2060848"/>
              <a:chExt cx="504056" cy="2065585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 rot="5400000">
              <a:off x="11986143" y="4491666"/>
              <a:ext cx="239415" cy="1146576"/>
              <a:chOff x="4644008" y="2060848"/>
              <a:chExt cx="504056" cy="2065585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4644008" y="2204864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644008" y="2708920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644008" y="3212976"/>
                <a:ext cx="504056" cy="4320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4008" y="2060848"/>
                <a:ext cx="0" cy="2065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2396624" y="2725201"/>
              <a:ext cx="186421" cy="1618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20532287">
              <a:off x="4751776" y="2714922"/>
              <a:ext cx="1381665" cy="18641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71192" y="2132856"/>
              <a:ext cx="1263643" cy="129991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rot="20307059">
              <a:off x="5326345" y="2078802"/>
              <a:ext cx="232526" cy="12934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 rot="2300547">
              <a:off x="7738576" y="2071555"/>
              <a:ext cx="1381665" cy="1293452"/>
              <a:chOff x="7767356" y="2021357"/>
              <a:chExt cx="1381665" cy="1293452"/>
            </a:xfrm>
          </p:grpSpPr>
          <p:sp>
            <p:nvSpPr>
              <p:cNvPr id="111" name="Oval 110"/>
              <p:cNvSpPr/>
              <p:nvPr/>
            </p:nvSpPr>
            <p:spPr>
              <a:xfrm rot="20532287">
                <a:off x="7767356" y="2657478"/>
                <a:ext cx="1381665" cy="18641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20307059">
                <a:off x="8341925" y="2021357"/>
                <a:ext cx="232526" cy="129345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11230037" y="2692406"/>
              <a:ext cx="186421" cy="161877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0704605" y="2100061"/>
              <a:ext cx="1263643" cy="12999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urved Connector 117"/>
            <p:cNvCxnSpPr>
              <a:stCxn id="119" idx="3"/>
              <a:endCxn id="112" idx="1"/>
            </p:cNvCxnSpPr>
            <p:nvPr/>
          </p:nvCxnSpPr>
          <p:spPr>
            <a:xfrm>
              <a:off x="8206930" y="1802142"/>
              <a:ext cx="275899" cy="454586"/>
            </a:xfrm>
            <a:prstGeom prst="curvedConnector2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57778" y="1602087"/>
              <a:ext cx="3749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Force manipulability ellipsoid</a:t>
              </a:r>
              <a:endParaRPr lang="en-US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146429" y="1698097"/>
              <a:ext cx="35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/>
                <a:t>Velocity manipulability ellipsoid</a:t>
              </a:r>
              <a:endParaRPr lang="en-US" sz="2000" dirty="0"/>
            </a:p>
          </p:txBody>
        </p:sp>
        <p:cxnSp>
          <p:nvCxnSpPr>
            <p:cNvPr id="121" name="Curved Connector 120"/>
            <p:cNvCxnSpPr>
              <a:stCxn id="120" idx="1"/>
              <a:endCxn id="111" idx="7"/>
            </p:cNvCxnSpPr>
            <p:nvPr/>
          </p:nvCxnSpPr>
          <p:spPr>
            <a:xfrm rot="10800000" flipV="1">
              <a:off x="8858713" y="1898152"/>
              <a:ext cx="287716" cy="994652"/>
            </a:xfrm>
            <a:prstGeom prst="curvedConnector2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299883" y="3227073"/>
              <a:ext cx="1487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High-force mode</a:t>
              </a:r>
              <a:endParaRPr lang="en-US" sz="2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60789" y="3307844"/>
              <a:ext cx="1420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High-speed mode</a:t>
              </a:r>
              <a:endParaRPr lang="en-US" sz="2000" dirty="0"/>
            </a:p>
          </p:txBody>
        </p:sp>
        <p:cxnSp>
          <p:nvCxnSpPr>
            <p:cNvPr id="134" name="Curved Connector 133"/>
            <p:cNvCxnSpPr>
              <a:stCxn id="128" idx="1"/>
            </p:cNvCxnSpPr>
            <p:nvPr/>
          </p:nvCxnSpPr>
          <p:spPr>
            <a:xfrm rot="10800000" flipV="1">
              <a:off x="6025485" y="3581016"/>
              <a:ext cx="274399" cy="663976"/>
            </a:xfrm>
            <a:prstGeom prst="curvedConnector2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129" idx="3"/>
            </p:cNvCxnSpPr>
            <p:nvPr/>
          </p:nvCxnSpPr>
          <p:spPr>
            <a:xfrm>
              <a:off x="4781677" y="3661787"/>
              <a:ext cx="136837" cy="493414"/>
            </a:xfrm>
            <a:prstGeom prst="curvedConnector2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eft Brace 137"/>
            <p:cNvSpPr/>
            <p:nvPr/>
          </p:nvSpPr>
          <p:spPr>
            <a:xfrm rot="16200000">
              <a:off x="2344822" y="4232401"/>
              <a:ext cx="367373" cy="265278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Left Brace 138"/>
            <p:cNvSpPr/>
            <p:nvPr/>
          </p:nvSpPr>
          <p:spPr>
            <a:xfrm rot="16200000">
              <a:off x="6785106" y="2765244"/>
              <a:ext cx="390990" cy="56107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11155822" y="4236606"/>
              <a:ext cx="395472" cy="265116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11152" y="5897730"/>
              <a:ext cx="220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</a:t>
              </a:r>
              <a:r>
                <a:rPr lang="en-US" dirty="0" smtClean="0"/>
                <a:t> </a:t>
              </a:r>
              <a:r>
                <a:rPr lang="en-US" dirty="0" smtClean="0"/>
                <a:t>high-speed mode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404425" y="5897730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Full</a:t>
              </a:r>
              <a:r>
                <a:rPr lang="en-US" dirty="0" smtClean="0"/>
                <a:t> </a:t>
              </a:r>
              <a:r>
                <a:rPr lang="en-US" dirty="0" smtClean="0"/>
                <a:t>high-force mode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80202" y="5912039"/>
              <a:ext cx="2455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Directional hybrid mode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7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4569858" y="2102337"/>
            <a:ext cx="9737431" cy="3448253"/>
            <a:chOff x="4569858" y="2102337"/>
            <a:chExt cx="9737431" cy="3448253"/>
          </a:xfrm>
        </p:grpSpPr>
        <p:sp>
          <p:nvSpPr>
            <p:cNvPr id="130" name="Rectangle 129"/>
            <p:cNvSpPr/>
            <p:nvPr/>
          </p:nvSpPr>
          <p:spPr>
            <a:xfrm>
              <a:off x="11683446" y="2640912"/>
              <a:ext cx="242256" cy="9245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569858" y="2786952"/>
              <a:ext cx="4587225" cy="1733483"/>
              <a:chOff x="9560132" y="2585906"/>
              <a:chExt cx="4587225" cy="1733483"/>
            </a:xfrm>
          </p:grpSpPr>
          <p:sp>
            <p:nvSpPr>
              <p:cNvPr id="3" name="Rectangle 2"/>
              <p:cNvSpPr/>
              <p:nvPr/>
            </p:nvSpPr>
            <p:spPr>
              <a:xfrm rot="14394335">
                <a:off x="12120257" y="2984140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 rot="13236195">
                <a:off x="10185360" y="3592366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152112" y="2646610"/>
                <a:ext cx="2853559" cy="39203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8269081">
                <a:off x="10070217" y="2990090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440227" y="2585906"/>
                <a:ext cx="478790" cy="490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152112" y="3279791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829135" y="3837347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 rot="20157936">
                <a:off x="12810137" y="3419498"/>
                <a:ext cx="895235" cy="467929"/>
                <a:chOff x="7544203" y="4961240"/>
                <a:chExt cx="895235" cy="467929"/>
              </a:xfrm>
            </p:grpSpPr>
            <p:sp>
              <p:nvSpPr>
                <p:cNvPr id="43" name="Rectangle 42"/>
                <p:cNvSpPr/>
                <p:nvPr/>
              </p:nvSpPr>
              <p:spPr>
                <a:xfrm rot="13236195">
                  <a:off x="7544203" y="4961240"/>
                  <a:ext cx="861987" cy="14186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8187978" y="5206221"/>
                  <a:ext cx="251460" cy="2229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12627536" y="3269485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208550" y="2611108"/>
                <a:ext cx="478790" cy="490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9560132" y="4079972"/>
                <a:ext cx="4587225" cy="239417"/>
                <a:chOff x="5897389" y="5722263"/>
                <a:chExt cx="4587225" cy="239417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5400000">
                  <a:off x="7193070" y="5268683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 rot="5400000">
                  <a:off x="8066830" y="5268684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 rot="5400000">
                  <a:off x="8930430" y="5268685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 rot="5400000">
                  <a:off x="9791618" y="5268683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6350969" y="5268684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4" name="Oval 83"/>
            <p:cNvSpPr/>
            <p:nvPr/>
          </p:nvSpPr>
          <p:spPr>
            <a:xfrm>
              <a:off x="5276991" y="4040578"/>
              <a:ext cx="1381665" cy="18641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21374772">
              <a:off x="5851559" y="3487061"/>
              <a:ext cx="232526" cy="12934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9720064" y="2760095"/>
              <a:ext cx="4587225" cy="1733483"/>
              <a:chOff x="9560132" y="2585906"/>
              <a:chExt cx="4587225" cy="1733483"/>
            </a:xfrm>
          </p:grpSpPr>
          <p:sp>
            <p:nvSpPr>
              <p:cNvPr id="87" name="Rectangle 86"/>
              <p:cNvSpPr/>
              <p:nvPr/>
            </p:nvSpPr>
            <p:spPr>
              <a:xfrm rot="13557344">
                <a:off x="12219168" y="3049459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3236195">
                <a:off x="10185360" y="3592366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152112" y="2646610"/>
                <a:ext cx="2853559" cy="39203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8269081">
                <a:off x="10070217" y="2990090"/>
                <a:ext cx="861987" cy="1418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440227" y="2585906"/>
                <a:ext cx="478790" cy="490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0152112" y="3279791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0829135" y="3837347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 rot="20157936">
                <a:off x="12312789" y="3670818"/>
                <a:ext cx="850252" cy="285902"/>
                <a:chOff x="7026635" y="4986939"/>
                <a:chExt cx="850252" cy="285902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 rot="20485764">
                  <a:off x="7099127" y="4986939"/>
                  <a:ext cx="777760" cy="1464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rot="5736175">
                  <a:off x="7041898" y="5065156"/>
                  <a:ext cx="192422" cy="2229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12872317" y="3368031"/>
                <a:ext cx="251460" cy="222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2208550" y="2611108"/>
                <a:ext cx="478790" cy="490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9560132" y="4079972"/>
                <a:ext cx="4587225" cy="239417"/>
                <a:chOff x="5897389" y="5722263"/>
                <a:chExt cx="4587225" cy="239417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7193070" y="5268683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98"/>
                <p:cNvGrpSpPr/>
                <p:nvPr/>
              </p:nvGrpSpPr>
              <p:grpSpPr>
                <a:xfrm rot="5400000">
                  <a:off x="8066830" y="5268684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8930430" y="5268685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rot="5400000">
                  <a:off x="9791618" y="5268683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 rot="5400000">
                  <a:off x="6350969" y="5268684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9" name="Group 128"/>
            <p:cNvGrpSpPr/>
            <p:nvPr/>
          </p:nvGrpSpPr>
          <p:grpSpPr>
            <a:xfrm>
              <a:off x="8225981" y="3444893"/>
              <a:ext cx="791364" cy="777651"/>
              <a:chOff x="3587777" y="707132"/>
              <a:chExt cx="1263643" cy="12999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113209" y="1299477"/>
                <a:ext cx="186421" cy="16187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587777" y="707132"/>
                <a:ext cx="1263643" cy="12999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Isosceles Triangle 130"/>
            <p:cNvSpPr/>
            <p:nvPr/>
          </p:nvSpPr>
          <p:spPr>
            <a:xfrm rot="10800000">
              <a:off x="11694288" y="3579488"/>
              <a:ext cx="231413" cy="4320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720027" y="3765168"/>
              <a:ext cx="809815" cy="686165"/>
              <a:chOff x="9976884" y="1032597"/>
              <a:chExt cx="1263643" cy="1299915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0502316" y="1624942"/>
                <a:ext cx="186421" cy="16187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9976884" y="1032597"/>
                <a:ext cx="1263643" cy="129991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2232404" y="3796117"/>
              <a:ext cx="809815" cy="686165"/>
              <a:chOff x="9976884" y="1032597"/>
              <a:chExt cx="1263643" cy="129991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10502316" y="1624942"/>
                <a:ext cx="186421" cy="16187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9976884" y="1032597"/>
                <a:ext cx="1263643" cy="129991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570720" y="4904259"/>
              <a:ext cx="26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Directional high-force aligned with gravity load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423295" y="4869682"/>
              <a:ext cx="269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Full high-speed mode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731364" y="4831016"/>
              <a:ext cx="269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Full high-force mode</a:t>
              </a:r>
              <a:endParaRPr lang="en-US" dirty="0"/>
            </a:p>
          </p:txBody>
        </p:sp>
        <p:cxnSp>
          <p:nvCxnSpPr>
            <p:cNvPr id="144" name="Curved Connector 143"/>
            <p:cNvCxnSpPr/>
            <p:nvPr/>
          </p:nvCxnSpPr>
          <p:spPr>
            <a:xfrm rot="10800000" flipV="1">
              <a:off x="5299328" y="4610084"/>
              <a:ext cx="533878" cy="259597"/>
            </a:xfrm>
            <a:prstGeom prst="curvedConnector3">
              <a:avLst>
                <a:gd name="adj1" fmla="val 67128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5400000">
              <a:off x="7844414" y="4292638"/>
              <a:ext cx="650282" cy="38685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6200000" flipH="1">
              <a:off x="11184149" y="4454992"/>
              <a:ext cx="387920" cy="3641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endCxn id="143" idx="0"/>
            </p:cNvCxnSpPr>
            <p:nvPr/>
          </p:nvCxnSpPr>
          <p:spPr>
            <a:xfrm rot="5400000">
              <a:off x="12068449" y="4473651"/>
              <a:ext cx="368567" cy="3461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847681" y="2102709"/>
              <a:ext cx="1301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Locomotion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921062" y="2102337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Manufacturing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8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14775" y="2286032"/>
            <a:ext cx="5179023" cy="2837239"/>
            <a:chOff x="1938325" y="2612434"/>
            <a:chExt cx="5179023" cy="2837239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05174" y="4289286"/>
              <a:ext cx="273553" cy="7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>
              <a:off x="4289216" y="3760946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4296627" y="4698730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301831" y="4862857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317644" y="3202030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320237" y="3356418"/>
              <a:ext cx="287465" cy="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2082" y="4675449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Winding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7645" y="4647959"/>
              <a:ext cx="408776" cy="2614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3632" y="3163737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8813" y="3964240"/>
              <a:ext cx="636606" cy="122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8053" y="3912650"/>
              <a:ext cx="176145" cy="2139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1152" y="3627925"/>
              <a:ext cx="163816" cy="2435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81152" y="3426009"/>
              <a:ext cx="168050" cy="1680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3622" y="3055934"/>
              <a:ext cx="64449" cy="559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66190" y="2928281"/>
              <a:ext cx="287524" cy="205549"/>
              <a:chOff x="2728296" y="3052348"/>
              <a:chExt cx="287524" cy="20554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728296" y="3052348"/>
                <a:ext cx="73244" cy="20554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42576" y="3052348"/>
                <a:ext cx="73244" cy="20554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730654" y="3052348"/>
                <a:ext cx="285164" cy="685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543337" y="3947509"/>
              <a:ext cx="1407051" cy="134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3865" y="4943136"/>
              <a:ext cx="862509" cy="2140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8497" y="3163737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63865" y="4648541"/>
              <a:ext cx="411736" cy="260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54185" y="2919033"/>
              <a:ext cx="862509" cy="2140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152" y="4162673"/>
              <a:ext cx="163816" cy="2682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78052" y="4464723"/>
              <a:ext cx="171149" cy="173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34063" y="2626413"/>
              <a:ext cx="1213898" cy="262767"/>
              <a:chOff x="2811780" y="2329815"/>
              <a:chExt cx="1213898" cy="26276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2811780" y="2583180"/>
                <a:ext cx="1213898" cy="3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>
                <a:off x="3296315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 flipH="1">
                <a:off x="3772651" y="2387106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 flipH="1">
                <a:off x="3621081" y="239055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 flipH="1">
                <a:off x="3451674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>
                <a:off x="2801028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 flipH="1">
                <a:off x="3125794" y="239067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>
                <a:off x="2956387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rot="10800000">
              <a:off x="3544088" y="5186906"/>
              <a:ext cx="1213898" cy="262767"/>
              <a:chOff x="2811780" y="2329815"/>
              <a:chExt cx="1213898" cy="26276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2811780" y="2583180"/>
                <a:ext cx="1213898" cy="3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>
                <a:off x="3296315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>
                <a:off x="3772651" y="2387106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>
                <a:off x="3621081" y="239055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>
                <a:off x="3451674" y="238430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>
                <a:off x="2801028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>
                <a:off x="3125794" y="2390677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 flipH="1">
                <a:off x="2956387" y="2384428"/>
                <a:ext cx="256398" cy="1474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6"/>
            <p:cNvSpPr/>
            <p:nvPr/>
          </p:nvSpPr>
          <p:spPr>
            <a:xfrm rot="2292786">
              <a:off x="5183869" y="3764961"/>
              <a:ext cx="344731" cy="656135"/>
            </a:xfrm>
            <a:prstGeom prst="arc">
              <a:avLst>
                <a:gd name="adj1" fmla="val 13228432"/>
                <a:gd name="adj2" fmla="val 0"/>
              </a:avLst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4284568" y="3460754"/>
              <a:ext cx="678763" cy="541985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>
              <a:off x="4305174" y="4748902"/>
              <a:ext cx="712691" cy="115622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10800000" flipV="1">
              <a:off x="3023006" y="5036578"/>
              <a:ext cx="946974" cy="134309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flipV="1">
              <a:off x="4722249" y="2824559"/>
              <a:ext cx="329790" cy="244291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0800000" flipV="1">
              <a:off x="3074245" y="3282744"/>
              <a:ext cx="648026" cy="267863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38325" y="3396587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Winding 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73155" y="4943136"/>
              <a:ext cx="74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Stator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62591" y="3213335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Planetary differential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0761" y="2612434"/>
              <a:ext cx="70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Brake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3331" y="4173974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shaft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9181" y="4468533"/>
              <a:ext cx="58890" cy="588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575332" y="3755857"/>
              <a:ext cx="3810" cy="537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863925" y="3791101"/>
              <a:ext cx="158428" cy="4411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45469" y="3850409"/>
              <a:ext cx="157286" cy="3413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648140" y="3670065"/>
              <a:ext cx="203528" cy="7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57294" y="3581253"/>
              <a:ext cx="168050" cy="1806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4088" y="3529861"/>
              <a:ext cx="163816" cy="2795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 flipH="1">
              <a:off x="3383469" y="3851545"/>
              <a:ext cx="139278" cy="345790"/>
              <a:chOff x="8873848" y="1792846"/>
              <a:chExt cx="175261" cy="42125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9044965" y="1792846"/>
                <a:ext cx="1" cy="42125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8873872" y="2122089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8873873" y="1833103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8878018" y="1919377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8873848" y="2025122"/>
                <a:ext cx="171091" cy="92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776866" y="3431263"/>
              <a:ext cx="545" cy="2388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645634" y="4365629"/>
              <a:ext cx="203528" cy="7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54788" y="4276817"/>
              <a:ext cx="168050" cy="1806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4184" y="4225425"/>
              <a:ext cx="151213" cy="2795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776866" y="4360842"/>
              <a:ext cx="114" cy="282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10800000" flipV="1">
              <a:off x="2842936" y="4029456"/>
              <a:ext cx="1113368" cy="538918"/>
            </a:xfrm>
            <a:prstGeom prst="curvedConnector3">
              <a:avLst/>
            </a:prstGeom>
            <a:ln w="1270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06918" y="4116402"/>
              <a:ext cx="1153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Reduction stage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58244" y="1573467"/>
            <a:ext cx="249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System level design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541202" y="1593771"/>
            <a:ext cx="447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Long term view: Embedded architecture</a:t>
            </a:r>
            <a:endParaRPr lang="en-US" sz="2000" b="1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2" y="2161484"/>
            <a:ext cx="6457525" cy="31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59424" y="2420888"/>
            <a:ext cx="5616624" cy="2313549"/>
            <a:chOff x="2349434" y="3509430"/>
            <a:chExt cx="5616624" cy="23135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" t="50000" r="5900" b="12201"/>
            <a:stretch/>
          </p:blipFill>
          <p:spPr>
            <a:xfrm>
              <a:off x="2349434" y="3908362"/>
              <a:ext cx="5616624" cy="156288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277311" y="5453647"/>
              <a:ext cx="1243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Lead </a:t>
              </a:r>
              <a:r>
                <a:rPr lang="fr-CA" dirty="0" err="1"/>
                <a:t>Screw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47751" y="3509431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3-ports </a:t>
              </a:r>
              <a:r>
                <a:rPr lang="fr-CA" dirty="0" err="1"/>
                <a:t>gearbox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6148" y="350943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Output (</a:t>
              </a:r>
              <a:r>
                <a:rPr lang="fr-CA" dirty="0" err="1"/>
                <a:t>handle</a:t>
              </a:r>
              <a:r>
                <a:rPr lang="fr-CA" dirty="0"/>
                <a:t>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7596" y="350943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M2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09159" y="5453647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M1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4708" y="5453647"/>
              <a:ext cx="70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Brake</a:t>
              </a:r>
              <a:endParaRPr lang="en-US" dirty="0"/>
            </a:p>
          </p:txBody>
        </p:sp>
        <p:cxnSp>
          <p:nvCxnSpPr>
            <p:cNvPr id="10" name="Curved Connector 9"/>
            <p:cNvCxnSpPr>
              <a:endCxn id="4" idx="1"/>
            </p:cNvCxnSpPr>
            <p:nvPr/>
          </p:nvCxnSpPr>
          <p:spPr>
            <a:xfrm rot="16200000" flipH="1">
              <a:off x="4731629" y="5092630"/>
              <a:ext cx="803333" cy="288032"/>
            </a:xfrm>
            <a:prstGeom prst="curvedConnector2">
              <a:avLst/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5400000" flipH="1" flipV="1">
              <a:off x="5955339" y="3895968"/>
              <a:ext cx="576064" cy="32827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endCxn id="5" idx="2"/>
            </p:cNvCxnSpPr>
            <p:nvPr/>
          </p:nvCxnSpPr>
          <p:spPr>
            <a:xfrm rot="5400000" flipH="1" flipV="1">
              <a:off x="3605279" y="4044202"/>
              <a:ext cx="841632" cy="51075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endCxn id="7" idx="2"/>
            </p:cNvCxnSpPr>
            <p:nvPr/>
          </p:nvCxnSpPr>
          <p:spPr>
            <a:xfrm rot="5400000" flipH="1" flipV="1">
              <a:off x="2508173" y="4132096"/>
              <a:ext cx="612184" cy="10551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endCxn id="9" idx="1"/>
            </p:cNvCxnSpPr>
            <p:nvPr/>
          </p:nvCxnSpPr>
          <p:spPr>
            <a:xfrm rot="5400000">
              <a:off x="2335506" y="5176785"/>
              <a:ext cx="760730" cy="162326"/>
            </a:xfrm>
            <a:prstGeom prst="curvedConnector4">
              <a:avLst>
                <a:gd name="adj1" fmla="val 37863"/>
                <a:gd name="adj2" fmla="val 240828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8" idx="1"/>
            </p:cNvCxnSpPr>
            <p:nvPr/>
          </p:nvCxnSpPr>
          <p:spPr>
            <a:xfrm>
              <a:off x="3019898" y="4877583"/>
              <a:ext cx="889261" cy="76073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C11FF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23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9104" y="1844824"/>
            <a:ext cx="11180764" cy="2862078"/>
            <a:chOff x="1079104" y="1844824"/>
            <a:chExt cx="11180764" cy="28620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696" y="1844824"/>
              <a:ext cx="5852172" cy="28620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04" y="1844824"/>
              <a:ext cx="5852172" cy="2862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0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0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47048</TotalTime>
  <Words>381</Words>
  <Application>Microsoft Office PowerPoint</Application>
  <PresentationFormat>Custom</PresentationFormat>
  <Paragraphs>200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Alexandre Girard</cp:lastModifiedBy>
  <cp:revision>213</cp:revision>
  <dcterms:created xsi:type="dcterms:W3CDTF">2012-08-20T15:38:08Z</dcterms:created>
  <dcterms:modified xsi:type="dcterms:W3CDTF">2015-11-18T17:09:50Z</dcterms:modified>
</cp:coreProperties>
</file>