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ACCA-47FF-4C8A-B002-4F148E95240F}" type="datetimeFigureOut">
              <a:rPr lang="es-BO" smtClean="0"/>
              <a:t>21/04/2020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260-CB72-442D-81D7-1CF68975E3B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0386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ACCA-47FF-4C8A-B002-4F148E95240F}" type="datetimeFigureOut">
              <a:rPr lang="es-BO" smtClean="0"/>
              <a:t>21/04/2020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260-CB72-442D-81D7-1CF68975E3B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3964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ACCA-47FF-4C8A-B002-4F148E95240F}" type="datetimeFigureOut">
              <a:rPr lang="es-BO" smtClean="0"/>
              <a:t>21/04/2020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260-CB72-442D-81D7-1CF68975E3B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9873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ACCA-47FF-4C8A-B002-4F148E95240F}" type="datetimeFigureOut">
              <a:rPr lang="es-BO" smtClean="0"/>
              <a:t>21/04/2020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260-CB72-442D-81D7-1CF68975E3B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0994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ACCA-47FF-4C8A-B002-4F148E95240F}" type="datetimeFigureOut">
              <a:rPr lang="es-BO" smtClean="0"/>
              <a:t>21/04/2020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260-CB72-442D-81D7-1CF68975E3B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7392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ACCA-47FF-4C8A-B002-4F148E95240F}" type="datetimeFigureOut">
              <a:rPr lang="es-BO" smtClean="0"/>
              <a:t>21/04/2020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260-CB72-442D-81D7-1CF68975E3B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8363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ACCA-47FF-4C8A-B002-4F148E95240F}" type="datetimeFigureOut">
              <a:rPr lang="es-BO" smtClean="0"/>
              <a:t>21/04/2020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260-CB72-442D-81D7-1CF68975E3B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0081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ACCA-47FF-4C8A-B002-4F148E95240F}" type="datetimeFigureOut">
              <a:rPr lang="es-BO" smtClean="0"/>
              <a:t>21/04/2020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260-CB72-442D-81D7-1CF68975E3B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7463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ACCA-47FF-4C8A-B002-4F148E95240F}" type="datetimeFigureOut">
              <a:rPr lang="es-BO" smtClean="0"/>
              <a:t>21/04/2020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260-CB72-442D-81D7-1CF68975E3B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754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ACCA-47FF-4C8A-B002-4F148E95240F}" type="datetimeFigureOut">
              <a:rPr lang="es-BO" smtClean="0"/>
              <a:t>21/04/2020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260-CB72-442D-81D7-1CF68975E3B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8136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ACCA-47FF-4C8A-B002-4F148E95240F}" type="datetimeFigureOut">
              <a:rPr lang="es-BO" smtClean="0"/>
              <a:t>21/04/2020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260-CB72-442D-81D7-1CF68975E3B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3143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CCA-47FF-4C8A-B002-4F148E95240F}" type="datetimeFigureOut">
              <a:rPr lang="es-BO" smtClean="0"/>
              <a:t>21/04/2020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CD260-CB72-442D-81D7-1CF68975E3B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2466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73" y="0"/>
            <a:ext cx="7152253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89759" y="808038"/>
            <a:ext cx="9144000" cy="2387600"/>
          </a:xfrm>
          <a:solidFill>
            <a:schemeClr val="accent2">
              <a:lumMod val="40000"/>
              <a:lumOff val="60000"/>
              <a:alpha val="50000"/>
            </a:schemeClr>
          </a:solidFill>
          <a:effectLst>
            <a:outerShdw blurRad="57150" dist="19050" dir="5400000" algn="ctr" rotWithShape="0">
              <a:srgbClr val="000000">
                <a:alpha val="50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 smtClean="0">
                <a:solidFill>
                  <a:srgbClr val="002060"/>
                </a:solidFill>
              </a:rPr>
              <a:t>Font </a:t>
            </a:r>
            <a:r>
              <a:rPr lang="es-ES" dirty="0" err="1" smtClean="0">
                <a:solidFill>
                  <a:srgbClr val="002060"/>
                </a:solidFill>
              </a:rPr>
              <a:t>Awesome</a:t>
            </a:r>
            <a:r>
              <a:rPr lang="es-ES" dirty="0" smtClean="0">
                <a:solidFill>
                  <a:srgbClr val="002060"/>
                </a:solidFill>
              </a:rPr>
              <a:t> (fuentes impresionantes)</a:t>
            </a:r>
            <a:endParaRPr lang="es-BO" dirty="0">
              <a:solidFill>
                <a:srgbClr val="00206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27938" y="3798276"/>
            <a:ext cx="4698609" cy="1125417"/>
          </a:xfrm>
          <a:solidFill>
            <a:schemeClr val="accent1">
              <a:lumMod val="75000"/>
              <a:alpha val="66000"/>
            </a:schemeClr>
          </a:solidFill>
        </p:spPr>
        <p:txBody>
          <a:bodyPr/>
          <a:lstStyle/>
          <a:p>
            <a:r>
              <a:rPr lang="es-ES" dirty="0" smtClean="0"/>
              <a:t>Por: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6110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50000"/>
              <a:alpha val="88000"/>
            </a:schemeClr>
          </a:solidFill>
        </p:spPr>
        <p:txBody>
          <a:bodyPr/>
          <a:lstStyle/>
          <a:p>
            <a:r>
              <a:rPr lang="es-ES" b="1" dirty="0" smtClean="0">
                <a:solidFill>
                  <a:srgbClr val="92D050"/>
                </a:solidFill>
              </a:rPr>
              <a:t>Gracias… A la práctica!!!</a:t>
            </a:r>
            <a:endParaRPr lang="es-BO" b="1" dirty="0">
              <a:solidFill>
                <a:srgbClr val="92D05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37" y="2077244"/>
            <a:ext cx="4429125" cy="3848100"/>
          </a:xfrm>
        </p:spPr>
      </p:pic>
    </p:spTree>
    <p:extLst>
      <p:ext uri="{BB962C8B-B14F-4D97-AF65-F5344CB8AC3E}">
        <p14:creationId xmlns:p14="http://schemas.microsoft.com/office/powerpoint/2010/main" val="373387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  <a:alpha val="89000"/>
            </a:schemeClr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¿Que es Font </a:t>
            </a:r>
            <a:r>
              <a:rPr lang="es-ES" dirty="0" err="1" smtClean="0">
                <a:solidFill>
                  <a:schemeClr val="bg1"/>
                </a:solidFill>
              </a:rPr>
              <a:t>Awesome</a:t>
            </a:r>
            <a:r>
              <a:rPr lang="es-ES" dirty="0" smtClean="0">
                <a:solidFill>
                  <a:schemeClr val="bg1"/>
                </a:solidFill>
              </a:rPr>
              <a:t>?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  <a:alpha val="65000"/>
            </a:schemeClr>
          </a:solidFill>
        </p:spPr>
        <p:txBody>
          <a:bodyPr/>
          <a:lstStyle/>
          <a:p>
            <a:r>
              <a:rPr lang="es-ES" dirty="0" smtClean="0">
                <a:solidFill>
                  <a:schemeClr val="tx2">
                    <a:lumMod val="50000"/>
                  </a:schemeClr>
                </a:solidFill>
              </a:rPr>
              <a:t>Font </a:t>
            </a:r>
            <a:r>
              <a:rPr lang="es-ES" dirty="0" err="1" smtClean="0">
                <a:solidFill>
                  <a:schemeClr val="tx2">
                    <a:lumMod val="50000"/>
                  </a:schemeClr>
                </a:solidFill>
              </a:rPr>
              <a:t>Awesome</a:t>
            </a:r>
            <a:r>
              <a:rPr lang="es-ES" dirty="0" smtClean="0">
                <a:solidFill>
                  <a:schemeClr val="tx2">
                    <a:lumMod val="50000"/>
                  </a:schemeClr>
                </a:solidFill>
              </a:rPr>
              <a:t> es un </a:t>
            </a:r>
            <a:r>
              <a:rPr lang="es-ES" dirty="0" err="1" smtClean="0">
                <a:solidFill>
                  <a:schemeClr val="tx2">
                    <a:lumMod val="50000"/>
                  </a:schemeClr>
                </a:solidFill>
              </a:rPr>
              <a:t>famework</a:t>
            </a:r>
            <a:r>
              <a:rPr lang="es-ES" dirty="0" smtClean="0">
                <a:solidFill>
                  <a:schemeClr val="tx2">
                    <a:lumMod val="50000"/>
                  </a:schemeClr>
                </a:solidFill>
              </a:rPr>
              <a:t> de iconos vectoriales y estilos </a:t>
            </a:r>
            <a:r>
              <a:rPr lang="es-ES" dirty="0" err="1" smtClean="0">
                <a:solidFill>
                  <a:schemeClr val="tx2">
                    <a:lumMod val="50000"/>
                  </a:schemeClr>
                </a:solidFill>
              </a:rPr>
              <a:t>css</a:t>
            </a:r>
            <a:r>
              <a:rPr lang="es-E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BO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722" y="2244741"/>
            <a:ext cx="2646570" cy="2799047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5" name="Llamada ovalada 4"/>
          <p:cNvSpPr/>
          <p:nvPr/>
        </p:nvSpPr>
        <p:spPr>
          <a:xfrm>
            <a:off x="5268036" y="2483892"/>
            <a:ext cx="5813946" cy="3220872"/>
          </a:xfrm>
          <a:prstGeom prst="wedgeEllipseCallout">
            <a:avLst>
              <a:gd name="adj1" fmla="val -82813"/>
              <a:gd name="adj2" fmla="val -26168"/>
            </a:avLst>
          </a:prstGeom>
          <a:solidFill>
            <a:schemeClr val="tx2">
              <a:lumMod val="75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/>
              <a:t>Ok, ok. ¿Para qué sirve!?</a:t>
            </a:r>
            <a:endParaRPr lang="es-BO" sz="3600" dirty="0"/>
          </a:p>
        </p:txBody>
      </p:sp>
    </p:spTree>
    <p:extLst>
      <p:ext uri="{BB962C8B-B14F-4D97-AF65-F5344CB8AC3E}">
        <p14:creationId xmlns:p14="http://schemas.microsoft.com/office/powerpoint/2010/main" val="220164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4236" y="900752"/>
            <a:ext cx="6217062" cy="4641919"/>
          </a:xfrm>
          <a:solidFill>
            <a:schemeClr val="tx2">
              <a:lumMod val="75000"/>
              <a:alpha val="74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25400" stA="50000" endA="300" endPos="55500" dist="114300" dir="5400000" sy="-100000" algn="bl" rotWithShape="0"/>
          </a:effectLst>
        </p:spPr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bg1"/>
                </a:solidFill>
              </a:rPr>
              <a:t>Este </a:t>
            </a:r>
            <a:r>
              <a:rPr lang="es-ES" sz="4000" dirty="0" err="1" smtClean="0">
                <a:solidFill>
                  <a:schemeClr val="bg1"/>
                </a:solidFill>
              </a:rPr>
              <a:t>framework</a:t>
            </a:r>
            <a:r>
              <a:rPr lang="es-ES" sz="4000" dirty="0" smtClean="0">
                <a:solidFill>
                  <a:schemeClr val="bg1"/>
                </a:solidFill>
              </a:rPr>
              <a:t> es utilizado para sustituir imágenes de iconos comunes por gráficos convertidos en fuentes. Para ello utiliza una librería de mas de 400 iconos transformadas en fuentes.</a:t>
            </a:r>
          </a:p>
          <a:p>
            <a:endParaRPr lang="es-BO" sz="40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7" b="4080"/>
          <a:stretch/>
        </p:blipFill>
        <p:spPr>
          <a:xfrm>
            <a:off x="8243668" y="900752"/>
            <a:ext cx="2222069" cy="496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  <a:alpha val="66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 smtClean="0"/>
              <a:t>No me convences todavía ¿algo mas que quieras decirme?</a:t>
            </a:r>
            <a:endParaRPr lang="es-BO" sz="32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203" y="-404184"/>
            <a:ext cx="3732905" cy="3732905"/>
          </a:xfrm>
        </p:spPr>
      </p:pic>
      <p:sp>
        <p:nvSpPr>
          <p:cNvPr id="5" name="CuadroTexto 4"/>
          <p:cNvSpPr txBox="1"/>
          <p:nvPr/>
        </p:nvSpPr>
        <p:spPr>
          <a:xfrm>
            <a:off x="1082583" y="2275984"/>
            <a:ext cx="6671675" cy="2265319"/>
          </a:xfrm>
          <a:prstGeom prst="rect">
            <a:avLst/>
          </a:prstGeom>
          <a:solidFill>
            <a:schemeClr val="accent2">
              <a:lumMod val="20000"/>
              <a:lumOff val="80000"/>
              <a:alpha val="74000"/>
            </a:schemeClr>
          </a:solidFill>
          <a:effectLst>
            <a:outerShdw blurRad="50800" algn="ctr" rotWithShape="0">
              <a:srgbClr val="000000">
                <a:alpha val="43137"/>
              </a:srgbClr>
            </a:outerShdw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</a:rPr>
              <a:t>Además de que nos permite reducir significativamente el uso de imágenes para iconos (lo cual se traduce en mejorar la velocidad de nuestra web), nos brindas las siguientes características</a:t>
            </a:r>
            <a:endParaRPr lang="es-BO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258" y="2446431"/>
            <a:ext cx="4034467" cy="29417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64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  <a:alpha val="96000"/>
            </a:schemeClr>
          </a:solidFill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Características</a:t>
            </a:r>
            <a:endParaRPr lang="es-BO" b="1" dirty="0">
              <a:solidFill>
                <a:schemeClr val="bg1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5858"/>
          </a:xfrm>
          <a:solidFill>
            <a:schemeClr val="accent2">
              <a:lumMod val="20000"/>
              <a:lumOff val="80000"/>
              <a:alpha val="80000"/>
            </a:schemeClr>
          </a:solidFill>
          <a:effectLst>
            <a:reflection blurRad="6350" stA="50000" endA="300" endPos="55500" dist="50800" dir="5400000" sy="-100000" algn="bl" rotWithShape="0"/>
          </a:effectLst>
        </p:spPr>
        <p:txBody>
          <a:bodyPr/>
          <a:lstStyle/>
          <a:p>
            <a:r>
              <a:rPr lang="es-ES" dirty="0" smtClean="0">
                <a:solidFill>
                  <a:schemeClr val="tx2">
                    <a:lumMod val="50000"/>
                  </a:schemeClr>
                </a:solidFill>
              </a:rPr>
              <a:t>Más de 400 iconos, esto va aumentando cada vez.</a:t>
            </a:r>
          </a:p>
          <a:p>
            <a:r>
              <a:rPr lang="es-ES" dirty="0" smtClean="0">
                <a:solidFill>
                  <a:schemeClr val="tx2">
                    <a:lumMod val="50000"/>
                  </a:schemeClr>
                </a:solidFill>
              </a:rPr>
              <a:t>No se necesita el uso de JavaScript.</a:t>
            </a:r>
          </a:p>
          <a:p>
            <a:r>
              <a:rPr lang="es-ES" dirty="0" smtClean="0">
                <a:solidFill>
                  <a:schemeClr val="tx2">
                    <a:lumMod val="50000"/>
                  </a:schemeClr>
                </a:solidFill>
              </a:rPr>
              <a:t>Al ser vectoriales nos permite escalar nuestros iconos sin problemas de resolución.</a:t>
            </a:r>
          </a:p>
          <a:p>
            <a:r>
              <a:rPr lang="es-ES" dirty="0" smtClean="0">
                <a:solidFill>
                  <a:schemeClr val="tx2">
                    <a:lumMod val="50000"/>
                  </a:schemeClr>
                </a:solidFill>
              </a:rPr>
              <a:t>Licencia Libre, para uso comercial puedes comprar.</a:t>
            </a:r>
          </a:p>
          <a:p>
            <a:r>
              <a:rPr lang="es-ES" dirty="0" smtClean="0">
                <a:solidFill>
                  <a:schemeClr val="tx2">
                    <a:lumMod val="50000"/>
                  </a:schemeClr>
                </a:solidFill>
              </a:rPr>
              <a:t>Compatibilidad con otros </a:t>
            </a:r>
            <a:r>
              <a:rPr lang="es-ES" dirty="0" err="1" smtClean="0">
                <a:solidFill>
                  <a:schemeClr val="tx2">
                    <a:lumMod val="50000"/>
                  </a:schemeClr>
                </a:solidFill>
              </a:rPr>
              <a:t>frameworks</a:t>
            </a:r>
            <a:r>
              <a:rPr lang="es-ES" dirty="0" smtClean="0">
                <a:solidFill>
                  <a:schemeClr val="tx2">
                    <a:lumMod val="50000"/>
                  </a:schemeClr>
                </a:solidFill>
              </a:rPr>
              <a:t>, originalmente fue diseñado para usarse con </a:t>
            </a:r>
            <a:r>
              <a:rPr lang="es-ES" dirty="0" err="1" smtClean="0">
                <a:solidFill>
                  <a:schemeClr val="tx2">
                    <a:lumMod val="50000"/>
                  </a:schemeClr>
                </a:solidFill>
              </a:rPr>
              <a:t>bootstrap</a:t>
            </a:r>
            <a:r>
              <a:rPr lang="es-ES" dirty="0" smtClean="0">
                <a:solidFill>
                  <a:schemeClr val="tx2">
                    <a:lumMod val="50000"/>
                  </a:schemeClr>
                </a:solidFill>
              </a:rPr>
              <a:t>, pero puede ser usado con cualquier otro </a:t>
            </a:r>
            <a:r>
              <a:rPr lang="es-ES" dirty="0" err="1" smtClean="0">
                <a:solidFill>
                  <a:schemeClr val="tx2">
                    <a:lumMod val="50000"/>
                  </a:schemeClr>
                </a:solidFill>
              </a:rPr>
              <a:t>framework</a:t>
            </a:r>
            <a:r>
              <a:rPr lang="es-ES" dirty="0" smtClean="0">
                <a:solidFill>
                  <a:schemeClr val="tx2">
                    <a:lumMod val="50000"/>
                  </a:schemeClr>
                </a:solidFill>
              </a:rPr>
              <a:t> o librería</a:t>
            </a:r>
            <a:r>
              <a:rPr lang="es-BO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373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lamada rectangular 3"/>
          <p:cNvSpPr/>
          <p:nvPr/>
        </p:nvSpPr>
        <p:spPr>
          <a:xfrm>
            <a:off x="838200" y="382137"/>
            <a:ext cx="8447965" cy="996287"/>
          </a:xfrm>
          <a:prstGeom prst="wedgeRectCallout">
            <a:avLst>
              <a:gd name="adj1" fmla="val 65415"/>
              <a:gd name="adj2" fmla="val -3001"/>
            </a:avLst>
          </a:prstGeom>
          <a:solidFill>
            <a:schemeClr val="tx2">
              <a:alpha val="92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Oye, Excelente!. Basta de charlar Vamos Dime ¿CÓMO SE USA?</a:t>
            </a:r>
            <a:endParaRPr lang="es-BO" sz="2400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723" y="0"/>
            <a:ext cx="2268277" cy="2268277"/>
          </a:xfr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1">
              <a:lumMod val="50000"/>
              <a:alpha val="62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" dirty="0" smtClean="0">
                <a:solidFill>
                  <a:schemeClr val="bg1"/>
                </a:solidFill>
              </a:rPr>
              <a:t>Incluye el </a:t>
            </a:r>
            <a:r>
              <a:rPr lang="es-ES" dirty="0" smtClean="0">
                <a:solidFill>
                  <a:schemeClr val="bg1"/>
                </a:solidFill>
              </a:rPr>
              <a:t>siguiente código </a:t>
            </a:r>
            <a:r>
              <a:rPr lang="es-ES" dirty="0" smtClean="0">
                <a:solidFill>
                  <a:schemeClr val="bg1"/>
                </a:solidFill>
              </a:rPr>
              <a:t>en el &lt;head&gt; de tu página web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s-E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solidFill>
                  <a:schemeClr val="bg1"/>
                </a:solidFill>
              </a:rPr>
              <a:t>Ten en mano la lista de iconos que puedes utilizar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s-ES" dirty="0" smtClean="0">
              <a:solidFill>
                <a:schemeClr val="bg1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778525"/>
              </p:ext>
            </p:extLst>
          </p:nvPr>
        </p:nvGraphicFramePr>
        <p:xfrm>
          <a:off x="1527033" y="2466580"/>
          <a:ext cx="81280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s-ES" dirty="0" smtClean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link</a:t>
                      </a:r>
                      <a:r>
                        <a:rPr lang="es-ES" baseline="0" dirty="0" smtClean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s-ES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href</a:t>
                      </a:r>
                      <a:r>
                        <a:rPr lang="es-E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s-ES" baseline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“//netdna.bootstrapcdn.com/Font-</a:t>
                      </a:r>
                      <a:r>
                        <a:rPr lang="es-ES" baseline="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awesome</a:t>
                      </a:r>
                      <a:r>
                        <a:rPr lang="es-ES" baseline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/4.1.0/</a:t>
                      </a:r>
                      <a:r>
                        <a:rPr lang="es-ES" baseline="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css</a:t>
                      </a:r>
                      <a:r>
                        <a:rPr lang="es-ES" baseline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/Font-awesome.min.css” </a:t>
                      </a:r>
                      <a:r>
                        <a:rPr lang="es-ES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rel</a:t>
                      </a:r>
                      <a:r>
                        <a:rPr lang="es-E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</a:t>
                      </a:r>
                      <a:r>
                        <a:rPr lang="es-ES" baseline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</a:t>
                      </a:r>
                      <a:r>
                        <a:rPr lang="es-ES" baseline="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stylesheet</a:t>
                      </a:r>
                      <a:r>
                        <a:rPr lang="es-ES" baseline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 </a:t>
                      </a:r>
                      <a:r>
                        <a:rPr lang="es-E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es-BO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1269" t="17098" r="8097" b="6646"/>
          <a:stretch/>
        </p:blipFill>
        <p:spPr>
          <a:xfrm>
            <a:off x="2863342" y="3902820"/>
            <a:ext cx="4002320" cy="24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6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1929" y="224447"/>
            <a:ext cx="10515600" cy="1325563"/>
          </a:xfrm>
          <a:solidFill>
            <a:schemeClr val="tx2">
              <a:alpha val="81000"/>
            </a:schemeClr>
          </a:solidFill>
        </p:spPr>
        <p:txBody>
          <a:bodyPr>
            <a:normAutofit/>
          </a:bodyPr>
          <a:lstStyle/>
          <a:p>
            <a:r>
              <a:rPr lang="es-ES" sz="3100" b="1" dirty="0" smtClean="0">
                <a:solidFill>
                  <a:schemeClr val="bg1"/>
                </a:solidFill>
              </a:rPr>
              <a:t>2. Incorpora los iconos a tu diseño mediante el uso de clases en etiquetas como este. </a:t>
            </a:r>
            <a:r>
              <a:rPr lang="es-ES" sz="3100" b="1" dirty="0" smtClean="0">
                <a:solidFill>
                  <a:schemeClr val="bg1"/>
                </a:solidFill>
              </a:rPr>
              <a:t>Ejemplo</a:t>
            </a:r>
            <a:endParaRPr lang="es-BO" b="1" dirty="0">
              <a:solidFill>
                <a:schemeClr val="bg1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49" y="1550010"/>
            <a:ext cx="8802806" cy="4972667"/>
          </a:xfrm>
        </p:spPr>
      </p:pic>
    </p:spTree>
    <p:extLst>
      <p:ext uri="{BB962C8B-B14F-4D97-AF65-F5344CB8AC3E}">
        <p14:creationId xmlns:p14="http://schemas.microsoft.com/office/powerpoint/2010/main" val="144436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50000"/>
              <a:alpha val="88000"/>
            </a:schemeClr>
          </a:solidFill>
        </p:spPr>
        <p:txBody>
          <a:bodyPr>
            <a:no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</a:rPr>
              <a:t>3. Dale el estilo de diseño que quieras mediante estilos </a:t>
            </a:r>
            <a:r>
              <a:rPr lang="es-ES" sz="2800" b="1" dirty="0" err="1" smtClean="0">
                <a:solidFill>
                  <a:schemeClr val="bg1"/>
                </a:solidFill>
              </a:rPr>
              <a:t>css</a:t>
            </a:r>
            <a:r>
              <a:rPr lang="es-ES" sz="2800" b="1" dirty="0" smtClean="0">
                <a:solidFill>
                  <a:schemeClr val="bg1"/>
                </a:solidFill>
              </a:rPr>
              <a:t>.</a:t>
            </a:r>
            <a:r>
              <a:rPr lang="es-BO" sz="2800" b="1" dirty="0" smtClean="0">
                <a:solidFill>
                  <a:schemeClr val="bg1"/>
                </a:solidFill>
              </a:rPr>
              <a:t> Ejemplo Cambiar de color</a:t>
            </a:r>
            <a:r>
              <a:rPr lang="es-ES" sz="2800" b="1" dirty="0" smtClean="0">
                <a:solidFill>
                  <a:schemeClr val="bg1"/>
                </a:solidFill>
              </a:rPr>
              <a:t/>
            </a:r>
            <a:br>
              <a:rPr lang="es-ES" sz="2800" b="1" dirty="0" smtClean="0">
                <a:solidFill>
                  <a:schemeClr val="bg1"/>
                </a:solidFill>
              </a:rPr>
            </a:br>
            <a:endParaRPr lang="es-BO" sz="2800" b="1" dirty="0">
              <a:solidFill>
                <a:schemeClr val="bg1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67" y="1690688"/>
            <a:ext cx="2647666" cy="4582713"/>
          </a:xfrm>
        </p:spPr>
      </p:pic>
    </p:spTree>
    <p:extLst>
      <p:ext uri="{BB962C8B-B14F-4D97-AF65-F5344CB8AC3E}">
        <p14:creationId xmlns:p14="http://schemas.microsoft.com/office/powerpoint/2010/main" val="24456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028" y="857289"/>
            <a:ext cx="2797288" cy="4351338"/>
          </a:xfrm>
        </p:spPr>
      </p:pic>
      <p:sp>
        <p:nvSpPr>
          <p:cNvPr id="5" name="Llamada rectangular 4"/>
          <p:cNvSpPr/>
          <p:nvPr/>
        </p:nvSpPr>
        <p:spPr>
          <a:xfrm>
            <a:off x="1099171" y="857289"/>
            <a:ext cx="4735773" cy="2702256"/>
          </a:xfrm>
          <a:prstGeom prst="wedgeRectCallout">
            <a:avLst>
              <a:gd name="adj1" fmla="val 97611"/>
              <a:gd name="adj2" fmla="val -9217"/>
            </a:avLst>
          </a:prstGeom>
          <a:solidFill>
            <a:schemeClr val="tx2">
              <a:lumMod val="50000"/>
              <a:alpha val="76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Está bien, está bien vamos </a:t>
            </a:r>
            <a:r>
              <a:rPr lang="es-ES" sz="4400" dirty="0" smtClean="0"/>
              <a:t>a la práctica..!!</a:t>
            </a:r>
            <a:endParaRPr lang="es-BO" sz="4400" dirty="0"/>
          </a:p>
        </p:txBody>
      </p:sp>
    </p:spTree>
    <p:extLst>
      <p:ext uri="{BB962C8B-B14F-4D97-AF65-F5344CB8AC3E}">
        <p14:creationId xmlns:p14="http://schemas.microsoft.com/office/powerpoint/2010/main" val="412678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276</Words>
  <Application>Microsoft Office PowerPoint</Application>
  <PresentationFormat>Panorámica</PresentationFormat>
  <Paragraphs>24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Tema de Office</vt:lpstr>
      <vt:lpstr>Font Awesome (fuentes impresionantes)</vt:lpstr>
      <vt:lpstr>¿Que es Font Awesome?</vt:lpstr>
      <vt:lpstr>Presentación de PowerPoint</vt:lpstr>
      <vt:lpstr>No me convences todavía ¿algo mas que quieras decirme?</vt:lpstr>
      <vt:lpstr>Características</vt:lpstr>
      <vt:lpstr>Presentación de PowerPoint</vt:lpstr>
      <vt:lpstr>2. Incorpora los iconos a tu diseño mediante el uso de clases en etiquetas como este. Ejemplo</vt:lpstr>
      <vt:lpstr>3. Dale el estilo de diseño que quieras mediante estilos css. Ejemplo Cambiar de color </vt:lpstr>
      <vt:lpstr>Presentación de PowerPoint</vt:lpstr>
      <vt:lpstr>Gracias… A la práctica!!!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Awesome (fuentes impresionantes)</dc:title>
  <dc:creator>PC2</dc:creator>
  <cp:lastModifiedBy>PC2</cp:lastModifiedBy>
  <cp:revision>20</cp:revision>
  <dcterms:created xsi:type="dcterms:W3CDTF">2020-04-21T15:02:28Z</dcterms:created>
  <dcterms:modified xsi:type="dcterms:W3CDTF">2020-04-21T20:33:41Z</dcterms:modified>
</cp:coreProperties>
</file>