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6858000" cx="12192000"/>
  <p:notesSz cx="6858000" cy="9144000"/>
  <p:embeddedFontLst>
    <p:embeddedFont>
      <p:font typeface="Century Gothic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4" roundtripDataSignature="AMtx7mixo9RbCSpPKV3aotCsa+vvbMJd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regular.fntdata"/><Relationship Id="rId20" Type="http://schemas.openxmlformats.org/officeDocument/2006/relationships/slide" Target="slides/slide16.xml"/><Relationship Id="rId42" Type="http://schemas.openxmlformats.org/officeDocument/2006/relationships/font" Target="fonts/CenturyGothic-italic.fntdata"/><Relationship Id="rId41" Type="http://schemas.openxmlformats.org/officeDocument/2006/relationships/font" Target="fonts/CenturyGothic-bold.fntdata"/><Relationship Id="rId22" Type="http://schemas.openxmlformats.org/officeDocument/2006/relationships/slide" Target="slides/slide18.xml"/><Relationship Id="rId44" Type="http://customschemas.google.com/relationships/presentationmetadata" Target="metadata"/><Relationship Id="rId21" Type="http://schemas.openxmlformats.org/officeDocument/2006/relationships/slide" Target="slides/slide17.xml"/><Relationship Id="rId43" Type="http://schemas.openxmlformats.org/officeDocument/2006/relationships/font" Target="fonts/CenturyGothic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u diapozitiv" showMasterSp="0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7" id="11" name="Google Shape;1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" id="12" name="Google Shape;1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7"/>
          <p:cNvSpPr txBox="1"/>
          <p:nvPr>
            <p:ph type="title"/>
          </p:nvPr>
        </p:nvSpPr>
        <p:spPr>
          <a:xfrm>
            <a:off x="1371600" y="1803405"/>
            <a:ext cx="9448800" cy="1825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entury Gothic"/>
              <a:buNone/>
              <a:defRPr sz="6000"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" name="Google Shape;14;p37"/>
          <p:cNvSpPr txBox="1"/>
          <p:nvPr>
            <p:ph idx="1" type="body"/>
          </p:nvPr>
        </p:nvSpPr>
        <p:spPr>
          <a:xfrm>
            <a:off x="1371600" y="3632201"/>
            <a:ext cx="94488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Gothic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Gothic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Gothic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Gothic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Gothic"/>
              <a:buNone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37"/>
          <p:cNvSpPr txBox="1"/>
          <p:nvPr>
            <p:ph idx="12" type="sldNum"/>
          </p:nvPr>
        </p:nvSpPr>
        <p:spPr>
          <a:xfrm>
            <a:off x="10575493" y="1491508"/>
            <a:ext cx="244907" cy="24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ine panoramică cu legendă">
  <p:cSld name="Imagine panoramică cu legendă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6"/>
          <p:cNvSpPr txBox="1"/>
          <p:nvPr>
            <p:ph type="title"/>
          </p:nvPr>
        </p:nvSpPr>
        <p:spPr>
          <a:xfrm>
            <a:off x="685776" y="4697360"/>
            <a:ext cx="10822035" cy="8193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Gothic"/>
              <a:buNone/>
              <a:defRPr sz="3200"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1" name="Google Shape;51;p46"/>
          <p:cNvSpPr/>
          <p:nvPr>
            <p:ph idx="2" type="pic"/>
          </p:nvPr>
        </p:nvSpPr>
        <p:spPr>
          <a:xfrm>
            <a:off x="681726" y="941439"/>
            <a:ext cx="10821842" cy="3478161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46"/>
          <p:cNvSpPr txBox="1"/>
          <p:nvPr>
            <p:ph idx="1" type="body"/>
          </p:nvPr>
        </p:nvSpPr>
        <p:spPr>
          <a:xfrm>
            <a:off x="685800" y="5516714"/>
            <a:ext cx="10820400" cy="701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46"/>
          <p:cNvSpPr txBox="1"/>
          <p:nvPr>
            <p:ph idx="12" type="sldNum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u și legendă" showMasterSp="0">
  <p:cSld name="Titlu și legendă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55" name="Google Shape;55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47"/>
          <p:cNvSpPr txBox="1"/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Gothic"/>
              <a:buNone/>
              <a:defRPr sz="3200"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47"/>
          <p:cNvSpPr txBox="1"/>
          <p:nvPr>
            <p:ph idx="1" type="body"/>
          </p:nvPr>
        </p:nvSpPr>
        <p:spPr>
          <a:xfrm>
            <a:off x="1024467" y="3649133"/>
            <a:ext cx="10130516" cy="999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47"/>
          <p:cNvSpPr txBox="1"/>
          <p:nvPr>
            <p:ph idx="12" type="sldNum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 cu legendă" showMasterSp="0">
  <p:cSld name="Citat cu legendă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0" id="60" name="Google Shape;60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48"/>
          <p:cNvSpPr txBox="1"/>
          <p:nvPr>
            <p:ph type="title"/>
          </p:nvPr>
        </p:nvSpPr>
        <p:spPr>
          <a:xfrm>
            <a:off x="1024467" y="753532"/>
            <a:ext cx="10151534" cy="2604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Gothic"/>
              <a:buNone/>
              <a:defRPr sz="3200"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2" name="Google Shape;62;p48"/>
          <p:cNvSpPr txBox="1"/>
          <p:nvPr>
            <p:ph idx="1" type="body"/>
          </p:nvPr>
        </p:nvSpPr>
        <p:spPr>
          <a:xfrm>
            <a:off x="1303864" y="3365555"/>
            <a:ext cx="9592738" cy="444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48"/>
          <p:cNvSpPr txBox="1"/>
          <p:nvPr>
            <p:ph idx="2" type="body"/>
          </p:nvPr>
        </p:nvSpPr>
        <p:spPr>
          <a:xfrm>
            <a:off x="1024466" y="3959862"/>
            <a:ext cx="10151535" cy="679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48"/>
          <p:cNvSpPr txBox="1"/>
          <p:nvPr/>
        </p:nvSpPr>
        <p:spPr>
          <a:xfrm>
            <a:off x="521969" y="557818"/>
            <a:ext cx="518162" cy="1336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65" name="Google Shape;65;p48"/>
          <p:cNvSpPr txBox="1"/>
          <p:nvPr/>
        </p:nvSpPr>
        <p:spPr>
          <a:xfrm>
            <a:off x="11029950" y="2325657"/>
            <a:ext cx="518161" cy="1336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66" name="Google Shape;66;p48"/>
          <p:cNvSpPr txBox="1"/>
          <p:nvPr>
            <p:ph idx="12" type="sldNum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de vizită" showMasterSp="0">
  <p:cSld name="Carte de vizită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7" id="68" name="Google Shape;68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9"/>
          <p:cNvSpPr txBox="1"/>
          <p:nvPr>
            <p:ph type="title"/>
          </p:nvPr>
        </p:nvSpPr>
        <p:spPr>
          <a:xfrm>
            <a:off x="1024495" y="1124701"/>
            <a:ext cx="10146187" cy="25118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Gothic"/>
              <a:buNone/>
              <a:defRPr sz="3200"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0" name="Google Shape;70;p49"/>
          <p:cNvSpPr txBox="1"/>
          <p:nvPr>
            <p:ph idx="1" type="body"/>
          </p:nvPr>
        </p:nvSpPr>
        <p:spPr>
          <a:xfrm>
            <a:off x="1024467" y="3648314"/>
            <a:ext cx="10144654" cy="999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9"/>
          <p:cNvSpPr txBox="1"/>
          <p:nvPr>
            <p:ph idx="12" type="sldNum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oane">
  <p:cSld name="3 coloan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0"/>
          <p:cNvSpPr txBox="1"/>
          <p:nvPr>
            <p:ph type="title"/>
          </p:nvPr>
        </p:nvSpPr>
        <p:spPr>
          <a:xfrm>
            <a:off x="2895600" y="761998"/>
            <a:ext cx="8610600" cy="13038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4" name="Google Shape;74;p50"/>
          <p:cNvSpPr txBox="1"/>
          <p:nvPr>
            <p:ph idx="1" type="body"/>
          </p:nvPr>
        </p:nvSpPr>
        <p:spPr>
          <a:xfrm>
            <a:off x="685800" y="2202079"/>
            <a:ext cx="3456433" cy="6173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sz="24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sz="24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0"/>
          <p:cNvSpPr txBox="1"/>
          <p:nvPr>
            <p:ph idx="2" type="body"/>
          </p:nvPr>
        </p:nvSpPr>
        <p:spPr>
          <a:xfrm>
            <a:off x="685798" y="2904564"/>
            <a:ext cx="3456434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50"/>
          <p:cNvSpPr txBox="1"/>
          <p:nvPr>
            <p:ph idx="3" type="body"/>
          </p:nvPr>
        </p:nvSpPr>
        <p:spPr>
          <a:xfrm>
            <a:off x="4368799" y="2201333"/>
            <a:ext cx="3456434" cy="626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0"/>
          <p:cNvSpPr txBox="1"/>
          <p:nvPr>
            <p:ph idx="4" type="body"/>
          </p:nvPr>
        </p:nvSpPr>
        <p:spPr>
          <a:xfrm>
            <a:off x="4366857" y="2904066"/>
            <a:ext cx="3456433" cy="3314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50"/>
          <p:cNvSpPr txBox="1"/>
          <p:nvPr>
            <p:ph idx="5" type="body"/>
          </p:nvPr>
        </p:nvSpPr>
        <p:spPr>
          <a:xfrm>
            <a:off x="8051799" y="2192865"/>
            <a:ext cx="3456434" cy="626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50"/>
          <p:cNvSpPr txBox="1"/>
          <p:nvPr>
            <p:ph idx="6" type="body"/>
          </p:nvPr>
        </p:nvSpPr>
        <p:spPr>
          <a:xfrm>
            <a:off x="8051800" y="2904564"/>
            <a:ext cx="3456433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50"/>
          <p:cNvSpPr txBox="1"/>
          <p:nvPr>
            <p:ph idx="12" type="sldNum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ană cu trei imagini">
  <p:cSld name="Coloană cu trei imagini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1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51"/>
          <p:cNvSpPr txBox="1"/>
          <p:nvPr>
            <p:ph idx="1" type="body"/>
          </p:nvPr>
        </p:nvSpPr>
        <p:spPr>
          <a:xfrm>
            <a:off x="688617" y="4191000"/>
            <a:ext cx="3451583" cy="682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sz="24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sz="24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51"/>
          <p:cNvSpPr/>
          <p:nvPr>
            <p:ph idx="2" type="pic"/>
          </p:nvPr>
        </p:nvSpPr>
        <p:spPr>
          <a:xfrm>
            <a:off x="688618" y="2362200"/>
            <a:ext cx="3451582" cy="1524000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50800">
              <a:srgbClr val="000000">
                <a:alpha val="42745"/>
              </a:srgbClr>
            </a:outerShdw>
          </a:effectLst>
        </p:spPr>
      </p:sp>
      <p:sp>
        <p:nvSpPr>
          <p:cNvPr id="85" name="Google Shape;85;p51"/>
          <p:cNvSpPr txBox="1"/>
          <p:nvPr>
            <p:ph idx="3" type="body"/>
          </p:nvPr>
        </p:nvSpPr>
        <p:spPr>
          <a:xfrm>
            <a:off x="688618" y="4873764"/>
            <a:ext cx="3451582" cy="1344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51"/>
          <p:cNvSpPr txBox="1"/>
          <p:nvPr>
            <p:ph idx="4" type="body"/>
          </p:nvPr>
        </p:nvSpPr>
        <p:spPr>
          <a:xfrm>
            <a:off x="4374262" y="4190999"/>
            <a:ext cx="3448935" cy="682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51"/>
          <p:cNvSpPr/>
          <p:nvPr>
            <p:ph idx="5" type="pic"/>
          </p:nvPr>
        </p:nvSpPr>
        <p:spPr>
          <a:xfrm>
            <a:off x="4374262" y="2362200"/>
            <a:ext cx="3448937" cy="1524000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50800">
              <a:srgbClr val="000000">
                <a:alpha val="42745"/>
              </a:srgbClr>
            </a:outerShdw>
          </a:effectLst>
        </p:spPr>
      </p:sp>
      <p:sp>
        <p:nvSpPr>
          <p:cNvPr id="88" name="Google Shape;88;p51"/>
          <p:cNvSpPr txBox="1"/>
          <p:nvPr>
            <p:ph idx="6" type="body"/>
          </p:nvPr>
        </p:nvSpPr>
        <p:spPr>
          <a:xfrm>
            <a:off x="4374263" y="4873762"/>
            <a:ext cx="3448936" cy="1344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51"/>
          <p:cNvSpPr txBox="1"/>
          <p:nvPr>
            <p:ph idx="7" type="body"/>
          </p:nvPr>
        </p:nvSpPr>
        <p:spPr>
          <a:xfrm>
            <a:off x="8049731" y="4190999"/>
            <a:ext cx="3456469" cy="682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51"/>
          <p:cNvSpPr/>
          <p:nvPr>
            <p:ph idx="8" type="pic"/>
          </p:nvPr>
        </p:nvSpPr>
        <p:spPr>
          <a:xfrm>
            <a:off x="8049855" y="2362200"/>
            <a:ext cx="3447879" cy="1524000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50800">
              <a:srgbClr val="000000">
                <a:alpha val="42745"/>
              </a:srgbClr>
            </a:outerShdw>
          </a:effectLst>
        </p:spPr>
      </p:sp>
      <p:sp>
        <p:nvSpPr>
          <p:cNvPr id="91" name="Google Shape;91;p51"/>
          <p:cNvSpPr txBox="1"/>
          <p:nvPr>
            <p:ph idx="9" type="body"/>
          </p:nvPr>
        </p:nvSpPr>
        <p:spPr>
          <a:xfrm>
            <a:off x="8049731" y="4873761"/>
            <a:ext cx="3452446" cy="13449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51"/>
          <p:cNvSpPr txBox="1"/>
          <p:nvPr>
            <p:ph idx="12" type="sldNum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u și conținut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8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38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8"/>
          <p:cNvSpPr txBox="1"/>
          <p:nvPr>
            <p:ph idx="12" type="sldNum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tet secțiune" showMasterSp="0">
  <p:cSld name="Antet secțiun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7" id="21" name="Google Shape;21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9"/>
          <p:cNvSpPr txBox="1"/>
          <p:nvPr>
            <p:ph type="title"/>
          </p:nvPr>
        </p:nvSpPr>
        <p:spPr>
          <a:xfrm>
            <a:off x="685800" y="753532"/>
            <a:ext cx="10820400" cy="28019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39"/>
          <p:cNvSpPr txBox="1"/>
          <p:nvPr>
            <p:ph idx="1" type="body"/>
          </p:nvPr>
        </p:nvSpPr>
        <p:spPr>
          <a:xfrm>
            <a:off x="1024467" y="3641725"/>
            <a:ext cx="10490201" cy="95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Century Gothic"/>
              <a:buNone/>
              <a:defRPr>
                <a:solidFill>
                  <a:srgbClr val="888888"/>
                </a:solidFill>
              </a:defRPr>
            </a:lvl1pPr>
            <a:lvl2pPr indent="-228600" lvl="1" marL="9144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Century Gothic"/>
              <a:buNone/>
              <a:defRPr>
                <a:solidFill>
                  <a:srgbClr val="888888"/>
                </a:solidFill>
              </a:defRPr>
            </a:lvl2pPr>
            <a:lvl3pPr indent="-228600" lvl="2" marL="1371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Century Gothic"/>
              <a:buNone/>
              <a:defRPr>
                <a:solidFill>
                  <a:srgbClr val="888888"/>
                </a:solidFill>
              </a:defRPr>
            </a:lvl3pPr>
            <a:lvl4pPr indent="-228600" lvl="3" marL="18288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Century Gothic"/>
              <a:buNone/>
              <a:defRPr>
                <a:solidFill>
                  <a:srgbClr val="888888"/>
                </a:solidFill>
              </a:defRPr>
            </a:lvl4pPr>
            <a:lvl5pPr indent="-228600" lvl="4" marL="22860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Century Gothic"/>
              <a:buNone/>
              <a:defRPr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9"/>
          <p:cNvSpPr txBox="1"/>
          <p:nvPr>
            <p:ph idx="12" type="sldNum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uă tipuri de conținut">
  <p:cSld name="Două tipuri de conțin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0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40"/>
          <p:cNvSpPr txBox="1"/>
          <p:nvPr>
            <p:ph idx="1" type="body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0"/>
          <p:cNvSpPr txBox="1"/>
          <p:nvPr>
            <p:ph idx="12" type="sldNum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ție">
  <p:cSld name="Comparați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1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1" type="body"/>
          </p:nvPr>
        </p:nvSpPr>
        <p:spPr>
          <a:xfrm>
            <a:off x="914409" y="2183801"/>
            <a:ext cx="5079992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Gothic"/>
              <a:buNone/>
              <a:defRPr sz="2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Gothic"/>
              <a:buNone/>
              <a:defRPr sz="28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Gothic"/>
              <a:buNone/>
              <a:defRPr sz="28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Gothic"/>
              <a:buNone/>
              <a:defRPr sz="28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Gothic"/>
              <a:buNone/>
              <a:defRPr sz="28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1"/>
          <p:cNvSpPr txBox="1"/>
          <p:nvPr>
            <p:ph idx="2" type="body"/>
          </p:nvPr>
        </p:nvSpPr>
        <p:spPr>
          <a:xfrm>
            <a:off x="6400800" y="2183801"/>
            <a:ext cx="5105400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1"/>
          <p:cNvSpPr txBox="1"/>
          <p:nvPr>
            <p:ph idx="12" type="sldNum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ar titlu">
  <p:cSld name="Doar titlu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2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42"/>
          <p:cNvSpPr txBox="1"/>
          <p:nvPr>
            <p:ph idx="12" type="sldNum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completat">
  <p:cSld name="Necompleta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 txBox="1"/>
          <p:nvPr>
            <p:ph idx="12" type="sldNum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ținut cu legendă">
  <p:cSld name="Conținut cu legendă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4"/>
          <p:cNvSpPr txBox="1"/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Gothic"/>
              <a:buNone/>
              <a:defRPr sz="3200"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44"/>
          <p:cNvSpPr txBox="1"/>
          <p:nvPr>
            <p:ph idx="1" type="body"/>
          </p:nvPr>
        </p:nvSpPr>
        <p:spPr>
          <a:xfrm>
            <a:off x="4995581" y="746759"/>
            <a:ext cx="6510619" cy="547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4"/>
          <p:cNvSpPr txBox="1"/>
          <p:nvPr>
            <p:ph idx="2" type="body"/>
          </p:nvPr>
        </p:nvSpPr>
        <p:spPr>
          <a:xfrm>
            <a:off x="685800" y="3124199"/>
            <a:ext cx="4114800" cy="3094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44"/>
          <p:cNvSpPr txBox="1"/>
          <p:nvPr>
            <p:ph idx="12" type="sldNum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ine cu legendă">
  <p:cSld name="Imagine cu legendă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5"/>
          <p:cNvSpPr txBox="1"/>
          <p:nvPr>
            <p:ph type="title"/>
          </p:nvPr>
        </p:nvSpPr>
        <p:spPr>
          <a:xfrm>
            <a:off x="685800" y="1524000"/>
            <a:ext cx="6873241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Gothic"/>
              <a:buNone/>
              <a:defRPr sz="3200"/>
            </a:lvl1pPr>
            <a:lvl2pPr lv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45"/>
          <p:cNvSpPr/>
          <p:nvPr>
            <p:ph idx="2" type="pic"/>
          </p:nvPr>
        </p:nvSpPr>
        <p:spPr>
          <a:xfrm>
            <a:off x="7861237" y="751241"/>
            <a:ext cx="3644963" cy="5467444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45"/>
          <p:cNvSpPr txBox="1"/>
          <p:nvPr>
            <p:ph idx="1" type="body"/>
          </p:nvPr>
        </p:nvSpPr>
        <p:spPr>
          <a:xfrm>
            <a:off x="685800" y="3124199"/>
            <a:ext cx="6873241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Gothic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5"/>
          <p:cNvSpPr txBox="1"/>
          <p:nvPr>
            <p:ph idx="12" type="sldNum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sz="10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7" id="6" name="Google Shape;6;p3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36"/>
          <p:cNvSpPr txBox="1"/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36"/>
          <p:cNvSpPr txBox="1"/>
          <p:nvPr>
            <p:ph idx="1" type="body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683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683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683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683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683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683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36"/>
          <p:cNvSpPr txBox="1"/>
          <p:nvPr>
            <p:ph idx="12" type="sldNum"/>
          </p:nvPr>
        </p:nvSpPr>
        <p:spPr>
          <a:xfrm>
            <a:off x="11261293" y="441642"/>
            <a:ext cx="244907" cy="243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b="0" i="0" sz="1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b="0" i="0" sz="1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b="0" i="0" sz="1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b="0" i="0" sz="1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b="0" i="0" sz="1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b="0" i="0" sz="1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b="0" i="0" sz="1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b="0" i="0" sz="1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entury Gothic"/>
              <a:buNone/>
              <a:defRPr b="0" i="0" sz="1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>
            <p:ph idx="4294967295" type="ctrTitle"/>
          </p:nvPr>
        </p:nvSpPr>
        <p:spPr>
          <a:xfrm>
            <a:off x="2029654" y="1355771"/>
            <a:ext cx="8915401" cy="29622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ÎNVĂȚAREA</a:t>
            </a:r>
            <a:br>
              <a:rPr b="1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DEFINIRE ȘI IMPLICAȚII ÎN PLANUL EDUCAȚIONAL</a:t>
            </a:r>
            <a:br>
              <a:rPr b="1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98" name="Google Shape;98;p1"/>
          <p:cNvSpPr txBox="1"/>
          <p:nvPr>
            <p:ph idx="4294967295" type="subTitle"/>
          </p:nvPr>
        </p:nvSpPr>
        <p:spPr>
          <a:xfrm>
            <a:off x="2613547" y="5133454"/>
            <a:ext cx="9448801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Conf.</a:t>
            </a: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univ.dr. Ghiță Marina Cristina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CONDIȚIILE ÎNVĂȚĂRII</a:t>
            </a:r>
            <a:endParaRPr/>
          </a:p>
        </p:txBody>
      </p:sp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2589212" y="2133600"/>
            <a:ext cx="8615600" cy="2793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interne – potențialul individual, cunoștiințe, capacități, motivație, voință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externe – structura și gradul de dificultate ale sarcinii de învățare, calitatea instruirii, sistemul de cerințe, relațiile profesor-elev, competența cadrului didactic.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idx="1" type="body"/>
          </p:nvPr>
        </p:nvSpPr>
        <p:spPr>
          <a:xfrm>
            <a:off x="2480030" y="1112291"/>
            <a:ext cx="8656543" cy="5179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Rezultatele obţinute în urma unui studiu realizat pe sute de profesori şi mii de elevi ai ciclului primar din Statele Unite ale Americii şi Germania ne vorbesc despre o însuşire mai rapidă a principiilor fundamentale cât şi o manifestare mai sporită a capacităţii de rezolvare de probleme, în cazul în care profesorul se prezintă ca fiind o fiinţă umană reală în existența ei firească, înţelegătoare şi grijulie. Pentru a facilita o astfel de învăţare profesorul: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va fi bine informat în domeniul său;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va crea un climat psihologic pozitiv;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va crede că elevii / studenţii săi sunt capabili să înveţe;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va preciza scopurile subiectului care învaţă;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va organiza şi va asigura accesibilitatea resurselor învăţării;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va realiza un echilibru între componenta cognitivă şi cea afectivă a învăţării;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AutoNum type="arabicPeriod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va împărtăşi emoţiile şi ideile cu subiectul care învaţă.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FORMELE ÎNVĂȚĂRII</a:t>
            </a:r>
            <a:endParaRPr/>
          </a:p>
        </p:txBody>
      </p:sp>
      <p:sp>
        <p:nvSpPr>
          <p:cNvPr id="163" name="Google Shape;163;p12"/>
          <p:cNvSpPr txBox="1"/>
          <p:nvPr>
            <p:ph idx="1" type="body"/>
          </p:nvPr>
        </p:nvSpPr>
        <p:spPr>
          <a:xfrm>
            <a:off x="2589210" y="2133599"/>
            <a:ext cx="8642896" cy="2970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învățarea directă, intenționată, voluntară – cu obiectiv pe sarcina de învățare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învățare indirectă, spontană, involuntară – în care individul nu își propune în mod direct să învețe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învățare vizuală, auditivă, verbo-motorie, olfactivă, gustativă și kinestezică.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FORMELE ÎNVĂȚĂRII</a:t>
            </a:r>
            <a:endParaRPr/>
          </a:p>
        </p:txBody>
      </p:sp>
      <p:sp>
        <p:nvSpPr>
          <p:cNvPr id="169" name="Google Shape;169;p13"/>
          <p:cNvSpPr txBox="1"/>
          <p:nvPr>
            <p:ph idx="1" type="body"/>
          </p:nvPr>
        </p:nvSpPr>
        <p:spPr>
          <a:xfrm>
            <a:off x="2589211" y="1737814"/>
            <a:ext cx="8915401" cy="3777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Conform profesorului Mihai Golu (2000), există următoarele forme ale învățării: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învățarea prin obișnuire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învățarea prin condiționare de tip pavlovian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învățarea prin condiționare instrumentală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învățarea perceptivă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învățarea motorie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învățarea verbală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TIPURI DE ÎNVĂȚARE (GAGNÉ) </a:t>
            </a:r>
            <a:endParaRPr/>
          </a:p>
        </p:txBody>
      </p:sp>
      <p:sp>
        <p:nvSpPr>
          <p:cNvPr id="175" name="Google Shape;175;p14"/>
          <p:cNvSpPr txBox="1"/>
          <p:nvPr>
            <p:ph idx="1" type="body"/>
          </p:nvPr>
        </p:nvSpPr>
        <p:spPr>
          <a:xfrm>
            <a:off x="2589211" y="2024417"/>
            <a:ext cx="8738432" cy="3339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Învățarea de semnale -  o învățare involuntară prin care individul învață să dea un răspuns la un anumit semnal, fiind în strânsă legătură cu emoțiile și nevoile primare.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Învățarea stimul – răspuns – individul este capabil să discearnă și să dea un răspuns specific determinat.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Înlănțuirea – presupune învățarea unei serii de legături S-R prin prezentarea unor secvențe.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TIPURI DE ÎNVĂȚARE</a:t>
            </a:r>
            <a:endParaRPr/>
          </a:p>
        </p:txBody>
      </p:sp>
      <p:sp>
        <p:nvSpPr>
          <p:cNvPr id="181" name="Google Shape;181;p15"/>
          <p:cNvSpPr txBox="1"/>
          <p:nvPr>
            <p:ph idx="1" type="body"/>
          </p:nvPr>
        </p:nvSpPr>
        <p:spPr>
          <a:xfrm>
            <a:off x="2589211" y="2133600"/>
            <a:ext cx="8915401" cy="3516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 startAt="4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Învățarea de asociații verbale – presupune învățarea unei serii de legături S-R, dar de natură verbală.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 startAt="4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Învățarea prin discriminare – acel tip de învățare în care individul învață să răspundă diferențiat în funcție de anumite caracteristici ale obiectelor.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 startAt="4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Învățarea noțiunilor – formarea și însușirea noțiunilor asigură individului asimilarea unui volum mare de cunoștințe.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TIPURI DE ÎNVĂȚARE</a:t>
            </a:r>
            <a:endParaRPr/>
          </a:p>
        </p:txBody>
      </p:sp>
      <p:sp>
        <p:nvSpPr>
          <p:cNvPr id="187" name="Google Shape;187;p16"/>
          <p:cNvSpPr txBox="1"/>
          <p:nvPr>
            <p:ph idx="1" type="body"/>
          </p:nvPr>
        </p:nvSpPr>
        <p:spPr>
          <a:xfrm>
            <a:off x="2589211" y="2133601"/>
            <a:ext cx="8656544" cy="301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 startAt="7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Învățarea regulilor – acest tip de învățare se bazează pe învățarea noțiunilor, astfel individul fiind capabil să înțeleagă două sau mai multe concepte.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 startAt="7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Rezolvarea de probleme – un proces prin care regulile asimilate anterior sunt combinate cu scopul găsirii unei soluții.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STIL DE ÎNVĂȚARE</a:t>
            </a:r>
            <a:endParaRPr/>
          </a:p>
        </p:txBody>
      </p:sp>
      <p:sp>
        <p:nvSpPr>
          <p:cNvPr id="193" name="Google Shape;193;p17"/>
          <p:cNvSpPr txBox="1"/>
          <p:nvPr>
            <p:ph idx="1" type="body"/>
          </p:nvPr>
        </p:nvSpPr>
        <p:spPr>
          <a:xfrm>
            <a:off x="2775086" y="2079008"/>
            <a:ext cx="8547363" cy="2725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Stilul de învăţare este o caracteristică a comportamentelor cognitive, afective şi psihologice care servesc ca indicatori relativ stabili asupra felului în care cel care învaţă percepe, inter-relaţionează şi răspunde la mediu. (Ausubel, D., Robinson, F., (1981).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STIL DE ÎNVĂȚARE</a:t>
            </a:r>
            <a:endParaRPr/>
          </a:p>
        </p:txBody>
      </p:sp>
      <p:sp>
        <p:nvSpPr>
          <p:cNvPr id="199" name="Google Shape;199;p18"/>
          <p:cNvSpPr txBox="1"/>
          <p:nvPr>
            <p:ph idx="1" type="body"/>
          </p:nvPr>
        </p:nvSpPr>
        <p:spPr>
          <a:xfrm>
            <a:off x="2425438" y="1904999"/>
            <a:ext cx="8915401" cy="3777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Rita şi Ken Dunn (apud Bunch, 1999) prezintă punctele cheie ale stilurilor  de învăţare: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Fiecare om are stilul lui de învăţare şi punctele lui forte.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Nici un stil nu este mai bun sau mai rău decât celelalte.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În toate grupurile – culturale, academice, masculine, feminine - întâlnim toate stilurile de învăţare.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În fiecare cultură, strat socio-cultural sau clasă sunt tot atâtea diferenţe ca şi între grupuri.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STIL DE ÎNVĂȚARE</a:t>
            </a:r>
            <a:endParaRPr/>
          </a:p>
        </p:txBody>
      </p:sp>
      <p:sp>
        <p:nvSpPr>
          <p:cNvPr id="205" name="Google Shape;205;p19"/>
          <p:cNvSpPr txBox="1"/>
          <p:nvPr>
            <p:ph idx="1" type="body"/>
          </p:nvPr>
        </p:nvSpPr>
        <p:spPr>
          <a:xfrm>
            <a:off x="2589211" y="2133599"/>
            <a:ext cx="8915401" cy="3598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În urma unor studii realizate pe 5300 de elevi de clasele 5-12 în SUA, Japonia şi Hong Kong în 1990 şi care definesc în fapt existenţa acestor stiluri la fiecare elev, au rezultat următoarele: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❑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37% copiii învaţă prin mişcare, atingere şi acţiune, deci au un stil tactil kinestezic;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❑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34% învaţă prin sunete şi muzică, stilul este  auditiv;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❑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29% prin imagine, au un stil vizual.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2579277" y="505829"/>
            <a:ext cx="8911688" cy="1280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CONCEPTUL DE ÎNVĂȚARE</a:t>
            </a:r>
            <a:endParaRPr/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2821224" y="2270077"/>
            <a:ext cx="8793021" cy="2847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Urmărește o schimbare în comportament, ca urmare a experienței individului cu mediul.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Analiza dimensiunii sociale și individuale a învățării, condițiile și optimizarea învățării.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Se evidențiază în comportamente și în atitudini.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STIL DE ÎNVĂȚARE</a:t>
            </a:r>
            <a:endParaRPr/>
          </a:p>
        </p:txBody>
      </p:sp>
      <p:sp>
        <p:nvSpPr>
          <p:cNvPr id="211" name="Google Shape;211;p20"/>
          <p:cNvSpPr txBox="1"/>
          <p:nvPr>
            <p:ph idx="1" type="body"/>
          </p:nvPr>
        </p:nvSpPr>
        <p:spPr>
          <a:xfrm>
            <a:off x="1947766" y="1904999"/>
            <a:ext cx="8915401" cy="3777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În cercetările sale referitoare la stilul de învăţare, Kolb a folosit Inventarul stilurilor de învăţare. El a evidenţiat patru mari tipuri de stiluri de învăţare: divergent, asimilator, convergent şi adaptativ.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Stil divergent – învățarea directă și observarea reflexivă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Stil asimilator – conceptualizarea abstractă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Stil convergent – conceptualizarea și experiementarea activă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Stil adaptativ – experiența concretă și experimentarea activă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MODELE ALE ÎNVĂȚĂRII</a:t>
            </a:r>
            <a:endParaRPr/>
          </a:p>
        </p:txBody>
      </p:sp>
      <p:sp>
        <p:nvSpPr>
          <p:cNvPr id="217" name="Google Shape;217;p21"/>
          <p:cNvSpPr txBox="1"/>
          <p:nvPr>
            <p:ph idx="1" type="body"/>
          </p:nvPr>
        </p:nvSpPr>
        <p:spPr>
          <a:xfrm>
            <a:off x="2700023" y="1765111"/>
            <a:ext cx="8697488" cy="3366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Modele asociaționiste ale învățării - susţin faptul că învăţarea este produsă prin existenţa unor relaţii între cel puţin două clase de evenimente, cum ar fi stimulii şi comportamentele: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Condiționarea clasică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Învățarea prin încercare și eroare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Condiționarea instrumentală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Modelul învățării sociale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type="title"/>
          </p:nvPr>
        </p:nvSpPr>
        <p:spPr>
          <a:xfrm>
            <a:off x="2589210" y="487631"/>
            <a:ext cx="8911688" cy="1280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MODELE ALE ÎNVĂȚĂRII</a:t>
            </a:r>
            <a:endParaRPr/>
          </a:p>
        </p:txBody>
      </p:sp>
      <p:sp>
        <p:nvSpPr>
          <p:cNvPr id="223" name="Google Shape;223;p22"/>
          <p:cNvSpPr txBox="1"/>
          <p:nvPr>
            <p:ph idx="1" type="body"/>
          </p:nvPr>
        </p:nvSpPr>
        <p:spPr>
          <a:xfrm>
            <a:off x="2589211" y="1874292"/>
            <a:ext cx="9011385" cy="4198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Condiționarea clasică (Pavlov) - realitatea unei asemenea condiţionări demonstrează că un animal poate crea o asociere între un stimul, iniţial neutru şi un răspuns comportamental (salivaţia). Această asociere (S-R) constituie traseul extern şi observabil al instaurării unei cunoştinţe noi, stabilite prin experienţă. </a:t>
            </a:r>
            <a:endParaRPr/>
          </a:p>
          <a:p>
            <a:pPr indent="-457200" lvl="0" marL="457200" rtl="0" algn="l">
              <a:lnSpc>
                <a:spcPct val="81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AutoNum type="arabicPeriod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legea stingerii</a:t>
            </a:r>
            <a:endParaRPr/>
          </a:p>
          <a:p>
            <a:pPr indent="-457200" lvl="0" marL="457200" rtl="0" algn="l">
              <a:lnSpc>
                <a:spcPct val="81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AutoNum type="arabicPeriod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legea generalizării</a:t>
            </a:r>
            <a:endParaRPr/>
          </a:p>
          <a:p>
            <a:pPr indent="-457200" lvl="0" marL="457200" rtl="0" algn="l">
              <a:lnSpc>
                <a:spcPct val="81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AutoNum type="arabicPeriod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legea discriminării</a:t>
            </a:r>
            <a:endParaRPr/>
          </a:p>
          <a:p>
            <a:pPr indent="-63500" lvl="0" marL="228600" rtl="0" algn="l">
              <a:lnSpc>
                <a:spcPct val="81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1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MODELE ALE ÎNVĂȚĂRII</a:t>
            </a:r>
            <a:endParaRPr/>
          </a:p>
        </p:txBody>
      </p:sp>
      <p:sp>
        <p:nvSpPr>
          <p:cNvPr id="229" name="Google Shape;229;p23"/>
          <p:cNvSpPr txBox="1"/>
          <p:nvPr>
            <p:ph idx="1" type="body"/>
          </p:nvPr>
        </p:nvSpPr>
        <p:spPr>
          <a:xfrm>
            <a:off x="2589211" y="2133599"/>
            <a:ext cx="8915401" cy="3926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Învățarea prin încercare și eroare sau conexionismul (Thorndike) - experimentele făcute pe animale pleacă de la ideea că acela care învaţă se confruntă cu o situaţie problemă. Rezolvarea problemei se face prin selectarea răspunsului potrivit dintr-un număr de răspunsuri posibile. 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legea stării de pregătire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legea exercițiului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legea efectului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MODELE ALE ÎNVĂȚĂRIII</a:t>
            </a:r>
            <a:endParaRPr/>
          </a:p>
        </p:txBody>
      </p:sp>
      <p:sp>
        <p:nvSpPr>
          <p:cNvPr id="235" name="Google Shape;235;p24"/>
          <p:cNvSpPr txBox="1"/>
          <p:nvPr>
            <p:ph idx="1" type="body"/>
          </p:nvPr>
        </p:nvSpPr>
        <p:spPr>
          <a:xfrm>
            <a:off x="2589211" y="2133600"/>
            <a:ext cx="8670192" cy="3325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Condiționarea instrumentală (Skinner) - acea formă de învăţare în care consecinţele comportamentului influenţează posibilitatea apariţiei acestuia.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Întăririle sunt consecinţe ale unui comportament care îi sporesc frecvenţa, durata şi intensitatea manifestărilor ulterioare.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Întărirea poate fi realizată în două moduri: întărire pozitivă, întărire negativă.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MODELE ALE ÎNVĂȚĂRII</a:t>
            </a:r>
            <a:endParaRPr/>
          </a:p>
        </p:txBody>
      </p:sp>
      <p:sp>
        <p:nvSpPr>
          <p:cNvPr id="241" name="Google Shape;241;p25"/>
          <p:cNvSpPr txBox="1"/>
          <p:nvPr>
            <p:ph idx="1" type="body"/>
          </p:nvPr>
        </p:nvSpPr>
        <p:spPr>
          <a:xfrm>
            <a:off x="2589212" y="1801502"/>
            <a:ext cx="8793021" cy="413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Modelul învățării sociale (Bandura) - oamenii învaţă deseori numai privindu-i pe ceilalti. Observandu-i pe alţii, individul codează informaţia despre comportamentul lor, iar în ocazii ulterioare foloseşte această informaţie codată drept ghid pentru acţiunile proprii.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sunt imitate mai ales acele comportamente ale modelului care au fost recompensate, nu cele care au fost pedepsite;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sunt imitate mai frecvent modelele cu un statut superior decât cele cu un statut inferior;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▪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sunt imitate mai frecvent comportamentele modelelor considerate competente decat cele considerate incompetente.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MODELE ALE ÎNVĂȚĂRII</a:t>
            </a:r>
            <a:endParaRPr/>
          </a:p>
        </p:txBody>
      </p:sp>
      <p:sp>
        <p:nvSpPr>
          <p:cNvPr id="247" name="Google Shape;247;p26"/>
          <p:cNvSpPr txBox="1"/>
          <p:nvPr>
            <p:ph idx="1" type="body"/>
          </p:nvPr>
        </p:nvSpPr>
        <p:spPr>
          <a:xfrm>
            <a:off x="2592925" y="2160895"/>
            <a:ext cx="8615600" cy="292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Modele constructiviste ale învățării: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Constructivismul piagetian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Constructivismul social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Constructivismul sociocultural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MODELE ALE ÎNVĂȚĂRII</a:t>
            </a:r>
            <a:endParaRPr/>
          </a:p>
        </p:txBody>
      </p:sp>
      <p:sp>
        <p:nvSpPr>
          <p:cNvPr id="253" name="Google Shape;253;p27"/>
          <p:cNvSpPr txBox="1"/>
          <p:nvPr>
            <p:ph idx="1" type="body"/>
          </p:nvPr>
        </p:nvSpPr>
        <p:spPr>
          <a:xfrm>
            <a:off x="2589211" y="2133599"/>
            <a:ext cx="8915401" cy="4076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Constructivismul piagetian (Piaget) - individul trebuie să-şi “construiască” propria cunoaştere prin experienţa, prin procesarea mentală activă  a informaţiilor şi experienţele personale directe. Cel ce învaţă este un gânditor  activ care explică, interpretează, explorează şi descoperă lumea.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Asimilarea – proces de integrare prin care un individ își însușește informații noi.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Acomodarea – modificarea schemelor existente în funcție de caracteristicile noii situații.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MODELE ALE ÎNVĂȚĂRII</a:t>
            </a:r>
            <a:endParaRPr/>
          </a:p>
        </p:txBody>
      </p:sp>
      <p:sp>
        <p:nvSpPr>
          <p:cNvPr id="259" name="Google Shape;259;p28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Constructivismul social (Vîgotski) – rolul interacțiunii sociale în dezvoltare.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Potențialul de învățare în interacțiunea socială este considerat zonă a  proximei dezvoltării și definește aria dintre nivelul actual de dezvoltare și nivelul de dezvoltare care poate fi atins cu ajutorul altor persoane mai experimentate.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,, ceea ce copilul este capabil să facă astăzi cu ajutorul adulților va putea mâine să realizeze singur’’.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MODELE ALE ÎNVĂȚĂRII</a:t>
            </a:r>
            <a:endParaRPr/>
          </a:p>
        </p:txBody>
      </p:sp>
      <p:sp>
        <p:nvSpPr>
          <p:cNvPr id="265" name="Google Shape;265;p29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Constructivismul sociocultural (Bruner) -  proces de sprijinire activă, un ansamblu de susținere și ghidaj pentru a ajuta copilul să învețe să își organizeze comportamentele, să rezolve singur o problemă.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Trei modalități de reprezentare a unui domeniu de cunoaștere: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modalitatea activă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modalitatea iconică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modalitatea simbolică.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CONCEPTUL DE ÎNVĂȚARE</a:t>
            </a:r>
            <a:endParaRPr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2589211" y="2024416"/>
            <a:ext cx="8915401" cy="3777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PROCES și PRODUS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Ca PROCES analizăm ceea ce se petrece, dinamica și ceea ce ramâne, adică ceea ce a schimbat în structurile persoanei. Adaptarea organismului la mediu.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Ca PRODUS analizăm rezultatele și eficiența eforturilor atât la nivelul profesorului cât și în efortul elevului.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METACOGNIȚIA</a:t>
            </a:r>
            <a:endParaRPr/>
          </a:p>
        </p:txBody>
      </p:sp>
      <p:sp>
        <p:nvSpPr>
          <p:cNvPr id="271" name="Google Shape;271;p30"/>
          <p:cNvSpPr txBox="1"/>
          <p:nvPr>
            <p:ph idx="1" type="body"/>
          </p:nvPr>
        </p:nvSpPr>
        <p:spPr>
          <a:xfrm>
            <a:off x="2589211" y="2024417"/>
            <a:ext cx="8915401" cy="335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Cunoștințele pe care le are un individ despre funcționarea propriului său sistem cognitiv.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Factor cheie al controlului pe care o persoană poate să îl exercite asupra gândirii sale.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Autocunoaștere cognitivă prin care se evaluează mijloacele și rezultatele și se stabilește caracterul real sau fals al unor reprezentări.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>
            <p:ph type="title"/>
          </p:nvPr>
        </p:nvSpPr>
        <p:spPr>
          <a:xfrm>
            <a:off x="2483741" y="501280"/>
            <a:ext cx="8911689" cy="1280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METACOGNIȚIA</a:t>
            </a:r>
            <a:endParaRPr/>
          </a:p>
        </p:txBody>
      </p:sp>
      <p:sp>
        <p:nvSpPr>
          <p:cNvPr id="277" name="Google Shape;277;p31"/>
          <p:cNvSpPr txBox="1"/>
          <p:nvPr>
            <p:ph idx="1" type="body"/>
          </p:nvPr>
        </p:nvSpPr>
        <p:spPr>
          <a:xfrm>
            <a:off x="2766181" y="2147248"/>
            <a:ext cx="8738432" cy="30661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Conform lui Marcel Crahay (2009) există patru factori care intervin în metacogniție: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elevul să știe când să știe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elevul să știe ceea ce știe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elevul să știe ce are nevoie să știe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elevul să știe să utilizeze strategii de intervenție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METACOGNIȚIA</a:t>
            </a:r>
            <a:endParaRPr/>
          </a:p>
        </p:txBody>
      </p:sp>
      <p:sp>
        <p:nvSpPr>
          <p:cNvPr id="283" name="Google Shape;283;p32"/>
          <p:cNvSpPr txBox="1"/>
          <p:nvPr>
            <p:ph idx="1" type="body"/>
          </p:nvPr>
        </p:nvSpPr>
        <p:spPr>
          <a:xfrm>
            <a:off x="2592925" y="2379259"/>
            <a:ext cx="8915401" cy="290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Metacogniția prezintă două componente: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cunoștințe metacogntive – cunoștințe referitoare la persoane (intraindividuale, individuale, universale), la sarcină și la strategii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gestiunea activității mintale (controlul exercitat asupra propriei gândirii) – activitațile desfășurate pentru a planifica, regla și  monitoriza propria gândire.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METACOGNIȚIA</a:t>
            </a:r>
            <a:endParaRPr/>
          </a:p>
        </p:txBody>
      </p:sp>
      <p:sp>
        <p:nvSpPr>
          <p:cNvPr id="289" name="Google Shape;289;p33"/>
          <p:cNvSpPr txBox="1"/>
          <p:nvPr>
            <p:ph idx="1" type="body"/>
          </p:nvPr>
        </p:nvSpPr>
        <p:spPr>
          <a:xfrm>
            <a:off x="2589211" y="2133599"/>
            <a:ext cx="8915401" cy="3625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Sugestii pentru dezvoltarea proceselor metacognitive ale elevilor: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elevul să realizeze un jurnal al învățării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discuții despre activitățile metacognitive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feedback permanent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autoevaluare a nivelului de înțelegere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planificarea pașilor învățării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abordare logică și sistematică a problemelor. (Negovan, 2001)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CITAT</a:t>
            </a:r>
            <a:endParaRPr/>
          </a:p>
        </p:txBody>
      </p:sp>
      <p:sp>
        <p:nvSpPr>
          <p:cNvPr id="295" name="Google Shape;295;p34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“În cazul în care elevii întâmpină dificultăți de învățare, acestea ne pot ajuta să îmbunătățim calitatea modului nostru de predare.” (Mel Ainscow,1995, Pachetul de resurse pentru profesori:Cerințe speciale în clasă, UNESCO)			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Ce opinie aveti 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BIBLIOGRAFIE</a:t>
            </a:r>
            <a:endParaRPr/>
          </a:p>
        </p:txBody>
      </p:sp>
      <p:sp>
        <p:nvSpPr>
          <p:cNvPr id="301" name="Google Shape;301;p35"/>
          <p:cNvSpPr txBox="1"/>
          <p:nvPr>
            <p:ph idx="1" type="body"/>
          </p:nvPr>
        </p:nvSpPr>
        <p:spPr>
          <a:xfrm>
            <a:off x="2589211" y="1905000"/>
            <a:ext cx="8915401" cy="4253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Ausubel, D., Robinson, F., (1981). Învățarea în școală. O introducere în psihologia pedagogică.. Editura Didactică si Pedagogică. București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Crahay, M., (2009). Psihologia educației. Editura Trei. București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Golu, M., (2000). Fundamentele psihologiei. Editura ,, România de mâine’’. București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Negovan, V., (2003). Introducere în psihologia educației. Editura Curtea Veche. București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Sălăvăstru, D., (2004). Psihologia educaţiei. Editura Polirom. Iași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2592925" y="705997"/>
            <a:ext cx="8911688" cy="1280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CONCEPTUL DE ÎNVĂȚARE</a:t>
            </a:r>
            <a:endParaRPr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2592925" y="1986887"/>
            <a:ext cx="8762012" cy="328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Conform psihologului rus Leontiev, învățarea reprezintă procesul de dobândire a unor experiențe de comportament individuale.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Învățarea contribuie la dezvoltarea capacității omului de a crea, de se evalua, de a se autoforma.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Învăţarea umană este ca un fenomen complex ce vizează dezvoltarea personalităţii în ansamblu.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CONCEPTUL DE ÎNVĂȚARE</a:t>
            </a:r>
            <a:endParaRPr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2592925" y="1904999"/>
            <a:ext cx="8915401" cy="4185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Învățarea reprezintă activitatea sistematică, dirijată, desfășurată într-un cadru organizat, orientată în direcția acumulării de cunoștințe și a formării structurilor psihice și de personalitate. (Sălăvăstru, 2004)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Procesul de achiziție mnezică, de asimilare activă de informații (influențe), formare de operații intelectuale, deprinderi motorii și de atitudini.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Proces de cunoaştere, de reflectare a realităţii şi de transformare permanentă a modurilor personale de reflectare ale acestei  realităţi.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CONCEPTUL DE ÎNVĂȚARE</a:t>
            </a:r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2589211" y="2133600"/>
            <a:ext cx="8670192" cy="3011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Din definitiile prezentate, putem sintetiza faptul că pentru a vorbi de învăţare, trebuie îndeplinite trei condiţii: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să existe o schimbare  în comportament;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schimbarea să fie rezultat al experienţei;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schimbarea să fie durabilă.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FAZELE PROCESULUI DE ÎNVĂȚARE</a:t>
            </a:r>
            <a:endParaRPr/>
          </a:p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2589211" y="2133599"/>
            <a:ext cx="8915401" cy="2670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receptarea și înregistrarea materialului pe fondul unei stări de atenție și activare cerebrală;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înțelegerea și generalizarea prin formarea de noțiuni, principii etc.;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fixarea în memorie, actualizarea prin reproducere a cunoștințelor și transferul acestora.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2592926" y="624110"/>
            <a:ext cx="8802956" cy="931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 CE ÎNVĂȚ?</a:t>
            </a:r>
            <a:endParaRPr/>
          </a:p>
        </p:txBody>
      </p:sp>
      <p:sp>
        <p:nvSpPr>
          <p:cNvPr id="140" name="Google Shape;140;p8"/>
          <p:cNvSpPr txBox="1"/>
          <p:nvPr>
            <p:ph idx="1" type="body"/>
          </p:nvPr>
        </p:nvSpPr>
        <p:spPr>
          <a:xfrm>
            <a:off x="2592926" y="2079008"/>
            <a:ext cx="8802956" cy="3393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să asimilez cunoștințele transmise de cineva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să îmi schimb modul de a acționa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să imit, să reproduc ceea ce mi s-a arătat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să interiorizez valorile esențiale ale unui grup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să încerc...să descopăr în final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să rezolv probleme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SCOPURILE ÎNVĂȚĂRII</a:t>
            </a:r>
            <a:endParaRPr/>
          </a:p>
        </p:txBody>
      </p:sp>
      <p:sp>
        <p:nvSpPr>
          <p:cNvPr id="146" name="Google Shape;146;p9"/>
          <p:cNvSpPr txBox="1"/>
          <p:nvPr>
            <p:ph idx="1" type="body"/>
          </p:nvPr>
        </p:nvSpPr>
        <p:spPr>
          <a:xfrm>
            <a:off x="2589212" y="2133600"/>
            <a:ext cx="8588304" cy="282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Formarea unor capacități de orientare, de gândire și de creativitate.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Flexibilizarea structurilor cognitive și atitudinale.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Adaptarea optimă la schimbările rapide.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Acumularea calitativă și persistentă de informații.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Urmă vapori">
  <a:themeElements>
    <a:clrScheme name="Urmă vapor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rmă vapori">
  <a:themeElements>
    <a:clrScheme name="Urmă vapor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