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90" r:id="rId3"/>
    <p:sldId id="259" r:id="rId4"/>
    <p:sldId id="260" r:id="rId5"/>
    <p:sldId id="261" r:id="rId6"/>
    <p:sldId id="297" r:id="rId7"/>
    <p:sldId id="292" r:id="rId8"/>
    <p:sldId id="300" r:id="rId9"/>
    <p:sldId id="264" r:id="rId10"/>
    <p:sldId id="298" r:id="rId11"/>
    <p:sldId id="262" r:id="rId12"/>
    <p:sldId id="278" r:id="rId13"/>
    <p:sldId id="265" r:id="rId14"/>
    <p:sldId id="266" r:id="rId15"/>
    <p:sldId id="268" r:id="rId16"/>
    <p:sldId id="270" r:id="rId17"/>
    <p:sldId id="273" r:id="rId18"/>
    <p:sldId id="274" r:id="rId19"/>
    <p:sldId id="275" r:id="rId20"/>
    <p:sldId id="279" r:id="rId21"/>
    <p:sldId id="280" r:id="rId22"/>
    <p:sldId id="276" r:id="rId23"/>
    <p:sldId id="282" r:id="rId24"/>
    <p:sldId id="294" r:id="rId25"/>
    <p:sldId id="293" r:id="rId26"/>
    <p:sldId id="283" r:id="rId27"/>
    <p:sldId id="299" r:id="rId28"/>
    <p:sldId id="295" r:id="rId29"/>
    <p:sldId id="281" r:id="rId30"/>
    <p:sldId id="284" r:id="rId31"/>
    <p:sldId id="285" r:id="rId32"/>
    <p:sldId id="289" r:id="rId33"/>
    <p:sldId id="287" r:id="rId34"/>
    <p:sldId id="288" r:id="rId35"/>
    <p:sldId id="296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3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892FF-F961-194D-861F-43D87E34504B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B16F3-61AF-8D40-B714-21EECF83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9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the common tools that I use, you might have a different set up. For this demo, I will be using</a:t>
            </a:r>
            <a:r>
              <a:rPr lang="en-US" baseline="0" dirty="0" smtClean="0"/>
              <a:t> these tools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20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CampNewsXmlParser</a:t>
            </a:r>
            <a:r>
              <a:rPr lang="en-US" dirty="0" smtClean="0"/>
              <a:t> is the class that will extend </a:t>
            </a:r>
            <a:r>
              <a:rPr lang="en-US" dirty="0" err="1" smtClean="0"/>
              <a:t>FeedsParser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 will add </a:t>
            </a:r>
            <a:r>
              <a:rPr lang="en-US" dirty="0" err="1" smtClean="0"/>
              <a:t>camp_news_import</a:t>
            </a:r>
            <a:r>
              <a:rPr lang="en-US" dirty="0" smtClean="0"/>
              <a:t>/plugins/feeds/</a:t>
            </a:r>
            <a:r>
              <a:rPr lang="en-US" dirty="0" err="1" smtClean="0"/>
              <a:t>camp_news_parser.inc</a:t>
            </a:r>
            <a:r>
              <a:rPr lang="en-US" dirty="0" smtClean="0"/>
              <a:t>, which will define the code that extends </a:t>
            </a:r>
            <a:r>
              <a:rPr lang="en-US" dirty="0" err="1" smtClean="0"/>
              <a:t>FeedsParser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42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06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this slide, then copy code into feature. Show the code and walk through what</a:t>
            </a:r>
            <a:r>
              <a:rPr lang="en-US" baseline="0" dirty="0" smtClean="0"/>
              <a:t> it does.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85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this slide, then copy code into feature. Show the code and walk through what</a:t>
            </a:r>
            <a:r>
              <a:rPr lang="en-US" baseline="0" dirty="0" smtClean="0"/>
              <a:t> it does.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85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3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install, go to MAMP and show database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98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install, go to MAMP and show database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98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install, go to MAMP and show database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98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install, go to MAMP and show database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98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Initialize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repository. Add all of your Drupal 7 files. Commit those to your repository. This is only on your machine, if you want you could push this to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for a new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43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Initialize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repository. Add all of your Drupal 7 files. Commit those to your repository. This is only on your machine, if you want you could push this to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for a new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43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sites/all/modules and show as download. When done adding these, </a:t>
            </a:r>
            <a:r>
              <a:rPr lang="en-US" dirty="0" err="1" smtClean="0"/>
              <a:t>git</a:t>
            </a:r>
            <a:r>
              <a:rPr lang="en-US" dirty="0" smtClean="0"/>
              <a:t> commit.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99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unpack, </a:t>
            </a:r>
            <a:r>
              <a:rPr lang="en-US" dirty="0" err="1" smtClean="0"/>
              <a:t>git</a:t>
            </a:r>
            <a:r>
              <a:rPr lang="en-US" dirty="0" smtClean="0"/>
              <a:t> commit.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6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6BE1EF4-31ED-45C2-AC47-F2718A41336B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upal.org/project/feeds" TargetMode="External"/><Relationship Id="rId4" Type="http://schemas.openxmlformats.org/officeDocument/2006/relationships/hyperlink" Target="https://drupal.org/project/ctools" TargetMode="External"/><Relationship Id="rId5" Type="http://schemas.openxmlformats.org/officeDocument/2006/relationships/hyperlink" Target="https://drupal.org/project/Job_scheduler" TargetMode="External"/><Relationship Id="rId6" Type="http://schemas.openxmlformats.org/officeDocument/2006/relationships/hyperlink" Target="https://drupal.org/project/date" TargetMode="External"/><Relationship Id="rId7" Type="http://schemas.openxmlformats.org/officeDocument/2006/relationships/hyperlink" Target="https://drupal.org/project/link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camp.lvh.me/admin/structure/types/manage/news/fields?render=overlay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drupalcontrib.org/api/drupal/contributions!feeds!feeds.api.php/function/hook_feeds_plugins/7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camp.lvh.me/data/cunewsall_initial.xml" TargetMode="External"/><Relationship Id="rId3" Type="http://schemas.openxmlformats.org/officeDocument/2006/relationships/hyperlink" Target="http://camp.lvh.me/import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amp.lvh.me/import/camp_news_import" TargetMode="External"/><Relationship Id="rId4" Type="http://schemas.openxmlformats.org/officeDocument/2006/relationships/hyperlink" Target="http://camp.lvh.me/data/cunewsall_added.xml" TargetMode="External"/><Relationship Id="rId5" Type="http://schemas.openxmlformats.org/officeDocument/2006/relationships/hyperlink" Target="http://camp.lvh.me/import/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camp.lvh.me/data/cunewsall_changed.x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camp.lvh.me/show-camp-new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www.news.cornell.edu/rss-feeds" TargetMode="External"/><Relationship Id="rId3" Type="http://schemas.openxmlformats.org/officeDocument/2006/relationships/hyperlink" Target="http://www.news.cornell.edu/RSS/calscollege.x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upal.org/project/drupal" TargetMode="External"/><Relationship Id="rId4" Type="http://schemas.openxmlformats.org/officeDocument/2006/relationships/hyperlink" Target="http://camp.lvh.me/install.php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Using Drupal Features, Feeds, and Views Modules to Import, Store and Display Content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Banford, 2013</a:t>
            </a:r>
          </a:p>
          <a:p>
            <a:r>
              <a:rPr lang="en-US" dirty="0" smtClean="0"/>
              <a:t>efb13@cornell.edu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4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96"/>
    </mc:Choice>
    <mc:Fallback xmlns="">
      <p:transition xmlns:p14="http://schemas.microsoft.com/office/powerpoint/2010/main" spd="slow" advTm="1949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534411"/>
          </a:xfrm>
        </p:spPr>
        <p:txBody>
          <a:bodyPr/>
          <a:lstStyle/>
          <a:p>
            <a:r>
              <a:rPr lang="en-US" sz="3600" dirty="0" smtClean="0"/>
              <a:t>Using </a:t>
            </a:r>
            <a:r>
              <a:rPr lang="en-US" sz="3600" dirty="0" err="1" smtClean="0"/>
              <a:t>Drush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30829" y="1000364"/>
            <a:ext cx="7068538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Drush</a:t>
            </a:r>
            <a:r>
              <a:rPr lang="en-US" sz="2400" dirty="0" smtClean="0"/>
              <a:t> is great at downloading and enabling modules for you.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Download: </a:t>
            </a:r>
            <a:r>
              <a:rPr lang="en-US" sz="2400" dirty="0" err="1"/>
              <a:t>drush</a:t>
            </a:r>
            <a:r>
              <a:rPr lang="en-US" sz="2400" dirty="0"/>
              <a:t> </a:t>
            </a:r>
            <a:r>
              <a:rPr lang="en-US" sz="2400" dirty="0" smtClean="0"/>
              <a:t>dl </a:t>
            </a:r>
            <a:r>
              <a:rPr lang="en-US" sz="2400" dirty="0" err="1" smtClean="0"/>
              <a:t>module_name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Enable: </a:t>
            </a:r>
            <a:r>
              <a:rPr lang="en-US" sz="2400" dirty="0" err="1"/>
              <a:t>drush</a:t>
            </a:r>
            <a:r>
              <a:rPr lang="en-US" sz="2400" dirty="0"/>
              <a:t> en </a:t>
            </a:r>
            <a:r>
              <a:rPr lang="en-US" sz="2400" dirty="0" err="1"/>
              <a:t>module_name</a:t>
            </a:r>
            <a:r>
              <a:rPr lang="en-US" sz="2400" dirty="0"/>
              <a:t> </a:t>
            </a:r>
            <a:r>
              <a:rPr lang="en-US" sz="2400" dirty="0" smtClean="0"/>
              <a:t>–y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-y tells it to answer yes to all questions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Disable: </a:t>
            </a:r>
            <a:r>
              <a:rPr lang="en-US" sz="2400" dirty="0" err="1" smtClean="0"/>
              <a:t>drush</a:t>
            </a:r>
            <a:r>
              <a:rPr lang="en-US" sz="2400" dirty="0" smtClean="0"/>
              <a:t> dis </a:t>
            </a:r>
            <a:r>
              <a:rPr lang="en-US" sz="2400" dirty="0" err="1" smtClean="0"/>
              <a:t>module_name</a:t>
            </a:r>
            <a:r>
              <a:rPr lang="en-US" sz="2400" dirty="0" smtClean="0"/>
              <a:t> –y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r>
              <a:rPr lang="en-US" sz="2400" dirty="0" smtClean="0"/>
              <a:t>To download </a:t>
            </a:r>
            <a:r>
              <a:rPr lang="en-US" sz="2400" b="1" dirty="0" smtClean="0"/>
              <a:t>and</a:t>
            </a:r>
            <a:r>
              <a:rPr lang="en-US" sz="2400" dirty="0" smtClean="0"/>
              <a:t> enable a module all at once: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/>
              <a:t>drush</a:t>
            </a:r>
            <a:r>
              <a:rPr lang="en-US" sz="2400" dirty="0"/>
              <a:t> en </a:t>
            </a:r>
            <a:r>
              <a:rPr lang="en-US" sz="2400" dirty="0" err="1"/>
              <a:t>module_name</a:t>
            </a:r>
            <a:r>
              <a:rPr lang="en-US" sz="2400" dirty="0"/>
              <a:t> </a:t>
            </a:r>
            <a:r>
              <a:rPr lang="en-US" sz="2400" dirty="0" smtClean="0"/>
              <a:t>–y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download </a:t>
            </a:r>
            <a:r>
              <a:rPr lang="en-US" sz="2400" dirty="0"/>
              <a:t>command is not </a:t>
            </a:r>
            <a:r>
              <a:rPr lang="en-US" sz="2400" dirty="0" smtClean="0"/>
              <a:t>needed, unless that is all you want to do. </a:t>
            </a:r>
            <a:r>
              <a:rPr lang="en-US" sz="2400" dirty="0"/>
              <a:t>When trying to enable a module that is not downloaded yet, </a:t>
            </a:r>
            <a:r>
              <a:rPr lang="en-US" sz="2400" dirty="0" err="1"/>
              <a:t>Drush</a:t>
            </a:r>
            <a:r>
              <a:rPr lang="en-US" sz="2400" dirty="0"/>
              <a:t> will ask if you want to download it and then ask if you want to enable it. The -y automates the "yes" answers to these questions.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710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4"/>
    </mc:Choice>
    <mc:Fallback xmlns="">
      <p:transition xmlns:p14="http://schemas.microsoft.com/office/powerpoint/2010/main" spd="slow" advTm="91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658109"/>
          </a:xfrm>
        </p:spPr>
        <p:txBody>
          <a:bodyPr/>
          <a:lstStyle/>
          <a:p>
            <a:r>
              <a:rPr lang="en-US" sz="3600" dirty="0" smtClean="0"/>
              <a:t>Install Contributed Modules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30179" y="998357"/>
            <a:ext cx="795287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FEEDS: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err="1">
                <a:hlinkClick r:id="rId3"/>
              </a:rPr>
              <a:t>drupal.org</a:t>
            </a:r>
            <a:r>
              <a:rPr lang="en-US" dirty="0">
                <a:hlinkClick r:id="rId3"/>
              </a:rPr>
              <a:t>/project/feeds</a:t>
            </a:r>
            <a:endParaRPr lang="en-US" dirty="0"/>
          </a:p>
          <a:p>
            <a:r>
              <a:rPr lang="en-US" sz="1400" b="1" dirty="0" err="1" smtClean="0"/>
              <a:t>drush</a:t>
            </a:r>
            <a:r>
              <a:rPr lang="en-US" sz="1400" b="1" dirty="0" smtClean="0"/>
              <a:t> en feeds -y</a:t>
            </a:r>
          </a:p>
          <a:p>
            <a:r>
              <a:rPr lang="en-US" sz="1400" b="1" dirty="0" err="1" smtClean="0"/>
              <a:t>drush</a:t>
            </a:r>
            <a:r>
              <a:rPr lang="en-US" sz="1400" b="1" dirty="0" smtClean="0"/>
              <a:t> en </a:t>
            </a:r>
            <a:r>
              <a:rPr lang="en-US" sz="1400" b="1" dirty="0" err="1" smtClean="0"/>
              <a:t>feeds_ui</a:t>
            </a:r>
            <a:r>
              <a:rPr lang="en-US" sz="1400" b="1" dirty="0" smtClean="0"/>
              <a:t> -y</a:t>
            </a:r>
          </a:p>
          <a:p>
            <a:endParaRPr lang="en-US" sz="800" dirty="0" smtClean="0"/>
          </a:p>
          <a:p>
            <a:r>
              <a:rPr lang="en-US" dirty="0" smtClean="0"/>
              <a:t>CTOOLS: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drupal.org/project/ctools</a:t>
            </a:r>
            <a:r>
              <a:rPr lang="en-US" dirty="0"/>
              <a:t> </a:t>
            </a:r>
            <a:r>
              <a:rPr lang="en-US" sz="1400" dirty="0"/>
              <a:t>(Came with </a:t>
            </a:r>
            <a:r>
              <a:rPr lang="en-US" sz="1400" dirty="0" smtClean="0"/>
              <a:t>feeds)</a:t>
            </a:r>
            <a:endParaRPr lang="en-US" sz="1400" dirty="0"/>
          </a:p>
          <a:p>
            <a:endParaRPr lang="en-US" sz="800" dirty="0"/>
          </a:p>
          <a:p>
            <a:r>
              <a:rPr lang="en-US" dirty="0" smtClean="0"/>
              <a:t>JOB_SCHEDULER: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drupal.org/project/Job_scheduler</a:t>
            </a:r>
            <a:r>
              <a:rPr lang="en-US" dirty="0"/>
              <a:t> </a:t>
            </a:r>
            <a:r>
              <a:rPr lang="en-US" sz="1400" dirty="0" smtClean="0"/>
              <a:t>(Came with feeds)</a:t>
            </a:r>
            <a:endParaRPr lang="en-US" sz="1400" dirty="0"/>
          </a:p>
          <a:p>
            <a:endParaRPr lang="en-US" sz="800" dirty="0"/>
          </a:p>
          <a:p>
            <a:r>
              <a:rPr lang="en-US" dirty="0" smtClean="0"/>
              <a:t>DATE MODULE: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err="1">
                <a:hlinkClick r:id="rId6"/>
              </a:rPr>
              <a:t>drupal.org</a:t>
            </a:r>
            <a:r>
              <a:rPr lang="en-US" dirty="0">
                <a:hlinkClick r:id="rId6"/>
              </a:rPr>
              <a:t>/project/date</a:t>
            </a:r>
            <a:endParaRPr lang="en-US" dirty="0"/>
          </a:p>
          <a:p>
            <a:r>
              <a:rPr lang="en-US" sz="1400" b="1" dirty="0" err="1" smtClean="0"/>
              <a:t>drush</a:t>
            </a:r>
            <a:r>
              <a:rPr lang="en-US" sz="1400" b="1" dirty="0" smtClean="0"/>
              <a:t> en date -y</a:t>
            </a:r>
          </a:p>
          <a:p>
            <a:r>
              <a:rPr lang="en-US" sz="1400" b="1" dirty="0" err="1" smtClean="0"/>
              <a:t>drush</a:t>
            </a:r>
            <a:r>
              <a:rPr lang="en-US" sz="1400" b="1" dirty="0" smtClean="0"/>
              <a:t> en </a:t>
            </a:r>
            <a:r>
              <a:rPr lang="en-US" sz="1400" b="1" dirty="0" err="1" smtClean="0"/>
              <a:t>date_popup</a:t>
            </a:r>
            <a:r>
              <a:rPr lang="en-US" sz="1400" b="1" dirty="0" smtClean="0"/>
              <a:t> -y</a:t>
            </a:r>
          </a:p>
          <a:p>
            <a:endParaRPr lang="en-US" sz="800" dirty="0"/>
          </a:p>
          <a:p>
            <a:r>
              <a:rPr lang="en-US" dirty="0"/>
              <a:t>LINK MODULE: </a:t>
            </a:r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drupal.org</a:t>
            </a:r>
            <a:r>
              <a:rPr lang="en-US" dirty="0">
                <a:hlinkClick r:id="rId7"/>
              </a:rPr>
              <a:t>/project/link</a:t>
            </a:r>
            <a:endParaRPr lang="en-US" dirty="0" smtClean="0"/>
          </a:p>
          <a:p>
            <a:r>
              <a:rPr lang="en-US" sz="1400" b="1" dirty="0" err="1" smtClean="0"/>
              <a:t>drush</a:t>
            </a:r>
            <a:r>
              <a:rPr lang="en-US" sz="1400" b="1" dirty="0" smtClean="0"/>
              <a:t> en link –y</a:t>
            </a:r>
          </a:p>
          <a:p>
            <a:endParaRPr lang="en-US" sz="800" dirty="0" smtClean="0"/>
          </a:p>
          <a:p>
            <a:r>
              <a:rPr lang="en-US" dirty="0" smtClean="0"/>
              <a:t>FEATURE MODULE: </a:t>
            </a:r>
          </a:p>
          <a:p>
            <a:r>
              <a:rPr lang="en-US" sz="1400" b="1" dirty="0" err="1" smtClean="0"/>
              <a:t>drush</a:t>
            </a:r>
            <a:r>
              <a:rPr lang="en-US" sz="1400" b="1" dirty="0" smtClean="0"/>
              <a:t> </a:t>
            </a:r>
            <a:r>
              <a:rPr lang="en-US" sz="1400" b="1" dirty="0"/>
              <a:t>en features -y</a:t>
            </a:r>
          </a:p>
          <a:p>
            <a:endParaRPr lang="en-US" sz="800" dirty="0" smtClean="0"/>
          </a:p>
          <a:p>
            <a:r>
              <a:rPr lang="en-US" dirty="0" smtClean="0"/>
              <a:t>STRONGARM (allows </a:t>
            </a:r>
            <a:r>
              <a:rPr lang="en-US" dirty="0"/>
              <a:t>you to export Drupal </a:t>
            </a:r>
            <a:r>
              <a:rPr lang="en-US" dirty="0" smtClean="0"/>
              <a:t>variables)</a:t>
            </a:r>
            <a:endParaRPr lang="en-US" dirty="0"/>
          </a:p>
          <a:p>
            <a:r>
              <a:rPr lang="en-US" sz="1400" b="1" dirty="0" err="1"/>
              <a:t>drush</a:t>
            </a:r>
            <a:r>
              <a:rPr lang="en-US" sz="1400" b="1" dirty="0"/>
              <a:t> en </a:t>
            </a:r>
            <a:r>
              <a:rPr lang="en-US" sz="1400" b="1" dirty="0" err="1"/>
              <a:t>strongarm</a:t>
            </a:r>
            <a:r>
              <a:rPr lang="en-US" sz="1400" b="1" dirty="0"/>
              <a:t> </a:t>
            </a:r>
            <a:r>
              <a:rPr lang="en-US" sz="1400" b="1" dirty="0" smtClean="0"/>
              <a:t>–y</a:t>
            </a:r>
          </a:p>
          <a:p>
            <a:pPr marL="285750" indent="-285750">
              <a:buFontTx/>
              <a:buChar char="•"/>
            </a:pPr>
            <a:endParaRPr lang="en-US" sz="800" dirty="0" smtClean="0"/>
          </a:p>
          <a:p>
            <a:r>
              <a:rPr lang="en-US" dirty="0" smtClean="0"/>
              <a:t>VIEWS</a:t>
            </a:r>
            <a:endParaRPr lang="en-US" dirty="0"/>
          </a:p>
          <a:p>
            <a:r>
              <a:rPr lang="en-US" sz="1400" b="1" dirty="0" err="1"/>
              <a:t>drush</a:t>
            </a:r>
            <a:r>
              <a:rPr lang="en-US" sz="1400" b="1" dirty="0"/>
              <a:t> en views -y</a:t>
            </a:r>
          </a:p>
          <a:p>
            <a:r>
              <a:rPr lang="en-US" sz="1400" b="1" dirty="0" err="1"/>
              <a:t>drush</a:t>
            </a:r>
            <a:r>
              <a:rPr lang="en-US" sz="1400" b="1" dirty="0"/>
              <a:t> en </a:t>
            </a:r>
            <a:r>
              <a:rPr lang="en-US" sz="1400" b="1" dirty="0" err="1"/>
              <a:t>views_ui</a:t>
            </a:r>
            <a:r>
              <a:rPr lang="en-US" sz="1400" b="1" dirty="0"/>
              <a:t> -y  </a:t>
            </a:r>
            <a:r>
              <a:rPr lang="en-US" sz="1400" dirty="0"/>
              <a:t>(this came with views download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r>
              <a:rPr lang="en-US" sz="1600" dirty="0" smtClean="0"/>
              <a:t>Once done with this, look at sites/all/modules for the code. </a:t>
            </a:r>
          </a:p>
          <a:p>
            <a:r>
              <a:rPr lang="en-US" sz="1600" b="1" dirty="0" smtClean="0"/>
              <a:t>Commit changes to your repository.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3513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23"/>
    </mc:Choice>
    <mc:Fallback xmlns="">
      <p:transition xmlns:p14="http://schemas.microsoft.com/office/powerpoint/2010/main" spd="slow" advTm="4142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649862"/>
          </a:xfrm>
        </p:spPr>
        <p:txBody>
          <a:bodyPr/>
          <a:lstStyle/>
          <a:p>
            <a:r>
              <a:rPr lang="en-US" sz="3600" dirty="0" smtClean="0"/>
              <a:t>Taxonomy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12424" y="1344225"/>
            <a:ext cx="68694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taxonomy that will be used to tag news items. Do it here so you can reference it when you create a tag field on the news content type. </a:t>
            </a:r>
          </a:p>
          <a:p>
            <a:endParaRPr lang="en-US" dirty="0"/>
          </a:p>
          <a:p>
            <a:r>
              <a:rPr lang="en-US" dirty="0" smtClean="0"/>
              <a:t>Go to your website in the browser.</a:t>
            </a:r>
          </a:p>
          <a:p>
            <a:endParaRPr lang="en-US" dirty="0" smtClean="0"/>
          </a:p>
          <a:p>
            <a:r>
              <a:rPr lang="en-US" dirty="0" smtClean="0"/>
              <a:t>Go to: Structure </a:t>
            </a:r>
            <a:r>
              <a:rPr lang="en-US" dirty="0"/>
              <a:t>-&gt; Taxonomy -&gt; Add </a:t>
            </a:r>
            <a:r>
              <a:rPr lang="en-US" dirty="0" smtClean="0"/>
              <a:t>vocabulary</a:t>
            </a:r>
          </a:p>
          <a:p>
            <a:endParaRPr lang="en-US" dirty="0"/>
          </a:p>
          <a:p>
            <a:r>
              <a:rPr lang="en-US" b="1" dirty="0"/>
              <a:t>Name: </a:t>
            </a:r>
            <a:r>
              <a:rPr lang="en-US" dirty="0" smtClean="0"/>
              <a:t>Camp News Tags</a:t>
            </a:r>
          </a:p>
          <a:p>
            <a:endParaRPr lang="en-US" dirty="0" smtClean="0"/>
          </a:p>
          <a:p>
            <a:r>
              <a:rPr lang="en-US" dirty="0" smtClean="0"/>
              <a:t>Add terms to tag “camp” news items:</a:t>
            </a:r>
          </a:p>
          <a:p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b="1" dirty="0" smtClean="0"/>
              <a:t>Name</a:t>
            </a:r>
            <a:r>
              <a:rPr lang="en-US" b="1" dirty="0"/>
              <a:t>: </a:t>
            </a:r>
            <a:r>
              <a:rPr lang="en-US" dirty="0" smtClean="0"/>
              <a:t>camp</a:t>
            </a:r>
          </a:p>
          <a:p>
            <a:pPr marL="285750" indent="-285750">
              <a:buFontTx/>
              <a:buChar char="•"/>
            </a:pPr>
            <a:r>
              <a:rPr lang="en-US" b="1" dirty="0" smtClean="0"/>
              <a:t>URL Alias: </a:t>
            </a:r>
            <a:r>
              <a:rPr lang="en-US" dirty="0" smtClean="0"/>
              <a:t>news/camp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Will be able to see all items with this tag at: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camp.lvh.me</a:t>
            </a:r>
            <a:r>
              <a:rPr lang="en-US" dirty="0" smtClean="0"/>
              <a:t>/news/camp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2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757067"/>
          </a:xfrm>
        </p:spPr>
        <p:txBody>
          <a:bodyPr/>
          <a:lstStyle/>
          <a:p>
            <a:r>
              <a:rPr lang="en-US" sz="3600" dirty="0"/>
              <a:t>NEWS Content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1700" y="1785242"/>
            <a:ext cx="55836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-&gt; Content Types -&gt; Add content </a:t>
            </a:r>
            <a:r>
              <a:rPr lang="en-US" dirty="0" smtClean="0"/>
              <a:t>type</a:t>
            </a:r>
          </a:p>
          <a:p>
            <a:endParaRPr lang="en-US" dirty="0"/>
          </a:p>
          <a:p>
            <a:r>
              <a:rPr lang="en-US" b="1" dirty="0" smtClean="0"/>
              <a:t>Name: </a:t>
            </a:r>
            <a:r>
              <a:rPr lang="en-US" dirty="0" smtClean="0"/>
              <a:t>Camp </a:t>
            </a:r>
            <a:r>
              <a:rPr lang="en-US" dirty="0"/>
              <a:t>News</a:t>
            </a:r>
          </a:p>
          <a:p>
            <a:r>
              <a:rPr lang="en-US" b="1" dirty="0"/>
              <a:t>Description: </a:t>
            </a:r>
            <a:r>
              <a:rPr lang="en-US" dirty="0"/>
              <a:t>News items for importing and listing</a:t>
            </a:r>
          </a:p>
          <a:p>
            <a:r>
              <a:rPr lang="en-US" b="1" dirty="0"/>
              <a:t>Title field label: </a:t>
            </a:r>
            <a:r>
              <a:rPr lang="en-US" dirty="0"/>
              <a:t>Title</a:t>
            </a:r>
          </a:p>
          <a:p>
            <a:r>
              <a:rPr lang="en-US" b="1" dirty="0"/>
              <a:t>Preview before submitting: </a:t>
            </a:r>
            <a:r>
              <a:rPr lang="en-US" dirty="0"/>
              <a:t>disabled</a:t>
            </a:r>
          </a:p>
          <a:p>
            <a:r>
              <a:rPr lang="en-US" b="1" dirty="0"/>
              <a:t>Publishing options: </a:t>
            </a:r>
            <a:r>
              <a:rPr lang="en-US" dirty="0"/>
              <a:t>uncheck all</a:t>
            </a:r>
          </a:p>
          <a:p>
            <a:r>
              <a:rPr lang="en-US" b="1" dirty="0"/>
              <a:t>Display settings: </a:t>
            </a:r>
            <a:r>
              <a:rPr lang="en-US" dirty="0"/>
              <a:t>uncheck</a:t>
            </a:r>
          </a:p>
          <a:p>
            <a:r>
              <a:rPr lang="en-US" b="1" dirty="0" smtClean="0"/>
              <a:t>Comment </a:t>
            </a:r>
            <a:r>
              <a:rPr lang="en-US" b="1" dirty="0"/>
              <a:t>settings: </a:t>
            </a:r>
            <a:r>
              <a:rPr lang="en-US" dirty="0"/>
              <a:t>hidden</a:t>
            </a:r>
          </a:p>
          <a:p>
            <a:r>
              <a:rPr lang="en-US" b="1" dirty="0"/>
              <a:t>Menu settings: </a:t>
            </a:r>
            <a:r>
              <a:rPr lang="en-US" dirty="0" smtClean="0"/>
              <a:t>none</a:t>
            </a:r>
          </a:p>
          <a:p>
            <a:endParaRPr lang="en-US" dirty="0"/>
          </a:p>
          <a:p>
            <a:r>
              <a:rPr lang="en-US" b="1" dirty="0"/>
              <a:t>Save and add field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12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831285"/>
          </a:xfrm>
        </p:spPr>
        <p:txBody>
          <a:bodyPr/>
          <a:lstStyle/>
          <a:p>
            <a:r>
              <a:rPr lang="en-US" sz="3600" dirty="0" smtClean="0"/>
              <a:t>Add Fields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648326" y="1304631"/>
            <a:ext cx="6388769" cy="520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Title</a:t>
            </a:r>
            <a:r>
              <a:rPr lang="en-US" dirty="0" smtClean="0"/>
              <a:t> – keep default field</a:t>
            </a:r>
          </a:p>
          <a:p>
            <a:r>
              <a:rPr lang="en-US" b="1" dirty="0"/>
              <a:t>Body: </a:t>
            </a:r>
            <a:r>
              <a:rPr lang="en-US" dirty="0"/>
              <a:t>remove </a:t>
            </a:r>
            <a:r>
              <a:rPr lang="en-US" dirty="0" smtClean="0"/>
              <a:t>it</a:t>
            </a:r>
          </a:p>
          <a:p>
            <a:r>
              <a:rPr lang="en-US" b="1" dirty="0" smtClean="0"/>
              <a:t>Callout:  </a:t>
            </a:r>
            <a:r>
              <a:rPr lang="en-US" dirty="0" smtClean="0"/>
              <a:t>Long Text, not required, filtered text</a:t>
            </a:r>
          </a:p>
          <a:p>
            <a:r>
              <a:rPr lang="en-US" b="1" dirty="0" smtClean="0"/>
              <a:t>Link:  </a:t>
            </a:r>
            <a:r>
              <a:rPr lang="en-US" dirty="0" smtClean="0"/>
              <a:t>Need the “link” field type for this</a:t>
            </a:r>
          </a:p>
          <a:p>
            <a:r>
              <a:rPr lang="en-US" b="1" dirty="0" smtClean="0"/>
              <a:t>Thumbnail Image:  </a:t>
            </a:r>
            <a:r>
              <a:rPr lang="en-US" dirty="0" smtClean="0"/>
              <a:t>Image type</a:t>
            </a:r>
          </a:p>
          <a:p>
            <a:r>
              <a:rPr lang="en-US" b="1" dirty="0" smtClean="0"/>
              <a:t>Thumbnail Alt:  </a:t>
            </a:r>
            <a:r>
              <a:rPr lang="en-US" dirty="0" smtClean="0"/>
              <a:t>Text</a:t>
            </a:r>
          </a:p>
          <a:p>
            <a:r>
              <a:rPr lang="en-US" b="1" dirty="0" smtClean="0"/>
              <a:t>Published:	Field Type:   </a:t>
            </a:r>
            <a:r>
              <a:rPr lang="en-US" dirty="0" smtClean="0"/>
              <a:t>date</a:t>
            </a:r>
          </a:p>
          <a:p>
            <a:r>
              <a:rPr lang="en-US" b="1" dirty="0" smtClean="0"/>
              <a:t>		Widget</a:t>
            </a:r>
            <a:r>
              <a:rPr lang="en-US" b="1" dirty="0"/>
              <a:t>: </a:t>
            </a:r>
            <a:r>
              <a:rPr lang="en-US" b="1" dirty="0" smtClean="0"/>
              <a:t> </a:t>
            </a:r>
            <a:r>
              <a:rPr lang="en-US" dirty="0" smtClean="0"/>
              <a:t>pop-up </a:t>
            </a:r>
            <a:r>
              <a:rPr lang="en-US" dirty="0"/>
              <a:t>calendar</a:t>
            </a:r>
          </a:p>
          <a:p>
            <a:endParaRPr lang="en-US" sz="800" dirty="0">
              <a:hlinkClick r:id="rId2" tooltip="Drag to re-order"/>
            </a:endParaRPr>
          </a:p>
          <a:p>
            <a:r>
              <a:rPr lang="en-US" b="1" dirty="0"/>
              <a:t>Tags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Change </a:t>
            </a:r>
            <a:r>
              <a:rPr lang="en-US" b="1" dirty="0" smtClean="0"/>
              <a:t>Machine name </a:t>
            </a:r>
            <a:r>
              <a:rPr lang="en-US" dirty="0" smtClean="0"/>
              <a:t>to: “</a:t>
            </a:r>
            <a:r>
              <a:rPr lang="en-US" dirty="0" err="1" smtClean="0"/>
              <a:t>field_camp_tags</a:t>
            </a:r>
            <a:r>
              <a:rPr lang="en-US" dirty="0" smtClean="0"/>
              <a:t>”</a:t>
            </a:r>
            <a:endParaRPr lang="en-US" dirty="0"/>
          </a:p>
          <a:p>
            <a:pPr marL="742950" lvl="1" indent="-285750">
              <a:buFontTx/>
              <a:buChar char="•"/>
            </a:pPr>
            <a:r>
              <a:rPr lang="en-US" b="1" dirty="0" smtClean="0"/>
              <a:t>Field Type:  </a:t>
            </a:r>
            <a:r>
              <a:rPr lang="en-US" dirty="0" smtClean="0"/>
              <a:t>Term </a:t>
            </a:r>
            <a:r>
              <a:rPr lang="en-US" dirty="0"/>
              <a:t>reference</a:t>
            </a:r>
          </a:p>
          <a:p>
            <a:pPr marL="742950" lvl="1" indent="-285750">
              <a:buFontTx/>
              <a:buChar char="•"/>
            </a:pPr>
            <a:r>
              <a:rPr lang="en-US" b="1" dirty="0" smtClean="0"/>
              <a:t>Widget: </a:t>
            </a:r>
            <a:r>
              <a:rPr lang="en-US" dirty="0" smtClean="0"/>
              <a:t>Autocomplete </a:t>
            </a:r>
            <a:r>
              <a:rPr lang="en-US" dirty="0"/>
              <a:t>term widget (tagging</a:t>
            </a:r>
            <a:r>
              <a:rPr lang="en-US" dirty="0" smtClean="0"/>
              <a:t>)</a:t>
            </a:r>
          </a:p>
          <a:p>
            <a:pPr marL="742950" lvl="1" indent="-285750">
              <a:buFontTx/>
              <a:buChar char="•"/>
            </a:pPr>
            <a:r>
              <a:rPr lang="en-US" b="1" dirty="0" smtClean="0"/>
              <a:t>Click Save</a:t>
            </a:r>
            <a:endParaRPr lang="en-US" dirty="0" smtClean="0"/>
          </a:p>
          <a:p>
            <a:pPr marL="742950" lvl="1" indent="-285750">
              <a:buFontTx/>
              <a:buChar char="•"/>
            </a:pPr>
            <a:r>
              <a:rPr lang="en-US" b="1" dirty="0"/>
              <a:t>Vocabulary: </a:t>
            </a:r>
            <a:r>
              <a:rPr lang="en-US" dirty="0"/>
              <a:t>camp news tags</a:t>
            </a:r>
          </a:p>
          <a:p>
            <a:pPr marL="742950" lvl="1" indent="-285750">
              <a:buFontTx/>
              <a:buChar char="•"/>
            </a:pPr>
            <a:r>
              <a:rPr lang="en-US" b="1" dirty="0" smtClean="0"/>
              <a:t>Help </a:t>
            </a:r>
            <a:r>
              <a:rPr lang="en-US" b="1" dirty="0"/>
              <a:t>text: </a:t>
            </a:r>
            <a:r>
              <a:rPr lang="en-US" dirty="0"/>
              <a:t>Separate multiple tags with commas</a:t>
            </a:r>
          </a:p>
          <a:p>
            <a:pPr marL="742950" lvl="1" indent="-285750">
              <a:buFontTx/>
              <a:buChar char="•"/>
            </a:pPr>
            <a:r>
              <a:rPr lang="en-US" b="1" dirty="0"/>
              <a:t>Default tags: </a:t>
            </a:r>
            <a:r>
              <a:rPr lang="en-US" dirty="0"/>
              <a:t>camp (which we added in taxonomy)</a:t>
            </a:r>
          </a:p>
          <a:p>
            <a:pPr marL="742950" lvl="1" indent="-285750">
              <a:buFontTx/>
              <a:buChar char="•"/>
            </a:pPr>
            <a:r>
              <a:rPr lang="en-US" b="1" dirty="0"/>
              <a:t>Number values: </a:t>
            </a:r>
            <a:r>
              <a:rPr lang="en-US" dirty="0" smtClean="0"/>
              <a:t>unlimited (so can have multiple tags)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0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831285"/>
          </a:xfrm>
        </p:spPr>
        <p:txBody>
          <a:bodyPr/>
          <a:lstStyle/>
          <a:p>
            <a:r>
              <a:rPr lang="en-US" sz="3600" dirty="0"/>
              <a:t>Export Content Type to a Feature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5630" y="1284769"/>
            <a:ext cx="52092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Structure -&gt; Features-&gt; Create feature</a:t>
            </a:r>
          </a:p>
          <a:p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b="1" dirty="0" smtClean="0"/>
              <a:t>Name:  </a:t>
            </a:r>
            <a:r>
              <a:rPr lang="en-US" dirty="0" smtClean="0"/>
              <a:t>CAMP News</a:t>
            </a:r>
          </a:p>
          <a:p>
            <a:pPr marL="285750" indent="-285750">
              <a:buFontTx/>
              <a:buChar char="•"/>
            </a:pPr>
            <a:r>
              <a:rPr lang="en-US" b="1" dirty="0" err="1" smtClean="0"/>
              <a:t>Desc</a:t>
            </a:r>
            <a:r>
              <a:rPr lang="en-US" b="1" dirty="0"/>
              <a:t>: </a:t>
            </a:r>
            <a:r>
              <a:rPr lang="en-US" dirty="0"/>
              <a:t>Provides a News content </a:t>
            </a:r>
            <a:r>
              <a:rPr lang="en-US" dirty="0" smtClean="0"/>
              <a:t>type</a:t>
            </a:r>
          </a:p>
          <a:p>
            <a:pPr marL="285750" indent="-285750">
              <a:buFontTx/>
              <a:buChar char="•"/>
            </a:pPr>
            <a:r>
              <a:rPr lang="en-US" b="1" dirty="0" smtClean="0"/>
              <a:t>Package: </a:t>
            </a:r>
            <a:r>
              <a:rPr lang="en-US" dirty="0" smtClean="0"/>
              <a:t>Camp Features</a:t>
            </a:r>
            <a:endParaRPr lang="en-US" dirty="0"/>
          </a:p>
          <a:p>
            <a:pPr marL="285750" indent="-285750">
              <a:buFontTx/>
              <a:buChar char="•"/>
            </a:pPr>
            <a:r>
              <a:rPr lang="en-US" b="1" dirty="0" smtClean="0"/>
              <a:t>Version</a:t>
            </a:r>
            <a:r>
              <a:rPr lang="en-US" b="1" dirty="0"/>
              <a:t>: </a:t>
            </a:r>
            <a:r>
              <a:rPr lang="en-US" dirty="0" smtClean="0"/>
              <a:t>7.x-1.1</a:t>
            </a:r>
          </a:p>
          <a:p>
            <a:pPr marL="285750" indent="-285750">
              <a:buFontTx/>
              <a:buChar char="•"/>
            </a:pPr>
            <a:endParaRPr lang="en-US" dirty="0"/>
          </a:p>
          <a:p>
            <a:r>
              <a:rPr lang="en-US" dirty="0" smtClean="0"/>
              <a:t>On the right:  </a:t>
            </a:r>
            <a:r>
              <a:rPr lang="en-US" b="1" dirty="0" smtClean="0"/>
              <a:t>Components</a:t>
            </a:r>
            <a:r>
              <a:rPr lang="en-US" b="1" dirty="0"/>
              <a:t>:</a:t>
            </a:r>
          </a:p>
          <a:p>
            <a:pPr marL="285750" indent="-285750">
              <a:buFontTx/>
              <a:buChar char="•"/>
            </a:pPr>
            <a:r>
              <a:rPr lang="en-US" b="1" dirty="0"/>
              <a:t>Content types: </a:t>
            </a:r>
            <a:r>
              <a:rPr lang="en-US" dirty="0"/>
              <a:t>camp news (clicking this finds most dependencies)</a:t>
            </a:r>
          </a:p>
          <a:p>
            <a:pPr marL="285750" indent="-285750">
              <a:buFontTx/>
              <a:buChar char="•"/>
            </a:pPr>
            <a:r>
              <a:rPr lang="en-US" b="1" dirty="0" smtClean="0"/>
              <a:t>Dependencies (</a:t>
            </a:r>
            <a:r>
              <a:rPr lang="en-US" dirty="0" smtClean="0"/>
              <a:t>Chaos Tools, Date, Features, Image, Link, </a:t>
            </a:r>
            <a:r>
              <a:rPr lang="en-US" dirty="0" err="1" smtClean="0"/>
              <a:t>Strongarm</a:t>
            </a:r>
            <a:r>
              <a:rPr lang="en-US" dirty="0" smtClean="0"/>
              <a:t>, Taxonomy)</a:t>
            </a:r>
          </a:p>
          <a:p>
            <a:pPr marL="285750" indent="-285750">
              <a:buFontTx/>
              <a:buChar char="•"/>
            </a:pPr>
            <a:endParaRPr lang="en-US" dirty="0"/>
          </a:p>
          <a:p>
            <a:r>
              <a:rPr lang="en-US" dirty="0" smtClean="0"/>
              <a:t>(component section continued on next slide)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7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900210"/>
          </a:xfrm>
        </p:spPr>
        <p:txBody>
          <a:bodyPr/>
          <a:lstStyle/>
          <a:p>
            <a:r>
              <a:rPr lang="en-US" sz="3600" dirty="0"/>
              <a:t>Export Content Type to a Feature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2982" y="1215189"/>
            <a:ext cx="362667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right:  </a:t>
            </a:r>
            <a:r>
              <a:rPr lang="en-US" b="1" dirty="0"/>
              <a:t>Components</a:t>
            </a:r>
            <a:r>
              <a:rPr lang="en-US" b="1" dirty="0" smtClean="0"/>
              <a:t>:</a:t>
            </a:r>
          </a:p>
          <a:p>
            <a:endParaRPr lang="en-US" sz="800" b="1" dirty="0"/>
          </a:p>
          <a:p>
            <a:r>
              <a:rPr lang="en-US" b="1" dirty="0" smtClean="0"/>
              <a:t>Field Bases: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/>
              <a:t>field_callout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err="1"/>
              <a:t>field_camp_tags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err="1"/>
              <a:t>field_link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err="1"/>
              <a:t>field_published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err="1"/>
              <a:t>field_thumbnail_alt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err="1"/>
              <a:t>field_thumbnail_image</a:t>
            </a:r>
            <a:r>
              <a:rPr lang="en-US" sz="1400" dirty="0"/>
              <a:t> 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r>
              <a:rPr lang="en-US" b="1" dirty="0" smtClean="0"/>
              <a:t>Field instances: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node-camp-news</a:t>
            </a:r>
            <a:r>
              <a:rPr lang="en-US" sz="1400" dirty="0"/>
              <a:t>-</a:t>
            </a:r>
            <a:r>
              <a:rPr lang="en-US" sz="1400" dirty="0" err="1" smtClean="0"/>
              <a:t>field_thumbnail_image</a:t>
            </a:r>
            <a:endParaRPr lang="en-US" sz="1400" dirty="0" smtClean="0"/>
          </a:p>
          <a:p>
            <a:pPr marL="285750" indent="-285750">
              <a:buFontTx/>
              <a:buChar char="•"/>
            </a:pPr>
            <a:r>
              <a:rPr lang="en-US" sz="1400" dirty="0"/>
              <a:t>node-</a:t>
            </a:r>
            <a:r>
              <a:rPr lang="en-US" sz="1400" dirty="0" err="1"/>
              <a:t>camp_news</a:t>
            </a:r>
            <a:r>
              <a:rPr lang="en-US" sz="1400" dirty="0"/>
              <a:t>-</a:t>
            </a:r>
            <a:r>
              <a:rPr lang="en-US" sz="1400" dirty="0" err="1"/>
              <a:t>field_thumbnail_alt</a:t>
            </a:r>
            <a:r>
              <a:rPr lang="en-US" sz="1400" dirty="0"/>
              <a:t> </a:t>
            </a:r>
            <a:endParaRPr lang="en-US" sz="1400" dirty="0" smtClean="0"/>
          </a:p>
          <a:p>
            <a:pPr marL="285750" indent="-285750">
              <a:buFontTx/>
              <a:buChar char="•"/>
            </a:pPr>
            <a:r>
              <a:rPr lang="en-US" sz="1400" dirty="0" smtClean="0"/>
              <a:t>node-camp-news</a:t>
            </a:r>
            <a:r>
              <a:rPr lang="en-US" sz="1400" dirty="0"/>
              <a:t>-</a:t>
            </a:r>
            <a:r>
              <a:rPr lang="en-US" sz="1400" dirty="0" err="1" smtClean="0"/>
              <a:t>field_published</a:t>
            </a:r>
            <a:r>
              <a:rPr lang="en-US" sz="1400" dirty="0" smtClean="0"/>
              <a:t> 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node</a:t>
            </a:r>
            <a:r>
              <a:rPr lang="en-US" sz="1400" dirty="0" smtClean="0"/>
              <a:t>-camp-news</a:t>
            </a:r>
            <a:r>
              <a:rPr lang="en-US" sz="1400" dirty="0"/>
              <a:t>-</a:t>
            </a:r>
            <a:r>
              <a:rPr lang="en-US" sz="1400" dirty="0" err="1" smtClean="0"/>
              <a:t>field_camp_tags</a:t>
            </a:r>
            <a:r>
              <a:rPr lang="en-US" sz="1400" dirty="0" smtClean="0"/>
              <a:t> 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node</a:t>
            </a:r>
            <a:r>
              <a:rPr lang="en-US" sz="1400" dirty="0" smtClean="0"/>
              <a:t>-camp-news</a:t>
            </a:r>
            <a:r>
              <a:rPr lang="en-US" sz="1400" dirty="0"/>
              <a:t>-</a:t>
            </a:r>
            <a:r>
              <a:rPr lang="en-US" sz="1400" dirty="0" err="1" smtClean="0"/>
              <a:t>field_link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node</a:t>
            </a:r>
            <a:r>
              <a:rPr lang="en-US" sz="1400" dirty="0" smtClean="0"/>
              <a:t>-camp-news</a:t>
            </a:r>
            <a:r>
              <a:rPr lang="en-US" sz="1400" dirty="0"/>
              <a:t>-</a:t>
            </a:r>
            <a:r>
              <a:rPr lang="en-US" sz="1400" dirty="0" err="1"/>
              <a:t>field_callout</a:t>
            </a:r>
            <a:r>
              <a:rPr lang="en-US" sz="1400" dirty="0"/>
              <a:t> </a:t>
            </a:r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944979" y="1636295"/>
            <a:ext cx="37177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Permissions: user permissions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Node: News: Create new content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Node: News: Edit own content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Node: News: Edit any content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Node: News: Delete own content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Node: News: Delete any content 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r>
              <a:rPr lang="en-US" b="1" dirty="0" err="1" smtClean="0"/>
              <a:t>Strongarm</a:t>
            </a:r>
            <a:endParaRPr lang="en-US" dirty="0"/>
          </a:p>
          <a:p>
            <a:pPr marL="285750" indent="-285750">
              <a:buFontTx/>
              <a:buChar char="•"/>
            </a:pPr>
            <a:r>
              <a:rPr lang="en-US" sz="1400" dirty="0" smtClean="0"/>
              <a:t>Check everything </a:t>
            </a:r>
            <a:r>
              <a:rPr lang="en-US" sz="1400" dirty="0"/>
              <a:t>related to news</a:t>
            </a:r>
          </a:p>
          <a:p>
            <a:pPr marL="285750" indent="-285750">
              <a:buFontTx/>
              <a:buChar char="•"/>
            </a:pPr>
            <a:endParaRPr lang="en-US" dirty="0"/>
          </a:p>
          <a:p>
            <a:r>
              <a:rPr lang="en-US" b="1" dirty="0"/>
              <a:t>Taxonomy</a:t>
            </a:r>
            <a:r>
              <a:rPr lang="en-US" b="1" dirty="0" smtClean="0"/>
              <a:t>:</a:t>
            </a:r>
            <a:endParaRPr lang="en-US" dirty="0"/>
          </a:p>
          <a:p>
            <a:pPr marL="285750" indent="-285750">
              <a:buFontTx/>
              <a:buChar char="•"/>
            </a:pPr>
            <a:r>
              <a:rPr lang="en-US" sz="1400" dirty="0"/>
              <a:t>Camp News</a:t>
            </a:r>
          </a:p>
          <a:p>
            <a:pPr marL="285750" indent="-285750">
              <a:buFontTx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74959" y="4880083"/>
            <a:ext cx="4361447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Download Feature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Store in sites/all/modules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Unpack, commit to </a:t>
            </a:r>
            <a:r>
              <a:rPr lang="en-US" dirty="0" err="1"/>
              <a:t>git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Modules: enable Camp News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- OR – </a:t>
            </a:r>
            <a:r>
              <a:rPr lang="en-US" b="1" dirty="0" err="1"/>
              <a:t>drush</a:t>
            </a:r>
            <a:r>
              <a:rPr lang="en-US" b="1" dirty="0"/>
              <a:t> en </a:t>
            </a:r>
            <a:r>
              <a:rPr lang="en-US" b="1" dirty="0" err="1" smtClean="0"/>
              <a:t>camp_news</a:t>
            </a:r>
            <a:r>
              <a:rPr lang="en-US" b="1" dirty="0" smtClean="0"/>
              <a:t> -y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0962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012708"/>
          </a:xfrm>
        </p:spPr>
        <p:txBody>
          <a:bodyPr/>
          <a:lstStyle/>
          <a:p>
            <a:r>
              <a:rPr lang="en-US" sz="3600" dirty="0" smtClean="0"/>
              <a:t>Create Camp News Feed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546818" y="1670901"/>
            <a:ext cx="70798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 to your site in the browser:   </a:t>
            </a:r>
            <a:r>
              <a:rPr lang="en-US" dirty="0"/>
              <a:t>Structure -&gt; Feeds importers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Click “Add importer”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Name</a:t>
            </a:r>
            <a:r>
              <a:rPr lang="en-US" b="1" dirty="0"/>
              <a:t>: </a:t>
            </a:r>
            <a:r>
              <a:rPr lang="en-US" dirty="0"/>
              <a:t>Camp News Import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Description</a:t>
            </a:r>
            <a:r>
              <a:rPr lang="en-US" b="1" dirty="0"/>
              <a:t>: </a:t>
            </a:r>
            <a:r>
              <a:rPr lang="en-US" dirty="0"/>
              <a:t>Camp News </a:t>
            </a:r>
            <a:r>
              <a:rPr lang="en-US" dirty="0" smtClean="0"/>
              <a:t>Import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Click “Create”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1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897257"/>
          </a:xfrm>
        </p:spPr>
        <p:txBody>
          <a:bodyPr/>
          <a:lstStyle/>
          <a:p>
            <a:r>
              <a:rPr lang="en-US" sz="3600" dirty="0"/>
              <a:t>Create Camp News Feed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2011" y="1675095"/>
            <a:ext cx="788331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Camp News Import - Basic settings </a:t>
            </a:r>
            <a:r>
              <a:rPr lang="en-US" dirty="0" smtClean="0"/>
              <a:t>(left column):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Attached </a:t>
            </a:r>
            <a:r>
              <a:rPr lang="en-US" b="1" dirty="0" smtClean="0"/>
              <a:t>to:  </a:t>
            </a:r>
            <a:r>
              <a:rPr lang="en-US" dirty="0" smtClean="0"/>
              <a:t>(click </a:t>
            </a:r>
            <a:r>
              <a:rPr lang="en-US" dirty="0" smtClean="0">
                <a:solidFill>
                  <a:srgbClr val="0070C0"/>
                </a:solidFill>
              </a:rPr>
              <a:t>Settings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lvl="1"/>
            <a:r>
              <a:rPr lang="en-US" b="1" dirty="0" smtClean="0"/>
              <a:t>Attach to content type: </a:t>
            </a:r>
            <a:r>
              <a:rPr lang="en-US" dirty="0" smtClean="0"/>
              <a:t>use standalone form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Periodic </a:t>
            </a:r>
            <a:r>
              <a:rPr lang="en-US" b="1" dirty="0"/>
              <a:t>import: </a:t>
            </a:r>
            <a:r>
              <a:rPr lang="en-US" dirty="0"/>
              <a:t>6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*For import </a:t>
            </a:r>
            <a:r>
              <a:rPr lang="en-US" dirty="0"/>
              <a:t>you </a:t>
            </a:r>
            <a:r>
              <a:rPr lang="en-US" dirty="0" smtClean="0"/>
              <a:t>will use </a:t>
            </a:r>
            <a:r>
              <a:rPr lang="en-US" dirty="0"/>
              <a:t>http://camp.lvh.me/import/camp_news_import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Import on submission: </a:t>
            </a:r>
            <a:r>
              <a:rPr lang="en-US" dirty="0" smtClean="0"/>
              <a:t> check 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Process </a:t>
            </a:r>
            <a:r>
              <a:rPr lang="en-US" b="1" dirty="0"/>
              <a:t>in background: </a:t>
            </a:r>
            <a:r>
              <a:rPr lang="en-US" dirty="0"/>
              <a:t> </a:t>
            </a:r>
            <a:r>
              <a:rPr lang="en-US" dirty="0" smtClean="0"/>
              <a:t>no check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Click Save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1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798299"/>
          </a:xfrm>
        </p:spPr>
        <p:txBody>
          <a:bodyPr/>
          <a:lstStyle/>
          <a:p>
            <a:r>
              <a:rPr lang="en-US" sz="3600" dirty="0"/>
              <a:t>Create Camp News Feed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6259" y="1500229"/>
            <a:ext cx="813774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Camp News Import - Fetcher</a:t>
            </a:r>
            <a:r>
              <a:rPr lang="en-US" b="1" dirty="0" smtClean="0"/>
              <a:t>:  </a:t>
            </a:r>
          </a:p>
          <a:p>
            <a:endParaRPr lang="en-US" b="1" dirty="0"/>
          </a:p>
          <a:p>
            <a:r>
              <a:rPr lang="en-US" b="1" dirty="0" smtClean="0"/>
              <a:t>Click</a:t>
            </a:r>
            <a:r>
              <a:rPr lang="en-US" dirty="0" smtClean="0"/>
              <a:t> “</a:t>
            </a:r>
            <a:r>
              <a:rPr lang="en-US" dirty="0" smtClean="0">
                <a:solidFill>
                  <a:srgbClr val="0070C0"/>
                </a:solidFill>
              </a:rPr>
              <a:t>Change</a:t>
            </a:r>
            <a:r>
              <a:rPr lang="en-US" dirty="0" smtClean="0"/>
              <a:t>”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 smtClean="0"/>
              <a:t>Select “HTTP Fetcher”:  </a:t>
            </a:r>
            <a:r>
              <a:rPr lang="en-US" dirty="0"/>
              <a:t>- this will pull in external content</a:t>
            </a:r>
          </a:p>
          <a:p>
            <a:pPr lvl="1"/>
            <a:r>
              <a:rPr lang="en-US" dirty="0"/>
              <a:t>File Upload: is used to bring in a file from your computer</a:t>
            </a:r>
          </a:p>
          <a:p>
            <a:endParaRPr lang="en-US" dirty="0" smtClean="0"/>
          </a:p>
          <a:p>
            <a:r>
              <a:rPr lang="en-US" b="1" dirty="0"/>
              <a:t>HTTP </a:t>
            </a:r>
            <a:r>
              <a:rPr lang="en-US" b="1" dirty="0" smtClean="0"/>
              <a:t>Fetcher:  </a:t>
            </a:r>
            <a:r>
              <a:rPr lang="en-US" dirty="0"/>
              <a:t>(click </a:t>
            </a:r>
            <a:r>
              <a:rPr lang="en-US" dirty="0">
                <a:solidFill>
                  <a:srgbClr val="0070C0"/>
                </a:solidFill>
              </a:rPr>
              <a:t>Settings</a:t>
            </a:r>
            <a:r>
              <a:rPr lang="en-US" dirty="0" smtClean="0"/>
              <a:t>) (left column)</a:t>
            </a:r>
            <a:endParaRPr lang="en-US" dirty="0"/>
          </a:p>
          <a:p>
            <a:endParaRPr lang="en-US" dirty="0"/>
          </a:p>
          <a:p>
            <a:pPr lvl="1"/>
            <a:r>
              <a:rPr lang="en-US" b="1" dirty="0"/>
              <a:t>Settings </a:t>
            </a:r>
            <a:r>
              <a:rPr lang="en-US" b="1" dirty="0" smtClean="0"/>
              <a:t>for HTTP Fetcher</a:t>
            </a:r>
            <a:endParaRPr lang="en-US" b="1" dirty="0"/>
          </a:p>
          <a:p>
            <a:pPr lvl="1"/>
            <a:r>
              <a:rPr lang="en-US" dirty="0"/>
              <a:t> Auto detect feeds: </a:t>
            </a:r>
            <a:r>
              <a:rPr lang="en-US" dirty="0" smtClean="0"/>
              <a:t>no </a:t>
            </a:r>
            <a:endParaRPr lang="en-US" dirty="0"/>
          </a:p>
          <a:p>
            <a:pPr lvl="1"/>
            <a:r>
              <a:rPr lang="en-US" dirty="0"/>
              <a:t> Use </a:t>
            </a:r>
            <a:r>
              <a:rPr lang="en-US" dirty="0" err="1"/>
              <a:t>PubSubHubbub</a:t>
            </a:r>
            <a:r>
              <a:rPr lang="en-US" dirty="0"/>
              <a:t>: </a:t>
            </a:r>
            <a:r>
              <a:rPr lang="en-US" dirty="0" smtClean="0"/>
              <a:t>no </a:t>
            </a:r>
          </a:p>
          <a:p>
            <a:endParaRPr lang="en-US" dirty="0" smtClean="0"/>
          </a:p>
          <a:p>
            <a:r>
              <a:rPr lang="en-US" b="1" dirty="0" smtClean="0"/>
              <a:t>Click “Save”</a:t>
            </a:r>
            <a:endParaRPr lang="en-US" b="1" dirty="0"/>
          </a:p>
          <a:p>
            <a:endParaRPr lang="en-US" dirty="0" smtClean="0"/>
          </a:p>
          <a:p>
            <a:r>
              <a:rPr lang="en-US" b="1" dirty="0" smtClean="0"/>
              <a:t>Parser:  </a:t>
            </a:r>
            <a:r>
              <a:rPr lang="en-US" dirty="0" smtClean="0"/>
              <a:t>(</a:t>
            </a:r>
            <a:r>
              <a:rPr lang="en-US" dirty="0"/>
              <a:t>left </a:t>
            </a:r>
            <a:r>
              <a:rPr lang="en-US" dirty="0" smtClean="0"/>
              <a:t>column) – Leave </a:t>
            </a:r>
            <a:r>
              <a:rPr lang="en-US" dirty="0"/>
              <a:t>as default, will set in code after export as </a:t>
            </a:r>
            <a:r>
              <a:rPr lang="en-US" dirty="0" smtClean="0"/>
              <a:t>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72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748820"/>
          </a:xfrm>
        </p:spPr>
        <p:txBody>
          <a:bodyPr/>
          <a:lstStyle/>
          <a:p>
            <a:r>
              <a:rPr lang="en-US" sz="3600" dirty="0" smtClean="0"/>
              <a:t>The Work Flow</a:t>
            </a:r>
            <a:endParaRPr lang="en-US" sz="3600" dirty="0"/>
          </a:p>
        </p:txBody>
      </p:sp>
      <p:pic>
        <p:nvPicPr>
          <p:cNvPr id="7" name="Picture 6" descr="workflo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355290"/>
            <a:ext cx="5486400" cy="3289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9112" y="1352407"/>
            <a:ext cx="547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want to pull content from the web, store it in a Drupal custom content type, and display it on our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0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75"/>
    </mc:Choice>
    <mc:Fallback xmlns="">
      <p:transition xmlns:p14="http://schemas.microsoft.com/office/powerpoint/2010/main" spd="slow" advTm="3897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798299"/>
          </a:xfrm>
        </p:spPr>
        <p:txBody>
          <a:bodyPr/>
          <a:lstStyle/>
          <a:p>
            <a:r>
              <a:rPr lang="en-US" sz="3600" dirty="0"/>
              <a:t>Create Camp News Feed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9232" y="1471349"/>
            <a:ext cx="620105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Processor:  </a:t>
            </a:r>
            <a:r>
              <a:rPr lang="en-US" dirty="0"/>
              <a:t>(click </a:t>
            </a:r>
            <a:r>
              <a:rPr lang="en-US" dirty="0" smtClean="0">
                <a:solidFill>
                  <a:srgbClr val="0070C0"/>
                </a:solidFill>
              </a:rPr>
              <a:t>Change</a:t>
            </a:r>
            <a:r>
              <a:rPr lang="en-US" dirty="0" smtClean="0"/>
              <a:t>) </a:t>
            </a:r>
            <a:r>
              <a:rPr lang="en-US" dirty="0"/>
              <a:t>(left column)</a:t>
            </a:r>
          </a:p>
          <a:p>
            <a:endParaRPr lang="en-US" dirty="0"/>
          </a:p>
          <a:p>
            <a:r>
              <a:rPr lang="en-US" dirty="0" smtClean="0"/>
              <a:t>Select </a:t>
            </a:r>
            <a:r>
              <a:rPr lang="en-US" b="1" dirty="0" smtClean="0"/>
              <a:t>Node </a:t>
            </a:r>
            <a:r>
              <a:rPr lang="en-US" b="1" dirty="0"/>
              <a:t>processor </a:t>
            </a:r>
            <a:r>
              <a:rPr lang="en-US" dirty="0"/>
              <a:t>(this will tie to the news content type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Click “Save”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Node p</a:t>
            </a:r>
            <a:r>
              <a:rPr lang="en-US" b="1" dirty="0" smtClean="0"/>
              <a:t>rocessor</a:t>
            </a:r>
            <a:r>
              <a:rPr lang="en-US" b="1" dirty="0"/>
              <a:t>:  </a:t>
            </a:r>
            <a:r>
              <a:rPr lang="en-US" dirty="0"/>
              <a:t>(click </a:t>
            </a: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n-US" dirty="0" smtClean="0">
                <a:solidFill>
                  <a:srgbClr val="0070C0"/>
                </a:solidFill>
              </a:rPr>
              <a:t>ettings</a:t>
            </a:r>
            <a:r>
              <a:rPr lang="en-US" dirty="0" smtClean="0"/>
              <a:t>) </a:t>
            </a:r>
            <a:r>
              <a:rPr lang="en-US" dirty="0"/>
              <a:t>(left column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dirty="0" smtClean="0"/>
              <a:t>Settings </a:t>
            </a:r>
            <a:r>
              <a:rPr lang="en-US" b="1" dirty="0"/>
              <a:t>for </a:t>
            </a:r>
            <a:r>
              <a:rPr lang="en-US" b="1" dirty="0" smtClean="0"/>
              <a:t>Node processor</a:t>
            </a:r>
            <a:endParaRPr lang="en-US" b="1" dirty="0"/>
          </a:p>
          <a:p>
            <a:r>
              <a:rPr lang="en-US" b="1" dirty="0" smtClean="0"/>
              <a:t>Content </a:t>
            </a:r>
            <a:r>
              <a:rPr lang="en-US" b="1" dirty="0"/>
              <a:t>type or Bundle: </a:t>
            </a:r>
            <a:r>
              <a:rPr lang="en-US" dirty="0"/>
              <a:t>Camp News</a:t>
            </a:r>
          </a:p>
          <a:p>
            <a:r>
              <a:rPr lang="en-US" b="1" dirty="0" smtClean="0"/>
              <a:t>Do </a:t>
            </a:r>
            <a:r>
              <a:rPr lang="en-US" b="1" dirty="0"/>
              <a:t>not update existing </a:t>
            </a:r>
            <a:r>
              <a:rPr lang="en-US" b="1" dirty="0" smtClean="0"/>
              <a:t>nodes: </a:t>
            </a:r>
            <a:r>
              <a:rPr lang="en-US" dirty="0" smtClean="0"/>
              <a:t>check</a:t>
            </a:r>
            <a:endParaRPr lang="en-US" b="1" dirty="0"/>
          </a:p>
          <a:p>
            <a:r>
              <a:rPr lang="en-US" b="1" dirty="0"/>
              <a:t>Skip hash check: </a:t>
            </a:r>
            <a:r>
              <a:rPr lang="en-US" dirty="0"/>
              <a:t>no</a:t>
            </a:r>
          </a:p>
          <a:p>
            <a:r>
              <a:rPr lang="en-US" b="1" dirty="0"/>
              <a:t>Text format: </a:t>
            </a:r>
            <a:r>
              <a:rPr lang="en-US" dirty="0"/>
              <a:t>Filtered HTML (will give you a </a:t>
            </a:r>
            <a:r>
              <a:rPr lang="en-US" dirty="0" err="1"/>
              <a:t>wysiwyg</a:t>
            </a:r>
            <a:r>
              <a:rPr lang="en-US" dirty="0"/>
              <a:t> editor)</a:t>
            </a:r>
          </a:p>
          <a:p>
            <a:r>
              <a:rPr lang="en-US" b="1" dirty="0"/>
              <a:t>Author: </a:t>
            </a:r>
            <a:r>
              <a:rPr lang="en-US" dirty="0"/>
              <a:t>anonymous</a:t>
            </a:r>
          </a:p>
          <a:p>
            <a:r>
              <a:rPr lang="en-US" b="1" dirty="0"/>
              <a:t>Authorize: </a:t>
            </a:r>
            <a:r>
              <a:rPr lang="en-US" dirty="0"/>
              <a:t>no</a:t>
            </a:r>
          </a:p>
          <a:p>
            <a:r>
              <a:rPr lang="en-US" b="1" dirty="0"/>
              <a:t>Expire nodes: </a:t>
            </a:r>
            <a:r>
              <a:rPr lang="en-US" dirty="0"/>
              <a:t>never</a:t>
            </a:r>
          </a:p>
          <a:p>
            <a:r>
              <a:rPr lang="en-US" b="1" dirty="0"/>
              <a:t>Click “Save”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17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921997"/>
          </a:xfrm>
        </p:spPr>
        <p:txBody>
          <a:bodyPr/>
          <a:lstStyle/>
          <a:p>
            <a:r>
              <a:rPr lang="en-US" sz="3600" dirty="0"/>
              <a:t>Create Camp News Feed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4800" y="1580744"/>
            <a:ext cx="59082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 processor:  </a:t>
            </a:r>
            <a:endParaRPr lang="en-US" b="1" dirty="0" smtClean="0"/>
          </a:p>
          <a:p>
            <a:r>
              <a:rPr lang="en-US" b="1" dirty="0" smtClean="0"/>
              <a:t>Create and update nodes </a:t>
            </a:r>
            <a:r>
              <a:rPr lang="en-US" dirty="0" smtClean="0"/>
              <a:t>(click </a:t>
            </a:r>
            <a:r>
              <a:rPr lang="en-US" dirty="0" smtClean="0">
                <a:solidFill>
                  <a:srgbClr val="0070C0"/>
                </a:solidFill>
              </a:rPr>
              <a:t>Mapping</a:t>
            </a:r>
            <a:r>
              <a:rPr lang="en-US" dirty="0" smtClean="0"/>
              <a:t>) </a:t>
            </a:r>
            <a:r>
              <a:rPr lang="en-US" dirty="0"/>
              <a:t>(left column)</a:t>
            </a:r>
          </a:p>
          <a:p>
            <a:endParaRPr lang="en-US" dirty="0" smtClean="0"/>
          </a:p>
          <a:p>
            <a:r>
              <a:rPr lang="en-US" b="1" dirty="0" smtClean="0"/>
              <a:t>Mapping </a:t>
            </a:r>
            <a:r>
              <a:rPr lang="en-US" b="1" dirty="0"/>
              <a:t>for Node processor</a:t>
            </a:r>
          </a:p>
          <a:p>
            <a:endParaRPr lang="en-US" dirty="0"/>
          </a:p>
          <a:p>
            <a:pPr lvl="1"/>
            <a:r>
              <a:rPr lang="en-US" dirty="0"/>
              <a:t>Need to tie news to this importer, so fields will show </a:t>
            </a:r>
            <a:r>
              <a:rPr lang="en-US" dirty="0" smtClean="0"/>
              <a:t>up. Take a look at the “Source” selection list, we will override this in code.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Leave as is, and export what we have so far as a feature.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17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642058"/>
          </a:xfrm>
        </p:spPr>
        <p:txBody>
          <a:bodyPr/>
          <a:lstStyle/>
          <a:p>
            <a:r>
              <a:rPr lang="en-US" sz="3600" dirty="0" smtClean="0"/>
              <a:t>Create Camp News Import Feature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154424" y="1216600"/>
            <a:ext cx="75155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-&gt; Features -&gt; Create Feature</a:t>
            </a:r>
          </a:p>
          <a:p>
            <a:endParaRPr lang="en-US" dirty="0"/>
          </a:p>
          <a:p>
            <a:r>
              <a:rPr lang="en-US" dirty="0"/>
              <a:t>* </a:t>
            </a:r>
            <a:r>
              <a:rPr lang="en-US" b="1" dirty="0"/>
              <a:t>Name: </a:t>
            </a:r>
            <a:r>
              <a:rPr lang="en-US" dirty="0"/>
              <a:t>Camp News Import</a:t>
            </a:r>
          </a:p>
          <a:p>
            <a:r>
              <a:rPr lang="en-US" dirty="0"/>
              <a:t>* </a:t>
            </a:r>
            <a:r>
              <a:rPr lang="en-US" b="1" dirty="0"/>
              <a:t>Description: </a:t>
            </a:r>
            <a:r>
              <a:rPr lang="en-US" dirty="0"/>
              <a:t>Creates Camp News Items from a news feed</a:t>
            </a:r>
          </a:p>
          <a:p>
            <a:r>
              <a:rPr lang="en-US" dirty="0"/>
              <a:t>* </a:t>
            </a:r>
            <a:r>
              <a:rPr lang="en-US" b="1" dirty="0"/>
              <a:t>Package: </a:t>
            </a:r>
            <a:r>
              <a:rPr lang="en-US" dirty="0" smtClean="0"/>
              <a:t>Camp Features</a:t>
            </a:r>
            <a:endParaRPr lang="en-US" dirty="0"/>
          </a:p>
          <a:p>
            <a:r>
              <a:rPr lang="en-US" dirty="0"/>
              <a:t>** this is to group your features into a package when you enable them as modules</a:t>
            </a:r>
          </a:p>
          <a:p>
            <a:r>
              <a:rPr lang="en-US" dirty="0"/>
              <a:t>* </a:t>
            </a:r>
            <a:r>
              <a:rPr lang="en-US" b="1" dirty="0"/>
              <a:t>Version: </a:t>
            </a:r>
            <a:r>
              <a:rPr lang="en-US" dirty="0"/>
              <a:t>7.x-1.0   (7.x is your Drupal version, 1.0 is your feature's version)</a:t>
            </a:r>
          </a:p>
          <a:p>
            <a:endParaRPr lang="en-US" dirty="0" smtClean="0"/>
          </a:p>
          <a:p>
            <a:r>
              <a:rPr lang="en-US" b="1" dirty="0"/>
              <a:t>Components</a:t>
            </a:r>
            <a:r>
              <a:rPr lang="en-US" b="1" dirty="0" smtClean="0"/>
              <a:t>:</a:t>
            </a:r>
          </a:p>
          <a:p>
            <a:r>
              <a:rPr lang="en-US" b="1" dirty="0"/>
              <a:t>Feeds: </a:t>
            </a:r>
            <a:r>
              <a:rPr lang="en-US" dirty="0"/>
              <a:t>Feeds importer -&gt; </a:t>
            </a:r>
            <a:r>
              <a:rPr lang="en-US" dirty="0" err="1"/>
              <a:t>camp_news_import</a:t>
            </a:r>
            <a:endParaRPr lang="en-US" dirty="0"/>
          </a:p>
          <a:p>
            <a:r>
              <a:rPr lang="en-US" dirty="0"/>
              <a:t>* Notice that it adds dependencies: </a:t>
            </a:r>
            <a:r>
              <a:rPr lang="en-US" dirty="0" err="1"/>
              <a:t>ctools</a:t>
            </a:r>
            <a:r>
              <a:rPr lang="en-US" dirty="0"/>
              <a:t> and feeds</a:t>
            </a:r>
          </a:p>
          <a:p>
            <a:endParaRPr lang="en-US" dirty="0"/>
          </a:p>
          <a:p>
            <a:r>
              <a:rPr lang="en-US" b="1" dirty="0" smtClean="0"/>
              <a:t>Download feature </a:t>
            </a:r>
            <a:r>
              <a:rPr lang="en-US" dirty="0" smtClean="0"/>
              <a:t>(</a:t>
            </a:r>
            <a:r>
              <a:rPr lang="en-US" dirty="0"/>
              <a:t>Store in </a:t>
            </a:r>
            <a:r>
              <a:rPr lang="en-US" dirty="0" smtClean="0"/>
              <a:t>sites/all/modules)</a:t>
            </a:r>
            <a:endParaRPr lang="en-US" b="1" dirty="0" smtClean="0"/>
          </a:p>
          <a:p>
            <a:r>
              <a:rPr lang="en-US" dirty="0" smtClean="0"/>
              <a:t>Unpack, commit to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Go </a:t>
            </a:r>
            <a:r>
              <a:rPr lang="en-US" dirty="0"/>
              <a:t>to modules, </a:t>
            </a:r>
            <a:r>
              <a:rPr lang="en-US" dirty="0" smtClean="0"/>
              <a:t>enable it </a:t>
            </a:r>
            <a:r>
              <a:rPr lang="en-US" dirty="0"/>
              <a:t>–OR- </a:t>
            </a:r>
            <a:r>
              <a:rPr lang="en-US" b="1" dirty="0" err="1"/>
              <a:t>drush</a:t>
            </a:r>
            <a:r>
              <a:rPr lang="en-US" b="1" dirty="0"/>
              <a:t> en </a:t>
            </a:r>
            <a:r>
              <a:rPr lang="en-US" b="1" dirty="0" err="1"/>
              <a:t>camp_news_import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83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732327"/>
          </a:xfrm>
        </p:spPr>
        <p:txBody>
          <a:bodyPr/>
          <a:lstStyle/>
          <a:p>
            <a:r>
              <a:rPr lang="en-US" sz="3600" dirty="0" smtClean="0"/>
              <a:t>Edit Code </a:t>
            </a:r>
            <a:r>
              <a:rPr lang="en-US" sz="3600" dirty="0"/>
              <a:t>to </a:t>
            </a:r>
            <a:r>
              <a:rPr lang="en-US" sz="3600" dirty="0" smtClean="0"/>
              <a:t>Reference Parser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105955" y="1321993"/>
            <a:ext cx="6790932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must now implement a custom parser for the news import. </a:t>
            </a:r>
          </a:p>
          <a:p>
            <a:r>
              <a:rPr lang="en-US" dirty="0" smtClean="0"/>
              <a:t>It will extend </a:t>
            </a:r>
            <a:r>
              <a:rPr lang="en-US" dirty="0" err="1" smtClean="0"/>
              <a:t>hook_feeds_plugin</a:t>
            </a:r>
            <a:r>
              <a:rPr lang="en-US" dirty="0" smtClean="0"/>
              <a:t>, which is defined in the API for the feeds module: </a:t>
            </a:r>
            <a:r>
              <a:rPr lang="en-US" dirty="0">
                <a:hlinkClick r:id="rId2"/>
              </a:rPr>
              <a:t>http://drupalcontrib.org/api/drupal/contributions!feeds!feeds.api.php/function/hook_feeds_plugins/</a:t>
            </a:r>
            <a:r>
              <a:rPr lang="en-US" dirty="0" smtClean="0">
                <a:hlinkClick r:id="rId2"/>
              </a:rPr>
              <a:t>7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is starter code in </a:t>
            </a:r>
            <a:r>
              <a:rPr lang="en-US" dirty="0" err="1" smtClean="0"/>
              <a:t>news_features_start</a:t>
            </a:r>
            <a:r>
              <a:rPr lang="en-US" dirty="0" smtClean="0"/>
              <a:t>, which you can copy.</a:t>
            </a:r>
          </a:p>
          <a:p>
            <a:endParaRPr lang="en-US" dirty="0" smtClean="0"/>
          </a:p>
          <a:p>
            <a:r>
              <a:rPr lang="en-US" b="1" dirty="0" smtClean="0"/>
              <a:t>Copy from: </a:t>
            </a:r>
            <a:r>
              <a:rPr lang="en-US" dirty="0" smtClean="0"/>
              <a:t>news-features-start/</a:t>
            </a:r>
            <a:r>
              <a:rPr lang="en-US" dirty="0" err="1" smtClean="0"/>
              <a:t>camp_news_import</a:t>
            </a:r>
            <a:r>
              <a:rPr lang="en-US" dirty="0" smtClean="0"/>
              <a:t>/</a:t>
            </a:r>
            <a:r>
              <a:rPr lang="en-US" dirty="0" err="1" smtClean="0"/>
              <a:t>camp_news_import.module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To: </a:t>
            </a:r>
            <a:r>
              <a:rPr lang="en-US" dirty="0" err="1" smtClean="0"/>
              <a:t>docroot</a:t>
            </a:r>
            <a:r>
              <a:rPr lang="en-US" dirty="0" smtClean="0"/>
              <a:t>/sites/all/modules/</a:t>
            </a:r>
            <a:r>
              <a:rPr lang="en-US" dirty="0" err="1" smtClean="0"/>
              <a:t>camp_news_import</a:t>
            </a:r>
            <a:r>
              <a:rPr lang="en-US" dirty="0" smtClean="0"/>
              <a:t>/</a:t>
            </a:r>
            <a:r>
              <a:rPr lang="en-US" dirty="0" err="1" smtClean="0"/>
              <a:t>camp_news_import.module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file already exists, so replace it.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4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635447"/>
          </a:xfrm>
        </p:spPr>
        <p:txBody>
          <a:bodyPr/>
          <a:lstStyle/>
          <a:p>
            <a:r>
              <a:rPr lang="en-US" sz="3600" dirty="0" smtClean="0"/>
              <a:t>Code to </a:t>
            </a:r>
            <a:r>
              <a:rPr lang="en-US" sz="3600" dirty="0"/>
              <a:t>Reference </a:t>
            </a:r>
            <a:r>
              <a:rPr lang="en-US" sz="3600" dirty="0" smtClean="0"/>
              <a:t>Our Parser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105954" y="1101133"/>
            <a:ext cx="723439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what the edited code will look like:</a:t>
            </a:r>
          </a:p>
          <a:p>
            <a:endParaRPr lang="en-US" dirty="0" smtClean="0"/>
          </a:p>
          <a:p>
            <a:r>
              <a:rPr lang="en-US" sz="1600" dirty="0" smtClean="0">
                <a:solidFill>
                  <a:srgbClr val="0070C0"/>
                </a:solidFill>
              </a:rPr>
              <a:t>/**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* Implements </a:t>
            </a:r>
            <a:r>
              <a:rPr lang="en-US" sz="1600" dirty="0" err="1">
                <a:solidFill>
                  <a:srgbClr val="0070C0"/>
                </a:solidFill>
              </a:rPr>
              <a:t>hook_feeds_plugins</a:t>
            </a:r>
            <a:r>
              <a:rPr lang="en-US" sz="1600" dirty="0">
                <a:solidFill>
                  <a:srgbClr val="0070C0"/>
                </a:solidFill>
              </a:rPr>
              <a:t>()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*/</a:t>
            </a:r>
          </a:p>
          <a:p>
            <a:r>
              <a:rPr lang="en-US" sz="1600" dirty="0">
                <a:solidFill>
                  <a:srgbClr val="0070C0"/>
                </a:solidFill>
              </a:rPr>
              <a:t>function </a:t>
            </a:r>
            <a:r>
              <a:rPr lang="en-US" sz="1600" dirty="0" err="1">
                <a:solidFill>
                  <a:srgbClr val="0070C0"/>
                </a:solidFill>
              </a:rPr>
              <a:t>camp_news_import_feeds_plugins</a:t>
            </a:r>
            <a:r>
              <a:rPr lang="en-US" sz="1600" dirty="0">
                <a:solidFill>
                  <a:srgbClr val="0070C0"/>
                </a:solidFill>
              </a:rPr>
              <a:t>() {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$info = array();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$info['</a:t>
            </a:r>
            <a:r>
              <a:rPr lang="en-US" sz="1600" dirty="0" err="1">
                <a:solidFill>
                  <a:srgbClr val="0070C0"/>
                </a:solidFill>
              </a:rPr>
              <a:t>camp_news_parser</a:t>
            </a:r>
            <a:r>
              <a:rPr lang="en-US" sz="1600" dirty="0">
                <a:solidFill>
                  <a:srgbClr val="0070C0"/>
                </a:solidFill>
              </a:rPr>
              <a:t>'] = array(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'name' =&gt; 'Drupal Camp News XML feed parser',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'description' =&gt; 'Imports Drupal Camp stories XML feed.',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'help' =&gt; '',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'handler' =&gt; array(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'parent' =&gt; '</a:t>
            </a:r>
            <a:r>
              <a:rPr lang="en-US" sz="1600" dirty="0" err="1">
                <a:solidFill>
                  <a:srgbClr val="0070C0"/>
                </a:solidFill>
              </a:rPr>
              <a:t>FeedsParser</a:t>
            </a:r>
            <a:r>
              <a:rPr lang="en-US" sz="1600" dirty="0">
                <a:solidFill>
                  <a:srgbClr val="0070C0"/>
                </a:solidFill>
              </a:rPr>
              <a:t>', // Being directly or indirectly an extension of </a:t>
            </a:r>
            <a:r>
              <a:rPr lang="en-US" sz="1600" dirty="0" err="1">
                <a:solidFill>
                  <a:srgbClr val="0070C0"/>
                </a:solidFill>
              </a:rPr>
              <a:t>FeedsParser</a:t>
            </a:r>
            <a:r>
              <a:rPr lang="en-US" sz="1600" dirty="0">
                <a:solidFill>
                  <a:srgbClr val="0070C0"/>
                </a:solidFill>
              </a:rPr>
              <a:t> makes a plugin a parser plugin.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'class' =&gt; '</a:t>
            </a:r>
            <a:r>
              <a:rPr lang="en-US" sz="1600" b="1" dirty="0" err="1">
                <a:solidFill>
                  <a:srgbClr val="0070C0"/>
                </a:solidFill>
              </a:rPr>
              <a:t>CampNewsXmlParser</a:t>
            </a:r>
            <a:r>
              <a:rPr lang="en-US" sz="1600" dirty="0">
                <a:solidFill>
                  <a:srgbClr val="0070C0"/>
                </a:solidFill>
              </a:rPr>
              <a:t>',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'file' =&gt; '</a:t>
            </a:r>
            <a:r>
              <a:rPr lang="en-US" sz="1600" b="1" dirty="0" err="1">
                <a:solidFill>
                  <a:srgbClr val="0070C0"/>
                </a:solidFill>
              </a:rPr>
              <a:t>camp_news_parser.inc</a:t>
            </a:r>
            <a:r>
              <a:rPr lang="en-US" sz="1600" dirty="0">
                <a:solidFill>
                  <a:srgbClr val="0070C0"/>
                </a:solidFill>
              </a:rPr>
              <a:t>',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'path' =&gt; </a:t>
            </a:r>
            <a:r>
              <a:rPr lang="en-US" sz="1600" dirty="0" err="1">
                <a:solidFill>
                  <a:srgbClr val="0070C0"/>
                </a:solidFill>
              </a:rPr>
              <a:t>drupal_get_path</a:t>
            </a:r>
            <a:r>
              <a:rPr lang="en-US" sz="1600" dirty="0">
                <a:solidFill>
                  <a:srgbClr val="0070C0"/>
                </a:solidFill>
              </a:rPr>
              <a:t>('module', '</a:t>
            </a:r>
            <a:r>
              <a:rPr lang="en-US" sz="1600" dirty="0" err="1">
                <a:solidFill>
                  <a:srgbClr val="0070C0"/>
                </a:solidFill>
              </a:rPr>
              <a:t>camp_news_import</a:t>
            </a:r>
            <a:r>
              <a:rPr lang="en-US" sz="1600" dirty="0">
                <a:solidFill>
                  <a:srgbClr val="0070C0"/>
                </a:solidFill>
              </a:rPr>
              <a:t>') . '/plugins/feeds',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),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);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return $info;</a:t>
            </a:r>
          </a:p>
          <a:p>
            <a:r>
              <a:rPr lang="en-US" sz="1600" dirty="0">
                <a:solidFill>
                  <a:srgbClr val="0070C0"/>
                </a:solidFill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691095"/>
          </a:xfrm>
        </p:spPr>
        <p:txBody>
          <a:bodyPr/>
          <a:lstStyle/>
          <a:p>
            <a:r>
              <a:rPr lang="en-US" sz="3600" dirty="0" smtClean="0"/>
              <a:t>Add Parser Code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85058" y="1212268"/>
            <a:ext cx="72343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must now add code to parse the xml that we are importing. This has already been done for you in the sample files.</a:t>
            </a:r>
          </a:p>
          <a:p>
            <a:endParaRPr lang="en-US" dirty="0" smtClean="0"/>
          </a:p>
          <a:p>
            <a:r>
              <a:rPr lang="en-US" dirty="0" smtClean="0"/>
              <a:t>See</a:t>
            </a:r>
            <a:r>
              <a:rPr lang="en-US" dirty="0"/>
              <a:t>: </a:t>
            </a:r>
            <a:r>
              <a:rPr lang="en-US" dirty="0" smtClean="0"/>
              <a:t>modules/</a:t>
            </a:r>
            <a:r>
              <a:rPr lang="en-US" dirty="0"/>
              <a:t>feeds/plugins/</a:t>
            </a:r>
            <a:r>
              <a:rPr lang="en-US" dirty="0" err="1" smtClean="0"/>
              <a:t>FeedsSitemapParser.inc</a:t>
            </a:r>
            <a:r>
              <a:rPr lang="en-US" dirty="0" smtClean="0"/>
              <a:t> for example parse function that </a:t>
            </a:r>
            <a:r>
              <a:rPr lang="en-US" dirty="0"/>
              <a:t>gets </a:t>
            </a:r>
            <a:r>
              <a:rPr lang="en-US" dirty="0" err="1" smtClean="0"/>
              <a:t>SimpleXMLElement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new code will extend </a:t>
            </a:r>
            <a:r>
              <a:rPr lang="en-US" dirty="0" err="1" smtClean="0"/>
              <a:t>FeedsParser</a:t>
            </a:r>
            <a:r>
              <a:rPr lang="en-US" dirty="0" smtClean="0"/>
              <a:t> as follows: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/>
              <a:t>CampNewsXmlParser</a:t>
            </a:r>
            <a:r>
              <a:rPr lang="en-US" dirty="0"/>
              <a:t> extends </a:t>
            </a:r>
            <a:r>
              <a:rPr lang="en-US" dirty="0" err="1"/>
              <a:t>FeedsParser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Add </a:t>
            </a:r>
            <a:r>
              <a:rPr lang="en-US" b="1" dirty="0"/>
              <a:t>function parse</a:t>
            </a:r>
            <a:r>
              <a:rPr lang="en-US" dirty="0"/>
              <a:t> to read XML and process each node, formatting $result array to return.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Add </a:t>
            </a:r>
            <a:r>
              <a:rPr lang="en-US" b="1" dirty="0"/>
              <a:t>function </a:t>
            </a:r>
            <a:r>
              <a:rPr lang="en-US" b="1" dirty="0" err="1"/>
              <a:t>getMappingSource</a:t>
            </a:r>
            <a:r>
              <a:rPr lang="en-US" dirty="0"/>
              <a:t> to map each xml field that you are bringing in to a name and description</a:t>
            </a:r>
            <a:r>
              <a:rPr lang="en-US" dirty="0" smtClean="0"/>
              <a:t>. This will give you a selection list in the mapping options.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6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682848"/>
          </a:xfrm>
        </p:spPr>
        <p:txBody>
          <a:bodyPr/>
          <a:lstStyle/>
          <a:p>
            <a:r>
              <a:rPr lang="en-US" sz="3600" dirty="0" smtClean="0"/>
              <a:t>Add Parser Code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19740" y="1129195"/>
            <a:ext cx="6965025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 code from </a:t>
            </a:r>
            <a:r>
              <a:rPr lang="en-US" dirty="0" err="1" smtClean="0"/>
              <a:t>news_feature_start</a:t>
            </a:r>
            <a:r>
              <a:rPr lang="en-US" dirty="0" smtClean="0"/>
              <a:t>/</a:t>
            </a:r>
            <a:r>
              <a:rPr lang="en-US" dirty="0" err="1" smtClean="0"/>
              <a:t>camp_news_import</a:t>
            </a:r>
            <a:r>
              <a:rPr lang="en-US" dirty="0" smtClean="0"/>
              <a:t>/plugins/feeds/camp_news_parser.inc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b="1" dirty="0" smtClean="0"/>
              <a:t>To new folder: </a:t>
            </a:r>
            <a:r>
              <a:rPr lang="en-US" dirty="0" err="1" smtClean="0"/>
              <a:t>docroot</a:t>
            </a:r>
            <a:r>
              <a:rPr lang="en-US" dirty="0" smtClean="0"/>
              <a:t>/sites/all/modules/</a:t>
            </a:r>
            <a:r>
              <a:rPr lang="en-US" dirty="0" err="1" smtClean="0"/>
              <a:t>camp_news_import</a:t>
            </a:r>
            <a:r>
              <a:rPr lang="en-US" dirty="0" smtClean="0"/>
              <a:t>/</a:t>
            </a:r>
            <a:r>
              <a:rPr lang="en-US" b="1" dirty="0" smtClean="0"/>
              <a:t>plugins/feeds</a:t>
            </a:r>
            <a:r>
              <a:rPr lang="en-US" dirty="0" smtClean="0"/>
              <a:t>/camp_news_parser.inc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public </a:t>
            </a:r>
            <a:r>
              <a:rPr lang="en-US" dirty="0">
                <a:solidFill>
                  <a:srgbClr val="0070C0"/>
                </a:solidFill>
              </a:rPr>
              <a:t>function parse(</a:t>
            </a:r>
            <a:r>
              <a:rPr lang="en-US" dirty="0" err="1">
                <a:solidFill>
                  <a:srgbClr val="0070C0"/>
                </a:solidFill>
              </a:rPr>
              <a:t>FeedsSource</a:t>
            </a:r>
            <a:r>
              <a:rPr lang="en-US" dirty="0">
                <a:solidFill>
                  <a:srgbClr val="0070C0"/>
                </a:solidFill>
              </a:rPr>
              <a:t> $source, </a:t>
            </a:r>
            <a:r>
              <a:rPr lang="en-US" dirty="0" err="1">
                <a:solidFill>
                  <a:srgbClr val="0070C0"/>
                </a:solidFill>
              </a:rPr>
              <a:t>FeedsFetcherResult</a:t>
            </a:r>
            <a:r>
              <a:rPr lang="en-US" dirty="0">
                <a:solidFill>
                  <a:srgbClr val="0070C0"/>
                </a:solidFill>
              </a:rPr>
              <a:t> $</a:t>
            </a:r>
            <a:r>
              <a:rPr lang="en-US" dirty="0" err="1">
                <a:solidFill>
                  <a:srgbClr val="0070C0"/>
                </a:solidFill>
              </a:rPr>
              <a:t>fetcher_result</a:t>
            </a:r>
            <a:r>
              <a:rPr lang="en-US" dirty="0">
                <a:solidFill>
                  <a:srgbClr val="0070C0"/>
                </a:solidFill>
              </a:rPr>
              <a:t>) {</a:t>
            </a:r>
          </a:p>
          <a:p>
            <a:r>
              <a:rPr lang="en-US" dirty="0">
                <a:solidFill>
                  <a:srgbClr val="0070C0"/>
                </a:solidFill>
              </a:rPr>
              <a:t>    $feed = new </a:t>
            </a:r>
            <a:r>
              <a:rPr lang="en-US" dirty="0" err="1">
                <a:solidFill>
                  <a:srgbClr val="0070C0"/>
                </a:solidFill>
              </a:rPr>
              <a:t>SimpleXMLElement</a:t>
            </a:r>
            <a:r>
              <a:rPr lang="en-US" dirty="0">
                <a:solidFill>
                  <a:srgbClr val="0070C0"/>
                </a:solidFill>
              </a:rPr>
              <a:t>($</a:t>
            </a:r>
            <a:r>
              <a:rPr lang="en-US" dirty="0" err="1">
                <a:solidFill>
                  <a:srgbClr val="0070C0"/>
                </a:solidFill>
              </a:rPr>
              <a:t>fetcher_result</a:t>
            </a:r>
            <a:r>
              <a:rPr lang="en-US" dirty="0">
                <a:solidFill>
                  <a:srgbClr val="0070C0"/>
                </a:solidFill>
              </a:rPr>
              <a:t>-&gt;</a:t>
            </a:r>
            <a:r>
              <a:rPr lang="en-US" dirty="0" err="1">
                <a:solidFill>
                  <a:srgbClr val="0070C0"/>
                </a:solidFill>
              </a:rPr>
              <a:t>getRaw</a:t>
            </a:r>
            <a:r>
              <a:rPr lang="en-US" dirty="0">
                <a:solidFill>
                  <a:srgbClr val="0070C0"/>
                </a:solidFill>
              </a:rPr>
              <a:t>())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</a:t>
            </a:r>
            <a:r>
              <a:rPr lang="en-US" dirty="0" err="1" smtClean="0">
                <a:solidFill>
                  <a:srgbClr val="0070C0"/>
                </a:solidFill>
              </a:rPr>
              <a:t>foreach</a:t>
            </a:r>
            <a:r>
              <a:rPr lang="en-US" dirty="0" smtClean="0">
                <a:solidFill>
                  <a:srgbClr val="0070C0"/>
                </a:solidFill>
              </a:rPr>
              <a:t> () {}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return </a:t>
            </a:r>
            <a:r>
              <a:rPr lang="en-US" dirty="0">
                <a:solidFill>
                  <a:srgbClr val="0070C0"/>
                </a:solidFill>
              </a:rPr>
              <a:t>$result;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public function </a:t>
            </a:r>
            <a:r>
              <a:rPr lang="en-US" dirty="0" err="1">
                <a:solidFill>
                  <a:srgbClr val="0070C0"/>
                </a:solidFill>
              </a:rPr>
              <a:t>getMappingSources</a:t>
            </a:r>
            <a:r>
              <a:rPr lang="en-US" dirty="0">
                <a:solidFill>
                  <a:srgbClr val="0070C0"/>
                </a:solidFill>
              </a:rPr>
              <a:t>() {</a:t>
            </a:r>
          </a:p>
          <a:p>
            <a:r>
              <a:rPr lang="en-US" dirty="0">
                <a:solidFill>
                  <a:srgbClr val="0070C0"/>
                </a:solidFill>
              </a:rPr>
              <a:t>    return array(</a:t>
            </a:r>
          </a:p>
          <a:p>
            <a:r>
              <a:rPr lang="en-US" dirty="0">
                <a:solidFill>
                  <a:srgbClr val="0070C0"/>
                </a:solidFill>
              </a:rPr>
              <a:t>      'title' =&gt; array(</a:t>
            </a:r>
          </a:p>
          <a:p>
            <a:r>
              <a:rPr lang="en-US" dirty="0">
                <a:solidFill>
                  <a:srgbClr val="0070C0"/>
                </a:solidFill>
              </a:rPr>
              <a:t>        'name' =&gt; t('Title'),</a:t>
            </a:r>
          </a:p>
          <a:p>
            <a:r>
              <a:rPr lang="en-US" dirty="0">
                <a:solidFill>
                  <a:srgbClr val="0070C0"/>
                </a:solidFill>
              </a:rPr>
              <a:t>        'description' =&gt; t('Title of the feed item.'),</a:t>
            </a:r>
          </a:p>
          <a:p>
            <a:r>
              <a:rPr lang="en-US" dirty="0">
                <a:solidFill>
                  <a:srgbClr val="0070C0"/>
                </a:solidFill>
              </a:rPr>
              <a:t>      )</a:t>
            </a:r>
            <a:r>
              <a:rPr lang="en-US" dirty="0" smtClean="0">
                <a:solidFill>
                  <a:srgbClr val="0070C0"/>
                </a:solidFill>
              </a:rPr>
              <a:t>,   ETC…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748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682848"/>
          </a:xfrm>
        </p:spPr>
        <p:txBody>
          <a:bodyPr/>
          <a:lstStyle/>
          <a:p>
            <a:r>
              <a:rPr lang="en-US" sz="3600" dirty="0" smtClean="0"/>
              <a:t>Add Parser Code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19740" y="1129195"/>
            <a:ext cx="69650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have now updated the code on your file system, and you need to bring that into Drupal. </a:t>
            </a:r>
          </a:p>
          <a:p>
            <a:endParaRPr lang="en-US" dirty="0"/>
          </a:p>
          <a:p>
            <a:r>
              <a:rPr lang="en-US" dirty="0" smtClean="0"/>
              <a:t>Disabling and enabling the module will do that:</a:t>
            </a:r>
          </a:p>
          <a:p>
            <a:endParaRPr lang="en-US" dirty="0"/>
          </a:p>
          <a:p>
            <a:r>
              <a:rPr lang="en-US" dirty="0" smtClean="0"/>
              <a:t>$ </a:t>
            </a:r>
            <a:r>
              <a:rPr lang="en-US" b="1" dirty="0" err="1" smtClean="0"/>
              <a:t>drush</a:t>
            </a:r>
            <a:r>
              <a:rPr lang="en-US" b="1" dirty="0" smtClean="0"/>
              <a:t> dis </a:t>
            </a:r>
            <a:r>
              <a:rPr lang="en-US" b="1" dirty="0" err="1" smtClean="0"/>
              <a:t>camp_news_import</a:t>
            </a:r>
            <a:r>
              <a:rPr lang="en-US" b="1" dirty="0" smtClean="0"/>
              <a:t> –y</a:t>
            </a:r>
          </a:p>
          <a:p>
            <a:r>
              <a:rPr lang="en-US" dirty="0" smtClean="0"/>
              <a:t>$ </a:t>
            </a:r>
            <a:r>
              <a:rPr lang="en-US" b="1" dirty="0" err="1" smtClean="0"/>
              <a:t>drush</a:t>
            </a:r>
            <a:r>
              <a:rPr lang="en-US" b="1" dirty="0" smtClean="0"/>
              <a:t> en </a:t>
            </a:r>
            <a:r>
              <a:rPr lang="en-US" b="1" dirty="0" err="1" smtClean="0"/>
              <a:t>camp_news_import</a:t>
            </a:r>
            <a:r>
              <a:rPr lang="en-US" b="1" dirty="0" smtClean="0"/>
              <a:t> –y</a:t>
            </a:r>
          </a:p>
          <a:p>
            <a:endParaRPr lang="en-US" dirty="0"/>
          </a:p>
          <a:p>
            <a:r>
              <a:rPr lang="en-US" dirty="0" smtClean="0"/>
              <a:t>Now go to your website to see these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0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476686"/>
          </a:xfrm>
        </p:spPr>
        <p:txBody>
          <a:bodyPr/>
          <a:lstStyle/>
          <a:p>
            <a:r>
              <a:rPr lang="en-US" sz="3600" dirty="0" smtClean="0"/>
              <a:t>Change reference to parser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708972" y="1266042"/>
            <a:ext cx="59953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new parser is available under:</a:t>
            </a:r>
          </a:p>
          <a:p>
            <a:endParaRPr lang="en-US" dirty="0" smtClean="0"/>
          </a:p>
          <a:p>
            <a:r>
              <a:rPr lang="en-US" dirty="0" smtClean="0"/>
              <a:t>Structure -&gt; Feeds Importers</a:t>
            </a:r>
          </a:p>
          <a:p>
            <a:endParaRPr lang="en-US" dirty="0" smtClean="0"/>
          </a:p>
          <a:p>
            <a:r>
              <a:rPr lang="en-US" dirty="0" smtClean="0"/>
              <a:t>Under </a:t>
            </a:r>
            <a:r>
              <a:rPr lang="en-US" b="1" dirty="0" smtClean="0"/>
              <a:t>“Operations” </a:t>
            </a:r>
            <a:r>
              <a:rPr lang="en-US" dirty="0" smtClean="0"/>
              <a:t>for </a:t>
            </a:r>
            <a:r>
              <a:rPr lang="en-US" b="1" dirty="0" smtClean="0"/>
              <a:t>Camp News Importer</a:t>
            </a:r>
            <a:r>
              <a:rPr lang="en-US" dirty="0" smtClean="0"/>
              <a:t>, </a:t>
            </a:r>
          </a:p>
          <a:p>
            <a:r>
              <a:rPr lang="en-US" dirty="0" smtClean="0"/>
              <a:t>click “Edit”</a:t>
            </a:r>
          </a:p>
          <a:p>
            <a:endParaRPr lang="en-US" dirty="0"/>
          </a:p>
          <a:p>
            <a:r>
              <a:rPr lang="en-US" b="1" dirty="0" smtClean="0"/>
              <a:t>Parser:  </a:t>
            </a:r>
            <a:r>
              <a:rPr lang="en-US" dirty="0"/>
              <a:t>(click </a:t>
            </a:r>
            <a:r>
              <a:rPr lang="en-US" dirty="0" smtClean="0">
                <a:solidFill>
                  <a:srgbClr val="0070C0"/>
                </a:solidFill>
              </a:rPr>
              <a:t>Change</a:t>
            </a:r>
            <a:r>
              <a:rPr lang="en-US" dirty="0" smtClean="0"/>
              <a:t>) </a:t>
            </a:r>
            <a:r>
              <a:rPr lang="en-US" dirty="0"/>
              <a:t>(left column)</a:t>
            </a:r>
          </a:p>
          <a:p>
            <a:r>
              <a:rPr lang="en-US" b="1" dirty="0" smtClean="0"/>
              <a:t>Select a parser: </a:t>
            </a:r>
            <a:endParaRPr lang="en-US" b="1" dirty="0"/>
          </a:p>
          <a:p>
            <a:r>
              <a:rPr lang="en-US" dirty="0" smtClean="0"/>
              <a:t>The new Drupal </a:t>
            </a:r>
            <a:r>
              <a:rPr lang="en-US" dirty="0"/>
              <a:t>Camp News XML feed </a:t>
            </a:r>
            <a:r>
              <a:rPr lang="en-US" dirty="0" smtClean="0"/>
              <a:t>parser will appear. </a:t>
            </a:r>
            <a:r>
              <a:rPr lang="en-US" b="1" dirty="0" smtClean="0"/>
              <a:t>Select it and save.</a:t>
            </a:r>
          </a:p>
          <a:p>
            <a:endParaRPr lang="en-US" dirty="0"/>
          </a:p>
          <a:p>
            <a:r>
              <a:rPr lang="en-US" dirty="0" smtClean="0"/>
              <a:t>This will make the mappings that we just added available under “mappings”.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7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509285"/>
          </a:xfrm>
        </p:spPr>
        <p:txBody>
          <a:bodyPr/>
          <a:lstStyle/>
          <a:p>
            <a:r>
              <a:rPr lang="en-US" sz="3600" dirty="0"/>
              <a:t>Create Camp News Feed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95805" y="963853"/>
            <a:ext cx="659574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mappings from XML feed to camp news content type fields.</a:t>
            </a:r>
          </a:p>
          <a:p>
            <a:endParaRPr lang="en-US" sz="800" dirty="0"/>
          </a:p>
          <a:p>
            <a:r>
              <a:rPr lang="en-US" dirty="0" smtClean="0"/>
              <a:t>Structure -&gt; Feeds Importers -&gt; Camp News Import -&gt; Edit</a:t>
            </a:r>
          </a:p>
          <a:p>
            <a:endParaRPr lang="en-US" sz="800" dirty="0" smtClean="0"/>
          </a:p>
          <a:p>
            <a:r>
              <a:rPr lang="en-US" b="1" dirty="0"/>
              <a:t>Node processor:  </a:t>
            </a:r>
          </a:p>
          <a:p>
            <a:r>
              <a:rPr lang="en-US" b="1" dirty="0"/>
              <a:t>Create and update nodes </a:t>
            </a:r>
            <a:r>
              <a:rPr lang="en-US" dirty="0"/>
              <a:t>(click </a:t>
            </a:r>
            <a:r>
              <a:rPr lang="en-US" dirty="0">
                <a:solidFill>
                  <a:srgbClr val="0070C0"/>
                </a:solidFill>
              </a:rPr>
              <a:t>Mapping</a:t>
            </a:r>
            <a:r>
              <a:rPr lang="en-US" dirty="0"/>
              <a:t>) (left column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/>
              <a:t>Mapping for Node processor</a:t>
            </a:r>
          </a:p>
          <a:p>
            <a:r>
              <a:rPr lang="en-US" dirty="0" smtClean="0"/>
              <a:t>Add each of the follow elements from the feed, click Save after each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Title -&gt; Title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Callout -&gt; Callout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Image URL -&gt; Thumbnail Image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Image Alt -&gt; Thumbnail Alt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Item </a:t>
            </a:r>
            <a:r>
              <a:rPr lang="en-US" dirty="0"/>
              <a:t>URL (link</a:t>
            </a:r>
            <a:r>
              <a:rPr lang="en-US" dirty="0" smtClean="0"/>
              <a:t>) -&gt; Link</a:t>
            </a:r>
            <a:r>
              <a:rPr lang="en-US" dirty="0"/>
              <a:t>: </a:t>
            </a:r>
            <a:r>
              <a:rPr lang="en-US" dirty="0" smtClean="0"/>
              <a:t>URL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Published date -&gt; Published date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Published status -&gt; Published status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Item URL (link) -&gt; GUID</a:t>
            </a:r>
            <a:endParaRPr lang="en-US" dirty="0" smtClean="0"/>
          </a:p>
          <a:p>
            <a:pPr lvl="1"/>
            <a:r>
              <a:rPr lang="en-US" dirty="0" smtClean="0"/>
              <a:t>After adding the Item URL, click the button below “not used as unique”, then </a:t>
            </a:r>
            <a:r>
              <a:rPr lang="en-US" b="1" dirty="0" smtClean="0"/>
              <a:t>click the box for unique</a:t>
            </a:r>
            <a:r>
              <a:rPr lang="en-US" dirty="0" smtClean="0"/>
              <a:t>, click </a:t>
            </a:r>
            <a:r>
              <a:rPr lang="en-US" b="1" dirty="0" smtClean="0"/>
              <a:t>“Update”, </a:t>
            </a:r>
            <a:r>
              <a:rPr lang="en-US" dirty="0" smtClean="0"/>
              <a:t>click </a:t>
            </a:r>
            <a:r>
              <a:rPr lang="en-US" b="1" dirty="0" smtClean="0"/>
              <a:t>“Save”.  </a:t>
            </a:r>
            <a:r>
              <a:rPr lang="en-US" dirty="0" smtClean="0"/>
              <a:t>This creates a</a:t>
            </a:r>
            <a:r>
              <a:rPr lang="en-US" dirty="0"/>
              <a:t> </a:t>
            </a:r>
            <a:r>
              <a:rPr lang="en-US" dirty="0" smtClean="0"/>
              <a:t>unique key so duplicates don’t get created.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17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765313"/>
          </a:xfrm>
        </p:spPr>
        <p:txBody>
          <a:bodyPr/>
          <a:lstStyle/>
          <a:p>
            <a:r>
              <a:rPr lang="en-US" sz="3600" dirty="0" smtClean="0"/>
              <a:t>My Tool Set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408917" y="1664296"/>
            <a:ext cx="64041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Drupal 7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MAMP </a:t>
            </a:r>
            <a:r>
              <a:rPr lang="en-US" sz="2400" dirty="0"/>
              <a:t>- Mac, Apache, MySQL, PHP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Drush</a:t>
            </a:r>
            <a:r>
              <a:rPr lang="en-US" sz="2400" dirty="0" smtClean="0"/>
              <a:t> </a:t>
            </a:r>
            <a:r>
              <a:rPr lang="en-US" sz="2400" dirty="0"/>
              <a:t>– Drupal shell commands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– for code repository (installed </a:t>
            </a:r>
            <a:r>
              <a:rPr lang="en-US" sz="2400" dirty="0"/>
              <a:t>using homebrew: 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mxcl</a:t>
            </a:r>
            <a:r>
              <a:rPr lang="en-US" sz="2400" dirty="0"/>
              <a:t>/</a:t>
            </a:r>
            <a:r>
              <a:rPr lang="en-US" sz="2400" dirty="0" smtClean="0"/>
              <a:t>homebrew)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Gitx</a:t>
            </a:r>
            <a:r>
              <a:rPr lang="en-US" sz="2400" dirty="0" smtClean="0"/>
              <a:t> – visual tool for </a:t>
            </a:r>
            <a:r>
              <a:rPr lang="en-US" sz="2400" dirty="0" err="1" smtClean="0"/>
              <a:t>git</a:t>
            </a:r>
            <a:r>
              <a:rPr lang="en-US" sz="2400" dirty="0" smtClean="0"/>
              <a:t> (this fork </a:t>
            </a:r>
            <a:r>
              <a:rPr lang="en-US" sz="2400" dirty="0"/>
              <a:t>works well: http://</a:t>
            </a:r>
            <a:r>
              <a:rPr lang="en-US" sz="2400" dirty="0" err="1"/>
              <a:t>rowanj.github.io</a:t>
            </a:r>
            <a:r>
              <a:rPr lang="en-US" sz="2400" dirty="0"/>
              <a:t>/</a:t>
            </a:r>
            <a:r>
              <a:rPr lang="en-US" sz="2400" dirty="0" err="1"/>
              <a:t>gitx</a:t>
            </a:r>
            <a:r>
              <a:rPr lang="en-US" sz="2400" dirty="0" smtClean="0"/>
              <a:t>/)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368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64"/>
    </mc:Choice>
    <mc:Fallback xmlns="">
      <p:transition xmlns:p14="http://schemas.microsoft.com/office/powerpoint/2010/main" spd="slow" advTm="226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691095"/>
          </a:xfrm>
        </p:spPr>
        <p:txBody>
          <a:bodyPr/>
          <a:lstStyle/>
          <a:p>
            <a:r>
              <a:rPr lang="en-US" sz="3600" dirty="0" smtClean="0"/>
              <a:t>Update Repository</a:t>
            </a:r>
            <a:endParaRPr lang="en-US" sz="1500" dirty="0"/>
          </a:p>
        </p:txBody>
      </p:sp>
      <p:sp>
        <p:nvSpPr>
          <p:cNvPr id="3" name="TextBox 2"/>
          <p:cNvSpPr txBox="1"/>
          <p:nvPr/>
        </p:nvSpPr>
        <p:spPr>
          <a:xfrm>
            <a:off x="880896" y="1292736"/>
            <a:ext cx="76374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to: Structure -&gt; Features</a:t>
            </a:r>
          </a:p>
          <a:p>
            <a:endParaRPr lang="en-US" dirty="0"/>
          </a:p>
          <a:p>
            <a:r>
              <a:rPr lang="en-US" dirty="0"/>
              <a:t>Y</a:t>
            </a:r>
            <a:r>
              <a:rPr lang="en-US" dirty="0" smtClean="0"/>
              <a:t>ou see that the “State” of Camp News Import is now “overridden”. This shows that there is a change in the database that is not in your code. You can click on </a:t>
            </a:r>
            <a:r>
              <a:rPr lang="en-US" b="1" dirty="0" smtClean="0"/>
              <a:t>“Recreate” </a:t>
            </a:r>
            <a:r>
              <a:rPr lang="en-US" dirty="0" smtClean="0"/>
              <a:t>and </a:t>
            </a:r>
            <a:r>
              <a:rPr lang="en-US" b="1" dirty="0"/>
              <a:t>Download feature </a:t>
            </a:r>
            <a:r>
              <a:rPr lang="en-US" dirty="0"/>
              <a:t>(Store </a:t>
            </a:r>
            <a:r>
              <a:rPr lang="en-US" dirty="0" smtClean="0"/>
              <a:t>in sites/all/modules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Unpack, commit to </a:t>
            </a:r>
            <a:r>
              <a:rPr lang="en-US" dirty="0" err="1" smtClean="0"/>
              <a:t>git</a:t>
            </a:r>
            <a:r>
              <a:rPr lang="en-US" dirty="0" smtClean="0"/>
              <a:t>, Go </a:t>
            </a:r>
            <a:r>
              <a:rPr lang="en-US" dirty="0"/>
              <a:t>to </a:t>
            </a:r>
            <a:r>
              <a:rPr lang="en-US" dirty="0" smtClean="0"/>
              <a:t>modules in </a:t>
            </a:r>
            <a:r>
              <a:rPr lang="en-US" dirty="0" err="1" smtClean="0"/>
              <a:t>drupal</a:t>
            </a:r>
            <a:r>
              <a:rPr lang="en-US" dirty="0" smtClean="0"/>
              <a:t> site and </a:t>
            </a:r>
            <a:r>
              <a:rPr lang="en-US" dirty="0"/>
              <a:t>enable </a:t>
            </a:r>
            <a:r>
              <a:rPr lang="en-US" dirty="0" smtClean="0"/>
              <a:t>it. </a:t>
            </a:r>
          </a:p>
          <a:p>
            <a:endParaRPr lang="en-US" sz="800" dirty="0"/>
          </a:p>
          <a:p>
            <a:r>
              <a:rPr lang="en-US" sz="2000" b="1" dirty="0" smtClean="0"/>
              <a:t>-OR- use </a:t>
            </a:r>
            <a:r>
              <a:rPr lang="en-US" sz="2000" b="1" dirty="0" err="1" smtClean="0"/>
              <a:t>drush</a:t>
            </a:r>
            <a:r>
              <a:rPr lang="en-US" sz="2000" b="1" dirty="0" smtClean="0"/>
              <a:t> to do in one step:</a:t>
            </a:r>
          </a:p>
          <a:p>
            <a:endParaRPr lang="en-US" sz="800" dirty="0"/>
          </a:p>
          <a:p>
            <a:r>
              <a:rPr lang="en-US" dirty="0" smtClean="0"/>
              <a:t>$ </a:t>
            </a:r>
            <a:r>
              <a:rPr lang="en-US" b="1" dirty="0" err="1" smtClean="0"/>
              <a:t>drush</a:t>
            </a:r>
            <a:r>
              <a:rPr lang="en-US" b="1" dirty="0" smtClean="0"/>
              <a:t> features-update  </a:t>
            </a:r>
            <a:r>
              <a:rPr lang="en-US" b="1" dirty="0" err="1" smtClean="0"/>
              <a:t>camp_news_import</a:t>
            </a:r>
            <a:endParaRPr lang="en-US" b="1" dirty="0" smtClean="0"/>
          </a:p>
          <a:p>
            <a:endParaRPr lang="en-US" sz="800" dirty="0" smtClean="0"/>
          </a:p>
          <a:p>
            <a:r>
              <a:rPr lang="en-US" dirty="0" smtClean="0"/>
              <a:t>Or for short: </a:t>
            </a:r>
            <a:r>
              <a:rPr lang="en-US" b="1" dirty="0" err="1" smtClean="0"/>
              <a:t>drush</a:t>
            </a:r>
            <a:r>
              <a:rPr lang="en-US" b="1" dirty="0" smtClean="0"/>
              <a:t> </a:t>
            </a:r>
            <a:r>
              <a:rPr lang="en-US" b="1" dirty="0" err="1" smtClean="0"/>
              <a:t>fu</a:t>
            </a:r>
            <a:r>
              <a:rPr lang="en-US" b="1" dirty="0" smtClean="0"/>
              <a:t> </a:t>
            </a:r>
            <a:r>
              <a:rPr lang="en-US" b="1" dirty="0" err="1" smtClean="0"/>
              <a:t>camp_news_import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/>
              <a:t>add the code change to your </a:t>
            </a:r>
            <a:r>
              <a:rPr lang="en-US" dirty="0" smtClean="0"/>
              <a:t>repository</a:t>
            </a:r>
            <a:r>
              <a:rPr lang="en-US" dirty="0"/>
              <a:t> </a:t>
            </a:r>
            <a:r>
              <a:rPr lang="en-US" dirty="0" smtClean="0"/>
              <a:t>and commit.</a:t>
            </a:r>
            <a:endParaRPr lang="en-US" b="1" dirty="0" smtClean="0"/>
          </a:p>
          <a:p>
            <a:r>
              <a:rPr lang="en-US" b="1" dirty="0" smtClean="0"/>
              <a:t>$ </a:t>
            </a:r>
            <a:r>
              <a:rPr lang="en-US" b="1" dirty="0" err="1" smtClean="0"/>
              <a:t>git</a:t>
            </a:r>
            <a:r>
              <a:rPr lang="en-US" b="1" dirty="0" smtClean="0"/>
              <a:t> add .</a:t>
            </a:r>
          </a:p>
          <a:p>
            <a:r>
              <a:rPr lang="en-US" b="1" dirty="0" smtClean="0"/>
              <a:t>$ </a:t>
            </a:r>
            <a:r>
              <a:rPr lang="en-US" b="1" dirty="0" err="1" smtClean="0"/>
              <a:t>git</a:t>
            </a:r>
            <a:r>
              <a:rPr lang="en-US" b="1" dirty="0" smtClean="0"/>
              <a:t> commit –m “Adds import mappings to code”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41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856025"/>
          </a:xfrm>
        </p:spPr>
        <p:txBody>
          <a:bodyPr/>
          <a:lstStyle/>
          <a:p>
            <a:r>
              <a:rPr lang="en-US" sz="3600" dirty="0" smtClean="0"/>
              <a:t>Import the Camp News Feed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420199" y="1431607"/>
            <a:ext cx="625672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Now copy provided test data from</a:t>
            </a:r>
            <a:r>
              <a:rPr lang="en-US" dirty="0"/>
              <a:t> </a:t>
            </a:r>
            <a:r>
              <a:rPr lang="en-US" b="1" dirty="0" err="1" smtClean="0"/>
              <a:t>news_feature_start</a:t>
            </a:r>
            <a:r>
              <a:rPr lang="en-US" b="1" dirty="0" smtClean="0"/>
              <a:t>/data</a:t>
            </a:r>
          </a:p>
          <a:p>
            <a:r>
              <a:rPr lang="en-US" dirty="0"/>
              <a:t>t</a:t>
            </a:r>
            <a:r>
              <a:rPr lang="en-US" dirty="0" smtClean="0"/>
              <a:t>o: </a:t>
            </a:r>
            <a:r>
              <a:rPr lang="en-US" b="1" dirty="0" err="1" smtClean="0"/>
              <a:t>docroot</a:t>
            </a:r>
            <a:r>
              <a:rPr lang="en-US" b="1" dirty="0" smtClean="0"/>
              <a:t>/data</a:t>
            </a:r>
          </a:p>
          <a:p>
            <a:endParaRPr lang="en-US" dirty="0" smtClean="0"/>
          </a:p>
          <a:p>
            <a:r>
              <a:rPr lang="en-US" dirty="0" smtClean="0"/>
              <a:t>View the test data at:</a:t>
            </a:r>
            <a:endParaRPr lang="en-US" dirty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://camp.lvh.me/data/</a:t>
            </a:r>
            <a:r>
              <a:rPr lang="en-US" dirty="0" smtClean="0">
                <a:hlinkClick r:id="rId2"/>
              </a:rPr>
              <a:t>cunewsall_initial.xml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 to the Importer page: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://camp.lvh.me/import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Click on </a:t>
            </a:r>
            <a:r>
              <a:rPr lang="en-US" b="1" dirty="0" smtClean="0"/>
              <a:t>“Camp News Import”</a:t>
            </a:r>
          </a:p>
          <a:p>
            <a:r>
              <a:rPr lang="en-US" dirty="0" smtClean="0"/>
              <a:t>Enter URL: </a:t>
            </a:r>
            <a:r>
              <a:rPr lang="en-US" dirty="0">
                <a:hlinkClick r:id="rId2"/>
              </a:rPr>
              <a:t>http://camp.lvh.me/data/cunewsall_initial.xml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Click “Import”</a:t>
            </a:r>
          </a:p>
          <a:p>
            <a:endParaRPr lang="en-US" dirty="0" smtClean="0"/>
          </a:p>
          <a:p>
            <a:r>
              <a:rPr lang="en-US" dirty="0" smtClean="0"/>
              <a:t>Wait for message: Created 6 nodes</a:t>
            </a:r>
          </a:p>
          <a:p>
            <a:endParaRPr lang="en-US" dirty="0"/>
          </a:p>
          <a:p>
            <a:r>
              <a:rPr lang="en-US" dirty="0" smtClean="0"/>
              <a:t>Go to: Content</a:t>
            </a:r>
          </a:p>
          <a:p>
            <a:endParaRPr lang="en-US" dirty="0"/>
          </a:p>
          <a:p>
            <a:r>
              <a:rPr lang="en-US" dirty="0" smtClean="0"/>
              <a:t>You should see six camp news items.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6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676831"/>
          </a:xfrm>
        </p:spPr>
        <p:txBody>
          <a:bodyPr/>
          <a:lstStyle/>
          <a:p>
            <a:r>
              <a:rPr lang="en-US" sz="3600" dirty="0" smtClean="0"/>
              <a:t>Update the Camp News Feed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420199" y="1044567"/>
            <a:ext cx="6628927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TEST WITH UPDATED DATA: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://camp.lvh.me/data/</a:t>
            </a:r>
            <a:r>
              <a:rPr lang="en-US" dirty="0" smtClean="0">
                <a:hlinkClick r:id="rId2"/>
              </a:rPr>
              <a:t>cunewsall_changed.xml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Go to the Importer page: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camp.lvh.me/import/camp_news_import</a:t>
            </a:r>
            <a:endParaRPr lang="en-US" dirty="0" smtClean="0"/>
          </a:p>
          <a:p>
            <a:r>
              <a:rPr lang="en-US" b="1" dirty="0" smtClean="0"/>
              <a:t>Enter </a:t>
            </a:r>
            <a:r>
              <a:rPr lang="en-US" b="1" dirty="0"/>
              <a:t>URL: </a:t>
            </a:r>
            <a:r>
              <a:rPr lang="en-US" dirty="0">
                <a:hlinkClick r:id="rId2"/>
              </a:rPr>
              <a:t>http://camp.lvh.me/data/cunewsall_changed.xml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Click “Import</a:t>
            </a:r>
            <a:r>
              <a:rPr lang="en-US" b="1" dirty="0" smtClean="0"/>
              <a:t>”</a:t>
            </a:r>
          </a:p>
          <a:p>
            <a:r>
              <a:rPr lang="en-US" dirty="0" smtClean="0"/>
              <a:t>There </a:t>
            </a:r>
            <a:r>
              <a:rPr lang="en-US" dirty="0"/>
              <a:t>are no new nodes.</a:t>
            </a:r>
          </a:p>
          <a:p>
            <a:r>
              <a:rPr lang="en-US" dirty="0" smtClean="0"/>
              <a:t>Go to: Content. You should see same 6 camp news items, no updates. Once we import news items, we do not want to change them on subsequent imports.</a:t>
            </a:r>
          </a:p>
          <a:p>
            <a:endParaRPr lang="en-US" dirty="0" smtClean="0"/>
          </a:p>
          <a:p>
            <a:r>
              <a:rPr lang="en-US" b="1" dirty="0" smtClean="0"/>
              <a:t>TEST WITH ADDED DATA:</a:t>
            </a:r>
            <a:endParaRPr lang="en-US" b="1" dirty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camp.lvh.me/data/cunewsall_added.xml</a:t>
            </a:r>
            <a:endParaRPr lang="en-US" dirty="0"/>
          </a:p>
          <a:p>
            <a:r>
              <a:rPr lang="en-US" dirty="0"/>
              <a:t>Go to the Importer page: </a:t>
            </a:r>
            <a:r>
              <a:rPr lang="en-US" dirty="0">
                <a:hlinkClick r:id="rId5"/>
              </a:rPr>
              <a:t>http://camp.lvh.me/import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…</a:t>
            </a:r>
            <a:endParaRPr lang="en-US" dirty="0"/>
          </a:p>
          <a:p>
            <a:r>
              <a:rPr lang="en-US" dirty="0" smtClean="0"/>
              <a:t>Repeat above steps with the cunewsall_added.xml file</a:t>
            </a:r>
            <a:endParaRPr lang="en-US" dirty="0"/>
          </a:p>
          <a:p>
            <a:r>
              <a:rPr lang="en-US" dirty="0"/>
              <a:t>Import: Created 2 nodes.</a:t>
            </a:r>
          </a:p>
          <a:p>
            <a:r>
              <a:rPr lang="en-US" dirty="0"/>
              <a:t>Go to: </a:t>
            </a:r>
            <a:r>
              <a:rPr lang="en-US" dirty="0" smtClean="0"/>
              <a:t>Content. You </a:t>
            </a:r>
            <a:r>
              <a:rPr lang="en-US" dirty="0"/>
              <a:t>should see </a:t>
            </a:r>
            <a:r>
              <a:rPr lang="en-US" dirty="0" smtClean="0"/>
              <a:t>8 camp </a:t>
            </a:r>
            <a:r>
              <a:rPr lang="en-US" dirty="0"/>
              <a:t>news </a:t>
            </a:r>
            <a:r>
              <a:rPr lang="en-US" dirty="0" smtClean="0"/>
              <a:t>items.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34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864271"/>
          </a:xfrm>
        </p:spPr>
        <p:txBody>
          <a:bodyPr/>
          <a:lstStyle/>
          <a:p>
            <a:r>
              <a:rPr lang="en-US" sz="3600" dirty="0"/>
              <a:t>Add </a:t>
            </a:r>
            <a:r>
              <a:rPr lang="en-US" sz="3600" dirty="0" smtClean="0"/>
              <a:t>Views </a:t>
            </a:r>
            <a:r>
              <a:rPr lang="en-US" sz="3600" dirty="0"/>
              <a:t>to </a:t>
            </a:r>
            <a:r>
              <a:rPr lang="en-US" sz="3600" dirty="0" smtClean="0"/>
              <a:t>Camp News Feature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17358" y="1347057"/>
            <a:ext cx="830179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going to use views and taxonomy to display news</a:t>
            </a:r>
          </a:p>
          <a:p>
            <a:endParaRPr lang="en-US" dirty="0" smtClean="0"/>
          </a:p>
          <a:p>
            <a:r>
              <a:rPr lang="en-US" dirty="0" smtClean="0"/>
              <a:t>On website, go to: Structure </a:t>
            </a:r>
            <a:r>
              <a:rPr lang="en-US" dirty="0"/>
              <a:t>-&gt; Views -&gt; Add new view</a:t>
            </a:r>
          </a:p>
          <a:p>
            <a:endParaRPr lang="en-US" dirty="0"/>
          </a:p>
          <a:p>
            <a:r>
              <a:rPr lang="en-US" b="1" dirty="0" smtClean="0"/>
              <a:t>View Name</a:t>
            </a:r>
            <a:r>
              <a:rPr lang="en-US" b="1" dirty="0"/>
              <a:t>: </a:t>
            </a:r>
            <a:r>
              <a:rPr lang="en-US" dirty="0"/>
              <a:t>Show camp news</a:t>
            </a:r>
          </a:p>
          <a:p>
            <a:r>
              <a:rPr lang="en-US" b="1" dirty="0" smtClean="0"/>
              <a:t>Show: </a:t>
            </a:r>
            <a:r>
              <a:rPr lang="en-US" dirty="0" smtClean="0"/>
              <a:t> </a:t>
            </a:r>
            <a:r>
              <a:rPr lang="en-US" sz="1400" dirty="0" smtClean="0"/>
              <a:t>“content” </a:t>
            </a:r>
            <a:r>
              <a:rPr lang="en-US" b="1" dirty="0"/>
              <a:t>of type </a:t>
            </a:r>
            <a:r>
              <a:rPr lang="en-US" sz="1400" b="1" dirty="0" smtClean="0"/>
              <a:t>“</a:t>
            </a:r>
            <a:r>
              <a:rPr lang="en-US" sz="1400" dirty="0" smtClean="0"/>
              <a:t>camp news”</a:t>
            </a:r>
            <a:r>
              <a:rPr lang="en-US" sz="1400" dirty="0"/>
              <a:t> </a:t>
            </a:r>
            <a:r>
              <a:rPr lang="en-US" b="1" dirty="0"/>
              <a:t>T</a:t>
            </a:r>
            <a:r>
              <a:rPr lang="en-US" b="1" dirty="0" smtClean="0"/>
              <a:t>agged with: </a:t>
            </a:r>
            <a:r>
              <a:rPr lang="en-US" sz="1400" b="1" dirty="0" smtClean="0"/>
              <a:t>“</a:t>
            </a:r>
            <a:r>
              <a:rPr lang="en-US" sz="1400" dirty="0" smtClean="0"/>
              <a:t>camp” </a:t>
            </a:r>
            <a:r>
              <a:rPr lang="en-US" b="1" dirty="0"/>
              <a:t>S</a:t>
            </a:r>
            <a:r>
              <a:rPr lang="en-US" b="1" dirty="0" smtClean="0"/>
              <a:t>orted </a:t>
            </a:r>
            <a:r>
              <a:rPr lang="en-US" b="1" dirty="0"/>
              <a:t>by </a:t>
            </a:r>
            <a:r>
              <a:rPr lang="en-US" sz="1400" dirty="0" smtClean="0"/>
              <a:t>“newest first”</a:t>
            </a:r>
            <a:endParaRPr lang="en-US" sz="1400" dirty="0"/>
          </a:p>
          <a:p>
            <a:r>
              <a:rPr lang="en-US" dirty="0" smtClean="0"/>
              <a:t>Click </a:t>
            </a:r>
            <a:r>
              <a:rPr lang="en-US" b="1" dirty="0" smtClean="0"/>
              <a:t>Create </a:t>
            </a:r>
            <a:r>
              <a:rPr lang="en-US" b="1" dirty="0"/>
              <a:t>a page </a:t>
            </a:r>
            <a:r>
              <a:rPr lang="en-US" dirty="0"/>
              <a:t>- Yes</a:t>
            </a:r>
          </a:p>
          <a:p>
            <a:r>
              <a:rPr lang="en-US" b="1" dirty="0"/>
              <a:t>Path: </a:t>
            </a:r>
            <a:endParaRPr lang="en-US" b="1" dirty="0" smtClean="0"/>
          </a:p>
          <a:p>
            <a:r>
              <a:rPr lang="en-US" b="1" dirty="0" smtClean="0"/>
              <a:t>http://camp.lvh.me/ </a:t>
            </a:r>
            <a:r>
              <a:rPr lang="en-US" sz="1400" b="1" dirty="0" smtClean="0"/>
              <a:t>“</a:t>
            </a:r>
            <a:r>
              <a:rPr lang="en-US" sz="1400" dirty="0" smtClean="0"/>
              <a:t>show-camp-news”</a:t>
            </a:r>
          </a:p>
          <a:p>
            <a:r>
              <a:rPr lang="en-US" b="1" dirty="0" smtClean="0"/>
              <a:t>Display format</a:t>
            </a:r>
            <a:r>
              <a:rPr lang="en-US" dirty="0" smtClean="0"/>
              <a:t>: unformatted list</a:t>
            </a:r>
          </a:p>
          <a:p>
            <a:r>
              <a:rPr lang="en-US" b="1" dirty="0">
                <a:solidFill>
                  <a:srgbClr val="000000"/>
                </a:solidFill>
              </a:rPr>
              <a:t>P</a:t>
            </a:r>
            <a:r>
              <a:rPr lang="en-US" b="1" dirty="0" smtClean="0">
                <a:solidFill>
                  <a:srgbClr val="000000"/>
                </a:solidFill>
              </a:rPr>
              <a:t>ager</a:t>
            </a:r>
            <a:r>
              <a:rPr lang="en-US" dirty="0" smtClean="0">
                <a:solidFill>
                  <a:srgbClr val="000000"/>
                </a:solidFill>
              </a:rPr>
              <a:t>: full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b="1" dirty="0"/>
              <a:t>Save &amp; </a:t>
            </a:r>
            <a:r>
              <a:rPr lang="en-US" b="1" dirty="0" smtClean="0"/>
              <a:t>Exit</a:t>
            </a:r>
          </a:p>
          <a:p>
            <a:endParaRPr lang="en-US" dirty="0"/>
          </a:p>
          <a:p>
            <a:r>
              <a:rPr lang="en-US" dirty="0" smtClean="0"/>
              <a:t>Now you should see items at: 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camp.lvh.me/show-camp-news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48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790053"/>
          </a:xfrm>
        </p:spPr>
        <p:txBody>
          <a:bodyPr/>
          <a:lstStyle/>
          <a:p>
            <a:r>
              <a:rPr lang="en-US" sz="3600" dirty="0" smtClean="0"/>
              <a:t>Update News Feature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712376" y="1281091"/>
            <a:ext cx="670548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we are adding views, we need to check that in the feature.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Structure </a:t>
            </a:r>
            <a:r>
              <a:rPr lang="en-US" dirty="0"/>
              <a:t>-&gt; Features -&gt; Camp News -&gt; </a:t>
            </a:r>
            <a:r>
              <a:rPr lang="en-US" dirty="0" smtClean="0"/>
              <a:t>Recreate (tab on right)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Components</a:t>
            </a:r>
            <a:r>
              <a:rPr lang="en-US" dirty="0" smtClean="0"/>
              <a:t> -&gt; </a:t>
            </a:r>
            <a:r>
              <a:rPr lang="en-US" b="1" dirty="0"/>
              <a:t>Views: </a:t>
            </a:r>
            <a:r>
              <a:rPr lang="en-US" dirty="0" err="1" smtClean="0"/>
              <a:t>views_views</a:t>
            </a:r>
            <a:r>
              <a:rPr lang="en-US" dirty="0" smtClean="0"/>
              <a:t> (bottom right)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Check: </a:t>
            </a:r>
            <a:r>
              <a:rPr lang="en-US" b="1" dirty="0" smtClean="0"/>
              <a:t>Show Camp News</a:t>
            </a:r>
          </a:p>
          <a:p>
            <a:r>
              <a:rPr lang="en-US" dirty="0" smtClean="0"/>
              <a:t>This will add the view to your feature code.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Download feature, </a:t>
            </a:r>
            <a:r>
              <a:rPr lang="en-US" b="1" dirty="0"/>
              <a:t>delete old, unpack </a:t>
            </a:r>
            <a:r>
              <a:rPr lang="en-US" b="1" dirty="0" smtClean="0"/>
              <a:t>new, commit to repo.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Bring the code changes into Drupal: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drush</a:t>
            </a:r>
            <a:r>
              <a:rPr lang="en-US" dirty="0"/>
              <a:t> dis </a:t>
            </a:r>
            <a:r>
              <a:rPr lang="en-US" dirty="0" err="1" smtClean="0"/>
              <a:t>camp_news</a:t>
            </a:r>
            <a:r>
              <a:rPr lang="en-US" dirty="0" smtClean="0"/>
              <a:t> -y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drush</a:t>
            </a:r>
            <a:r>
              <a:rPr lang="en-US" dirty="0"/>
              <a:t> en </a:t>
            </a:r>
            <a:r>
              <a:rPr lang="en-US" dirty="0" err="1" smtClean="0"/>
              <a:t>camp_news</a:t>
            </a:r>
            <a:r>
              <a:rPr lang="en-US" dirty="0" smtClean="0"/>
              <a:t> -y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Now Structure -&gt; Features shows all of your features are “Default”, meaning all changes are in your code, not in the database. Your two news features are done!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86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Any Questions?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577088" y="2024501"/>
            <a:ext cx="4192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answer is always 42…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3978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755903"/>
          </a:xfrm>
        </p:spPr>
        <p:txBody>
          <a:bodyPr/>
          <a:lstStyle/>
          <a:p>
            <a:r>
              <a:rPr lang="en-US" sz="3600" dirty="0" smtClean="0"/>
              <a:t>Thank you!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827820" y="1338001"/>
            <a:ext cx="6142691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special thank you to Linda </a:t>
            </a:r>
            <a:r>
              <a:rPr lang="en-US" sz="2400" dirty="0" err="1" smtClean="0"/>
              <a:t>Poppleton</a:t>
            </a:r>
            <a:r>
              <a:rPr lang="en-US" sz="2400" dirty="0" smtClean="0"/>
              <a:t> for testing out this tutorial and adding clarity to the final version. </a:t>
            </a:r>
          </a:p>
          <a:p>
            <a:endParaRPr lang="en-US" sz="2400" dirty="0" smtClean="0"/>
          </a:p>
          <a:p>
            <a:r>
              <a:rPr lang="en-US" sz="2400" dirty="0" smtClean="0"/>
              <a:t>Remember our open source motto:</a:t>
            </a:r>
          </a:p>
          <a:p>
            <a:endParaRPr lang="en-US" sz="2400" dirty="0" smtClean="0"/>
          </a:p>
          <a:p>
            <a:r>
              <a:rPr lang="en-US" sz="2400" i="1" dirty="0" smtClean="0"/>
              <a:t>Contribute, contribute, contribute!</a:t>
            </a:r>
          </a:p>
          <a:p>
            <a:endParaRPr lang="en-US" sz="2400" dirty="0"/>
          </a:p>
          <a:p>
            <a:r>
              <a:rPr lang="en-US" sz="2400" dirty="0" smtClean="0"/>
              <a:t>I hope to see </a:t>
            </a:r>
            <a:r>
              <a:rPr lang="en-US" sz="2400" b="1" dirty="0" smtClean="0"/>
              <a:t>you</a:t>
            </a:r>
            <a:r>
              <a:rPr lang="en-US" sz="2400" dirty="0" smtClean="0"/>
              <a:t> present </a:t>
            </a:r>
            <a:r>
              <a:rPr lang="en-US" sz="2400" smtClean="0"/>
              <a:t>at Cornell Drupal Camp 2014!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5903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Data We Want to Import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599705" y="1494841"/>
            <a:ext cx="616066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News feed in RSS format: </a:t>
            </a:r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http://www.news.cornell.edu/rss-</a:t>
            </a:r>
            <a:r>
              <a:rPr lang="en-US" dirty="0" smtClean="0">
                <a:hlinkClick r:id="rId2"/>
              </a:rPr>
              <a:t>feeds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http://www.news.cornell.edu/RSS/</a:t>
            </a:r>
            <a:r>
              <a:rPr lang="en-US" dirty="0" smtClean="0">
                <a:hlinkClick r:id="rId3"/>
              </a:rPr>
              <a:t>calscollege.xml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Includes: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Title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Link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Description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Thumb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Alt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pubDate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7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2"/>
    </mc:Choice>
    <mc:Fallback xmlns="">
      <p:transition xmlns:p14="http://schemas.microsoft.com/office/powerpoint/2010/main" spd="slow" advTm="750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296574"/>
            <a:ext cx="7691719" cy="678867"/>
          </a:xfrm>
        </p:spPr>
        <p:txBody>
          <a:bodyPr/>
          <a:lstStyle/>
          <a:p>
            <a:r>
              <a:rPr lang="en-US" sz="3600" dirty="0" smtClean="0"/>
              <a:t>MAMP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638281" y="1110061"/>
            <a:ext cx="67795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MAMP, create a SQL database with a </a:t>
            </a:r>
            <a:r>
              <a:rPr lang="en-US" sz="2400" dirty="0" smtClean="0"/>
              <a:t>user (</a:t>
            </a:r>
            <a:r>
              <a:rPr lang="en-US" sz="2400" dirty="0" err="1" smtClean="0"/>
              <a:t>ie</a:t>
            </a:r>
            <a:r>
              <a:rPr lang="en-US" sz="2400" dirty="0" smtClean="0"/>
              <a:t>. </a:t>
            </a:r>
            <a:r>
              <a:rPr lang="en-US" sz="2400" dirty="0" err="1" smtClean="0"/>
              <a:t>db</a:t>
            </a:r>
            <a:r>
              <a:rPr lang="en-US" sz="2400" dirty="0" smtClean="0"/>
              <a:t>-user) </a:t>
            </a:r>
            <a:r>
              <a:rPr lang="en-US" sz="2400" dirty="0"/>
              <a:t>and </a:t>
            </a:r>
            <a:r>
              <a:rPr lang="en-US" sz="2400" dirty="0" smtClean="0"/>
              <a:t>password (</a:t>
            </a:r>
            <a:r>
              <a:rPr lang="en-US" sz="2400" dirty="0" err="1" smtClean="0"/>
              <a:t>db-pwd</a:t>
            </a:r>
            <a:r>
              <a:rPr lang="en-US" sz="2400" dirty="0" smtClean="0"/>
              <a:t>). In Apache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file, create a </a:t>
            </a:r>
            <a:r>
              <a:rPr lang="en-US" sz="2400" dirty="0" err="1" smtClean="0"/>
              <a:t>VirtualHost</a:t>
            </a:r>
            <a:r>
              <a:rPr lang="en-US" sz="2400" dirty="0" smtClean="0"/>
              <a:t> for your site:</a:t>
            </a:r>
          </a:p>
          <a:p>
            <a:r>
              <a:rPr lang="en-US" sz="2400" dirty="0" smtClean="0"/>
              <a:t> </a:t>
            </a:r>
          </a:p>
          <a:p>
            <a:pPr lvl="1"/>
            <a:r>
              <a:rPr lang="en-US" sz="2400" dirty="0" err="1"/>
              <a:t>NameVirtualHost</a:t>
            </a:r>
            <a:r>
              <a:rPr lang="en-US" sz="2400"/>
              <a:t> *:</a:t>
            </a:r>
            <a:r>
              <a:rPr lang="en-US" sz="2400" smtClean="0"/>
              <a:t>80</a:t>
            </a:r>
          </a:p>
          <a:p>
            <a:pPr lvl="1"/>
            <a:r>
              <a:rPr lang="en-US" sz="2400" smtClean="0"/>
              <a:t>&lt;</a:t>
            </a:r>
            <a:r>
              <a:rPr lang="en-US" sz="2400" dirty="0" err="1"/>
              <a:t>VirtualHost</a:t>
            </a:r>
            <a:r>
              <a:rPr lang="en-US" sz="2400" dirty="0"/>
              <a:t> *:80&gt;</a:t>
            </a:r>
          </a:p>
          <a:p>
            <a:pPr lvl="1"/>
            <a:r>
              <a:rPr lang="en-US" sz="2400" dirty="0"/>
              <a:t>    </a:t>
            </a:r>
            <a:r>
              <a:rPr lang="en-US" sz="2400" dirty="0" err="1"/>
              <a:t>DocumentRoot</a:t>
            </a:r>
            <a:r>
              <a:rPr lang="en-US" sz="2400" dirty="0"/>
              <a:t> /Users/</a:t>
            </a:r>
            <a:r>
              <a:rPr lang="en-US" sz="2400" dirty="0" err="1"/>
              <a:t>ericbanford</a:t>
            </a:r>
            <a:r>
              <a:rPr lang="en-US" sz="2400" dirty="0"/>
              <a:t>/Documents/sites</a:t>
            </a:r>
            <a:r>
              <a:rPr lang="en-US" sz="2400" dirty="0" smtClean="0"/>
              <a:t>/features-demo/</a:t>
            </a:r>
            <a:r>
              <a:rPr lang="en-US" sz="2400" dirty="0" err="1"/>
              <a:t>docroot</a:t>
            </a:r>
            <a:endParaRPr lang="en-US" sz="2400" dirty="0"/>
          </a:p>
          <a:p>
            <a:pPr lvl="1"/>
            <a:r>
              <a:rPr lang="en-US" sz="2400" dirty="0"/>
              <a:t>    </a:t>
            </a:r>
            <a:r>
              <a:rPr lang="en-US" sz="2400" dirty="0" err="1"/>
              <a:t>ServerName</a:t>
            </a:r>
            <a:r>
              <a:rPr lang="en-US" sz="2400" dirty="0"/>
              <a:t> </a:t>
            </a:r>
            <a:r>
              <a:rPr lang="en-US" sz="2400" dirty="0" err="1"/>
              <a:t>camp.lvh.me</a:t>
            </a:r>
            <a:endParaRPr lang="en-US" sz="2400" dirty="0"/>
          </a:p>
          <a:p>
            <a:pPr lvl="1"/>
            <a:r>
              <a:rPr lang="en-US" sz="2400" dirty="0"/>
              <a:t>    </a:t>
            </a:r>
            <a:r>
              <a:rPr lang="en-US" sz="2400" dirty="0" err="1"/>
              <a:t>ServerAlias</a:t>
            </a:r>
            <a:r>
              <a:rPr lang="en-US" sz="2400" dirty="0"/>
              <a:t> *.</a:t>
            </a:r>
            <a:r>
              <a:rPr lang="en-US" sz="2400" dirty="0" err="1"/>
              <a:t>camp.lvh.me</a:t>
            </a:r>
            <a:endParaRPr lang="en-US" sz="2400" dirty="0"/>
          </a:p>
          <a:p>
            <a:pPr lvl="1"/>
            <a:r>
              <a:rPr lang="en-US" sz="2400" dirty="0"/>
              <a:t>&lt;/</a:t>
            </a:r>
            <a:r>
              <a:rPr lang="en-US" sz="2400" dirty="0" err="1"/>
              <a:t>VirtualHost</a:t>
            </a:r>
            <a:r>
              <a:rPr lang="en-US" sz="2400" dirty="0"/>
              <a:t>&gt;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Stop and restart Apache to pick this up.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12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92"/>
    </mc:Choice>
    <mc:Fallback xmlns="">
      <p:transition xmlns:p14="http://schemas.microsoft.com/office/powerpoint/2010/main" spd="slow" advTm="2669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296574"/>
            <a:ext cx="7691719" cy="678867"/>
          </a:xfrm>
        </p:spPr>
        <p:txBody>
          <a:bodyPr/>
          <a:lstStyle/>
          <a:p>
            <a:r>
              <a:rPr lang="en-US" sz="3600" dirty="0" smtClean="0"/>
              <a:t>Getting started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638281" y="1110061"/>
            <a:ext cx="67795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Create the folder where your site will live:</a:t>
            </a:r>
          </a:p>
          <a:p>
            <a:endParaRPr lang="en-US" sz="2400" dirty="0"/>
          </a:p>
          <a:p>
            <a:r>
              <a:rPr lang="en-US" sz="2400" dirty="0"/>
              <a:t>/Users/</a:t>
            </a:r>
            <a:r>
              <a:rPr lang="en-US" sz="2400" dirty="0" err="1"/>
              <a:t>ericbanford</a:t>
            </a:r>
            <a:r>
              <a:rPr lang="en-US" sz="2400" dirty="0"/>
              <a:t>/Documents/sites</a:t>
            </a:r>
            <a:r>
              <a:rPr lang="en-US" sz="2400" dirty="0" smtClean="0"/>
              <a:t>/features-demo</a:t>
            </a:r>
          </a:p>
          <a:p>
            <a:endParaRPr lang="en-US" sz="2400" dirty="0"/>
          </a:p>
          <a:p>
            <a:r>
              <a:rPr lang="en-US" sz="2400" dirty="0" smtClean="0"/>
              <a:t>Copy starter files:</a:t>
            </a:r>
          </a:p>
          <a:p>
            <a:endParaRPr lang="en-US" sz="2400" dirty="0"/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clone </a:t>
            </a:r>
            <a:r>
              <a:rPr lang="en-US" sz="2400" dirty="0" err="1"/>
              <a:t>git@</a:t>
            </a:r>
            <a:r>
              <a:rPr lang="en-US" sz="2400" dirty="0" err="1" smtClean="0"/>
              <a:t>github.com:ebanford</a:t>
            </a:r>
            <a:r>
              <a:rPr lang="en-US" sz="2400" dirty="0"/>
              <a:t>/news-features-</a:t>
            </a:r>
            <a:r>
              <a:rPr lang="en-US" sz="2400" dirty="0" err="1" smtClean="0"/>
              <a:t>start.git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This will </a:t>
            </a:r>
            <a:r>
              <a:rPr lang="en-US" sz="2400" dirty="0"/>
              <a:t>create folder </a:t>
            </a:r>
            <a:r>
              <a:rPr lang="en-US" sz="2400" dirty="0" smtClean="0"/>
              <a:t>“news-features-start” with data and code files that you will need.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802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92"/>
    </mc:Choice>
    <mc:Fallback xmlns="">
      <p:transition xmlns:p14="http://schemas.microsoft.com/office/powerpoint/2010/main" spd="slow" advTm="2669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296575"/>
            <a:ext cx="7691719" cy="495090"/>
          </a:xfrm>
        </p:spPr>
        <p:txBody>
          <a:bodyPr/>
          <a:lstStyle/>
          <a:p>
            <a:r>
              <a:rPr lang="en-US" sz="3600" dirty="0"/>
              <a:t>DRUPAL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8281" y="763687"/>
            <a:ext cx="6779579" cy="637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I’ll be working with Drupal 7.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://drupal.org/project/</a:t>
            </a:r>
            <a:r>
              <a:rPr lang="en-US" sz="2400" dirty="0" smtClean="0">
                <a:hlinkClick r:id="rId3"/>
              </a:rPr>
              <a:t>drupal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Download and unpack in features-demo, then rename it to: </a:t>
            </a:r>
            <a:r>
              <a:rPr lang="en-US" sz="2400" dirty="0" err="1" smtClean="0"/>
              <a:t>docroot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hlinkClick r:id="rId4"/>
              </a:rPr>
              <a:t>http://camp.lvh.me</a:t>
            </a:r>
            <a:r>
              <a:rPr lang="en-US" sz="2400" dirty="0" smtClean="0">
                <a:hlinkClick r:id="rId4"/>
              </a:rPr>
              <a:t>/install.php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Database is “camp”, </a:t>
            </a:r>
            <a:r>
              <a:rPr lang="en-US" sz="2400" dirty="0" err="1" smtClean="0"/>
              <a:t>db</a:t>
            </a:r>
            <a:r>
              <a:rPr lang="en-US" sz="2400" dirty="0" smtClean="0"/>
              <a:t> user is “</a:t>
            </a:r>
            <a:r>
              <a:rPr lang="en-US" sz="2400" dirty="0" err="1" smtClean="0"/>
              <a:t>db</a:t>
            </a:r>
            <a:r>
              <a:rPr lang="en-US" sz="2400" dirty="0" smtClean="0"/>
              <a:t>-user”, </a:t>
            </a:r>
            <a:r>
              <a:rPr lang="en-US" sz="2400" dirty="0" err="1" smtClean="0"/>
              <a:t>db</a:t>
            </a:r>
            <a:r>
              <a:rPr lang="en-US" sz="2400" dirty="0" smtClean="0"/>
              <a:t> password is “</a:t>
            </a:r>
            <a:r>
              <a:rPr lang="en-US" sz="2400" dirty="0" err="1" smtClean="0"/>
              <a:t>db-pwd</a:t>
            </a:r>
            <a:r>
              <a:rPr lang="en-US" sz="2400" dirty="0" smtClean="0"/>
              <a:t>”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Admin account is “admin” with password “</a:t>
            </a:r>
            <a:r>
              <a:rPr lang="en-US" sz="2400" dirty="0" err="1" smtClean="0"/>
              <a:t>adminpwd</a:t>
            </a:r>
            <a:r>
              <a:rPr lang="en-US" sz="2400" dirty="0" smtClean="0"/>
              <a:t>”</a:t>
            </a:r>
          </a:p>
          <a:p>
            <a:pPr lvl="1"/>
            <a:r>
              <a:rPr lang="en-US" sz="2400" dirty="0"/>
              <a:t>	</a:t>
            </a:r>
            <a:r>
              <a:rPr lang="en-US" sz="2400" dirty="0" smtClean="0"/>
              <a:t>	- OR in terminal –</a:t>
            </a: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dirty="0" err="1" smtClean="0"/>
              <a:t>drush</a:t>
            </a:r>
            <a:r>
              <a:rPr lang="en-US" sz="2400" dirty="0" smtClean="0"/>
              <a:t> </a:t>
            </a:r>
            <a:r>
              <a:rPr lang="en-US" sz="2400" dirty="0"/>
              <a:t>dl drupal-7.</a:t>
            </a:r>
            <a:r>
              <a:rPr lang="en-US" sz="2400" dirty="0" smtClean="0"/>
              <a:t>x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then rename</a:t>
            </a:r>
            <a:r>
              <a:rPr lang="en-US" sz="2400" dirty="0"/>
              <a:t>: </a:t>
            </a:r>
            <a:r>
              <a:rPr lang="en-US" sz="2400" dirty="0" smtClean="0"/>
              <a:t>mv </a:t>
            </a:r>
            <a:r>
              <a:rPr lang="en-US" sz="2400" dirty="0"/>
              <a:t>drupal-7.23 </a:t>
            </a:r>
            <a:r>
              <a:rPr lang="en-US" sz="2400" dirty="0" err="1"/>
              <a:t>docroot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sz="2400" dirty="0" err="1" smtClean="0"/>
              <a:t>drush</a:t>
            </a:r>
            <a:r>
              <a:rPr lang="en-US" sz="2400" dirty="0" smtClean="0"/>
              <a:t> </a:t>
            </a:r>
            <a:r>
              <a:rPr lang="en-US" sz="2400" dirty="0"/>
              <a:t>site-install standard --account-name=admin --account-pass</a:t>
            </a:r>
            <a:r>
              <a:rPr lang="en-US" sz="2400" dirty="0" smtClean="0"/>
              <a:t>=</a:t>
            </a:r>
            <a:r>
              <a:rPr lang="en-US" sz="2400" dirty="0" err="1" smtClean="0"/>
              <a:t>adminpwd</a:t>
            </a:r>
            <a:r>
              <a:rPr lang="en-US" sz="2400" dirty="0" smtClean="0"/>
              <a:t> </a:t>
            </a:r>
            <a:r>
              <a:rPr lang="en-US" sz="2400" dirty="0"/>
              <a:t>--</a:t>
            </a:r>
            <a:r>
              <a:rPr lang="en-US" sz="2400" dirty="0" err="1"/>
              <a:t>db-url</a:t>
            </a:r>
            <a:r>
              <a:rPr lang="en-US" sz="2400" dirty="0"/>
              <a:t>=</a:t>
            </a:r>
            <a:r>
              <a:rPr lang="en-US" sz="2400" dirty="0" err="1"/>
              <a:t>mysql</a:t>
            </a:r>
            <a:r>
              <a:rPr lang="en-US" sz="2400" dirty="0"/>
              <a:t>:/</a:t>
            </a:r>
            <a:r>
              <a:rPr lang="en-US" sz="2400" dirty="0" smtClean="0"/>
              <a:t>/</a:t>
            </a:r>
            <a:r>
              <a:rPr lang="en-US" sz="2400" dirty="0" err="1" smtClean="0"/>
              <a:t>db-user:db-pwd@</a:t>
            </a:r>
            <a:r>
              <a:rPr lang="en-US" sz="2400" dirty="0" err="1"/>
              <a:t>localhost</a:t>
            </a:r>
            <a:r>
              <a:rPr lang="en-US" sz="2400" dirty="0" smtClean="0"/>
              <a:t>/camp</a:t>
            </a:r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515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92"/>
    </mc:Choice>
    <mc:Fallback xmlns="">
      <p:transition xmlns:p14="http://schemas.microsoft.com/office/powerpoint/2010/main" spd="slow" advTm="2669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296575"/>
            <a:ext cx="7691719" cy="495090"/>
          </a:xfrm>
        </p:spPr>
        <p:txBody>
          <a:bodyPr/>
          <a:lstStyle/>
          <a:p>
            <a:r>
              <a:rPr lang="en-US" sz="3600" dirty="0"/>
              <a:t>DRUPAL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8281" y="763687"/>
            <a:ext cx="677957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Your </a:t>
            </a:r>
            <a:r>
              <a:rPr lang="en-US" sz="2400" dirty="0"/>
              <a:t>file system should look like this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features-demo</a:t>
            </a:r>
            <a:endParaRPr lang="en-US" sz="2400" dirty="0"/>
          </a:p>
          <a:p>
            <a:pPr marL="800100" lvl="1" indent="-342900">
              <a:buFont typeface="Arial"/>
              <a:buChar char="•"/>
            </a:pPr>
            <a:r>
              <a:rPr lang="en-US" sz="2400" dirty="0" err="1"/>
              <a:t>d</a:t>
            </a:r>
            <a:r>
              <a:rPr lang="en-US" sz="2400" dirty="0" err="1" smtClean="0"/>
              <a:t>ocroot</a:t>
            </a:r>
            <a:endParaRPr lang="en-US" sz="2400" dirty="0" smtClean="0"/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/>
              <a:t>All of your D7 files</a:t>
            </a:r>
            <a:endParaRPr lang="en-US" sz="2400" dirty="0"/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news</a:t>
            </a:r>
            <a:r>
              <a:rPr lang="en-US" sz="2400" dirty="0"/>
              <a:t>-features-</a:t>
            </a:r>
            <a:r>
              <a:rPr lang="en-US" sz="2400" dirty="0" smtClean="0"/>
              <a:t>start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err="1" smtClean="0"/>
              <a:t>camp_news_import</a:t>
            </a:r>
            <a:endParaRPr lang="en-US" sz="2400" dirty="0" smtClean="0"/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/>
              <a:t>data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err="1"/>
              <a:t>FeedsDemoPresentation.pptx</a:t>
            </a:r>
            <a:endParaRPr lang="en-US" sz="2400" dirty="0" smtClean="0"/>
          </a:p>
          <a:p>
            <a:pPr marL="1257300" lvl="2" indent="-342900">
              <a:buFont typeface="Arial"/>
              <a:buChar char="•"/>
            </a:pPr>
            <a:r>
              <a:rPr lang="en-US" sz="2400" dirty="0" err="1"/>
              <a:t>readme.md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252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92"/>
    </mc:Choice>
    <mc:Fallback xmlns="">
      <p:transition xmlns:p14="http://schemas.microsoft.com/office/powerpoint/2010/main" spd="slow" advTm="2669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GIT: initialize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0829" y="1453949"/>
            <a:ext cx="7068538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We want to update our code repository each step of the way, so we can back out if we need to.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Go to </a:t>
            </a:r>
            <a:r>
              <a:rPr lang="en-US" sz="2400" dirty="0" err="1" smtClean="0"/>
              <a:t>docroot</a:t>
            </a:r>
            <a:r>
              <a:rPr lang="en-US" sz="2400" dirty="0" smtClean="0"/>
              <a:t> of project (cd </a:t>
            </a:r>
            <a:r>
              <a:rPr lang="en-US" sz="2400" dirty="0" err="1" smtClean="0"/>
              <a:t>docroot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Initialize a </a:t>
            </a:r>
            <a:r>
              <a:rPr lang="en-US" sz="2400" dirty="0" err="1" smtClean="0"/>
              <a:t>git</a:t>
            </a:r>
            <a:r>
              <a:rPr lang="en-US" sz="2400" dirty="0" smtClean="0"/>
              <a:t> repository</a:t>
            </a:r>
          </a:p>
          <a:p>
            <a:endParaRPr lang="en-US" sz="2400" dirty="0"/>
          </a:p>
          <a:p>
            <a:r>
              <a:rPr lang="en-US" sz="2400" dirty="0" smtClean="0"/>
              <a:t>	$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init</a:t>
            </a:r>
            <a:endParaRPr lang="en-US" sz="2400" dirty="0" smtClean="0"/>
          </a:p>
          <a:p>
            <a:r>
              <a:rPr lang="en-US" sz="2400" dirty="0"/>
              <a:t>	$ </a:t>
            </a:r>
            <a:r>
              <a:rPr lang="en-US" sz="2400" dirty="0" err="1"/>
              <a:t>git</a:t>
            </a:r>
            <a:r>
              <a:rPr lang="en-US" sz="2400" dirty="0"/>
              <a:t> add 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	$ </a:t>
            </a:r>
            <a:r>
              <a:rPr lang="en-US" sz="2400" dirty="0" err="1"/>
              <a:t>git</a:t>
            </a:r>
            <a:r>
              <a:rPr lang="en-US" sz="2400" dirty="0"/>
              <a:t> commit -m "Initial commit of </a:t>
            </a:r>
            <a:r>
              <a:rPr lang="en-US" sz="2400" dirty="0" smtClean="0"/>
              <a:t>Drupal 7”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- OR -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$ </a:t>
            </a:r>
            <a:r>
              <a:rPr lang="en-US" sz="2400" dirty="0" err="1" smtClean="0"/>
              <a:t>gitx</a:t>
            </a:r>
            <a:r>
              <a:rPr lang="en-US" sz="2400" dirty="0" smtClean="0"/>
              <a:t> (and do through </a:t>
            </a:r>
            <a:r>
              <a:rPr lang="en-US" sz="2400" dirty="0" err="1" smtClean="0"/>
              <a:t>gui</a:t>
            </a:r>
            <a:r>
              <a:rPr lang="en-US" sz="2400" dirty="0" smtClean="0"/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74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4"/>
    </mc:Choice>
    <mc:Fallback xmlns="">
      <p:transition xmlns:p14="http://schemas.microsoft.com/office/powerpoint/2010/main" spd="slow" advTm="91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Venture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Venture.thmx</Template>
  <TotalTime>7213</TotalTime>
  <Words>3281</Words>
  <Application>Microsoft Macintosh PowerPoint</Application>
  <PresentationFormat>On-screen Show (4:3)</PresentationFormat>
  <Paragraphs>515</Paragraphs>
  <Slides>36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Venture</vt:lpstr>
      <vt:lpstr>Using Drupal Features, Feeds, and Views Modules to Import, Store and Display Content</vt:lpstr>
      <vt:lpstr>The Work Flow</vt:lpstr>
      <vt:lpstr>My Tool Set</vt:lpstr>
      <vt:lpstr>The Data We Want to Import</vt:lpstr>
      <vt:lpstr>MAMP</vt:lpstr>
      <vt:lpstr>Getting started</vt:lpstr>
      <vt:lpstr>DRUPAL</vt:lpstr>
      <vt:lpstr>DRUPAL</vt:lpstr>
      <vt:lpstr>GIT: initialize</vt:lpstr>
      <vt:lpstr>Using Drush</vt:lpstr>
      <vt:lpstr>Install Contributed Modules</vt:lpstr>
      <vt:lpstr>Taxonomy</vt:lpstr>
      <vt:lpstr>NEWS Content Type</vt:lpstr>
      <vt:lpstr>Add Fields</vt:lpstr>
      <vt:lpstr>Export Content Type to a Feature</vt:lpstr>
      <vt:lpstr>Export Content Type to a Feature</vt:lpstr>
      <vt:lpstr>Create Camp News Feed</vt:lpstr>
      <vt:lpstr>Create Camp News Feed</vt:lpstr>
      <vt:lpstr>Create Camp News Feed</vt:lpstr>
      <vt:lpstr>Create Camp News Feed</vt:lpstr>
      <vt:lpstr>Create Camp News Feed</vt:lpstr>
      <vt:lpstr>Create Camp News Import Feature</vt:lpstr>
      <vt:lpstr>Edit Code to Reference Parser</vt:lpstr>
      <vt:lpstr>Code to Reference Our Parser</vt:lpstr>
      <vt:lpstr>Add Parser Code</vt:lpstr>
      <vt:lpstr>Add Parser Code</vt:lpstr>
      <vt:lpstr>Add Parser Code</vt:lpstr>
      <vt:lpstr>Change reference to parser</vt:lpstr>
      <vt:lpstr>Create Camp News Feed</vt:lpstr>
      <vt:lpstr>Update Repository</vt:lpstr>
      <vt:lpstr>Import the Camp News Feed</vt:lpstr>
      <vt:lpstr>Update the Camp News Feed</vt:lpstr>
      <vt:lpstr>Add Views to Camp News Feature</vt:lpstr>
      <vt:lpstr>Update News Feature</vt:lpstr>
      <vt:lpstr>Any Questions?</vt:lpstr>
      <vt:lpstr>Thank you!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Features Module to Import and Display Content</dc:title>
  <dc:creator>Eric Banford</dc:creator>
  <cp:lastModifiedBy>Eric Banford</cp:lastModifiedBy>
  <cp:revision>144</cp:revision>
  <dcterms:created xsi:type="dcterms:W3CDTF">2013-11-29T14:12:15Z</dcterms:created>
  <dcterms:modified xsi:type="dcterms:W3CDTF">2013-12-11T20:39:25Z</dcterms:modified>
</cp:coreProperties>
</file>