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_rels/presentation.xml.rels" ContentType="application/vnd.openxmlformats-package.relationships+xml"/>
  <Override PartName="/ppt/media/image1.png" ContentType="image/png"/>
  <Override PartName="/ppt/media/image2.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slide" Target="slides/slide7.xml"/><Relationship Id="rId31" Type="http://schemas.openxmlformats.org/officeDocument/2006/relationships/slide" Target="slides/slide8.xml"/><Relationship Id="rId32" Type="http://schemas.openxmlformats.org/officeDocument/2006/relationships/slide" Target="slides/slide9.xml"/><Relationship Id="rId33" Type="http://schemas.openxmlformats.org/officeDocument/2006/relationships/slide" Target="slides/slide10.xml"/><Relationship Id="rId34" Type="http://schemas.openxmlformats.org/officeDocument/2006/relationships/slide" Target="slides/slide11.xml"/><Relationship Id="rId35" Type="http://schemas.openxmlformats.org/officeDocument/2006/relationships/slide" Target="slides/slide12.xml"/><Relationship Id="rId36" Type="http://schemas.openxmlformats.org/officeDocument/2006/relationships/slide" Target="slides/slide13.xml"/><Relationship Id="rId37" Type="http://schemas.openxmlformats.org/officeDocument/2006/relationships/slide" Target="slides/slide14.xml"/><Relationship Id="rId38" Type="http://schemas.openxmlformats.org/officeDocument/2006/relationships/slide" Target="slides/slide15.xml"/><Relationship Id="rId39" Type="http://schemas.openxmlformats.org/officeDocument/2006/relationships/slide" Target="slides/slide16.xml"/><Relationship Id="rId40" Type="http://schemas.openxmlformats.org/officeDocument/2006/relationships/slide" Target="slides/slide17.xml"/><Relationship Id="rId41" Type="http://schemas.openxmlformats.org/officeDocument/2006/relationships/slide" Target="slides/slide18.xml"/><Relationship Id="rId42" Type="http://schemas.openxmlformats.org/officeDocument/2006/relationships/slide" Target="slides/slide19.xml"/><Relationship Id="rId43" Type="http://schemas.openxmlformats.org/officeDocument/2006/relationships/slide" Target="slides/slide20.xml"/><Relationship Id="rId44" Type="http://schemas.openxmlformats.org/officeDocument/2006/relationships/slide" Target="slides/slide21.xml"/><Relationship Id="rId45" Type="http://schemas.openxmlformats.org/officeDocument/2006/relationships/slide" Target="slides/slide22.xml"/><Relationship Id="rId46" Type="http://schemas.openxmlformats.org/officeDocument/2006/relationships/slide" Target="slides/slide23.xml"/><Relationship Id="rId47" Type="http://schemas.openxmlformats.org/officeDocument/2006/relationships/slide" Target="slides/slide24.xml"/><Relationship Id="rId48" Type="http://schemas.openxmlformats.org/officeDocument/2006/relationships/slide" Target="slides/slide25.xml"/><Relationship Id="rId49" Type="http://schemas.openxmlformats.org/officeDocument/2006/relationships/slide" Target="slides/slide26.xml"/><Relationship Id="rId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OBJECT_OVER_TEX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3" name="PlaceHolder 2"/>
          <p:cNvSpPr>
            <a:spLocks noGrp="1"/>
          </p:cNvSpPr>
          <p:nvPr>
            <p:ph/>
          </p:nvPr>
        </p:nvSpPr>
        <p:spPr>
          <a:xfrm>
            <a:off x="457200" y="1203480"/>
            <a:ext cx="822852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4" name="PlaceHolder 3"/>
          <p:cNvSpPr>
            <a:spLocks noGrp="1"/>
          </p:cNvSpPr>
          <p:nvPr>
            <p:ph/>
          </p:nvPr>
        </p:nvSpPr>
        <p:spPr>
          <a:xfrm>
            <a:off x="457200" y="2761200"/>
            <a:ext cx="822852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FOUR_OBJECTS">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3"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4"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2" name="PlaceHolder 2"/>
          <p:cNvSpPr>
            <a:spLocks noGrp="1"/>
          </p:cNvSpPr>
          <p:nvPr>
            <p:ph/>
          </p:nvPr>
        </p:nvSpPr>
        <p:spPr>
          <a:xfrm>
            <a:off x="457200" y="1203480"/>
            <a:ext cx="822852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1" name="PlaceHolder 2"/>
          <p:cNvSpPr>
            <a:spLocks noGrp="1"/>
          </p:cNvSpPr>
          <p:nvPr>
            <p:ph type="subTitle"/>
          </p:nvPr>
        </p:nvSpPr>
        <p:spPr>
          <a:xfrm>
            <a:off x="457200" y="1203480"/>
            <a:ext cx="8228520" cy="29822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7" name="PlaceHolder 2"/>
          <p:cNvSpPr>
            <a:spLocks noGrp="1"/>
          </p:cNvSpPr>
          <p:nvPr>
            <p:ph/>
          </p:nvPr>
        </p:nvSpPr>
        <p:spPr>
          <a:xfrm>
            <a:off x="457200" y="1203480"/>
            <a:ext cx="822852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4" name="PlaceHolder 2"/>
          <p:cNvSpPr>
            <a:spLocks noGrp="1"/>
          </p:cNvSpPr>
          <p:nvPr>
            <p:ph/>
          </p:nvPr>
        </p:nvSpPr>
        <p:spPr>
          <a:xfrm>
            <a:off x="45720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5" name="PlaceHolder 3"/>
          <p:cNvSpPr>
            <a:spLocks noGrp="1"/>
          </p:cNvSpPr>
          <p:nvPr>
            <p:ph/>
          </p:nvPr>
        </p:nvSpPr>
        <p:spPr>
          <a:xfrm>
            <a:off x="467388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6" name="PlaceHolder 3"/>
          <p:cNvSpPr>
            <a:spLocks noGrp="1"/>
          </p:cNvSpPr>
          <p:nvPr>
            <p:ph/>
          </p:nvPr>
        </p:nvSpPr>
        <p:spPr>
          <a:xfrm>
            <a:off x="467388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7"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5">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5" name="PlaceHolder 2"/>
          <p:cNvSpPr>
            <a:spLocks noGrp="1"/>
          </p:cNvSpPr>
          <p:nvPr>
            <p:ph/>
          </p:nvPr>
        </p:nvSpPr>
        <p:spPr>
          <a:xfrm>
            <a:off x="45720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6"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5"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6"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7" name="PlaceHolder 4"/>
          <p:cNvSpPr>
            <a:spLocks noGrp="1"/>
          </p:cNvSpPr>
          <p:nvPr>
            <p:ph/>
          </p:nvPr>
        </p:nvSpPr>
        <p:spPr>
          <a:xfrm>
            <a:off x="457200" y="2761200"/>
            <a:ext cx="822852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4" name="PlaceHolder 2"/>
          <p:cNvSpPr>
            <a:spLocks noGrp="1"/>
          </p:cNvSpPr>
          <p:nvPr>
            <p:ph/>
          </p:nvPr>
        </p:nvSpPr>
        <p:spPr>
          <a:xfrm>
            <a:off x="457200" y="1203480"/>
            <a:ext cx="822852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5" name="PlaceHolder 3"/>
          <p:cNvSpPr>
            <a:spLocks noGrp="1"/>
          </p:cNvSpPr>
          <p:nvPr>
            <p:ph/>
          </p:nvPr>
        </p:nvSpPr>
        <p:spPr>
          <a:xfrm>
            <a:off x="457200" y="2761200"/>
            <a:ext cx="822852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8">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4"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5"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6"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7"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elfoli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 name="PlaceHolder 2"/>
          <p:cNvSpPr>
            <a:spLocks noGrp="1"/>
          </p:cNvSpPr>
          <p:nvPr>
            <p:ph type="subTitle"/>
          </p:nvPr>
        </p:nvSpPr>
        <p:spPr>
          <a:xfrm>
            <a:off x="457200" y="1203480"/>
            <a:ext cx="8228520" cy="29822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45720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 name="PlaceHolder 3"/>
          <p:cNvSpPr>
            <a:spLocks noGrp="1"/>
          </p:cNvSpPr>
          <p:nvPr>
            <p:ph/>
          </p:nvPr>
        </p:nvSpPr>
        <p:spPr>
          <a:xfrm>
            <a:off x="467388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ONLY">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WO_OBJECTS_AND_OBJEC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4"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3"/>
          <p:cNvSpPr>
            <a:spLocks noGrp="1"/>
          </p:cNvSpPr>
          <p:nvPr>
            <p:ph/>
          </p:nvPr>
        </p:nvSpPr>
        <p:spPr>
          <a:xfrm>
            <a:off x="467388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OBJECT_AND_TWO_OBJECTS">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4" name="PlaceHolder 2"/>
          <p:cNvSpPr>
            <a:spLocks noGrp="1"/>
          </p:cNvSpPr>
          <p:nvPr>
            <p:ph/>
          </p:nvPr>
        </p:nvSpPr>
        <p:spPr>
          <a:xfrm>
            <a:off x="457200" y="1203480"/>
            <a:ext cx="4015440" cy="2982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6"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WO_OBJECTS_OVER_TEX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4"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5"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6" name="PlaceHolder 4"/>
          <p:cNvSpPr>
            <a:spLocks noGrp="1"/>
          </p:cNvSpPr>
          <p:nvPr>
            <p:ph/>
          </p:nvPr>
        </p:nvSpPr>
        <p:spPr>
          <a:xfrm>
            <a:off x="457200" y="2761200"/>
            <a:ext cx="8228520" cy="14223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slideLayout" Target="../slideLayouts/slideLayout2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1"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a:t>
            </a:r>
            <a:r>
              <a:rPr b="0" lang="en-GB" sz="4400" spc="-1" strike="noStrike">
                <a:solidFill>
                  <a:srgbClr val="000000"/>
                </a:solidFill>
                <a:latin typeface="Arial"/>
              </a:rPr>
              <a:t>to </a:t>
            </a:r>
            <a:r>
              <a:rPr b="0" lang="en-GB" sz="4400" spc="-1" strike="noStrike">
                <a:solidFill>
                  <a:srgbClr val="000000"/>
                </a:solidFill>
                <a:latin typeface="Arial"/>
              </a:rPr>
              <a:t>edit </a:t>
            </a:r>
            <a:r>
              <a:rPr b="0" lang="en-GB" sz="4400" spc="-1" strike="noStrike">
                <a:solidFill>
                  <a:srgbClr val="000000"/>
                </a:solidFill>
                <a:latin typeface="Arial"/>
              </a:rPr>
              <a:t>the </a:t>
            </a:r>
            <a:r>
              <a:rPr b="0" lang="en-GB" sz="4400" spc="-1" strike="noStrike">
                <a:solidFill>
                  <a:srgbClr val="000000"/>
                </a:solidFill>
                <a:latin typeface="Arial"/>
              </a:rPr>
              <a:t>title </a:t>
            </a:r>
            <a:r>
              <a:rPr b="0" lang="en-GB" sz="4400" spc="-1" strike="noStrike">
                <a:solidFill>
                  <a:srgbClr val="000000"/>
                </a:solidFill>
                <a:latin typeface="Arial"/>
              </a:rPr>
              <a:t>text </a:t>
            </a:r>
            <a:r>
              <a:rPr b="0" lang="en-GB" sz="4400" spc="-1" strike="noStrike">
                <a:solidFill>
                  <a:srgbClr val="000000"/>
                </a:solidFill>
                <a:latin typeface="Arial"/>
              </a:rPr>
              <a:t>form</a:t>
            </a:r>
            <a:r>
              <a:rPr b="0" lang="en-GB" sz="4400" spc="-1" strike="noStrike">
                <a:solidFill>
                  <a:srgbClr val="000000"/>
                </a:solidFill>
                <a:latin typeface="Arial"/>
              </a:rPr>
              <a:t>at</a:t>
            </a:r>
            <a:endParaRPr b="0" lang="en-GB" sz="4400" spc="-1" strike="noStrike">
              <a:solidFill>
                <a:srgbClr val="000000"/>
              </a:solidFill>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7"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58"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5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0" name="PlaceHolder 2"/>
          <p:cNvSpPr>
            <a:spLocks noGrp="1"/>
          </p:cNvSpPr>
          <p:nvPr>
            <p:ph type="body"/>
          </p:nvPr>
        </p:nvSpPr>
        <p:spPr>
          <a:xfrm>
            <a:off x="457200" y="1203480"/>
            <a:ext cx="8228520" cy="142200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1" name="PlaceHolder 3"/>
          <p:cNvSpPr>
            <a:spLocks noGrp="1"/>
          </p:cNvSpPr>
          <p:nvPr>
            <p:ph type="body"/>
          </p:nvPr>
        </p:nvSpPr>
        <p:spPr>
          <a:xfrm>
            <a:off x="457200" y="2761200"/>
            <a:ext cx="8228520" cy="142200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5"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66"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6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a:t>
            </a:r>
            <a:r>
              <a:rPr b="0" lang="en-GB" sz="1800" spc="-1" strike="noStrike">
                <a:solidFill>
                  <a:srgbClr val="000000"/>
                </a:solidFill>
                <a:latin typeface="Arial"/>
              </a:rPr>
              <a:t>to </a:t>
            </a:r>
            <a:r>
              <a:rPr b="0" lang="en-GB" sz="1800" spc="-1" strike="noStrike">
                <a:solidFill>
                  <a:srgbClr val="000000"/>
                </a:solidFill>
                <a:latin typeface="Arial"/>
              </a:rPr>
              <a:t>edit </a:t>
            </a:r>
            <a:r>
              <a:rPr b="0" lang="en-GB" sz="1800" spc="-1" strike="noStrike">
                <a:solidFill>
                  <a:srgbClr val="000000"/>
                </a:solidFill>
                <a:latin typeface="Arial"/>
              </a:rPr>
              <a:t>the </a:t>
            </a:r>
            <a:r>
              <a:rPr b="0" lang="en-GB" sz="1800" spc="-1" strike="noStrike">
                <a:solidFill>
                  <a:srgbClr val="000000"/>
                </a:solidFill>
                <a:latin typeface="Arial"/>
              </a:rPr>
              <a:t>title </a:t>
            </a:r>
            <a:r>
              <a:rPr b="0" lang="en-GB" sz="1800" spc="-1" strike="noStrike">
                <a:solidFill>
                  <a:srgbClr val="000000"/>
                </a:solidFill>
                <a:latin typeface="Arial"/>
              </a:rPr>
              <a:t>text </a:t>
            </a:r>
            <a:r>
              <a:rPr b="0" lang="en-GB" sz="1800" spc="-1" strike="noStrike">
                <a:solidFill>
                  <a:srgbClr val="000000"/>
                </a:solidFill>
                <a:latin typeface="Arial"/>
              </a:rPr>
              <a:t>forma</a:t>
            </a:r>
            <a:r>
              <a:rPr b="0" lang="en-GB" sz="1800" spc="-1" strike="noStrike">
                <a:solidFill>
                  <a:srgbClr val="000000"/>
                </a:solidFill>
                <a:latin typeface="Arial"/>
              </a:rPr>
              <a:t>t</a:t>
            </a:r>
            <a:endParaRPr b="0" lang="en-GB" sz="1800" spc="-1" strike="noStrike">
              <a:solidFill>
                <a:srgbClr val="000000"/>
              </a:solidFill>
              <a:latin typeface="Arial"/>
            </a:endParaRPr>
          </a:p>
        </p:txBody>
      </p:sp>
      <p:sp>
        <p:nvSpPr>
          <p:cNvPr id="68" name="PlaceHolder 2"/>
          <p:cNvSpPr>
            <a:spLocks noGrp="1"/>
          </p:cNvSpPr>
          <p:nvPr>
            <p:ph type="body"/>
          </p:nvPr>
        </p:nvSpPr>
        <p:spPr>
          <a:xfrm>
            <a:off x="45720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9" name="PlaceHolder 3"/>
          <p:cNvSpPr>
            <a:spLocks noGrp="1"/>
          </p:cNvSpPr>
          <p:nvPr>
            <p:ph type="body"/>
          </p:nvPr>
        </p:nvSpPr>
        <p:spPr>
          <a:xfrm>
            <a:off x="467388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0" name="PlaceHolder 4"/>
          <p:cNvSpPr>
            <a:spLocks noGrp="1"/>
          </p:cNvSpPr>
          <p:nvPr>
            <p:ph type="body"/>
          </p:nvPr>
        </p:nvSpPr>
        <p:spPr>
          <a:xfrm>
            <a:off x="45720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1" name="PlaceHolder 5"/>
          <p:cNvSpPr>
            <a:spLocks noGrp="1"/>
          </p:cNvSpPr>
          <p:nvPr>
            <p:ph type="body"/>
          </p:nvPr>
        </p:nvSpPr>
        <p:spPr>
          <a:xfrm>
            <a:off x="467388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78"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7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0" name="PlaceHolder 2"/>
          <p:cNvSpPr>
            <a:spLocks noGrp="1"/>
          </p:cNvSpPr>
          <p:nvPr>
            <p:ph type="body"/>
          </p:nvPr>
        </p:nvSpPr>
        <p:spPr>
          <a:xfrm>
            <a:off x="457200" y="1203480"/>
            <a:ext cx="8228520" cy="298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84"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86" name="Google Shape;107;p26" hidden="1"/>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pic>
        <p:nvPicPr>
          <p:cNvPr id="87" name="Google Shape;51;p13" descr="20150416 tum logo blau png final.png"/>
          <p:cNvPicPr/>
          <p:nvPr/>
        </p:nvPicPr>
        <p:blipFill>
          <a:blip r:embed="rId3"/>
          <a:stretch/>
        </p:blipFill>
        <p:spPr>
          <a:xfrm>
            <a:off x="8218440" y="243720"/>
            <a:ext cx="454680" cy="238680"/>
          </a:xfrm>
          <a:prstGeom prst="rect">
            <a:avLst/>
          </a:prstGeom>
          <a:ln w="0">
            <a:noFill/>
          </a:ln>
        </p:spPr>
      </p:pic>
      <p:sp>
        <p:nvSpPr>
          <p:cNvPr id="8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2"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93"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9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5" name="PlaceHolder 2"/>
          <p:cNvSpPr>
            <a:spLocks noGrp="1"/>
          </p:cNvSpPr>
          <p:nvPr>
            <p:ph type="body"/>
          </p:nvPr>
        </p:nvSpPr>
        <p:spPr>
          <a:xfrm>
            <a:off x="457200" y="1203480"/>
            <a:ext cx="8228520" cy="298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8"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99"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10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1" name="PlaceHolder 2"/>
          <p:cNvSpPr>
            <a:spLocks noGrp="1"/>
          </p:cNvSpPr>
          <p:nvPr>
            <p:ph type="body"/>
          </p:nvPr>
        </p:nvSpPr>
        <p:spPr>
          <a:xfrm>
            <a:off x="45720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2" name="PlaceHolder 3"/>
          <p:cNvSpPr>
            <a:spLocks noGrp="1"/>
          </p:cNvSpPr>
          <p:nvPr>
            <p:ph type="body"/>
          </p:nvPr>
        </p:nvSpPr>
        <p:spPr>
          <a:xfrm>
            <a:off x="467388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6"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107"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8"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109"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11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1" name="PlaceHolder 2"/>
          <p:cNvSpPr>
            <a:spLocks noGrp="1"/>
          </p:cNvSpPr>
          <p:nvPr>
            <p:ph type="body"/>
          </p:nvPr>
        </p:nvSpPr>
        <p:spPr>
          <a:xfrm>
            <a:off x="45720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2" name="PlaceHolder 3"/>
          <p:cNvSpPr>
            <a:spLocks noGrp="1"/>
          </p:cNvSpPr>
          <p:nvPr>
            <p:ph type="body"/>
          </p:nvPr>
        </p:nvSpPr>
        <p:spPr>
          <a:xfrm>
            <a:off x="467388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3" name="PlaceHolder 4"/>
          <p:cNvSpPr>
            <a:spLocks noGrp="1"/>
          </p:cNvSpPr>
          <p:nvPr>
            <p:ph type="body"/>
          </p:nvPr>
        </p:nvSpPr>
        <p:spPr>
          <a:xfrm>
            <a:off x="45720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119"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12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1" name="PlaceHolder 2"/>
          <p:cNvSpPr>
            <a:spLocks noGrp="1"/>
          </p:cNvSpPr>
          <p:nvPr>
            <p:ph type="body"/>
          </p:nvPr>
        </p:nvSpPr>
        <p:spPr>
          <a:xfrm>
            <a:off x="45720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2" name="PlaceHolder 3"/>
          <p:cNvSpPr>
            <a:spLocks noGrp="1"/>
          </p:cNvSpPr>
          <p:nvPr>
            <p:ph type="body"/>
          </p:nvPr>
        </p:nvSpPr>
        <p:spPr>
          <a:xfrm>
            <a:off x="467388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3" name="PlaceHolder 4"/>
          <p:cNvSpPr>
            <a:spLocks noGrp="1"/>
          </p:cNvSpPr>
          <p:nvPr>
            <p:ph type="body"/>
          </p:nvPr>
        </p:nvSpPr>
        <p:spPr>
          <a:xfrm>
            <a:off x="467388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5"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129"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13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1" name="PlaceHolder 2"/>
          <p:cNvSpPr>
            <a:spLocks noGrp="1"/>
          </p:cNvSpPr>
          <p:nvPr>
            <p:ph type="body"/>
          </p:nvPr>
        </p:nvSpPr>
        <p:spPr>
          <a:xfrm>
            <a:off x="45720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2" name="PlaceHolder 3"/>
          <p:cNvSpPr>
            <a:spLocks noGrp="1"/>
          </p:cNvSpPr>
          <p:nvPr>
            <p:ph type="body"/>
          </p:nvPr>
        </p:nvSpPr>
        <p:spPr>
          <a:xfrm>
            <a:off x="467388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3" name="PlaceHolder 4"/>
          <p:cNvSpPr>
            <a:spLocks noGrp="1"/>
          </p:cNvSpPr>
          <p:nvPr>
            <p:ph type="body"/>
          </p:nvPr>
        </p:nvSpPr>
        <p:spPr>
          <a:xfrm>
            <a:off x="457200" y="2761200"/>
            <a:ext cx="8228520" cy="142200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139"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14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41" name="PlaceHolder 2"/>
          <p:cNvSpPr>
            <a:spLocks noGrp="1"/>
          </p:cNvSpPr>
          <p:nvPr>
            <p:ph type="body"/>
          </p:nvPr>
        </p:nvSpPr>
        <p:spPr>
          <a:xfrm>
            <a:off x="457200" y="1203480"/>
            <a:ext cx="8228520" cy="142200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42" name="PlaceHolder 3"/>
          <p:cNvSpPr>
            <a:spLocks noGrp="1"/>
          </p:cNvSpPr>
          <p:nvPr>
            <p:ph type="body"/>
          </p:nvPr>
        </p:nvSpPr>
        <p:spPr>
          <a:xfrm>
            <a:off x="457200" y="2761200"/>
            <a:ext cx="8228520" cy="142200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6" name="Google Shape;104;p26" descr="20150416 tum logo blau png final.png"/>
          <p:cNvPicPr/>
          <p:nvPr/>
        </p:nvPicPr>
        <p:blipFill>
          <a:blip r:embed="rId2"/>
          <a:stretch/>
        </p:blipFill>
        <p:spPr>
          <a:xfrm>
            <a:off x="8218440" y="243720"/>
            <a:ext cx="454680" cy="238680"/>
          </a:xfrm>
          <a:prstGeom prst="rect">
            <a:avLst/>
          </a:prstGeom>
          <a:ln w="0">
            <a:noFill/>
          </a:ln>
        </p:spPr>
      </p:pic>
      <p:sp>
        <p:nvSpPr>
          <p:cNvPr id="147" name="Google Shape;107;p26"/>
          <p:cNvSpPr/>
          <p:nvPr/>
        </p:nvSpPr>
        <p:spPr>
          <a:xfrm>
            <a:off x="-22320" y="4792680"/>
            <a:ext cx="5179320" cy="349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GB" sz="1400" spc="-1" strike="noStrike">
                <a:solidFill>
                  <a:srgbClr val="000000"/>
                </a:solidFill>
                <a:latin typeface="Arial"/>
                <a:ea typeface="Arial"/>
              </a:rPr>
              <a:t>Technical University of Munich – Daniel Mueller-Gritschneder</a:t>
            </a:r>
            <a:endParaRPr b="0" lang="en-GB" sz="1400" spc="-1" strike="noStrike">
              <a:solidFill>
                <a:srgbClr val="000000"/>
              </a:solidFill>
              <a:latin typeface="Arial"/>
            </a:endParaRPr>
          </a:p>
        </p:txBody>
      </p:sp>
      <p:sp>
        <p:nvSpPr>
          <p:cNvPr id="14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49" name="PlaceHolder 2"/>
          <p:cNvSpPr>
            <a:spLocks noGrp="1"/>
          </p:cNvSpPr>
          <p:nvPr>
            <p:ph type="body"/>
          </p:nvPr>
        </p:nvSpPr>
        <p:spPr>
          <a:xfrm>
            <a:off x="45720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0" name="PlaceHolder 3"/>
          <p:cNvSpPr>
            <a:spLocks noGrp="1"/>
          </p:cNvSpPr>
          <p:nvPr>
            <p:ph type="body"/>
          </p:nvPr>
        </p:nvSpPr>
        <p:spPr>
          <a:xfrm>
            <a:off x="467388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1" name="PlaceHolder 4"/>
          <p:cNvSpPr>
            <a:spLocks noGrp="1"/>
          </p:cNvSpPr>
          <p:nvPr>
            <p:ph type="body"/>
          </p:nvPr>
        </p:nvSpPr>
        <p:spPr>
          <a:xfrm>
            <a:off x="45720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2" name="PlaceHolder 5"/>
          <p:cNvSpPr>
            <a:spLocks noGrp="1"/>
          </p:cNvSpPr>
          <p:nvPr>
            <p:ph type="body"/>
          </p:nvPr>
        </p:nvSpPr>
        <p:spPr>
          <a:xfrm>
            <a:off x="467388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7" name="Google Shape;52;p13" hidden="1"/>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pic>
        <p:nvPicPr>
          <p:cNvPr id="8" name="Google Shape;51;p13" descr="20150416 tum logo blau png final.png"/>
          <p:cNvPicPr/>
          <p:nvPr/>
        </p:nvPicPr>
        <p:blipFill>
          <a:blip r:embed="rId3"/>
          <a:stretch/>
        </p:blipFill>
        <p:spPr>
          <a:xfrm>
            <a:off x="8218440" y="243720"/>
            <a:ext cx="454680" cy="238680"/>
          </a:xfrm>
          <a:prstGeom prst="rect">
            <a:avLst/>
          </a:prstGeom>
          <a:ln w="0">
            <a:noFill/>
          </a:ln>
        </p:spPr>
      </p:pic>
      <p:sp>
        <p:nvSpPr>
          <p:cNvPr id="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a:t>
            </a:r>
            <a:r>
              <a:rPr b="0" lang="en-GB" sz="1800" spc="-1" strike="noStrike">
                <a:solidFill>
                  <a:srgbClr val="000000"/>
                </a:solidFill>
                <a:latin typeface="Arial"/>
              </a:rPr>
              <a:t>to </a:t>
            </a:r>
            <a:r>
              <a:rPr b="0" lang="en-GB" sz="1800" spc="-1" strike="noStrike">
                <a:solidFill>
                  <a:srgbClr val="000000"/>
                </a:solidFill>
                <a:latin typeface="Arial"/>
              </a:rPr>
              <a:t>edit </a:t>
            </a:r>
            <a:r>
              <a:rPr b="0" lang="en-GB" sz="1800" spc="-1" strike="noStrike">
                <a:solidFill>
                  <a:srgbClr val="000000"/>
                </a:solidFill>
                <a:latin typeface="Arial"/>
              </a:rPr>
              <a:t>the </a:t>
            </a:r>
            <a:r>
              <a:rPr b="0" lang="en-GB" sz="1800" spc="-1" strike="noStrike">
                <a:solidFill>
                  <a:srgbClr val="000000"/>
                </a:solidFill>
                <a:latin typeface="Arial"/>
              </a:rPr>
              <a:t>title </a:t>
            </a:r>
            <a:r>
              <a:rPr b="0" lang="en-GB" sz="1800" spc="-1" strike="noStrike">
                <a:solidFill>
                  <a:srgbClr val="000000"/>
                </a:solidFill>
                <a:latin typeface="Arial"/>
              </a:rPr>
              <a:t>text </a:t>
            </a:r>
            <a:r>
              <a:rPr b="0" lang="en-GB" sz="1800" spc="-1" strike="noStrike">
                <a:solidFill>
                  <a:srgbClr val="000000"/>
                </a:solidFill>
                <a:latin typeface="Arial"/>
              </a:rPr>
              <a:t>forma</a:t>
            </a:r>
            <a:r>
              <a:rPr b="0" lang="en-GB" sz="1800" spc="-1" strike="noStrike">
                <a:solidFill>
                  <a:srgbClr val="000000"/>
                </a:solidFill>
                <a:latin typeface="Arial"/>
              </a:rPr>
              <a:t>t</a:t>
            </a:r>
            <a:endParaRPr b="0" lang="en-GB" sz="1800" spc="-1" strike="noStrike">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14"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1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a:t>
            </a:r>
            <a:r>
              <a:rPr b="0" lang="en-GB" sz="1800" spc="-1" strike="noStrike">
                <a:solidFill>
                  <a:srgbClr val="000000"/>
                </a:solidFill>
                <a:latin typeface="Arial"/>
              </a:rPr>
              <a:t>ic</a:t>
            </a:r>
            <a:r>
              <a:rPr b="0" lang="en-GB" sz="1800" spc="-1" strike="noStrike">
                <a:solidFill>
                  <a:srgbClr val="000000"/>
                </a:solidFill>
                <a:latin typeface="Arial"/>
              </a:rPr>
              <a:t>k </a:t>
            </a:r>
            <a:r>
              <a:rPr b="0" lang="en-GB" sz="1800" spc="-1" strike="noStrike">
                <a:solidFill>
                  <a:srgbClr val="000000"/>
                </a:solidFill>
                <a:latin typeface="Arial"/>
              </a:rPr>
              <a:t>to </a:t>
            </a:r>
            <a:r>
              <a:rPr b="0" lang="en-GB" sz="1800" spc="-1" strike="noStrike">
                <a:solidFill>
                  <a:srgbClr val="000000"/>
                </a:solidFill>
                <a:latin typeface="Arial"/>
              </a:rPr>
              <a:t>e</a:t>
            </a:r>
            <a:r>
              <a:rPr b="0" lang="en-GB" sz="1800" spc="-1" strike="noStrike">
                <a:solidFill>
                  <a:srgbClr val="000000"/>
                </a:solidFill>
                <a:latin typeface="Arial"/>
              </a:rPr>
              <a:t>di</a:t>
            </a:r>
            <a:r>
              <a:rPr b="0" lang="en-GB" sz="1800" spc="-1" strike="noStrike">
                <a:solidFill>
                  <a:srgbClr val="000000"/>
                </a:solidFill>
                <a:latin typeface="Arial"/>
              </a:rPr>
              <a:t>t </a:t>
            </a:r>
            <a:r>
              <a:rPr b="0" lang="en-GB" sz="1800" spc="-1" strike="noStrike">
                <a:solidFill>
                  <a:srgbClr val="000000"/>
                </a:solidFill>
                <a:latin typeface="Arial"/>
              </a:rPr>
              <a:t>th</a:t>
            </a:r>
            <a:r>
              <a:rPr b="0" lang="en-GB" sz="1800" spc="-1" strike="noStrike">
                <a:solidFill>
                  <a:srgbClr val="000000"/>
                </a:solidFill>
                <a:latin typeface="Arial"/>
              </a:rPr>
              <a:t>e </a:t>
            </a:r>
            <a:r>
              <a:rPr b="0" lang="en-GB" sz="1800" spc="-1" strike="noStrike">
                <a:solidFill>
                  <a:srgbClr val="000000"/>
                </a:solidFill>
                <a:latin typeface="Arial"/>
              </a:rPr>
              <a:t>titl</a:t>
            </a:r>
            <a:r>
              <a:rPr b="0" lang="en-GB" sz="1800" spc="-1" strike="noStrike">
                <a:solidFill>
                  <a:srgbClr val="000000"/>
                </a:solidFill>
                <a:latin typeface="Arial"/>
              </a:rPr>
              <a:t>e </a:t>
            </a:r>
            <a:r>
              <a:rPr b="0" lang="en-GB" sz="1800" spc="-1" strike="noStrike">
                <a:solidFill>
                  <a:srgbClr val="000000"/>
                </a:solidFill>
                <a:latin typeface="Arial"/>
              </a:rPr>
              <a:t>te</a:t>
            </a:r>
            <a:r>
              <a:rPr b="0" lang="en-GB" sz="1800" spc="-1" strike="noStrike">
                <a:solidFill>
                  <a:srgbClr val="000000"/>
                </a:solidFill>
                <a:latin typeface="Arial"/>
              </a:rPr>
              <a:t>xt </a:t>
            </a:r>
            <a:r>
              <a:rPr b="0" lang="en-GB" sz="1800" spc="-1" strike="noStrike">
                <a:solidFill>
                  <a:srgbClr val="000000"/>
                </a:solidFill>
                <a:latin typeface="Arial"/>
              </a:rPr>
              <a:t>fo</a:t>
            </a:r>
            <a:r>
              <a:rPr b="0" lang="en-GB" sz="1800" spc="-1" strike="noStrike">
                <a:solidFill>
                  <a:srgbClr val="000000"/>
                </a:solidFill>
                <a:latin typeface="Arial"/>
              </a:rPr>
              <a:t>r</a:t>
            </a:r>
            <a:r>
              <a:rPr b="0" lang="en-GB" sz="1800" spc="-1" strike="noStrike">
                <a:solidFill>
                  <a:srgbClr val="000000"/>
                </a:solidFill>
                <a:latin typeface="Arial"/>
              </a:rPr>
              <a:t>m</a:t>
            </a:r>
            <a:r>
              <a:rPr b="0" lang="en-GB" sz="1800" spc="-1" strike="noStrike">
                <a:solidFill>
                  <a:srgbClr val="000000"/>
                </a:solidFill>
                <a:latin typeface="Arial"/>
              </a:rPr>
              <a:t>at</a:t>
            </a:r>
            <a:endParaRPr b="0" lang="en-GB" sz="1800" spc="-1" strike="noStrike">
              <a:solidFill>
                <a:srgbClr val="000000"/>
              </a:solidFill>
              <a:latin typeface="Arial"/>
            </a:endParaRPr>
          </a:p>
        </p:txBody>
      </p:sp>
      <p:sp>
        <p:nvSpPr>
          <p:cNvPr id="16" name="PlaceHolder 2"/>
          <p:cNvSpPr>
            <a:spLocks noGrp="1"/>
          </p:cNvSpPr>
          <p:nvPr>
            <p:ph type="body"/>
          </p:nvPr>
        </p:nvSpPr>
        <p:spPr>
          <a:xfrm>
            <a:off x="45720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7" name="PlaceHolder 3"/>
          <p:cNvSpPr>
            <a:spLocks noGrp="1"/>
          </p:cNvSpPr>
          <p:nvPr>
            <p:ph type="body"/>
          </p:nvPr>
        </p:nvSpPr>
        <p:spPr>
          <a:xfrm>
            <a:off x="467388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22"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2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26"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28"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2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0" name="PlaceHolder 2"/>
          <p:cNvSpPr>
            <a:spLocks noGrp="1"/>
          </p:cNvSpPr>
          <p:nvPr>
            <p:ph type="body"/>
          </p:nvPr>
        </p:nvSpPr>
        <p:spPr>
          <a:xfrm>
            <a:off x="45720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1" name="PlaceHolder 3"/>
          <p:cNvSpPr>
            <a:spLocks noGrp="1"/>
          </p:cNvSpPr>
          <p:nvPr>
            <p:ph type="body"/>
          </p:nvPr>
        </p:nvSpPr>
        <p:spPr>
          <a:xfrm>
            <a:off x="467388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2" name="PlaceHolder 4"/>
          <p:cNvSpPr>
            <a:spLocks noGrp="1"/>
          </p:cNvSpPr>
          <p:nvPr>
            <p:ph type="body"/>
          </p:nvPr>
        </p:nvSpPr>
        <p:spPr>
          <a:xfrm>
            <a:off x="45720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38"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3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0" name="PlaceHolder 2"/>
          <p:cNvSpPr>
            <a:spLocks noGrp="1"/>
          </p:cNvSpPr>
          <p:nvPr>
            <p:ph type="body"/>
          </p:nvPr>
        </p:nvSpPr>
        <p:spPr>
          <a:xfrm>
            <a:off x="457200" y="1203480"/>
            <a:ext cx="4015080" cy="298224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1" name="PlaceHolder 3"/>
          <p:cNvSpPr>
            <a:spLocks noGrp="1"/>
          </p:cNvSpPr>
          <p:nvPr>
            <p:ph type="body"/>
          </p:nvPr>
        </p:nvSpPr>
        <p:spPr>
          <a:xfrm>
            <a:off x="467388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 name="PlaceHolder 4"/>
          <p:cNvSpPr>
            <a:spLocks noGrp="1"/>
          </p:cNvSpPr>
          <p:nvPr>
            <p:ph type="body"/>
          </p:nvPr>
        </p:nvSpPr>
        <p:spPr>
          <a:xfrm>
            <a:off x="4673880" y="276120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Google Shape;51;p13" descr="20150416 tum logo blau png final.png"/>
          <p:cNvPicPr/>
          <p:nvPr/>
        </p:nvPicPr>
        <p:blipFill>
          <a:blip r:embed="rId2"/>
          <a:stretch/>
        </p:blipFill>
        <p:spPr>
          <a:xfrm>
            <a:off x="8218440" y="243720"/>
            <a:ext cx="454680" cy="238680"/>
          </a:xfrm>
          <a:prstGeom prst="rect">
            <a:avLst/>
          </a:prstGeom>
          <a:ln w="0">
            <a:noFill/>
          </a:ln>
        </p:spPr>
      </p:pic>
      <p:sp>
        <p:nvSpPr>
          <p:cNvPr id="48" name="Google Shape;52;p13"/>
          <p:cNvSpPr/>
          <p:nvPr/>
        </p:nvSpPr>
        <p:spPr>
          <a:xfrm>
            <a:off x="8347680" y="4806360"/>
            <a:ext cx="573480" cy="26748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Arial"/>
            </a:endParaRPr>
          </a:p>
        </p:txBody>
      </p:sp>
      <p:sp>
        <p:nvSpPr>
          <p:cNvPr id="49"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a:t>
            </a:r>
            <a:r>
              <a:rPr b="0" lang="en-GB" sz="1800" spc="-1" strike="noStrike">
                <a:solidFill>
                  <a:srgbClr val="000000"/>
                </a:solidFill>
                <a:latin typeface="Arial"/>
              </a:rPr>
              <a:t>l</a:t>
            </a:r>
            <a:r>
              <a:rPr b="0" lang="en-GB" sz="1800" spc="-1" strike="noStrike">
                <a:solidFill>
                  <a:srgbClr val="000000"/>
                </a:solidFill>
                <a:latin typeface="Arial"/>
              </a:rPr>
              <a:t>i</a:t>
            </a:r>
            <a:r>
              <a:rPr b="0" lang="en-GB" sz="1800" spc="-1" strike="noStrike">
                <a:solidFill>
                  <a:srgbClr val="000000"/>
                </a:solidFill>
                <a:latin typeface="Arial"/>
              </a:rPr>
              <a:t>c</a:t>
            </a:r>
            <a:r>
              <a:rPr b="0" lang="en-GB" sz="1800" spc="-1" strike="noStrike">
                <a:solidFill>
                  <a:srgbClr val="000000"/>
                </a:solidFill>
                <a:latin typeface="Arial"/>
              </a:rPr>
              <a:t>k</a:t>
            </a:r>
            <a:r>
              <a:rPr b="0" lang="en-GB" sz="1800" spc="-1" strike="noStrike">
                <a:solidFill>
                  <a:srgbClr val="000000"/>
                </a:solidFill>
                <a:latin typeface="Arial"/>
              </a:rPr>
              <a:t> </a:t>
            </a:r>
            <a:r>
              <a:rPr b="0" lang="en-GB" sz="1800" spc="-1" strike="noStrike">
                <a:solidFill>
                  <a:srgbClr val="000000"/>
                </a:solidFill>
                <a:latin typeface="Arial"/>
              </a:rPr>
              <a:t>t</a:t>
            </a:r>
            <a:r>
              <a:rPr b="0" lang="en-GB" sz="1800" spc="-1" strike="noStrike">
                <a:solidFill>
                  <a:srgbClr val="000000"/>
                </a:solidFill>
                <a:latin typeface="Arial"/>
              </a:rPr>
              <a:t>o</a:t>
            </a:r>
            <a:r>
              <a:rPr b="0" lang="en-GB" sz="1800" spc="-1" strike="noStrike">
                <a:solidFill>
                  <a:srgbClr val="000000"/>
                </a:solidFill>
                <a:latin typeface="Arial"/>
              </a:rPr>
              <a:t> </a:t>
            </a:r>
            <a:r>
              <a:rPr b="0" lang="en-GB" sz="1800" spc="-1" strike="noStrike">
                <a:solidFill>
                  <a:srgbClr val="000000"/>
                </a:solidFill>
                <a:latin typeface="Arial"/>
              </a:rPr>
              <a:t>e</a:t>
            </a:r>
            <a:r>
              <a:rPr b="0" lang="en-GB" sz="1800" spc="-1" strike="noStrike">
                <a:solidFill>
                  <a:srgbClr val="000000"/>
                </a:solidFill>
                <a:latin typeface="Arial"/>
              </a:rPr>
              <a:t>d</a:t>
            </a:r>
            <a:r>
              <a:rPr b="0" lang="en-GB" sz="1800" spc="-1" strike="noStrike">
                <a:solidFill>
                  <a:srgbClr val="000000"/>
                </a:solidFill>
                <a:latin typeface="Arial"/>
              </a:rPr>
              <a:t>i</a:t>
            </a:r>
            <a:r>
              <a:rPr b="0" lang="en-GB" sz="1800" spc="-1" strike="noStrike">
                <a:solidFill>
                  <a:srgbClr val="000000"/>
                </a:solidFill>
                <a:latin typeface="Arial"/>
              </a:rPr>
              <a:t>t</a:t>
            </a:r>
            <a:r>
              <a:rPr b="0" lang="en-GB" sz="1800" spc="-1" strike="noStrike">
                <a:solidFill>
                  <a:srgbClr val="000000"/>
                </a:solidFill>
                <a:latin typeface="Arial"/>
              </a:rPr>
              <a:t> </a:t>
            </a:r>
            <a:r>
              <a:rPr b="0" lang="en-GB" sz="1800" spc="-1" strike="noStrike">
                <a:solidFill>
                  <a:srgbClr val="000000"/>
                </a:solidFill>
                <a:latin typeface="Arial"/>
              </a:rPr>
              <a:t>t</a:t>
            </a:r>
            <a:r>
              <a:rPr b="0" lang="en-GB" sz="1800" spc="-1" strike="noStrike">
                <a:solidFill>
                  <a:srgbClr val="000000"/>
                </a:solidFill>
                <a:latin typeface="Arial"/>
              </a:rPr>
              <a:t>h</a:t>
            </a:r>
            <a:r>
              <a:rPr b="0" lang="en-GB" sz="1800" spc="-1" strike="noStrike">
                <a:solidFill>
                  <a:srgbClr val="000000"/>
                </a:solidFill>
                <a:latin typeface="Arial"/>
              </a:rPr>
              <a:t>e</a:t>
            </a:r>
            <a:r>
              <a:rPr b="0" lang="en-GB" sz="1800" spc="-1" strike="noStrike">
                <a:solidFill>
                  <a:srgbClr val="000000"/>
                </a:solidFill>
                <a:latin typeface="Arial"/>
              </a:rPr>
              <a:t> </a:t>
            </a:r>
            <a:r>
              <a:rPr b="0" lang="en-GB" sz="1800" spc="-1" strike="noStrike">
                <a:solidFill>
                  <a:srgbClr val="000000"/>
                </a:solidFill>
                <a:latin typeface="Arial"/>
              </a:rPr>
              <a:t>t</a:t>
            </a:r>
            <a:r>
              <a:rPr b="0" lang="en-GB" sz="1800" spc="-1" strike="noStrike">
                <a:solidFill>
                  <a:srgbClr val="000000"/>
                </a:solidFill>
                <a:latin typeface="Arial"/>
              </a:rPr>
              <a:t>i</a:t>
            </a:r>
            <a:r>
              <a:rPr b="0" lang="en-GB" sz="1800" spc="-1" strike="noStrike">
                <a:solidFill>
                  <a:srgbClr val="000000"/>
                </a:solidFill>
                <a:latin typeface="Arial"/>
              </a:rPr>
              <a:t>t</a:t>
            </a:r>
            <a:r>
              <a:rPr b="0" lang="en-GB" sz="1800" spc="-1" strike="noStrike">
                <a:solidFill>
                  <a:srgbClr val="000000"/>
                </a:solidFill>
                <a:latin typeface="Arial"/>
              </a:rPr>
              <a:t>l</a:t>
            </a:r>
            <a:r>
              <a:rPr b="0" lang="en-GB" sz="1800" spc="-1" strike="noStrike">
                <a:solidFill>
                  <a:srgbClr val="000000"/>
                </a:solidFill>
                <a:latin typeface="Arial"/>
              </a:rPr>
              <a:t>e</a:t>
            </a:r>
            <a:r>
              <a:rPr b="0" lang="en-GB" sz="1800" spc="-1" strike="noStrike">
                <a:solidFill>
                  <a:srgbClr val="000000"/>
                </a:solidFill>
                <a:latin typeface="Arial"/>
              </a:rPr>
              <a:t> </a:t>
            </a:r>
            <a:r>
              <a:rPr b="0" lang="en-GB" sz="1800" spc="-1" strike="noStrike">
                <a:solidFill>
                  <a:srgbClr val="000000"/>
                </a:solidFill>
                <a:latin typeface="Arial"/>
              </a:rPr>
              <a:t>t</a:t>
            </a:r>
            <a:r>
              <a:rPr b="0" lang="en-GB" sz="1800" spc="-1" strike="noStrike">
                <a:solidFill>
                  <a:srgbClr val="000000"/>
                </a:solidFill>
                <a:latin typeface="Arial"/>
              </a:rPr>
              <a:t>e</a:t>
            </a:r>
            <a:r>
              <a:rPr b="0" lang="en-GB" sz="1800" spc="-1" strike="noStrike">
                <a:solidFill>
                  <a:srgbClr val="000000"/>
                </a:solidFill>
                <a:latin typeface="Arial"/>
              </a:rPr>
              <a:t>x</a:t>
            </a:r>
            <a:r>
              <a:rPr b="0" lang="en-GB" sz="1800" spc="-1" strike="noStrike">
                <a:solidFill>
                  <a:srgbClr val="000000"/>
                </a:solidFill>
                <a:latin typeface="Arial"/>
              </a:rPr>
              <a:t>t</a:t>
            </a:r>
            <a:r>
              <a:rPr b="0" lang="en-GB" sz="1800" spc="-1" strike="noStrike">
                <a:solidFill>
                  <a:srgbClr val="000000"/>
                </a:solidFill>
                <a:latin typeface="Arial"/>
              </a:rPr>
              <a:t> </a:t>
            </a:r>
            <a:r>
              <a:rPr b="0" lang="en-GB" sz="1800" spc="-1" strike="noStrike">
                <a:solidFill>
                  <a:srgbClr val="000000"/>
                </a:solidFill>
                <a:latin typeface="Arial"/>
              </a:rPr>
              <a:t>f</a:t>
            </a:r>
            <a:r>
              <a:rPr b="0" lang="en-GB" sz="1800" spc="-1" strike="noStrike">
                <a:solidFill>
                  <a:srgbClr val="000000"/>
                </a:solidFill>
                <a:latin typeface="Arial"/>
              </a:rPr>
              <a:t>o</a:t>
            </a:r>
            <a:r>
              <a:rPr b="0" lang="en-GB" sz="1800" spc="-1" strike="noStrike">
                <a:solidFill>
                  <a:srgbClr val="000000"/>
                </a:solidFill>
                <a:latin typeface="Arial"/>
              </a:rPr>
              <a:t>r</a:t>
            </a:r>
            <a:r>
              <a:rPr b="0" lang="en-GB" sz="1800" spc="-1" strike="noStrike">
                <a:solidFill>
                  <a:srgbClr val="000000"/>
                </a:solidFill>
                <a:latin typeface="Arial"/>
              </a:rPr>
              <a:t>m</a:t>
            </a:r>
            <a:r>
              <a:rPr b="0" lang="en-GB" sz="1800" spc="-1" strike="noStrike">
                <a:solidFill>
                  <a:srgbClr val="000000"/>
                </a:solidFill>
                <a:latin typeface="Arial"/>
              </a:rPr>
              <a:t>a</a:t>
            </a:r>
            <a:r>
              <a:rPr b="0" lang="en-GB" sz="1800" spc="-1" strike="noStrike">
                <a:solidFill>
                  <a:srgbClr val="000000"/>
                </a:solidFill>
                <a:latin typeface="Arial"/>
              </a:rPr>
              <a:t>t</a:t>
            </a:r>
            <a:endParaRPr b="0" lang="en-GB" sz="1800" spc="-1" strike="noStrike">
              <a:solidFill>
                <a:srgbClr val="000000"/>
              </a:solidFill>
              <a:latin typeface="Arial"/>
            </a:endParaRPr>
          </a:p>
        </p:txBody>
      </p:sp>
      <p:sp>
        <p:nvSpPr>
          <p:cNvPr id="50" name="PlaceHolder 2"/>
          <p:cNvSpPr>
            <a:spLocks noGrp="1"/>
          </p:cNvSpPr>
          <p:nvPr>
            <p:ph type="body"/>
          </p:nvPr>
        </p:nvSpPr>
        <p:spPr>
          <a:xfrm>
            <a:off x="45720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1" name="PlaceHolder 3"/>
          <p:cNvSpPr>
            <a:spLocks noGrp="1"/>
          </p:cNvSpPr>
          <p:nvPr>
            <p:ph type="body"/>
          </p:nvPr>
        </p:nvSpPr>
        <p:spPr>
          <a:xfrm>
            <a:off x="4673880" y="1203480"/>
            <a:ext cx="4015080" cy="142200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2" name="PlaceHolder 4"/>
          <p:cNvSpPr>
            <a:spLocks noGrp="1"/>
          </p:cNvSpPr>
          <p:nvPr>
            <p:ph type="body"/>
          </p:nvPr>
        </p:nvSpPr>
        <p:spPr>
          <a:xfrm>
            <a:off x="457200" y="2761200"/>
            <a:ext cx="8228520" cy="142200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Google Shape;161;p39" descr="TUM_Glockenturm.tif"/>
          <p:cNvPicPr/>
          <p:nvPr/>
        </p:nvPicPr>
        <p:blipFill>
          <a:blip r:embed="rId1"/>
          <a:stretch/>
        </p:blipFill>
        <p:spPr>
          <a:xfrm>
            <a:off x="4926960" y="2288520"/>
            <a:ext cx="2917800" cy="2546640"/>
          </a:xfrm>
          <a:prstGeom prst="rect">
            <a:avLst/>
          </a:prstGeom>
          <a:ln w="0">
            <a:noFill/>
          </a:ln>
        </p:spPr>
      </p:pic>
      <p:sp>
        <p:nvSpPr>
          <p:cNvPr id="159" name="Google Shape;162;p39"/>
          <p:cNvSpPr/>
          <p:nvPr/>
        </p:nvSpPr>
        <p:spPr>
          <a:xfrm>
            <a:off x="318960" y="1483920"/>
            <a:ext cx="8507160" cy="3517200"/>
          </a:xfrm>
          <a:prstGeom prst="rect">
            <a:avLst/>
          </a:prstGeom>
          <a:noFill/>
          <a:ln w="0">
            <a:noFill/>
          </a:ln>
        </p:spPr>
        <p:style>
          <a:lnRef idx="0"/>
          <a:fillRef idx="0"/>
          <a:effectRef idx="0"/>
          <a:fontRef idx="minor"/>
        </p:style>
        <p:txBody>
          <a:bodyPr lIns="0" rIns="0" tIns="0" bIns="0" anchor="t">
            <a:noAutofit/>
          </a:bodyPr>
          <a:p>
            <a:pPr>
              <a:lnSpc>
                <a:spcPct val="150000"/>
              </a:lnSpc>
              <a:tabLst>
                <a:tab algn="l" pos="0"/>
              </a:tabLst>
            </a:pPr>
            <a:r>
              <a:rPr b="1" lang="de-DE" sz="2000" spc="-1" strike="noStrike">
                <a:solidFill>
                  <a:srgbClr val="000000"/>
                </a:solidFill>
                <a:latin typeface="Arial"/>
                <a:ea typeface="Arial"/>
              </a:rPr>
              <a:t>TUTORIAL QUESTIONS</a:t>
            </a:r>
            <a:endParaRPr b="0" lang="en-GB" sz="2000" spc="-1" strike="noStrike">
              <a:solidFill>
                <a:srgbClr val="000000"/>
              </a:solidFill>
              <a:latin typeface="Arial"/>
            </a:endParaRPr>
          </a:p>
          <a:p>
            <a:pPr>
              <a:lnSpc>
                <a:spcPct val="150000"/>
              </a:lnSpc>
              <a:tabLst>
                <a:tab algn="l" pos="0"/>
              </a:tabLst>
            </a:pPr>
            <a:r>
              <a:rPr b="1" lang="de-DE" sz="2000" spc="-1" strike="noStrike">
                <a:solidFill>
                  <a:srgbClr val="000000"/>
                </a:solidFill>
                <a:latin typeface="Arial"/>
                <a:ea typeface="Arial"/>
              </a:rPr>
              <a:t>Embedded Processors, Caches and On-Chip Buses</a:t>
            </a:r>
            <a:endParaRPr b="0" lang="en-GB" sz="2000" spc="-1" strike="noStrike">
              <a:solidFill>
                <a:srgbClr val="000000"/>
              </a:solidFill>
              <a:latin typeface="Arial"/>
            </a:endParaRPr>
          </a:p>
          <a:p>
            <a:pPr>
              <a:lnSpc>
                <a:spcPct val="150000"/>
              </a:lnSpc>
              <a:tabLst>
                <a:tab algn="l" pos="0"/>
              </a:tabLst>
            </a:pPr>
            <a:endParaRPr b="0" lang="en-GB" sz="2000" spc="-1" strike="noStrike">
              <a:solidFill>
                <a:srgbClr val="000000"/>
              </a:solidFill>
              <a:latin typeface="Arial"/>
            </a:endParaRPr>
          </a:p>
          <a:p>
            <a:pPr>
              <a:lnSpc>
                <a:spcPct val="150000"/>
              </a:lnSpc>
              <a:tabLst>
                <a:tab algn="l" pos="0"/>
              </a:tabLst>
            </a:pPr>
            <a:endParaRPr b="0" lang="en-GB" sz="2000" spc="-1" strike="noStrike">
              <a:solidFill>
                <a:srgbClr val="000000"/>
              </a:solidFill>
              <a:latin typeface="Arial"/>
            </a:endParaRPr>
          </a:p>
          <a:p>
            <a:pPr>
              <a:lnSpc>
                <a:spcPct val="150000"/>
              </a:lnSpc>
              <a:tabLst>
                <a:tab algn="l" pos="0"/>
              </a:tabLst>
            </a:pPr>
            <a:r>
              <a:rPr b="0" lang="de-DE" sz="1600" spc="-1" strike="noStrike">
                <a:solidFill>
                  <a:srgbClr val="000000"/>
                </a:solidFill>
                <a:latin typeface="Arial"/>
                <a:ea typeface="Arial"/>
              </a:rPr>
              <a:t>Daniel Mueller-Gritschneder</a:t>
            </a:r>
            <a:endParaRPr b="0" lang="en-GB" sz="1600" spc="-1" strike="noStrike">
              <a:solidFill>
                <a:srgbClr val="000000"/>
              </a:solidFill>
              <a:latin typeface="Arial"/>
            </a:endParaRPr>
          </a:p>
          <a:p>
            <a:pPr>
              <a:lnSpc>
                <a:spcPct val="150000"/>
              </a:lnSpc>
              <a:tabLst>
                <a:tab algn="l" pos="0"/>
              </a:tabLst>
            </a:pPr>
            <a:r>
              <a:rPr b="0" lang="en-GB" sz="1600" spc="-1" strike="noStrike">
                <a:solidFill>
                  <a:srgbClr val="000000"/>
                </a:solidFill>
                <a:latin typeface="Arial"/>
                <a:ea typeface="Arial"/>
              </a:rPr>
              <a:t>Technical University of Munich</a:t>
            </a:r>
            <a:endParaRPr b="0" lang="en-GB" sz="1600" spc="-1" strike="noStrike">
              <a:solidFill>
                <a:srgbClr val="000000"/>
              </a:solidFill>
              <a:latin typeface="Arial"/>
            </a:endParaRPr>
          </a:p>
          <a:p>
            <a:pPr>
              <a:lnSpc>
                <a:spcPct val="150000"/>
              </a:lnSpc>
              <a:tabLst>
                <a:tab algn="l" pos="0"/>
              </a:tabLst>
            </a:pPr>
            <a:r>
              <a:rPr b="0" lang="en-GB" sz="1600" spc="-1" strike="noStrike">
                <a:solidFill>
                  <a:srgbClr val="000000"/>
                </a:solidFill>
                <a:latin typeface="Arial"/>
                <a:ea typeface="Arial"/>
              </a:rPr>
              <a:t>Department of Electrical and Computer Engineering </a:t>
            </a:r>
            <a:endParaRPr b="0" lang="en-GB" sz="1600" spc="-1" strike="noStrike">
              <a:solidFill>
                <a:srgbClr val="000000"/>
              </a:solidFill>
              <a:latin typeface="Arial"/>
            </a:endParaRPr>
          </a:p>
          <a:p>
            <a:pPr>
              <a:lnSpc>
                <a:spcPct val="150000"/>
              </a:lnSpc>
              <a:tabLst>
                <a:tab algn="l" pos="0"/>
              </a:tabLst>
            </a:pPr>
            <a:r>
              <a:rPr b="0" lang="en-GB" sz="1600" spc="-1" strike="noStrike">
                <a:solidFill>
                  <a:srgbClr val="000000"/>
                </a:solidFill>
                <a:latin typeface="Arial"/>
                <a:ea typeface="Arial"/>
              </a:rPr>
              <a:t>Chair of Real-Time Computer Systems</a:t>
            </a:r>
            <a:endParaRPr b="0" lang="en-GB" sz="1600" spc="-1" strike="noStrike">
              <a:solidFill>
                <a:srgbClr val="000000"/>
              </a:solidFill>
              <a:latin typeface="Arial"/>
            </a:endParaRPr>
          </a:p>
        </p:txBody>
      </p:sp>
      <p:sp>
        <p:nvSpPr>
          <p:cNvPr id="160" name="Google Shape;163;p39"/>
          <p:cNvSpPr/>
          <p:nvPr/>
        </p:nvSpPr>
        <p:spPr>
          <a:xfrm>
            <a:off x="318960" y="745920"/>
            <a:ext cx="8507160" cy="306360"/>
          </a:xfrm>
          <a:prstGeom prst="rect">
            <a:avLst/>
          </a:prstGeom>
          <a:noFill/>
          <a:ln w="0">
            <a:noFill/>
          </a:ln>
        </p:spPr>
        <p:style>
          <a:lnRef idx="0"/>
          <a:fillRef idx="0"/>
          <a:effectRef idx="0"/>
          <a:fontRef idx="minor"/>
        </p:style>
        <p:txBody>
          <a:bodyPr lIns="0" rIns="0" tIns="0" bIns="0" anchor="t">
            <a:noAutofit/>
          </a:bodyPr>
          <a:p>
            <a:pPr>
              <a:lnSpc>
                <a:spcPct val="106000"/>
              </a:lnSpc>
              <a:tabLst>
                <a:tab algn="l" pos="0"/>
              </a:tabLst>
            </a:pPr>
            <a:r>
              <a:rPr b="0" lang="en-GB" sz="3000" spc="-1" strike="noStrike">
                <a:solidFill>
                  <a:srgbClr val="000000"/>
                </a:solidFill>
                <a:latin typeface="Arial"/>
                <a:ea typeface="Arial"/>
              </a:rPr>
              <a:t>Real-Time and Embedded Systems @ SIT</a:t>
            </a:r>
            <a:endParaRPr b="0" lang="en-GB" sz="3000" spc="-1" strike="noStrike">
              <a:solidFill>
                <a:srgbClr val="000000"/>
              </a:solidFill>
              <a:latin typeface="Arial"/>
            </a:endParaRPr>
          </a:p>
        </p:txBody>
      </p:sp>
      <p:pic>
        <p:nvPicPr>
          <p:cNvPr id="161" name="Google Shape;51;p13" descr="20150416 tum logo blau png final.png"/>
          <p:cNvPicPr/>
          <p:nvPr/>
        </p:nvPicPr>
        <p:blipFill>
          <a:blip r:embed="rId2"/>
          <a:stretch/>
        </p:blipFill>
        <p:spPr>
          <a:xfrm>
            <a:off x="8218440" y="243720"/>
            <a:ext cx="454680" cy="2386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de-DE" sz="3000" spc="-1" strike="noStrike">
                <a:solidFill>
                  <a:srgbClr val="000000"/>
                </a:solidFill>
                <a:latin typeface="Arial"/>
                <a:ea typeface="Arial"/>
              </a:rPr>
              <a:t>Questions on Single-cycle Processor 2</a:t>
            </a:r>
            <a:endParaRPr b="0" lang="en-GB" sz="3000" spc="-1" strike="noStrike">
              <a:solidFill>
                <a:srgbClr val="000000"/>
              </a:solidFill>
              <a:latin typeface="Arial"/>
            </a:endParaRPr>
          </a:p>
        </p:txBody>
      </p:sp>
      <p:sp>
        <p:nvSpPr>
          <p:cNvPr id="266" name="PlaceHolder 2"/>
          <p:cNvSpPr>
            <a:spLocks noGrp="1"/>
          </p:cNvSpPr>
          <p:nvPr>
            <p:ph/>
          </p:nvPr>
        </p:nvSpPr>
        <p:spPr>
          <a:xfrm>
            <a:off x="455760" y="95904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de-DE" sz="1800" spc="-1" strike="noStrike">
                <a:solidFill>
                  <a:srgbClr val="000000"/>
                </a:solidFill>
                <a:latin typeface="Arial"/>
                <a:ea typeface="Arial"/>
              </a:rPr>
              <a:t>Q2: Put in the diagram below all bus values when the processor executes the instruction </a:t>
            </a:r>
            <a:r>
              <a:rPr b="0" lang="en-US" sz="1800" spc="-1" strike="noStrike">
                <a:solidFill>
                  <a:srgbClr val="000000"/>
                </a:solidFill>
                <a:latin typeface="Courier New"/>
                <a:ea typeface="Arial"/>
              </a:rPr>
              <a:t>BNE a1,a2,-8 </a:t>
            </a:r>
            <a:r>
              <a:rPr b="0" lang="de-DE" sz="1800" spc="-1" strike="noStrike">
                <a:solidFill>
                  <a:srgbClr val="000000"/>
                </a:solidFill>
                <a:latin typeface="Arial"/>
                <a:ea typeface="Arial"/>
              </a:rPr>
              <a:t>for the case the branch is </a:t>
            </a:r>
            <a:r>
              <a:rPr b="1" lang="de-DE" sz="1800" spc="-1" strike="noStrike">
                <a:solidFill>
                  <a:srgbClr val="000000"/>
                </a:solidFill>
                <a:latin typeface="Arial"/>
                <a:ea typeface="Arial"/>
              </a:rPr>
              <a:t>not</a:t>
            </a:r>
            <a:r>
              <a:rPr b="0" lang="de-DE" sz="1800" spc="-1" strike="noStrike">
                <a:solidFill>
                  <a:srgbClr val="000000"/>
                </a:solidFill>
                <a:latin typeface="Arial"/>
                <a:ea typeface="Arial"/>
              </a:rPr>
              <a:t> taken!</a:t>
            </a:r>
            <a:endParaRPr b="0" lang="en-GB" sz="1800" spc="-1" strike="noStrike">
              <a:solidFill>
                <a:srgbClr val="000000"/>
              </a:solidFill>
              <a:latin typeface="Arial"/>
            </a:endParaRPr>
          </a:p>
        </p:txBody>
      </p:sp>
      <p:grpSp>
        <p:nvGrpSpPr>
          <p:cNvPr id="267" name="Gruppieren 10"/>
          <p:cNvGrpSpPr/>
          <p:nvPr/>
        </p:nvGrpSpPr>
        <p:grpSpPr>
          <a:xfrm>
            <a:off x="206640" y="1582200"/>
            <a:ext cx="8730360" cy="3168000"/>
            <a:chOff x="206640" y="1582200"/>
            <a:chExt cx="8730360" cy="3168000"/>
          </a:xfrm>
        </p:grpSpPr>
        <p:sp>
          <p:nvSpPr>
            <p:cNvPr id="268" name="Rechteckiger Pfeil 61"/>
            <p:cNvSpPr/>
            <p:nvPr/>
          </p:nvSpPr>
          <p:spPr>
            <a:xfrm flipV="1">
              <a:off x="4570560" y="3704760"/>
              <a:ext cx="2266560" cy="727200"/>
            </a:xfrm>
            <a:prstGeom prst="bentArrow">
              <a:avLst>
                <a:gd name="adj1" fmla="val 13448"/>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69" name="Rechteckiger Pfeil 46"/>
            <p:cNvSpPr/>
            <p:nvPr/>
          </p:nvSpPr>
          <p:spPr>
            <a:xfrm flipV="1">
              <a:off x="2779920" y="3715200"/>
              <a:ext cx="241200" cy="71712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70" name="Rechteckiger Pfeil 29"/>
            <p:cNvSpPr/>
            <p:nvPr/>
          </p:nvSpPr>
          <p:spPr>
            <a:xfrm flipV="1">
              <a:off x="2782440" y="3418560"/>
              <a:ext cx="241200" cy="36720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71" name="Rechteck 13"/>
            <p:cNvSpPr/>
            <p:nvPr/>
          </p:nvSpPr>
          <p:spPr>
            <a:xfrm>
              <a:off x="515520" y="3144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PC</a:t>
              </a:r>
              <a:endParaRPr b="0" lang="en-GB" sz="1100" spc="-1" strike="noStrike">
                <a:solidFill>
                  <a:srgbClr val="000000"/>
                </a:solidFill>
                <a:latin typeface="Arial"/>
              </a:endParaRPr>
            </a:p>
          </p:txBody>
        </p:sp>
        <p:sp>
          <p:nvSpPr>
            <p:cNvPr id="272" name="Pfeil nach rechts 14"/>
            <p:cNvSpPr/>
            <p:nvPr/>
          </p:nvSpPr>
          <p:spPr>
            <a:xfrm>
              <a:off x="915480" y="3261600"/>
              <a:ext cx="2592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73" name="Rechteck 15"/>
            <p:cNvSpPr/>
            <p:nvPr/>
          </p:nvSpPr>
          <p:spPr>
            <a:xfrm>
              <a:off x="1176840" y="2923200"/>
              <a:ext cx="879120" cy="9446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Instruction Memory</a:t>
              </a:r>
              <a:endParaRPr b="0" lang="en-GB" sz="1100" spc="-1" strike="noStrike">
                <a:solidFill>
                  <a:srgbClr val="000000"/>
                </a:solidFill>
                <a:latin typeface="Arial"/>
              </a:endParaRPr>
            </a:p>
          </p:txBody>
        </p:sp>
        <p:sp>
          <p:nvSpPr>
            <p:cNvPr id="274" name="Pfeil nach rechts 16"/>
            <p:cNvSpPr/>
            <p:nvPr/>
          </p:nvSpPr>
          <p:spPr>
            <a:xfrm>
              <a:off x="2056680" y="3261600"/>
              <a:ext cx="2386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75" name="Rechteck 17"/>
            <p:cNvSpPr/>
            <p:nvPr/>
          </p:nvSpPr>
          <p:spPr>
            <a:xfrm>
              <a:off x="2296080" y="31604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IR</a:t>
              </a:r>
              <a:endParaRPr b="0" lang="en-GB" sz="1100" spc="-1" strike="noStrike">
                <a:solidFill>
                  <a:srgbClr val="000000"/>
                </a:solidFill>
                <a:latin typeface="Arial"/>
              </a:endParaRPr>
            </a:p>
          </p:txBody>
        </p:sp>
        <p:sp>
          <p:nvSpPr>
            <p:cNvPr id="276" name="Rechteckiger Pfeil 18"/>
            <p:cNvSpPr/>
            <p:nvPr/>
          </p:nvSpPr>
          <p:spPr>
            <a:xfrm>
              <a:off x="949680" y="2156400"/>
              <a:ext cx="216000" cy="1171080"/>
            </a:xfrm>
            <a:prstGeom prst="bentArrow">
              <a:avLst>
                <a:gd name="adj1" fmla="val 38946"/>
                <a:gd name="adj2" fmla="val 43000"/>
                <a:gd name="adj3" fmla="val 33599"/>
                <a:gd name="adj4" fmla="val 15238"/>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77" name="Rechteck 19"/>
            <p:cNvSpPr/>
            <p:nvPr/>
          </p:nvSpPr>
          <p:spPr>
            <a:xfrm>
              <a:off x="953640" y="3273120"/>
              <a:ext cx="74160" cy="7416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78" name="Rechteck 22"/>
            <p:cNvSpPr/>
            <p:nvPr/>
          </p:nvSpPr>
          <p:spPr>
            <a:xfrm>
              <a:off x="1173600" y="20228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+4</a:t>
              </a:r>
              <a:endParaRPr b="0" lang="en-GB" sz="1100" spc="-1" strike="noStrike">
                <a:solidFill>
                  <a:srgbClr val="000000"/>
                </a:solidFill>
                <a:latin typeface="Arial"/>
              </a:endParaRPr>
            </a:p>
          </p:txBody>
        </p:sp>
        <p:sp>
          <p:nvSpPr>
            <p:cNvPr id="279" name="Rechteck 23"/>
            <p:cNvSpPr/>
            <p:nvPr/>
          </p:nvSpPr>
          <p:spPr>
            <a:xfrm>
              <a:off x="2299320" y="2033640"/>
              <a:ext cx="399240" cy="430560"/>
            </a:xfrm>
            <a:prstGeom prst="rect">
              <a:avLst/>
            </a:prstGeom>
            <a:no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NPC</a:t>
              </a:r>
              <a:endParaRPr b="0" lang="en-GB" sz="1100" spc="-1" strike="noStrike">
                <a:solidFill>
                  <a:srgbClr val="000000"/>
                </a:solidFill>
                <a:latin typeface="Arial"/>
              </a:endParaRPr>
            </a:p>
          </p:txBody>
        </p:sp>
        <p:sp>
          <p:nvSpPr>
            <p:cNvPr id="280" name="Pfeil nach rechts 24"/>
            <p:cNvSpPr/>
            <p:nvPr/>
          </p:nvSpPr>
          <p:spPr>
            <a:xfrm>
              <a:off x="1591920" y="2156400"/>
              <a:ext cx="69876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81" name="Rechteck 25"/>
            <p:cNvSpPr/>
            <p:nvPr/>
          </p:nvSpPr>
          <p:spPr>
            <a:xfrm>
              <a:off x="3028680" y="2825640"/>
              <a:ext cx="734400" cy="11930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Registers</a:t>
              </a:r>
              <a:endParaRPr b="0" lang="en-GB" sz="1100" spc="-1" strike="noStrike">
                <a:solidFill>
                  <a:srgbClr val="000000"/>
                </a:solidFill>
                <a:latin typeface="Arial"/>
              </a:endParaRPr>
            </a:p>
          </p:txBody>
        </p:sp>
        <p:sp>
          <p:nvSpPr>
            <p:cNvPr id="282" name="Pfeil nach rechts 26"/>
            <p:cNvSpPr/>
            <p:nvPr/>
          </p:nvSpPr>
          <p:spPr>
            <a:xfrm>
              <a:off x="2698560" y="328320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83" name="Rechteckiger Pfeil 27"/>
            <p:cNvSpPr/>
            <p:nvPr/>
          </p:nvSpPr>
          <p:spPr>
            <a:xfrm>
              <a:off x="2779920" y="3021840"/>
              <a:ext cx="241200" cy="30564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84" name="Rechteck 28"/>
            <p:cNvSpPr/>
            <p:nvPr/>
          </p:nvSpPr>
          <p:spPr>
            <a:xfrm>
              <a:off x="2788920" y="3291120"/>
              <a:ext cx="87120" cy="4950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85" name="Rechteck 30"/>
            <p:cNvSpPr/>
            <p:nvPr/>
          </p:nvSpPr>
          <p:spPr>
            <a:xfrm>
              <a:off x="4095360" y="2928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a:t>
              </a:r>
              <a:endParaRPr b="0" lang="en-GB" sz="1100" spc="-1" strike="noStrike">
                <a:solidFill>
                  <a:srgbClr val="000000"/>
                </a:solidFill>
                <a:latin typeface="Arial"/>
              </a:endParaRPr>
            </a:p>
          </p:txBody>
        </p:sp>
        <p:sp>
          <p:nvSpPr>
            <p:cNvPr id="286" name="Rechteck 31"/>
            <p:cNvSpPr/>
            <p:nvPr/>
          </p:nvSpPr>
          <p:spPr>
            <a:xfrm>
              <a:off x="4084200" y="343548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a:t>
              </a:r>
              <a:endParaRPr b="0" lang="en-GB" sz="1100" spc="-1" strike="noStrike">
                <a:solidFill>
                  <a:srgbClr val="000000"/>
                </a:solidFill>
                <a:latin typeface="Arial"/>
              </a:endParaRPr>
            </a:p>
          </p:txBody>
        </p:sp>
        <p:grpSp>
          <p:nvGrpSpPr>
            <p:cNvPr id="287" name="Gruppieren 32"/>
            <p:cNvGrpSpPr/>
            <p:nvPr/>
          </p:nvGrpSpPr>
          <p:grpSpPr>
            <a:xfrm>
              <a:off x="4914720" y="2571840"/>
              <a:ext cx="323280" cy="702720"/>
              <a:chOff x="4914720" y="2571840"/>
              <a:chExt cx="323280" cy="702720"/>
            </a:xfrm>
          </p:grpSpPr>
          <p:sp>
            <p:nvSpPr>
              <p:cNvPr id="288" name="Textfeld 33"/>
              <p:cNvSpPr/>
              <p:nvPr/>
            </p:nvSpPr>
            <p:spPr>
              <a:xfrm>
                <a:off x="4914720" y="262620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289" name="Gerade Verbindung 117"/>
              <p:cNvCxnSpPr/>
              <p:nvPr/>
            </p:nvCxnSpPr>
            <p:spPr>
              <a:xfrm>
                <a:off x="4968360" y="2571840"/>
                <a:ext cx="720" cy="703080"/>
              </a:xfrm>
              <a:prstGeom prst="straightConnector1">
                <a:avLst/>
              </a:prstGeom>
              <a:ln w="9525">
                <a:solidFill>
                  <a:srgbClr val="000000"/>
                </a:solidFill>
                <a:round/>
              </a:ln>
            </p:spPr>
          </p:cxnSp>
          <p:cxnSp>
            <p:nvCxnSpPr>
              <p:cNvPr id="290" name="Gerade Verbindung 119"/>
              <p:cNvCxnSpPr/>
              <p:nvPr/>
            </p:nvCxnSpPr>
            <p:spPr>
              <a:xfrm>
                <a:off x="4968360" y="2571840"/>
                <a:ext cx="216720" cy="162720"/>
              </a:xfrm>
              <a:prstGeom prst="straightConnector1">
                <a:avLst/>
              </a:prstGeom>
              <a:ln w="9525">
                <a:solidFill>
                  <a:srgbClr val="000000"/>
                </a:solidFill>
                <a:round/>
              </a:ln>
            </p:spPr>
          </p:cxnSp>
          <p:cxnSp>
            <p:nvCxnSpPr>
              <p:cNvPr id="291" name="Gerade Verbindung 121"/>
              <p:cNvCxnSpPr/>
              <p:nvPr/>
            </p:nvCxnSpPr>
            <p:spPr>
              <a:xfrm>
                <a:off x="5184360" y="2733840"/>
                <a:ext cx="720" cy="379080"/>
              </a:xfrm>
              <a:prstGeom prst="straightConnector1">
                <a:avLst/>
              </a:prstGeom>
              <a:ln w="9525">
                <a:solidFill>
                  <a:srgbClr val="000000"/>
                </a:solidFill>
                <a:round/>
              </a:ln>
            </p:spPr>
          </p:cxnSp>
          <p:cxnSp>
            <p:nvCxnSpPr>
              <p:cNvPr id="292" name="Gerade Verbindung 122"/>
              <p:cNvCxnSpPr/>
              <p:nvPr/>
            </p:nvCxnSpPr>
            <p:spPr>
              <a:xfrm flipV="1">
                <a:off x="4968360" y="3112200"/>
                <a:ext cx="216720" cy="162720"/>
              </a:xfrm>
              <a:prstGeom prst="straightConnector1">
                <a:avLst/>
              </a:prstGeom>
              <a:ln w="9525">
                <a:solidFill>
                  <a:srgbClr val="000000"/>
                </a:solidFill>
                <a:round/>
              </a:ln>
            </p:spPr>
          </p:cxnSp>
        </p:grpSp>
        <p:grpSp>
          <p:nvGrpSpPr>
            <p:cNvPr id="293" name="Gruppieren 38"/>
            <p:cNvGrpSpPr/>
            <p:nvPr/>
          </p:nvGrpSpPr>
          <p:grpSpPr>
            <a:xfrm>
              <a:off x="4914720" y="3487320"/>
              <a:ext cx="323280" cy="702720"/>
              <a:chOff x="4914720" y="3487320"/>
              <a:chExt cx="323280" cy="702720"/>
            </a:xfrm>
          </p:grpSpPr>
          <p:sp>
            <p:nvSpPr>
              <p:cNvPr id="294" name="Textfeld 39"/>
              <p:cNvSpPr/>
              <p:nvPr/>
            </p:nvSpPr>
            <p:spPr>
              <a:xfrm>
                <a:off x="4914720" y="354168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295" name="Gerade Verbindung 117"/>
              <p:cNvCxnSpPr/>
              <p:nvPr/>
            </p:nvCxnSpPr>
            <p:spPr>
              <a:xfrm>
                <a:off x="4968360" y="3487320"/>
                <a:ext cx="720" cy="703080"/>
              </a:xfrm>
              <a:prstGeom prst="straightConnector1">
                <a:avLst/>
              </a:prstGeom>
              <a:ln w="9525">
                <a:solidFill>
                  <a:srgbClr val="000000"/>
                </a:solidFill>
                <a:round/>
              </a:ln>
            </p:spPr>
          </p:cxnSp>
          <p:cxnSp>
            <p:nvCxnSpPr>
              <p:cNvPr id="296" name="Gerade Verbindung 119"/>
              <p:cNvCxnSpPr/>
              <p:nvPr/>
            </p:nvCxnSpPr>
            <p:spPr>
              <a:xfrm>
                <a:off x="4968360" y="3487320"/>
                <a:ext cx="216720" cy="162720"/>
              </a:xfrm>
              <a:prstGeom prst="straightConnector1">
                <a:avLst/>
              </a:prstGeom>
              <a:ln w="9525">
                <a:solidFill>
                  <a:srgbClr val="000000"/>
                </a:solidFill>
                <a:round/>
              </a:ln>
            </p:spPr>
          </p:cxnSp>
          <p:cxnSp>
            <p:nvCxnSpPr>
              <p:cNvPr id="297" name="Gerade Verbindung 121"/>
              <p:cNvCxnSpPr/>
              <p:nvPr/>
            </p:nvCxnSpPr>
            <p:spPr>
              <a:xfrm>
                <a:off x="5184360" y="3649320"/>
                <a:ext cx="720" cy="378720"/>
              </a:xfrm>
              <a:prstGeom prst="straightConnector1">
                <a:avLst/>
              </a:prstGeom>
              <a:ln w="9525">
                <a:solidFill>
                  <a:srgbClr val="000000"/>
                </a:solidFill>
                <a:round/>
              </a:ln>
            </p:spPr>
          </p:cxnSp>
          <p:cxnSp>
            <p:nvCxnSpPr>
              <p:cNvPr id="298" name="Gerade Verbindung 122"/>
              <p:cNvCxnSpPr/>
              <p:nvPr/>
            </p:nvCxnSpPr>
            <p:spPr>
              <a:xfrm flipV="1">
                <a:off x="4968360" y="4027320"/>
                <a:ext cx="216720" cy="163080"/>
              </a:xfrm>
              <a:prstGeom prst="straightConnector1">
                <a:avLst/>
              </a:prstGeom>
              <a:ln w="9525">
                <a:solidFill>
                  <a:srgbClr val="000000"/>
                </a:solidFill>
                <a:round/>
              </a:ln>
            </p:spPr>
          </p:cxnSp>
        </p:grpSp>
        <p:sp>
          <p:nvSpPr>
            <p:cNvPr id="299" name="Rechteck 44"/>
            <p:cNvSpPr/>
            <p:nvPr/>
          </p:nvSpPr>
          <p:spPr>
            <a:xfrm>
              <a:off x="3021480" y="4088160"/>
              <a:ext cx="7416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Sign Extend</a:t>
              </a:r>
              <a:endParaRPr b="0" lang="en-GB" sz="1100" spc="-1" strike="noStrike">
                <a:solidFill>
                  <a:srgbClr val="000000"/>
                </a:solidFill>
                <a:latin typeface="Arial"/>
              </a:endParaRPr>
            </a:p>
          </p:txBody>
        </p:sp>
        <p:sp>
          <p:nvSpPr>
            <p:cNvPr id="300" name="Rechteck 45"/>
            <p:cNvSpPr/>
            <p:nvPr/>
          </p:nvSpPr>
          <p:spPr>
            <a:xfrm>
              <a:off x="4100040" y="3994560"/>
              <a:ext cx="4050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imm</a:t>
              </a:r>
              <a:endParaRPr b="0" lang="en-GB" sz="1100" spc="-1" strike="noStrike">
                <a:solidFill>
                  <a:srgbClr val="000000"/>
                </a:solidFill>
                <a:latin typeface="Arial"/>
              </a:endParaRPr>
            </a:p>
          </p:txBody>
        </p:sp>
        <p:sp>
          <p:nvSpPr>
            <p:cNvPr id="301" name="Pfeil nach rechts 47"/>
            <p:cNvSpPr/>
            <p:nvPr/>
          </p:nvSpPr>
          <p:spPr>
            <a:xfrm>
              <a:off x="3768120" y="3076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2" name="Pfeil nach rechts 48"/>
            <p:cNvSpPr/>
            <p:nvPr/>
          </p:nvSpPr>
          <p:spPr>
            <a:xfrm>
              <a:off x="3763800" y="3571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3" name="Pfeil nach rechts 49"/>
            <p:cNvSpPr/>
            <p:nvPr/>
          </p:nvSpPr>
          <p:spPr>
            <a:xfrm>
              <a:off x="3768120" y="421092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4" name="Pfeil nach rechts 50"/>
            <p:cNvSpPr/>
            <p:nvPr/>
          </p:nvSpPr>
          <p:spPr>
            <a:xfrm>
              <a:off x="4493160" y="3075840"/>
              <a:ext cx="4672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5" name="Pfeil nach rechts 51"/>
            <p:cNvSpPr/>
            <p:nvPr/>
          </p:nvSpPr>
          <p:spPr>
            <a:xfrm>
              <a:off x="1039320" y="2651760"/>
              <a:ext cx="392868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6" name="Pfeil nach rechts 52"/>
            <p:cNvSpPr/>
            <p:nvPr/>
          </p:nvSpPr>
          <p:spPr>
            <a:xfrm>
              <a:off x="4497480" y="3563640"/>
              <a:ext cx="4654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7" name="Pfeil nach rechts 53"/>
            <p:cNvSpPr/>
            <p:nvPr/>
          </p:nvSpPr>
          <p:spPr>
            <a:xfrm>
              <a:off x="4507920" y="4003200"/>
              <a:ext cx="4471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08" name="Freihandform 54"/>
            <p:cNvSpPr/>
            <p:nvPr/>
          </p:nvSpPr>
          <p:spPr>
            <a:xfrm rot="16200000">
              <a:off x="4912200" y="3237120"/>
              <a:ext cx="1245960" cy="334800"/>
            </a:xfrm>
            <a:custGeom>
              <a:avLst/>
              <a:gdLst>
                <a:gd name="textAreaLeft" fmla="*/ 0 w 1245960"/>
                <a:gd name="textAreaRight" fmla="*/ 1246680 w 1245960"/>
                <a:gd name="textAreaTop" fmla="*/ 0 h 334800"/>
                <a:gd name="textAreaBottom" fmla="*/ 335520 h 334800"/>
              </a:gdLst>
              <a:ahLst/>
              <a:rect l="textAreaLeft" t="textAreaTop" r="textAreaRight" b="textAreaBottom"/>
              <a:pathLst>
                <a:path w="1226820" h="289560">
                  <a:moveTo>
                    <a:pt x="160020" y="289560"/>
                  </a:moveTo>
                  <a:lnTo>
                    <a:pt x="990600" y="285750"/>
                  </a:lnTo>
                  <a:lnTo>
                    <a:pt x="1226820" y="0"/>
                  </a:lnTo>
                  <a:lnTo>
                    <a:pt x="739140" y="0"/>
                  </a:lnTo>
                  <a:lnTo>
                    <a:pt x="571500" y="53340"/>
                  </a:lnTo>
                  <a:lnTo>
                    <a:pt x="419100" y="0"/>
                  </a:lnTo>
                  <a:lnTo>
                    <a:pt x="0" y="3810"/>
                  </a:lnTo>
                  <a:lnTo>
                    <a:pt x="160020" y="289560"/>
                  </a:lnTo>
                  <a:close/>
                </a:path>
              </a:pathLst>
            </a:custGeom>
            <a:solidFill>
              <a:schemeClr val="accent2">
                <a:lumMod val="40000"/>
                <a:lumOff val="60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defTabSz="685800">
                <a:lnSpc>
                  <a:spcPct val="100000"/>
                </a:lnSpc>
              </a:pPr>
              <a:r>
                <a:rPr b="0" lang="en-US" sz="1500" spc="-1" strike="noStrike">
                  <a:solidFill>
                    <a:schemeClr val="dk1"/>
                  </a:solidFill>
                  <a:latin typeface="Arial"/>
                  <a:ea typeface="Arial"/>
                </a:rPr>
                <a:t>ALU</a:t>
              </a:r>
              <a:endParaRPr b="0" lang="en-GB" sz="1500" spc="-1" strike="noStrike">
                <a:solidFill>
                  <a:srgbClr val="000000"/>
                </a:solidFill>
                <a:latin typeface="Arial"/>
              </a:endParaRPr>
            </a:p>
          </p:txBody>
        </p:sp>
        <p:sp>
          <p:nvSpPr>
            <p:cNvPr id="309" name="Pfeil nach rechts 55"/>
            <p:cNvSpPr/>
            <p:nvPr/>
          </p:nvSpPr>
          <p:spPr>
            <a:xfrm>
              <a:off x="5189040" y="2863440"/>
              <a:ext cx="1731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10" name="Pfeil nach rechts 56"/>
            <p:cNvSpPr/>
            <p:nvPr/>
          </p:nvSpPr>
          <p:spPr>
            <a:xfrm>
              <a:off x="5208840" y="3745800"/>
              <a:ext cx="163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11" name="Rechteck 57"/>
            <p:cNvSpPr/>
            <p:nvPr/>
          </p:nvSpPr>
          <p:spPr>
            <a:xfrm>
              <a:off x="5915160" y="3183120"/>
              <a:ext cx="57960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ALU output</a:t>
              </a:r>
              <a:endParaRPr b="0" lang="en-GB" sz="1100" spc="-1" strike="noStrike">
                <a:solidFill>
                  <a:srgbClr val="000000"/>
                </a:solidFill>
                <a:latin typeface="Arial"/>
              </a:endParaRPr>
            </a:p>
          </p:txBody>
        </p:sp>
        <p:sp>
          <p:nvSpPr>
            <p:cNvPr id="312" name="Pfeil nach rechts 58"/>
            <p:cNvSpPr/>
            <p:nvPr/>
          </p:nvSpPr>
          <p:spPr>
            <a:xfrm>
              <a:off x="5703840" y="3334680"/>
              <a:ext cx="20772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13" name="Rechteck 59"/>
            <p:cNvSpPr/>
            <p:nvPr/>
          </p:nvSpPr>
          <p:spPr>
            <a:xfrm>
              <a:off x="6837840" y="3144960"/>
              <a:ext cx="659160" cy="13982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Data Memory</a:t>
              </a:r>
              <a:endParaRPr b="0" lang="en-GB" sz="1100" spc="-1" strike="noStrike">
                <a:solidFill>
                  <a:srgbClr val="000000"/>
                </a:solidFill>
                <a:latin typeface="Arial"/>
              </a:endParaRPr>
            </a:p>
          </p:txBody>
        </p:sp>
        <p:sp>
          <p:nvSpPr>
            <p:cNvPr id="314" name="Pfeil nach rechts 60"/>
            <p:cNvSpPr/>
            <p:nvPr/>
          </p:nvSpPr>
          <p:spPr>
            <a:xfrm>
              <a:off x="6505920" y="3348000"/>
              <a:ext cx="322560" cy="185040"/>
            </a:xfrm>
            <a:prstGeom prst="rightArrow">
              <a:avLst>
                <a:gd name="adj1" fmla="val 50000"/>
                <a:gd name="adj2" fmla="val 50000"/>
              </a:avLst>
            </a:prstGeom>
            <a:solidFill>
              <a:srgbClr val="ffc000"/>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15" name="Rechteck 62"/>
            <p:cNvSpPr/>
            <p:nvPr/>
          </p:nvSpPr>
          <p:spPr>
            <a:xfrm>
              <a:off x="4583160" y="3619080"/>
              <a:ext cx="7488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16" name="Rechteck 63"/>
            <p:cNvSpPr/>
            <p:nvPr/>
          </p:nvSpPr>
          <p:spPr>
            <a:xfrm>
              <a:off x="7723800" y="3169080"/>
              <a:ext cx="44424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LMD</a:t>
              </a:r>
              <a:endParaRPr b="0" lang="en-GB" sz="1100" spc="-1" strike="noStrike">
                <a:solidFill>
                  <a:srgbClr val="000000"/>
                </a:solidFill>
                <a:latin typeface="Arial"/>
              </a:endParaRPr>
            </a:p>
          </p:txBody>
        </p:sp>
        <p:sp>
          <p:nvSpPr>
            <p:cNvPr id="317" name="Pfeil nach rechts 64"/>
            <p:cNvSpPr/>
            <p:nvPr/>
          </p:nvSpPr>
          <p:spPr>
            <a:xfrm>
              <a:off x="7505280" y="3343320"/>
              <a:ext cx="208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18" name="Pfeil nach rechts 65"/>
            <p:cNvSpPr/>
            <p:nvPr/>
          </p:nvSpPr>
          <p:spPr>
            <a:xfrm>
              <a:off x="8176320" y="3353400"/>
              <a:ext cx="2077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nvGrpSpPr>
            <p:cNvPr id="319" name="Gruppieren 66"/>
            <p:cNvGrpSpPr/>
            <p:nvPr/>
          </p:nvGrpSpPr>
          <p:grpSpPr>
            <a:xfrm>
              <a:off x="8335440" y="2842560"/>
              <a:ext cx="323280" cy="811440"/>
              <a:chOff x="8335440" y="2842560"/>
              <a:chExt cx="323280" cy="811440"/>
            </a:xfrm>
          </p:grpSpPr>
          <p:sp>
            <p:nvSpPr>
              <p:cNvPr id="320" name="Textfeld 67"/>
              <p:cNvSpPr/>
              <p:nvPr/>
            </p:nvSpPr>
            <p:spPr>
              <a:xfrm>
                <a:off x="8335440" y="2904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321" name="Gerade Verbindung 117"/>
              <p:cNvCxnSpPr/>
              <p:nvPr/>
            </p:nvCxnSpPr>
            <p:spPr>
              <a:xfrm>
                <a:off x="8389440" y="2842560"/>
                <a:ext cx="720" cy="811800"/>
              </a:xfrm>
              <a:prstGeom prst="straightConnector1">
                <a:avLst/>
              </a:prstGeom>
              <a:ln w="9525">
                <a:solidFill>
                  <a:srgbClr val="000000"/>
                </a:solidFill>
                <a:round/>
              </a:ln>
            </p:spPr>
          </p:cxnSp>
          <p:cxnSp>
            <p:nvCxnSpPr>
              <p:cNvPr id="322" name="Gerade Verbindung 119"/>
              <p:cNvCxnSpPr/>
              <p:nvPr/>
            </p:nvCxnSpPr>
            <p:spPr>
              <a:xfrm>
                <a:off x="8389440" y="2842560"/>
                <a:ext cx="216720" cy="187920"/>
              </a:xfrm>
              <a:prstGeom prst="straightConnector1">
                <a:avLst/>
              </a:prstGeom>
              <a:ln w="9525">
                <a:solidFill>
                  <a:srgbClr val="000000"/>
                </a:solidFill>
                <a:round/>
              </a:ln>
            </p:spPr>
          </p:cxnSp>
          <p:cxnSp>
            <p:nvCxnSpPr>
              <p:cNvPr id="323" name="Gerade Verbindung 121"/>
              <p:cNvCxnSpPr/>
              <p:nvPr/>
            </p:nvCxnSpPr>
            <p:spPr>
              <a:xfrm>
                <a:off x="8605440" y="3029760"/>
                <a:ext cx="720" cy="437400"/>
              </a:xfrm>
              <a:prstGeom prst="straightConnector1">
                <a:avLst/>
              </a:prstGeom>
              <a:ln w="9525">
                <a:solidFill>
                  <a:srgbClr val="000000"/>
                </a:solidFill>
                <a:round/>
              </a:ln>
            </p:spPr>
          </p:cxnSp>
          <p:cxnSp>
            <p:nvCxnSpPr>
              <p:cNvPr id="324" name="Gerade Verbindung 122"/>
              <p:cNvCxnSpPr/>
              <p:nvPr/>
            </p:nvCxnSpPr>
            <p:spPr>
              <a:xfrm flipV="1">
                <a:off x="8389440" y="3466440"/>
                <a:ext cx="216720" cy="187920"/>
              </a:xfrm>
              <a:prstGeom prst="straightConnector1">
                <a:avLst/>
              </a:prstGeom>
              <a:ln w="9525">
                <a:solidFill>
                  <a:srgbClr val="000000"/>
                </a:solidFill>
                <a:round/>
              </a:ln>
            </p:spPr>
          </p:cxnSp>
        </p:grpSp>
        <p:grpSp>
          <p:nvGrpSpPr>
            <p:cNvPr id="325" name="Gruppieren 72"/>
            <p:cNvGrpSpPr/>
            <p:nvPr/>
          </p:nvGrpSpPr>
          <p:grpSpPr>
            <a:xfrm>
              <a:off x="6752160" y="1987200"/>
              <a:ext cx="323280" cy="811440"/>
              <a:chOff x="6752160" y="1987200"/>
              <a:chExt cx="323280" cy="811440"/>
            </a:xfrm>
          </p:grpSpPr>
          <p:sp>
            <p:nvSpPr>
              <p:cNvPr id="326" name="Textfeld 73"/>
              <p:cNvSpPr/>
              <p:nvPr/>
            </p:nvSpPr>
            <p:spPr>
              <a:xfrm>
                <a:off x="6752160" y="2049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327" name="Gerade Verbindung 117"/>
              <p:cNvCxnSpPr/>
              <p:nvPr/>
            </p:nvCxnSpPr>
            <p:spPr>
              <a:xfrm>
                <a:off x="6806160" y="1987200"/>
                <a:ext cx="720" cy="811800"/>
              </a:xfrm>
              <a:prstGeom prst="straightConnector1">
                <a:avLst/>
              </a:prstGeom>
              <a:ln w="9525">
                <a:solidFill>
                  <a:srgbClr val="000000"/>
                </a:solidFill>
                <a:round/>
              </a:ln>
            </p:spPr>
          </p:cxnSp>
          <p:cxnSp>
            <p:nvCxnSpPr>
              <p:cNvPr id="328" name="Gerade Verbindung 119"/>
              <p:cNvCxnSpPr/>
              <p:nvPr/>
            </p:nvCxnSpPr>
            <p:spPr>
              <a:xfrm>
                <a:off x="6806160" y="1987200"/>
                <a:ext cx="216720" cy="187920"/>
              </a:xfrm>
              <a:prstGeom prst="straightConnector1">
                <a:avLst/>
              </a:prstGeom>
              <a:ln w="9525">
                <a:solidFill>
                  <a:srgbClr val="000000"/>
                </a:solidFill>
                <a:round/>
              </a:ln>
            </p:spPr>
          </p:cxnSp>
          <p:cxnSp>
            <p:nvCxnSpPr>
              <p:cNvPr id="329" name="Gerade Verbindung 121"/>
              <p:cNvCxnSpPr/>
              <p:nvPr/>
            </p:nvCxnSpPr>
            <p:spPr>
              <a:xfrm>
                <a:off x="7022160" y="2174400"/>
                <a:ext cx="720" cy="437400"/>
              </a:xfrm>
              <a:prstGeom prst="straightConnector1">
                <a:avLst/>
              </a:prstGeom>
              <a:ln w="9525">
                <a:solidFill>
                  <a:srgbClr val="000000"/>
                </a:solidFill>
                <a:round/>
              </a:ln>
            </p:spPr>
          </p:cxnSp>
          <p:cxnSp>
            <p:nvCxnSpPr>
              <p:cNvPr id="330" name="Gerade Verbindung 122"/>
              <p:cNvCxnSpPr/>
              <p:nvPr/>
            </p:nvCxnSpPr>
            <p:spPr>
              <a:xfrm flipV="1">
                <a:off x="6806160" y="2611080"/>
                <a:ext cx="216720" cy="187920"/>
              </a:xfrm>
              <a:prstGeom prst="straightConnector1">
                <a:avLst/>
              </a:prstGeom>
              <a:ln w="9525">
                <a:solidFill>
                  <a:srgbClr val="000000"/>
                </a:solidFill>
                <a:round/>
              </a:ln>
            </p:spPr>
          </p:cxnSp>
        </p:grpSp>
        <p:sp>
          <p:nvSpPr>
            <p:cNvPr id="331" name="Rechteckiger Pfeil 78"/>
            <p:cNvSpPr/>
            <p:nvPr/>
          </p:nvSpPr>
          <p:spPr>
            <a:xfrm>
              <a:off x="6545880" y="2402280"/>
              <a:ext cx="241200" cy="100188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32" name="Rechteck 80"/>
            <p:cNvSpPr/>
            <p:nvPr/>
          </p:nvSpPr>
          <p:spPr>
            <a:xfrm flipH="1">
              <a:off x="1019520" y="2718000"/>
              <a:ext cx="52920" cy="5112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25560" bIns="25560" anchor="t">
              <a:noAutofit/>
            </a:bodyPr>
            <a:p>
              <a:pPr algn="r" defTabSz="685800">
                <a:lnSpc>
                  <a:spcPct val="100000"/>
                </a:lnSpc>
              </a:pPr>
              <a:endParaRPr b="0" lang="de-DE" sz="1500" spc="-1" strike="noStrike">
                <a:solidFill>
                  <a:schemeClr val="dk1"/>
                </a:solidFill>
                <a:latin typeface="Arial"/>
                <a:ea typeface="Arial"/>
              </a:endParaRPr>
            </a:p>
          </p:txBody>
        </p:sp>
        <p:sp>
          <p:nvSpPr>
            <p:cNvPr id="333" name="Pfeil nach rechts 81"/>
            <p:cNvSpPr/>
            <p:nvPr/>
          </p:nvSpPr>
          <p:spPr>
            <a:xfrm>
              <a:off x="6639120" y="2933640"/>
              <a:ext cx="1744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34" name="Rechteck 82"/>
            <p:cNvSpPr/>
            <p:nvPr/>
          </p:nvSpPr>
          <p:spPr>
            <a:xfrm>
              <a:off x="6616080" y="2987640"/>
              <a:ext cx="45000" cy="691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35" name="Rechteck 83"/>
            <p:cNvSpPr/>
            <p:nvPr/>
          </p:nvSpPr>
          <p:spPr>
            <a:xfrm>
              <a:off x="6509880" y="3395880"/>
              <a:ext cx="133200" cy="8208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36" name="180-Grad-Pfeil 84"/>
            <p:cNvSpPr/>
            <p:nvPr/>
          </p:nvSpPr>
          <p:spPr>
            <a:xfrm flipH="1" flipV="1" rot="5400000">
              <a:off x="2394360" y="3958920"/>
              <a:ext cx="927000" cy="644400"/>
            </a:xfrm>
            <a:prstGeom prst="uturnArrow">
              <a:avLst>
                <a:gd name="adj1" fmla="val 16662"/>
                <a:gd name="adj2" fmla="val 17541"/>
                <a:gd name="adj3" fmla="val 15503"/>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37" name="180-Grad-Pfeil 85"/>
            <p:cNvSpPr/>
            <p:nvPr/>
          </p:nvSpPr>
          <p:spPr>
            <a:xfrm flipH="1" rot="5400000">
              <a:off x="6808680" y="1795320"/>
              <a:ext cx="862920" cy="438120"/>
            </a:xfrm>
            <a:prstGeom prst="uturnArrow">
              <a:avLst>
                <a:gd name="adj1" fmla="val 25000"/>
                <a:gd name="adj2" fmla="val 13246"/>
                <a:gd name="adj3" fmla="val 0"/>
                <a:gd name="adj4" fmla="val 43750"/>
                <a:gd name="adj5" fmla="val 75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38" name="Pfeil nach rechts 86"/>
            <p:cNvSpPr/>
            <p:nvPr/>
          </p:nvSpPr>
          <p:spPr>
            <a:xfrm>
              <a:off x="637200" y="1582200"/>
              <a:ext cx="6513120" cy="105120"/>
            </a:xfrm>
            <a:prstGeom prst="rightArrow">
              <a:avLst>
                <a:gd name="adj1" fmla="val 100000"/>
                <a:gd name="adj2" fmla="val 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39" name="180-Grad-Pfeil 87"/>
            <p:cNvSpPr/>
            <p:nvPr/>
          </p:nvSpPr>
          <p:spPr>
            <a:xfrm flipH="1" rot="5400000">
              <a:off x="7939440" y="3752640"/>
              <a:ext cx="1555920" cy="438120"/>
            </a:xfrm>
            <a:prstGeom prst="uturnArrow">
              <a:avLst>
                <a:gd name="adj1" fmla="val 25000"/>
                <a:gd name="adj2" fmla="val 13246"/>
                <a:gd name="adj3" fmla="val 0"/>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0" name="Pfeil nach rechts 88"/>
            <p:cNvSpPr/>
            <p:nvPr/>
          </p:nvSpPr>
          <p:spPr>
            <a:xfrm>
              <a:off x="3028680" y="4642200"/>
              <a:ext cx="5469840" cy="108000"/>
            </a:xfrm>
            <a:prstGeom prst="rightArrow">
              <a:avLst>
                <a:gd name="adj1" fmla="val 100000"/>
                <a:gd name="adj2" fmla="val 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41" name="180-Grad-Pfeil 89"/>
            <p:cNvSpPr/>
            <p:nvPr/>
          </p:nvSpPr>
          <p:spPr>
            <a:xfrm flipH="1" rot="16200000">
              <a:off x="-439560" y="2228760"/>
              <a:ext cx="1937520" cy="644400"/>
            </a:xfrm>
            <a:prstGeom prst="uturnArrow">
              <a:avLst>
                <a:gd name="adj1" fmla="val 16662"/>
                <a:gd name="adj2" fmla="val 17541"/>
                <a:gd name="adj3" fmla="val 15503"/>
                <a:gd name="adj4" fmla="val 43750"/>
                <a:gd name="adj5" fmla="val 47294"/>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2" name="Rechteck 90"/>
            <p:cNvSpPr/>
            <p:nvPr/>
          </p:nvSpPr>
          <p:spPr>
            <a:xfrm flipH="1">
              <a:off x="812880" y="1587600"/>
              <a:ext cx="69120" cy="1022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3" name="Rechteck 91"/>
            <p:cNvSpPr/>
            <p:nvPr/>
          </p:nvSpPr>
          <p:spPr>
            <a:xfrm>
              <a:off x="8415360" y="4652640"/>
              <a:ext cx="148680" cy="918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4" name="Rechteck 92"/>
            <p:cNvSpPr/>
            <p:nvPr/>
          </p:nvSpPr>
          <p:spPr>
            <a:xfrm>
              <a:off x="2913480" y="4642200"/>
              <a:ext cx="181800" cy="10224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5" name="Rechteck 93"/>
            <p:cNvSpPr/>
            <p:nvPr/>
          </p:nvSpPr>
          <p:spPr>
            <a:xfrm flipH="1">
              <a:off x="7110360" y="1593360"/>
              <a:ext cx="69120" cy="824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6" name="Rechteck 94"/>
            <p:cNvSpPr/>
            <p:nvPr/>
          </p:nvSpPr>
          <p:spPr>
            <a:xfrm>
              <a:off x="5184720" y="1731960"/>
              <a:ext cx="62208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Branch</a:t>
              </a:r>
              <a:endParaRPr b="0" lang="en-GB" sz="1100" spc="-1" strike="noStrike">
                <a:solidFill>
                  <a:srgbClr val="000000"/>
                </a:solidFill>
                <a:latin typeface="Arial"/>
              </a:endParaRPr>
            </a:p>
            <a:p>
              <a:pPr algn="ctr">
                <a:lnSpc>
                  <a:spcPct val="100000"/>
                </a:lnSpc>
              </a:pPr>
              <a:r>
                <a:rPr b="0" lang="en-US" sz="1100" spc="-1" strike="noStrike">
                  <a:solidFill>
                    <a:srgbClr val="000000"/>
                  </a:solidFill>
                  <a:latin typeface="Arial"/>
                  <a:ea typeface="Arial"/>
                </a:rPr>
                <a:t>Taken?</a:t>
              </a:r>
              <a:endParaRPr b="0" lang="en-GB" sz="1100" spc="-1" strike="noStrike">
                <a:solidFill>
                  <a:srgbClr val="000000"/>
                </a:solidFill>
                <a:latin typeface="Arial"/>
              </a:endParaRPr>
            </a:p>
          </p:txBody>
        </p:sp>
        <p:sp>
          <p:nvSpPr>
            <p:cNvPr id="347" name="Rechteckiger Pfeil 97"/>
            <p:cNvSpPr/>
            <p:nvPr/>
          </p:nvSpPr>
          <p:spPr>
            <a:xfrm>
              <a:off x="4726800" y="1972080"/>
              <a:ext cx="449280" cy="1646280"/>
            </a:xfrm>
            <a:prstGeom prst="bentArrow">
              <a:avLst>
                <a:gd name="adj1" fmla="val 18276"/>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48" name="Rechteckiger Pfeil 98"/>
            <p:cNvSpPr/>
            <p:nvPr/>
          </p:nvSpPr>
          <p:spPr>
            <a:xfrm>
              <a:off x="4591440" y="1788480"/>
              <a:ext cx="590040" cy="1338840"/>
            </a:xfrm>
            <a:prstGeom prst="bentArrow">
              <a:avLst>
                <a:gd name="adj1" fmla="val 13684"/>
                <a:gd name="adj2" fmla="val 11957"/>
                <a:gd name="adj3" fmla="val 12225"/>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cxnSp>
          <p:nvCxnSpPr>
            <p:cNvPr id="349" name="Gewinkelter Verbinder 6"/>
            <p:cNvCxnSpPr>
              <a:stCxn id="346" idx="3"/>
              <a:endCxn id="326" idx="0"/>
            </p:cNvCxnSpPr>
            <p:nvPr/>
          </p:nvCxnSpPr>
          <p:spPr>
            <a:xfrm>
              <a:off x="5806800" y="1947240"/>
              <a:ext cx="1107360" cy="102960"/>
            </a:xfrm>
            <a:prstGeom prst="bentConnector2">
              <a:avLst/>
            </a:prstGeom>
            <a:ln w="0">
              <a:solidFill>
                <a:srgbClr val="00508f"/>
              </a:solidFill>
              <a:tailEnd len="med" type="triangle" w="med"/>
            </a:ln>
          </p:spPr>
        </p:cxnSp>
        <p:sp>
          <p:nvSpPr>
            <p:cNvPr id="350" name="Rechteck 100"/>
            <p:cNvSpPr/>
            <p:nvPr/>
          </p:nvSpPr>
          <p:spPr>
            <a:xfrm>
              <a:off x="4741920" y="332820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51" name="Rechteck 101"/>
            <p:cNvSpPr/>
            <p:nvPr/>
          </p:nvSpPr>
          <p:spPr>
            <a:xfrm>
              <a:off x="4611600" y="290304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52" name="Pfeil nach rechts 102"/>
            <p:cNvSpPr/>
            <p:nvPr/>
          </p:nvSpPr>
          <p:spPr>
            <a:xfrm>
              <a:off x="2706480" y="2163960"/>
              <a:ext cx="40806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de-DE" sz="3000" spc="-1" strike="noStrike">
                <a:solidFill>
                  <a:srgbClr val="000000"/>
                </a:solidFill>
                <a:latin typeface="Arial"/>
                <a:ea typeface="Arial"/>
              </a:rPr>
              <a:t>Answers on Single-cycle Processor 1</a:t>
            </a:r>
            <a:endParaRPr b="0" lang="en-GB" sz="3000" spc="-1" strike="noStrike">
              <a:solidFill>
                <a:srgbClr val="000000"/>
              </a:solidFill>
              <a:latin typeface="Arial"/>
            </a:endParaRPr>
          </a:p>
        </p:txBody>
      </p:sp>
      <p:sp>
        <p:nvSpPr>
          <p:cNvPr id="354" name="PlaceHolder 2"/>
          <p:cNvSpPr>
            <a:spLocks noGrp="1"/>
          </p:cNvSpPr>
          <p:nvPr>
            <p:ph/>
          </p:nvPr>
        </p:nvSpPr>
        <p:spPr>
          <a:xfrm>
            <a:off x="455760" y="95904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de-DE" sz="1800" spc="-1" strike="noStrike">
                <a:solidFill>
                  <a:srgbClr val="000000"/>
                </a:solidFill>
                <a:latin typeface="Arial"/>
                <a:ea typeface="Arial"/>
              </a:rPr>
              <a:t>A1: </a:t>
            </a:r>
            <a:r>
              <a:rPr b="0" lang="en-US" sz="1800" spc="-1" strike="noStrike">
                <a:solidFill>
                  <a:srgbClr val="000000"/>
                </a:solidFill>
                <a:latin typeface="Courier New"/>
                <a:ea typeface="Arial"/>
              </a:rPr>
              <a:t>ADDI a1,a2,4</a:t>
            </a:r>
            <a:endParaRPr b="0" lang="en-GB" sz="1800" spc="-1" strike="noStrike">
              <a:solidFill>
                <a:srgbClr val="000000"/>
              </a:solidFill>
              <a:latin typeface="Arial"/>
            </a:endParaRPr>
          </a:p>
        </p:txBody>
      </p:sp>
      <p:grpSp>
        <p:nvGrpSpPr>
          <p:cNvPr id="355" name="Gruppieren 10"/>
          <p:cNvGrpSpPr/>
          <p:nvPr/>
        </p:nvGrpSpPr>
        <p:grpSpPr>
          <a:xfrm>
            <a:off x="206640" y="1582200"/>
            <a:ext cx="8730360" cy="3168000"/>
            <a:chOff x="206640" y="1582200"/>
            <a:chExt cx="8730360" cy="3168000"/>
          </a:xfrm>
        </p:grpSpPr>
        <p:sp>
          <p:nvSpPr>
            <p:cNvPr id="356" name="Rechteckiger Pfeil 61"/>
            <p:cNvSpPr/>
            <p:nvPr/>
          </p:nvSpPr>
          <p:spPr>
            <a:xfrm flipV="1">
              <a:off x="4570560" y="3704760"/>
              <a:ext cx="2266560" cy="727200"/>
            </a:xfrm>
            <a:prstGeom prst="bentArrow">
              <a:avLst>
                <a:gd name="adj1" fmla="val 13448"/>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57" name="Rechteckiger Pfeil 46"/>
            <p:cNvSpPr/>
            <p:nvPr/>
          </p:nvSpPr>
          <p:spPr>
            <a:xfrm flipV="1">
              <a:off x="2779920" y="3715200"/>
              <a:ext cx="241200" cy="71712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58" name="Rechteckiger Pfeil 29"/>
            <p:cNvSpPr/>
            <p:nvPr/>
          </p:nvSpPr>
          <p:spPr>
            <a:xfrm flipV="1">
              <a:off x="2782440" y="3418560"/>
              <a:ext cx="241200" cy="36720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59" name="Rechteck 13"/>
            <p:cNvSpPr/>
            <p:nvPr/>
          </p:nvSpPr>
          <p:spPr>
            <a:xfrm>
              <a:off x="515520" y="3144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PC</a:t>
              </a:r>
              <a:endParaRPr b="0" lang="en-GB" sz="1100" spc="-1" strike="noStrike">
                <a:solidFill>
                  <a:srgbClr val="000000"/>
                </a:solidFill>
                <a:latin typeface="Arial"/>
              </a:endParaRPr>
            </a:p>
          </p:txBody>
        </p:sp>
        <p:sp>
          <p:nvSpPr>
            <p:cNvPr id="360" name="Pfeil nach rechts 14"/>
            <p:cNvSpPr/>
            <p:nvPr/>
          </p:nvSpPr>
          <p:spPr>
            <a:xfrm>
              <a:off x="915480" y="3261600"/>
              <a:ext cx="2592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61" name="Rechteck 15"/>
            <p:cNvSpPr/>
            <p:nvPr/>
          </p:nvSpPr>
          <p:spPr>
            <a:xfrm>
              <a:off x="1176840" y="2923200"/>
              <a:ext cx="879120" cy="9446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Instruction Memory</a:t>
              </a:r>
              <a:endParaRPr b="0" lang="en-GB" sz="1100" spc="-1" strike="noStrike">
                <a:solidFill>
                  <a:srgbClr val="000000"/>
                </a:solidFill>
                <a:latin typeface="Arial"/>
              </a:endParaRPr>
            </a:p>
          </p:txBody>
        </p:sp>
        <p:sp>
          <p:nvSpPr>
            <p:cNvPr id="362" name="Pfeil nach rechts 16"/>
            <p:cNvSpPr/>
            <p:nvPr/>
          </p:nvSpPr>
          <p:spPr>
            <a:xfrm>
              <a:off x="2056680" y="3261600"/>
              <a:ext cx="2386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63" name="Rechteck 17"/>
            <p:cNvSpPr/>
            <p:nvPr/>
          </p:nvSpPr>
          <p:spPr>
            <a:xfrm>
              <a:off x="2296080" y="31604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IR</a:t>
              </a:r>
              <a:endParaRPr b="0" lang="en-GB" sz="1100" spc="-1" strike="noStrike">
                <a:solidFill>
                  <a:srgbClr val="000000"/>
                </a:solidFill>
                <a:latin typeface="Arial"/>
              </a:endParaRPr>
            </a:p>
          </p:txBody>
        </p:sp>
        <p:sp>
          <p:nvSpPr>
            <p:cNvPr id="364" name="Rechteckiger Pfeil 18"/>
            <p:cNvSpPr/>
            <p:nvPr/>
          </p:nvSpPr>
          <p:spPr>
            <a:xfrm>
              <a:off x="949680" y="2156400"/>
              <a:ext cx="216000" cy="1171080"/>
            </a:xfrm>
            <a:prstGeom prst="bentArrow">
              <a:avLst>
                <a:gd name="adj1" fmla="val 38946"/>
                <a:gd name="adj2" fmla="val 43000"/>
                <a:gd name="adj3" fmla="val 33599"/>
                <a:gd name="adj4" fmla="val 15238"/>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65" name="Rechteck 19"/>
            <p:cNvSpPr/>
            <p:nvPr/>
          </p:nvSpPr>
          <p:spPr>
            <a:xfrm>
              <a:off x="953640" y="3273120"/>
              <a:ext cx="74160" cy="7416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66" name="Rechteck 22"/>
            <p:cNvSpPr/>
            <p:nvPr/>
          </p:nvSpPr>
          <p:spPr>
            <a:xfrm>
              <a:off x="1173600" y="20228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+4</a:t>
              </a:r>
              <a:endParaRPr b="0" lang="en-GB" sz="1100" spc="-1" strike="noStrike">
                <a:solidFill>
                  <a:srgbClr val="000000"/>
                </a:solidFill>
                <a:latin typeface="Arial"/>
              </a:endParaRPr>
            </a:p>
          </p:txBody>
        </p:sp>
        <p:sp>
          <p:nvSpPr>
            <p:cNvPr id="367" name="Rechteck 23"/>
            <p:cNvSpPr/>
            <p:nvPr/>
          </p:nvSpPr>
          <p:spPr>
            <a:xfrm>
              <a:off x="2299320" y="2033640"/>
              <a:ext cx="399240" cy="430560"/>
            </a:xfrm>
            <a:prstGeom prst="rect">
              <a:avLst/>
            </a:prstGeom>
            <a:no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NPC</a:t>
              </a:r>
              <a:endParaRPr b="0" lang="en-GB" sz="1100" spc="-1" strike="noStrike">
                <a:solidFill>
                  <a:srgbClr val="000000"/>
                </a:solidFill>
                <a:latin typeface="Arial"/>
              </a:endParaRPr>
            </a:p>
          </p:txBody>
        </p:sp>
        <p:sp>
          <p:nvSpPr>
            <p:cNvPr id="368" name="Pfeil nach rechts 24"/>
            <p:cNvSpPr/>
            <p:nvPr/>
          </p:nvSpPr>
          <p:spPr>
            <a:xfrm>
              <a:off x="1591920" y="2156400"/>
              <a:ext cx="69876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69" name="Rechteck 25"/>
            <p:cNvSpPr/>
            <p:nvPr/>
          </p:nvSpPr>
          <p:spPr>
            <a:xfrm>
              <a:off x="3028680" y="2825640"/>
              <a:ext cx="734400" cy="11930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Registers</a:t>
              </a:r>
              <a:endParaRPr b="0" lang="en-GB" sz="1100" spc="-1" strike="noStrike">
                <a:solidFill>
                  <a:srgbClr val="000000"/>
                </a:solidFill>
                <a:latin typeface="Arial"/>
              </a:endParaRPr>
            </a:p>
          </p:txBody>
        </p:sp>
        <p:sp>
          <p:nvSpPr>
            <p:cNvPr id="370" name="Pfeil nach rechts 26"/>
            <p:cNvSpPr/>
            <p:nvPr/>
          </p:nvSpPr>
          <p:spPr>
            <a:xfrm>
              <a:off x="2698560" y="328320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71" name="Rechteckiger Pfeil 27"/>
            <p:cNvSpPr/>
            <p:nvPr/>
          </p:nvSpPr>
          <p:spPr>
            <a:xfrm>
              <a:off x="2779920" y="3021840"/>
              <a:ext cx="241200" cy="30564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72" name="Rechteck 28"/>
            <p:cNvSpPr/>
            <p:nvPr/>
          </p:nvSpPr>
          <p:spPr>
            <a:xfrm>
              <a:off x="2788920" y="3291120"/>
              <a:ext cx="87120" cy="4950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373" name="Rechteck 30"/>
            <p:cNvSpPr/>
            <p:nvPr/>
          </p:nvSpPr>
          <p:spPr>
            <a:xfrm>
              <a:off x="4095360" y="2928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a:t>
              </a:r>
              <a:endParaRPr b="0" lang="en-GB" sz="1100" spc="-1" strike="noStrike">
                <a:solidFill>
                  <a:srgbClr val="000000"/>
                </a:solidFill>
                <a:latin typeface="Arial"/>
              </a:endParaRPr>
            </a:p>
          </p:txBody>
        </p:sp>
        <p:sp>
          <p:nvSpPr>
            <p:cNvPr id="374" name="Rechteck 31"/>
            <p:cNvSpPr/>
            <p:nvPr/>
          </p:nvSpPr>
          <p:spPr>
            <a:xfrm>
              <a:off x="4084200" y="343548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a:t>
              </a:r>
              <a:endParaRPr b="0" lang="en-GB" sz="1100" spc="-1" strike="noStrike">
                <a:solidFill>
                  <a:srgbClr val="000000"/>
                </a:solidFill>
                <a:latin typeface="Arial"/>
              </a:endParaRPr>
            </a:p>
          </p:txBody>
        </p:sp>
        <p:grpSp>
          <p:nvGrpSpPr>
            <p:cNvPr id="375" name="Gruppieren 32"/>
            <p:cNvGrpSpPr/>
            <p:nvPr/>
          </p:nvGrpSpPr>
          <p:grpSpPr>
            <a:xfrm>
              <a:off x="4914720" y="2571840"/>
              <a:ext cx="323280" cy="702720"/>
              <a:chOff x="4914720" y="2571840"/>
              <a:chExt cx="323280" cy="702720"/>
            </a:xfrm>
          </p:grpSpPr>
          <p:sp>
            <p:nvSpPr>
              <p:cNvPr id="376" name="Textfeld 33"/>
              <p:cNvSpPr/>
              <p:nvPr/>
            </p:nvSpPr>
            <p:spPr>
              <a:xfrm>
                <a:off x="4914720" y="262620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377" name="Gerade Verbindung 117"/>
              <p:cNvCxnSpPr/>
              <p:nvPr/>
            </p:nvCxnSpPr>
            <p:spPr>
              <a:xfrm>
                <a:off x="4968360" y="2571840"/>
                <a:ext cx="720" cy="703080"/>
              </a:xfrm>
              <a:prstGeom prst="straightConnector1">
                <a:avLst/>
              </a:prstGeom>
              <a:ln w="9525">
                <a:solidFill>
                  <a:srgbClr val="000000"/>
                </a:solidFill>
                <a:round/>
              </a:ln>
            </p:spPr>
          </p:cxnSp>
          <p:cxnSp>
            <p:nvCxnSpPr>
              <p:cNvPr id="378" name="Gerade Verbindung 119"/>
              <p:cNvCxnSpPr/>
              <p:nvPr/>
            </p:nvCxnSpPr>
            <p:spPr>
              <a:xfrm>
                <a:off x="4968360" y="2571840"/>
                <a:ext cx="216720" cy="162720"/>
              </a:xfrm>
              <a:prstGeom prst="straightConnector1">
                <a:avLst/>
              </a:prstGeom>
              <a:ln w="9525">
                <a:solidFill>
                  <a:srgbClr val="000000"/>
                </a:solidFill>
                <a:round/>
              </a:ln>
            </p:spPr>
          </p:cxnSp>
          <p:cxnSp>
            <p:nvCxnSpPr>
              <p:cNvPr id="379" name="Gerade Verbindung 121"/>
              <p:cNvCxnSpPr/>
              <p:nvPr/>
            </p:nvCxnSpPr>
            <p:spPr>
              <a:xfrm>
                <a:off x="5184360" y="2733840"/>
                <a:ext cx="720" cy="379080"/>
              </a:xfrm>
              <a:prstGeom prst="straightConnector1">
                <a:avLst/>
              </a:prstGeom>
              <a:ln w="9525">
                <a:solidFill>
                  <a:srgbClr val="000000"/>
                </a:solidFill>
                <a:round/>
              </a:ln>
            </p:spPr>
          </p:cxnSp>
          <p:cxnSp>
            <p:nvCxnSpPr>
              <p:cNvPr id="380" name="Gerade Verbindung 122"/>
              <p:cNvCxnSpPr/>
              <p:nvPr/>
            </p:nvCxnSpPr>
            <p:spPr>
              <a:xfrm flipV="1">
                <a:off x="4968360" y="3112200"/>
                <a:ext cx="216720" cy="162720"/>
              </a:xfrm>
              <a:prstGeom prst="straightConnector1">
                <a:avLst/>
              </a:prstGeom>
              <a:ln w="9525">
                <a:solidFill>
                  <a:srgbClr val="000000"/>
                </a:solidFill>
                <a:round/>
              </a:ln>
            </p:spPr>
          </p:cxnSp>
        </p:grpSp>
        <p:grpSp>
          <p:nvGrpSpPr>
            <p:cNvPr id="381" name="Gruppieren 38"/>
            <p:cNvGrpSpPr/>
            <p:nvPr/>
          </p:nvGrpSpPr>
          <p:grpSpPr>
            <a:xfrm>
              <a:off x="4914720" y="3487320"/>
              <a:ext cx="323280" cy="702720"/>
              <a:chOff x="4914720" y="3487320"/>
              <a:chExt cx="323280" cy="702720"/>
            </a:xfrm>
          </p:grpSpPr>
          <p:sp>
            <p:nvSpPr>
              <p:cNvPr id="382" name="Textfeld 39"/>
              <p:cNvSpPr/>
              <p:nvPr/>
            </p:nvSpPr>
            <p:spPr>
              <a:xfrm>
                <a:off x="4914720" y="354168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383" name="Gerade Verbindung 117"/>
              <p:cNvCxnSpPr/>
              <p:nvPr/>
            </p:nvCxnSpPr>
            <p:spPr>
              <a:xfrm>
                <a:off x="4968360" y="3487320"/>
                <a:ext cx="720" cy="703080"/>
              </a:xfrm>
              <a:prstGeom prst="straightConnector1">
                <a:avLst/>
              </a:prstGeom>
              <a:ln w="9525">
                <a:solidFill>
                  <a:srgbClr val="000000"/>
                </a:solidFill>
                <a:round/>
              </a:ln>
            </p:spPr>
          </p:cxnSp>
          <p:cxnSp>
            <p:nvCxnSpPr>
              <p:cNvPr id="384" name="Gerade Verbindung 119"/>
              <p:cNvCxnSpPr/>
              <p:nvPr/>
            </p:nvCxnSpPr>
            <p:spPr>
              <a:xfrm>
                <a:off x="4968360" y="3487320"/>
                <a:ext cx="216720" cy="162720"/>
              </a:xfrm>
              <a:prstGeom prst="straightConnector1">
                <a:avLst/>
              </a:prstGeom>
              <a:ln w="9525">
                <a:solidFill>
                  <a:srgbClr val="000000"/>
                </a:solidFill>
                <a:round/>
              </a:ln>
            </p:spPr>
          </p:cxnSp>
          <p:cxnSp>
            <p:nvCxnSpPr>
              <p:cNvPr id="385" name="Gerade Verbindung 121"/>
              <p:cNvCxnSpPr/>
              <p:nvPr/>
            </p:nvCxnSpPr>
            <p:spPr>
              <a:xfrm>
                <a:off x="5184360" y="3649320"/>
                <a:ext cx="720" cy="378720"/>
              </a:xfrm>
              <a:prstGeom prst="straightConnector1">
                <a:avLst/>
              </a:prstGeom>
              <a:ln w="9525">
                <a:solidFill>
                  <a:srgbClr val="000000"/>
                </a:solidFill>
                <a:round/>
              </a:ln>
            </p:spPr>
          </p:cxnSp>
          <p:cxnSp>
            <p:nvCxnSpPr>
              <p:cNvPr id="386" name="Gerade Verbindung 122"/>
              <p:cNvCxnSpPr/>
              <p:nvPr/>
            </p:nvCxnSpPr>
            <p:spPr>
              <a:xfrm flipV="1">
                <a:off x="4968360" y="4027320"/>
                <a:ext cx="216720" cy="163080"/>
              </a:xfrm>
              <a:prstGeom prst="straightConnector1">
                <a:avLst/>
              </a:prstGeom>
              <a:ln w="9525">
                <a:solidFill>
                  <a:srgbClr val="000000"/>
                </a:solidFill>
                <a:round/>
              </a:ln>
            </p:spPr>
          </p:cxnSp>
        </p:grpSp>
        <p:sp>
          <p:nvSpPr>
            <p:cNvPr id="387" name="Rechteck 44"/>
            <p:cNvSpPr/>
            <p:nvPr/>
          </p:nvSpPr>
          <p:spPr>
            <a:xfrm>
              <a:off x="3021480" y="4088160"/>
              <a:ext cx="7416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Sign Extend</a:t>
              </a:r>
              <a:endParaRPr b="0" lang="en-GB" sz="1100" spc="-1" strike="noStrike">
                <a:solidFill>
                  <a:srgbClr val="000000"/>
                </a:solidFill>
                <a:latin typeface="Arial"/>
              </a:endParaRPr>
            </a:p>
          </p:txBody>
        </p:sp>
        <p:sp>
          <p:nvSpPr>
            <p:cNvPr id="388" name="Rechteck 45"/>
            <p:cNvSpPr/>
            <p:nvPr/>
          </p:nvSpPr>
          <p:spPr>
            <a:xfrm>
              <a:off x="4100040" y="3994560"/>
              <a:ext cx="4050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imm</a:t>
              </a:r>
              <a:endParaRPr b="0" lang="en-GB" sz="1100" spc="-1" strike="noStrike">
                <a:solidFill>
                  <a:srgbClr val="000000"/>
                </a:solidFill>
                <a:latin typeface="Arial"/>
              </a:endParaRPr>
            </a:p>
          </p:txBody>
        </p:sp>
        <p:sp>
          <p:nvSpPr>
            <p:cNvPr id="389" name="Pfeil nach rechts 47"/>
            <p:cNvSpPr/>
            <p:nvPr/>
          </p:nvSpPr>
          <p:spPr>
            <a:xfrm>
              <a:off x="3768120" y="3076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0" name="Pfeil nach rechts 48"/>
            <p:cNvSpPr/>
            <p:nvPr/>
          </p:nvSpPr>
          <p:spPr>
            <a:xfrm>
              <a:off x="3763800" y="3571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1" name="Pfeil nach rechts 49"/>
            <p:cNvSpPr/>
            <p:nvPr/>
          </p:nvSpPr>
          <p:spPr>
            <a:xfrm>
              <a:off x="3768120" y="421092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2" name="Pfeil nach rechts 50"/>
            <p:cNvSpPr/>
            <p:nvPr/>
          </p:nvSpPr>
          <p:spPr>
            <a:xfrm>
              <a:off x="4493160" y="3075840"/>
              <a:ext cx="4672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3" name="Pfeil nach rechts 51"/>
            <p:cNvSpPr/>
            <p:nvPr/>
          </p:nvSpPr>
          <p:spPr>
            <a:xfrm>
              <a:off x="1039320" y="2651760"/>
              <a:ext cx="392868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4" name="Pfeil nach rechts 52"/>
            <p:cNvSpPr/>
            <p:nvPr/>
          </p:nvSpPr>
          <p:spPr>
            <a:xfrm>
              <a:off x="4497480" y="3563640"/>
              <a:ext cx="4654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5" name="Pfeil nach rechts 53"/>
            <p:cNvSpPr/>
            <p:nvPr/>
          </p:nvSpPr>
          <p:spPr>
            <a:xfrm>
              <a:off x="4507920" y="4003200"/>
              <a:ext cx="4471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6" name="Freihandform 54"/>
            <p:cNvSpPr/>
            <p:nvPr/>
          </p:nvSpPr>
          <p:spPr>
            <a:xfrm rot="16200000">
              <a:off x="4912200" y="3237120"/>
              <a:ext cx="1245960" cy="334800"/>
            </a:xfrm>
            <a:custGeom>
              <a:avLst/>
              <a:gdLst>
                <a:gd name="textAreaLeft" fmla="*/ 0 w 1245960"/>
                <a:gd name="textAreaRight" fmla="*/ 1246680 w 1245960"/>
                <a:gd name="textAreaTop" fmla="*/ 0 h 334800"/>
                <a:gd name="textAreaBottom" fmla="*/ 335520 h 334800"/>
              </a:gdLst>
              <a:ahLst/>
              <a:rect l="textAreaLeft" t="textAreaTop" r="textAreaRight" b="textAreaBottom"/>
              <a:pathLst>
                <a:path w="1226820" h="289560">
                  <a:moveTo>
                    <a:pt x="160020" y="289560"/>
                  </a:moveTo>
                  <a:lnTo>
                    <a:pt x="990600" y="285750"/>
                  </a:lnTo>
                  <a:lnTo>
                    <a:pt x="1226820" y="0"/>
                  </a:lnTo>
                  <a:lnTo>
                    <a:pt x="739140" y="0"/>
                  </a:lnTo>
                  <a:lnTo>
                    <a:pt x="571500" y="53340"/>
                  </a:lnTo>
                  <a:lnTo>
                    <a:pt x="419100" y="0"/>
                  </a:lnTo>
                  <a:lnTo>
                    <a:pt x="0" y="3810"/>
                  </a:lnTo>
                  <a:lnTo>
                    <a:pt x="160020" y="289560"/>
                  </a:lnTo>
                  <a:close/>
                </a:path>
              </a:pathLst>
            </a:custGeom>
            <a:solidFill>
              <a:schemeClr val="accent2">
                <a:lumMod val="40000"/>
                <a:lumOff val="60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defTabSz="685800">
                <a:lnSpc>
                  <a:spcPct val="100000"/>
                </a:lnSpc>
              </a:pPr>
              <a:r>
                <a:rPr b="0" lang="en-US" sz="1500" spc="-1" strike="noStrike">
                  <a:solidFill>
                    <a:schemeClr val="dk1"/>
                  </a:solidFill>
                  <a:latin typeface="Arial"/>
                  <a:ea typeface="Arial"/>
                </a:rPr>
                <a:t>ALU</a:t>
              </a:r>
              <a:endParaRPr b="0" lang="en-GB" sz="1500" spc="-1" strike="noStrike">
                <a:solidFill>
                  <a:srgbClr val="000000"/>
                </a:solidFill>
                <a:latin typeface="Arial"/>
              </a:endParaRPr>
            </a:p>
          </p:txBody>
        </p:sp>
        <p:sp>
          <p:nvSpPr>
            <p:cNvPr id="397" name="Pfeil nach rechts 55"/>
            <p:cNvSpPr/>
            <p:nvPr/>
          </p:nvSpPr>
          <p:spPr>
            <a:xfrm>
              <a:off x="5189040" y="2863440"/>
              <a:ext cx="1731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8" name="Pfeil nach rechts 56"/>
            <p:cNvSpPr/>
            <p:nvPr/>
          </p:nvSpPr>
          <p:spPr>
            <a:xfrm>
              <a:off x="5208840" y="3745800"/>
              <a:ext cx="163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399" name="Rechteck 57"/>
            <p:cNvSpPr/>
            <p:nvPr/>
          </p:nvSpPr>
          <p:spPr>
            <a:xfrm>
              <a:off x="5915160" y="3183120"/>
              <a:ext cx="57960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ALU output</a:t>
              </a:r>
              <a:endParaRPr b="0" lang="en-GB" sz="1100" spc="-1" strike="noStrike">
                <a:solidFill>
                  <a:srgbClr val="000000"/>
                </a:solidFill>
                <a:latin typeface="Arial"/>
              </a:endParaRPr>
            </a:p>
          </p:txBody>
        </p:sp>
        <p:sp>
          <p:nvSpPr>
            <p:cNvPr id="400" name="Pfeil nach rechts 58"/>
            <p:cNvSpPr/>
            <p:nvPr/>
          </p:nvSpPr>
          <p:spPr>
            <a:xfrm>
              <a:off x="5703840" y="3334680"/>
              <a:ext cx="20772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01" name="Rechteck 59"/>
            <p:cNvSpPr/>
            <p:nvPr/>
          </p:nvSpPr>
          <p:spPr>
            <a:xfrm>
              <a:off x="6837840" y="3144960"/>
              <a:ext cx="659160" cy="13982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Data Memory</a:t>
              </a:r>
              <a:endParaRPr b="0" lang="en-GB" sz="1100" spc="-1" strike="noStrike">
                <a:solidFill>
                  <a:srgbClr val="000000"/>
                </a:solidFill>
                <a:latin typeface="Arial"/>
              </a:endParaRPr>
            </a:p>
          </p:txBody>
        </p:sp>
        <p:sp>
          <p:nvSpPr>
            <p:cNvPr id="402" name="Pfeil nach rechts 60"/>
            <p:cNvSpPr/>
            <p:nvPr/>
          </p:nvSpPr>
          <p:spPr>
            <a:xfrm>
              <a:off x="6505920" y="3348000"/>
              <a:ext cx="322560" cy="185040"/>
            </a:xfrm>
            <a:prstGeom prst="rightArrow">
              <a:avLst>
                <a:gd name="adj1" fmla="val 50000"/>
                <a:gd name="adj2" fmla="val 50000"/>
              </a:avLst>
            </a:prstGeom>
            <a:solidFill>
              <a:srgbClr val="ffc000"/>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03" name="Rechteck 62"/>
            <p:cNvSpPr/>
            <p:nvPr/>
          </p:nvSpPr>
          <p:spPr>
            <a:xfrm>
              <a:off x="4583160" y="3619080"/>
              <a:ext cx="7488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04" name="Rechteck 63"/>
            <p:cNvSpPr/>
            <p:nvPr/>
          </p:nvSpPr>
          <p:spPr>
            <a:xfrm>
              <a:off x="7723800" y="3169080"/>
              <a:ext cx="44424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LMD</a:t>
              </a:r>
              <a:endParaRPr b="0" lang="en-GB" sz="1100" spc="-1" strike="noStrike">
                <a:solidFill>
                  <a:srgbClr val="000000"/>
                </a:solidFill>
                <a:latin typeface="Arial"/>
              </a:endParaRPr>
            </a:p>
          </p:txBody>
        </p:sp>
        <p:sp>
          <p:nvSpPr>
            <p:cNvPr id="405" name="Pfeil nach rechts 64"/>
            <p:cNvSpPr/>
            <p:nvPr/>
          </p:nvSpPr>
          <p:spPr>
            <a:xfrm>
              <a:off x="7505280" y="3343320"/>
              <a:ext cx="208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06" name="Pfeil nach rechts 65"/>
            <p:cNvSpPr/>
            <p:nvPr/>
          </p:nvSpPr>
          <p:spPr>
            <a:xfrm>
              <a:off x="8176320" y="3353400"/>
              <a:ext cx="2077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nvGrpSpPr>
            <p:cNvPr id="407" name="Gruppieren 66"/>
            <p:cNvGrpSpPr/>
            <p:nvPr/>
          </p:nvGrpSpPr>
          <p:grpSpPr>
            <a:xfrm>
              <a:off x="8335440" y="2842560"/>
              <a:ext cx="323280" cy="811440"/>
              <a:chOff x="8335440" y="2842560"/>
              <a:chExt cx="323280" cy="811440"/>
            </a:xfrm>
          </p:grpSpPr>
          <p:sp>
            <p:nvSpPr>
              <p:cNvPr id="408" name="Textfeld 67"/>
              <p:cNvSpPr/>
              <p:nvPr/>
            </p:nvSpPr>
            <p:spPr>
              <a:xfrm>
                <a:off x="8335440" y="2904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409" name="Gerade Verbindung 117"/>
              <p:cNvCxnSpPr/>
              <p:nvPr/>
            </p:nvCxnSpPr>
            <p:spPr>
              <a:xfrm>
                <a:off x="8389440" y="2842560"/>
                <a:ext cx="720" cy="811800"/>
              </a:xfrm>
              <a:prstGeom prst="straightConnector1">
                <a:avLst/>
              </a:prstGeom>
              <a:ln w="9525">
                <a:solidFill>
                  <a:srgbClr val="000000"/>
                </a:solidFill>
                <a:round/>
              </a:ln>
            </p:spPr>
          </p:cxnSp>
          <p:cxnSp>
            <p:nvCxnSpPr>
              <p:cNvPr id="410" name="Gerade Verbindung 119"/>
              <p:cNvCxnSpPr/>
              <p:nvPr/>
            </p:nvCxnSpPr>
            <p:spPr>
              <a:xfrm>
                <a:off x="8389440" y="2842560"/>
                <a:ext cx="216720" cy="187920"/>
              </a:xfrm>
              <a:prstGeom prst="straightConnector1">
                <a:avLst/>
              </a:prstGeom>
              <a:ln w="9525">
                <a:solidFill>
                  <a:srgbClr val="000000"/>
                </a:solidFill>
                <a:round/>
              </a:ln>
            </p:spPr>
          </p:cxnSp>
          <p:cxnSp>
            <p:nvCxnSpPr>
              <p:cNvPr id="411" name="Gerade Verbindung 121"/>
              <p:cNvCxnSpPr/>
              <p:nvPr/>
            </p:nvCxnSpPr>
            <p:spPr>
              <a:xfrm>
                <a:off x="8605440" y="3029760"/>
                <a:ext cx="720" cy="437400"/>
              </a:xfrm>
              <a:prstGeom prst="straightConnector1">
                <a:avLst/>
              </a:prstGeom>
              <a:ln w="9525">
                <a:solidFill>
                  <a:srgbClr val="000000"/>
                </a:solidFill>
                <a:round/>
              </a:ln>
            </p:spPr>
          </p:cxnSp>
          <p:cxnSp>
            <p:nvCxnSpPr>
              <p:cNvPr id="412" name="Gerade Verbindung 122"/>
              <p:cNvCxnSpPr/>
              <p:nvPr/>
            </p:nvCxnSpPr>
            <p:spPr>
              <a:xfrm flipV="1">
                <a:off x="8389440" y="3466440"/>
                <a:ext cx="216720" cy="187920"/>
              </a:xfrm>
              <a:prstGeom prst="straightConnector1">
                <a:avLst/>
              </a:prstGeom>
              <a:ln w="9525">
                <a:solidFill>
                  <a:srgbClr val="000000"/>
                </a:solidFill>
                <a:round/>
              </a:ln>
            </p:spPr>
          </p:cxnSp>
        </p:grpSp>
        <p:grpSp>
          <p:nvGrpSpPr>
            <p:cNvPr id="413" name="Gruppieren 72"/>
            <p:cNvGrpSpPr/>
            <p:nvPr/>
          </p:nvGrpSpPr>
          <p:grpSpPr>
            <a:xfrm>
              <a:off x="6752160" y="1987200"/>
              <a:ext cx="323280" cy="811440"/>
              <a:chOff x="6752160" y="1987200"/>
              <a:chExt cx="323280" cy="811440"/>
            </a:xfrm>
          </p:grpSpPr>
          <p:sp>
            <p:nvSpPr>
              <p:cNvPr id="414" name="Textfeld 73"/>
              <p:cNvSpPr/>
              <p:nvPr/>
            </p:nvSpPr>
            <p:spPr>
              <a:xfrm>
                <a:off x="6752160" y="2049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415" name="Gerade Verbindung 117"/>
              <p:cNvCxnSpPr/>
              <p:nvPr/>
            </p:nvCxnSpPr>
            <p:spPr>
              <a:xfrm>
                <a:off x="6806160" y="1987200"/>
                <a:ext cx="720" cy="811800"/>
              </a:xfrm>
              <a:prstGeom prst="straightConnector1">
                <a:avLst/>
              </a:prstGeom>
              <a:ln w="9525">
                <a:solidFill>
                  <a:srgbClr val="000000"/>
                </a:solidFill>
                <a:round/>
              </a:ln>
            </p:spPr>
          </p:cxnSp>
          <p:cxnSp>
            <p:nvCxnSpPr>
              <p:cNvPr id="416" name="Gerade Verbindung 119"/>
              <p:cNvCxnSpPr/>
              <p:nvPr/>
            </p:nvCxnSpPr>
            <p:spPr>
              <a:xfrm>
                <a:off x="6806160" y="1987200"/>
                <a:ext cx="216720" cy="187920"/>
              </a:xfrm>
              <a:prstGeom prst="straightConnector1">
                <a:avLst/>
              </a:prstGeom>
              <a:ln w="9525">
                <a:solidFill>
                  <a:srgbClr val="000000"/>
                </a:solidFill>
                <a:round/>
              </a:ln>
            </p:spPr>
          </p:cxnSp>
          <p:cxnSp>
            <p:nvCxnSpPr>
              <p:cNvPr id="417" name="Gerade Verbindung 121"/>
              <p:cNvCxnSpPr/>
              <p:nvPr/>
            </p:nvCxnSpPr>
            <p:spPr>
              <a:xfrm>
                <a:off x="7022160" y="2174400"/>
                <a:ext cx="720" cy="437400"/>
              </a:xfrm>
              <a:prstGeom prst="straightConnector1">
                <a:avLst/>
              </a:prstGeom>
              <a:ln w="9525">
                <a:solidFill>
                  <a:srgbClr val="000000"/>
                </a:solidFill>
                <a:round/>
              </a:ln>
            </p:spPr>
          </p:cxnSp>
          <p:cxnSp>
            <p:nvCxnSpPr>
              <p:cNvPr id="418" name="Gerade Verbindung 122"/>
              <p:cNvCxnSpPr/>
              <p:nvPr/>
            </p:nvCxnSpPr>
            <p:spPr>
              <a:xfrm flipV="1">
                <a:off x="6806160" y="2611080"/>
                <a:ext cx="216720" cy="187920"/>
              </a:xfrm>
              <a:prstGeom prst="straightConnector1">
                <a:avLst/>
              </a:prstGeom>
              <a:ln w="9525">
                <a:solidFill>
                  <a:srgbClr val="000000"/>
                </a:solidFill>
                <a:round/>
              </a:ln>
            </p:spPr>
          </p:cxnSp>
        </p:grpSp>
        <p:sp>
          <p:nvSpPr>
            <p:cNvPr id="419" name="Rechteckiger Pfeil 78"/>
            <p:cNvSpPr/>
            <p:nvPr/>
          </p:nvSpPr>
          <p:spPr>
            <a:xfrm>
              <a:off x="6545880" y="2402280"/>
              <a:ext cx="241200" cy="100188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20" name="Rechteck 80"/>
            <p:cNvSpPr/>
            <p:nvPr/>
          </p:nvSpPr>
          <p:spPr>
            <a:xfrm flipH="1">
              <a:off x="1019520" y="2718000"/>
              <a:ext cx="52920" cy="5112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25560" bIns="25560" anchor="t">
              <a:noAutofit/>
            </a:bodyPr>
            <a:p>
              <a:pPr algn="r" defTabSz="685800">
                <a:lnSpc>
                  <a:spcPct val="100000"/>
                </a:lnSpc>
              </a:pPr>
              <a:endParaRPr b="0" lang="de-DE" sz="1500" spc="-1" strike="noStrike">
                <a:solidFill>
                  <a:schemeClr val="dk1"/>
                </a:solidFill>
                <a:latin typeface="Arial"/>
                <a:ea typeface="Arial"/>
              </a:endParaRPr>
            </a:p>
          </p:txBody>
        </p:sp>
        <p:sp>
          <p:nvSpPr>
            <p:cNvPr id="421" name="Pfeil nach rechts 81"/>
            <p:cNvSpPr/>
            <p:nvPr/>
          </p:nvSpPr>
          <p:spPr>
            <a:xfrm>
              <a:off x="6639120" y="2933640"/>
              <a:ext cx="1744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22" name="Rechteck 82"/>
            <p:cNvSpPr/>
            <p:nvPr/>
          </p:nvSpPr>
          <p:spPr>
            <a:xfrm>
              <a:off x="6616080" y="2987640"/>
              <a:ext cx="45000" cy="691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23" name="Rechteck 83"/>
            <p:cNvSpPr/>
            <p:nvPr/>
          </p:nvSpPr>
          <p:spPr>
            <a:xfrm>
              <a:off x="6509880" y="3395880"/>
              <a:ext cx="133200" cy="8208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24" name="180-Grad-Pfeil 84"/>
            <p:cNvSpPr/>
            <p:nvPr/>
          </p:nvSpPr>
          <p:spPr>
            <a:xfrm flipH="1" flipV="1" rot="5400000">
              <a:off x="2394360" y="3958920"/>
              <a:ext cx="927000" cy="644400"/>
            </a:xfrm>
            <a:prstGeom prst="uturnArrow">
              <a:avLst>
                <a:gd name="adj1" fmla="val 16662"/>
                <a:gd name="adj2" fmla="val 17541"/>
                <a:gd name="adj3" fmla="val 15503"/>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25" name="180-Grad-Pfeil 85"/>
            <p:cNvSpPr/>
            <p:nvPr/>
          </p:nvSpPr>
          <p:spPr>
            <a:xfrm flipH="1" rot="5400000">
              <a:off x="6808680" y="1795320"/>
              <a:ext cx="862920" cy="438120"/>
            </a:xfrm>
            <a:prstGeom prst="uturnArrow">
              <a:avLst>
                <a:gd name="adj1" fmla="val 25000"/>
                <a:gd name="adj2" fmla="val 13246"/>
                <a:gd name="adj3" fmla="val 0"/>
                <a:gd name="adj4" fmla="val 43750"/>
                <a:gd name="adj5" fmla="val 75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26" name="Pfeil nach rechts 86"/>
            <p:cNvSpPr/>
            <p:nvPr/>
          </p:nvSpPr>
          <p:spPr>
            <a:xfrm>
              <a:off x="637200" y="1582200"/>
              <a:ext cx="6513120" cy="105120"/>
            </a:xfrm>
            <a:prstGeom prst="rightArrow">
              <a:avLst>
                <a:gd name="adj1" fmla="val 100000"/>
                <a:gd name="adj2" fmla="val 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27" name="180-Grad-Pfeil 87"/>
            <p:cNvSpPr/>
            <p:nvPr/>
          </p:nvSpPr>
          <p:spPr>
            <a:xfrm flipH="1" rot="5400000">
              <a:off x="7939440" y="3752640"/>
              <a:ext cx="1555920" cy="438120"/>
            </a:xfrm>
            <a:prstGeom prst="uturnArrow">
              <a:avLst>
                <a:gd name="adj1" fmla="val 25000"/>
                <a:gd name="adj2" fmla="val 13246"/>
                <a:gd name="adj3" fmla="val 0"/>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28" name="Pfeil nach rechts 88"/>
            <p:cNvSpPr/>
            <p:nvPr/>
          </p:nvSpPr>
          <p:spPr>
            <a:xfrm>
              <a:off x="3028680" y="4642200"/>
              <a:ext cx="5469840" cy="108000"/>
            </a:xfrm>
            <a:prstGeom prst="rightArrow">
              <a:avLst>
                <a:gd name="adj1" fmla="val 100000"/>
                <a:gd name="adj2" fmla="val 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29" name="180-Grad-Pfeil 89"/>
            <p:cNvSpPr/>
            <p:nvPr/>
          </p:nvSpPr>
          <p:spPr>
            <a:xfrm flipH="1" rot="16200000">
              <a:off x="-439560" y="2228760"/>
              <a:ext cx="1937520" cy="644400"/>
            </a:xfrm>
            <a:prstGeom prst="uturnArrow">
              <a:avLst>
                <a:gd name="adj1" fmla="val 16662"/>
                <a:gd name="adj2" fmla="val 17541"/>
                <a:gd name="adj3" fmla="val 15503"/>
                <a:gd name="adj4" fmla="val 43750"/>
                <a:gd name="adj5" fmla="val 47294"/>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0" name="Rechteck 90"/>
            <p:cNvSpPr/>
            <p:nvPr/>
          </p:nvSpPr>
          <p:spPr>
            <a:xfrm flipH="1">
              <a:off x="812880" y="1587600"/>
              <a:ext cx="69120" cy="1022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1" name="Rechteck 91"/>
            <p:cNvSpPr/>
            <p:nvPr/>
          </p:nvSpPr>
          <p:spPr>
            <a:xfrm>
              <a:off x="8415360" y="4652640"/>
              <a:ext cx="148680" cy="918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2" name="Rechteck 92"/>
            <p:cNvSpPr/>
            <p:nvPr/>
          </p:nvSpPr>
          <p:spPr>
            <a:xfrm>
              <a:off x="2913480" y="4642200"/>
              <a:ext cx="181800" cy="10224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3" name="Rechteck 93"/>
            <p:cNvSpPr/>
            <p:nvPr/>
          </p:nvSpPr>
          <p:spPr>
            <a:xfrm flipH="1">
              <a:off x="7110360" y="1593360"/>
              <a:ext cx="69120" cy="824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4" name="Rechteck 94"/>
            <p:cNvSpPr/>
            <p:nvPr/>
          </p:nvSpPr>
          <p:spPr>
            <a:xfrm>
              <a:off x="5184720" y="1731960"/>
              <a:ext cx="62208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Branch</a:t>
              </a:r>
              <a:endParaRPr b="0" lang="en-GB" sz="1100" spc="-1" strike="noStrike">
                <a:solidFill>
                  <a:srgbClr val="000000"/>
                </a:solidFill>
                <a:latin typeface="Arial"/>
              </a:endParaRPr>
            </a:p>
            <a:p>
              <a:pPr algn="ctr">
                <a:lnSpc>
                  <a:spcPct val="100000"/>
                </a:lnSpc>
              </a:pPr>
              <a:r>
                <a:rPr b="0" lang="en-US" sz="1100" spc="-1" strike="noStrike">
                  <a:solidFill>
                    <a:srgbClr val="000000"/>
                  </a:solidFill>
                  <a:latin typeface="Arial"/>
                  <a:ea typeface="Arial"/>
                </a:rPr>
                <a:t>Taken?</a:t>
              </a:r>
              <a:endParaRPr b="0" lang="en-GB" sz="1100" spc="-1" strike="noStrike">
                <a:solidFill>
                  <a:srgbClr val="000000"/>
                </a:solidFill>
                <a:latin typeface="Arial"/>
              </a:endParaRPr>
            </a:p>
          </p:txBody>
        </p:sp>
        <p:sp>
          <p:nvSpPr>
            <p:cNvPr id="435" name="Rechteckiger Pfeil 97"/>
            <p:cNvSpPr/>
            <p:nvPr/>
          </p:nvSpPr>
          <p:spPr>
            <a:xfrm>
              <a:off x="4726800" y="1972080"/>
              <a:ext cx="449280" cy="1646280"/>
            </a:xfrm>
            <a:prstGeom prst="bentArrow">
              <a:avLst>
                <a:gd name="adj1" fmla="val 18276"/>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6" name="Rechteckiger Pfeil 98"/>
            <p:cNvSpPr/>
            <p:nvPr/>
          </p:nvSpPr>
          <p:spPr>
            <a:xfrm>
              <a:off x="4591440" y="1788480"/>
              <a:ext cx="590040" cy="1338840"/>
            </a:xfrm>
            <a:prstGeom prst="bentArrow">
              <a:avLst>
                <a:gd name="adj1" fmla="val 13684"/>
                <a:gd name="adj2" fmla="val 11957"/>
                <a:gd name="adj3" fmla="val 12225"/>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cxnSp>
          <p:nvCxnSpPr>
            <p:cNvPr id="437" name="Gewinkelter Verbinder 6"/>
            <p:cNvCxnSpPr>
              <a:stCxn id="434" idx="3"/>
              <a:endCxn id="414" idx="0"/>
            </p:cNvCxnSpPr>
            <p:nvPr/>
          </p:nvCxnSpPr>
          <p:spPr>
            <a:xfrm>
              <a:off x="5806800" y="1947240"/>
              <a:ext cx="1107360" cy="102960"/>
            </a:xfrm>
            <a:prstGeom prst="bentConnector2">
              <a:avLst/>
            </a:prstGeom>
            <a:ln w="0">
              <a:solidFill>
                <a:srgbClr val="00508f"/>
              </a:solidFill>
              <a:tailEnd len="med" type="triangle" w="med"/>
            </a:ln>
          </p:spPr>
        </p:cxnSp>
        <p:sp>
          <p:nvSpPr>
            <p:cNvPr id="438" name="Rechteck 100"/>
            <p:cNvSpPr/>
            <p:nvPr/>
          </p:nvSpPr>
          <p:spPr>
            <a:xfrm>
              <a:off x="4741920" y="332820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39" name="Rechteck 101"/>
            <p:cNvSpPr/>
            <p:nvPr/>
          </p:nvSpPr>
          <p:spPr>
            <a:xfrm>
              <a:off x="4611600" y="290304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40" name="Pfeil nach rechts 102"/>
            <p:cNvSpPr/>
            <p:nvPr/>
          </p:nvSpPr>
          <p:spPr>
            <a:xfrm>
              <a:off x="2706480" y="2163960"/>
              <a:ext cx="40806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sp>
        <p:nvSpPr>
          <p:cNvPr id="441" name="Textfeld 186"/>
          <p:cNvSpPr/>
          <p:nvPr/>
        </p:nvSpPr>
        <p:spPr>
          <a:xfrm>
            <a:off x="869760" y="3360600"/>
            <a:ext cx="40644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a:t>
            </a:r>
            <a:endParaRPr b="0" lang="en-GB" sz="1050" spc="-1" strike="noStrike">
              <a:solidFill>
                <a:srgbClr val="000000"/>
              </a:solidFill>
              <a:latin typeface="Arial"/>
            </a:endParaRPr>
          </a:p>
        </p:txBody>
      </p:sp>
      <p:cxnSp>
        <p:nvCxnSpPr>
          <p:cNvPr id="442" name="Gerade Verbindung mit Pfeil 187"/>
          <p:cNvCxnSpPr/>
          <p:nvPr/>
        </p:nvCxnSpPr>
        <p:spPr>
          <a:xfrm>
            <a:off x="672480" y="3341520"/>
            <a:ext cx="604800" cy="1800"/>
          </a:xfrm>
          <a:prstGeom prst="straightConnector1">
            <a:avLst/>
          </a:prstGeom>
          <a:ln w="28575">
            <a:solidFill>
              <a:srgbClr val="0065bd"/>
            </a:solidFill>
            <a:round/>
            <a:tailEnd len="med" type="arrow" w="med"/>
          </a:ln>
        </p:spPr>
      </p:cxnSp>
      <p:sp>
        <p:nvSpPr>
          <p:cNvPr id="443" name="Textfeld 188"/>
          <p:cNvSpPr/>
          <p:nvPr/>
        </p:nvSpPr>
        <p:spPr>
          <a:xfrm>
            <a:off x="2007720" y="2956320"/>
            <a:ext cx="79380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MEM[pc]</a:t>
            </a:r>
            <a:endParaRPr b="0" lang="en-GB" sz="1050" spc="-1" strike="noStrike">
              <a:solidFill>
                <a:srgbClr val="000000"/>
              </a:solidFill>
              <a:latin typeface="Arial"/>
            </a:endParaRPr>
          </a:p>
        </p:txBody>
      </p:sp>
      <p:cxnSp>
        <p:nvCxnSpPr>
          <p:cNvPr id="444" name="Gerade Verbindung mit Pfeil 189"/>
          <p:cNvCxnSpPr/>
          <p:nvPr/>
        </p:nvCxnSpPr>
        <p:spPr>
          <a:xfrm>
            <a:off x="1782000" y="3356280"/>
            <a:ext cx="604800" cy="1800"/>
          </a:xfrm>
          <a:prstGeom prst="straightConnector1">
            <a:avLst/>
          </a:prstGeom>
          <a:ln w="28575">
            <a:solidFill>
              <a:srgbClr val="0065bd"/>
            </a:solidFill>
            <a:round/>
            <a:tailEnd len="med" type="arrow" w="med"/>
          </a:ln>
        </p:spPr>
      </p:cxnSp>
      <p:sp>
        <p:nvSpPr>
          <p:cNvPr id="445" name="Textfeld 190"/>
          <p:cNvSpPr/>
          <p:nvPr/>
        </p:nvSpPr>
        <p:spPr>
          <a:xfrm>
            <a:off x="1672200" y="223128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pc+4</a:t>
            </a:r>
            <a:endParaRPr b="0" lang="en-GB" sz="1050" spc="-1" strike="noStrike">
              <a:solidFill>
                <a:srgbClr val="000000"/>
              </a:solidFill>
              <a:latin typeface="Arial"/>
            </a:endParaRPr>
          </a:p>
        </p:txBody>
      </p:sp>
      <p:cxnSp>
        <p:nvCxnSpPr>
          <p:cNvPr id="446" name="Gerade Verbindung mit Pfeil 191"/>
          <p:cNvCxnSpPr/>
          <p:nvPr/>
        </p:nvCxnSpPr>
        <p:spPr>
          <a:xfrm>
            <a:off x="1632960" y="2246040"/>
            <a:ext cx="604440" cy="1800"/>
          </a:xfrm>
          <a:prstGeom prst="straightConnector1">
            <a:avLst/>
          </a:prstGeom>
          <a:ln w="28575">
            <a:solidFill>
              <a:srgbClr val="0065bd"/>
            </a:solidFill>
            <a:round/>
            <a:tailEnd len="med" type="arrow" w="med"/>
          </a:ln>
        </p:spPr>
      </p:cxnSp>
      <p:cxnSp>
        <p:nvCxnSpPr>
          <p:cNvPr id="447" name="Gerade Verbindung mit Pfeil 192"/>
          <p:cNvCxnSpPr/>
          <p:nvPr/>
        </p:nvCxnSpPr>
        <p:spPr>
          <a:xfrm flipH="1">
            <a:off x="6011640" y="1645920"/>
            <a:ext cx="578160" cy="1080"/>
          </a:xfrm>
          <a:prstGeom prst="straightConnector1">
            <a:avLst/>
          </a:prstGeom>
          <a:ln w="28575">
            <a:solidFill>
              <a:srgbClr val="0065bd"/>
            </a:solidFill>
            <a:round/>
            <a:tailEnd len="med" type="arrow" w="med"/>
          </a:ln>
        </p:spPr>
      </p:cxnSp>
      <p:sp>
        <p:nvSpPr>
          <p:cNvPr id="448" name="Textfeld 193"/>
          <p:cNvSpPr/>
          <p:nvPr/>
        </p:nvSpPr>
        <p:spPr>
          <a:xfrm>
            <a:off x="2984400" y="2948040"/>
            <a:ext cx="68328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a:t>
            </a:r>
            <a:endParaRPr b="0" lang="en-GB" sz="1050" spc="-1" strike="noStrike">
              <a:solidFill>
                <a:srgbClr val="000000"/>
              </a:solidFill>
              <a:latin typeface="Arial"/>
            </a:endParaRPr>
          </a:p>
        </p:txBody>
      </p:sp>
      <p:cxnSp>
        <p:nvCxnSpPr>
          <p:cNvPr id="449" name="Gerade Verbindung mit Pfeil 194"/>
          <p:cNvCxnSpPr/>
          <p:nvPr/>
        </p:nvCxnSpPr>
        <p:spPr>
          <a:xfrm flipV="1">
            <a:off x="3570480" y="2955960"/>
            <a:ext cx="1792800" cy="144000"/>
          </a:xfrm>
          <a:prstGeom prst="straightConnector1">
            <a:avLst/>
          </a:prstGeom>
          <a:ln w="28575">
            <a:solidFill>
              <a:srgbClr val="0065bd"/>
            </a:solidFill>
            <a:round/>
            <a:tailEnd len="med" type="arrow" w="med"/>
          </a:ln>
        </p:spPr>
      </p:cxnSp>
      <p:cxnSp>
        <p:nvCxnSpPr>
          <p:cNvPr id="450" name="Gerade Verbindung mit Pfeil 196"/>
          <p:cNvCxnSpPr/>
          <p:nvPr/>
        </p:nvCxnSpPr>
        <p:spPr>
          <a:xfrm flipV="1">
            <a:off x="3570480" y="3838680"/>
            <a:ext cx="1802520" cy="426960"/>
          </a:xfrm>
          <a:prstGeom prst="straightConnector1">
            <a:avLst/>
          </a:prstGeom>
          <a:ln w="28575">
            <a:solidFill>
              <a:srgbClr val="0065bd"/>
            </a:solidFill>
            <a:round/>
            <a:tailEnd len="med" type="arrow" w="med"/>
          </a:ln>
        </p:spPr>
      </p:cxnSp>
      <p:sp>
        <p:nvSpPr>
          <p:cNvPr id="451" name="Textfeld 197"/>
          <p:cNvSpPr/>
          <p:nvPr/>
        </p:nvSpPr>
        <p:spPr>
          <a:xfrm>
            <a:off x="5681520" y="3546000"/>
            <a:ext cx="1311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regs[a2]+4</a:t>
            </a:r>
            <a:endParaRPr b="0" lang="en-GB" sz="1050" spc="-1" strike="noStrike">
              <a:solidFill>
                <a:srgbClr val="000000"/>
              </a:solidFill>
              <a:latin typeface="Arial"/>
            </a:endParaRPr>
          </a:p>
        </p:txBody>
      </p:sp>
      <p:cxnSp>
        <p:nvCxnSpPr>
          <p:cNvPr id="452" name="Gerade Verbindung mit Pfeil 198"/>
          <p:cNvCxnSpPr/>
          <p:nvPr/>
        </p:nvCxnSpPr>
        <p:spPr>
          <a:xfrm>
            <a:off x="5715000" y="3433320"/>
            <a:ext cx="1055520" cy="10440"/>
          </a:xfrm>
          <a:prstGeom prst="straightConnector1">
            <a:avLst/>
          </a:prstGeom>
          <a:ln w="28575">
            <a:solidFill>
              <a:srgbClr val="0065bd"/>
            </a:solidFill>
            <a:round/>
            <a:tailEnd len="med" type="arrow" w="med"/>
          </a:ln>
        </p:spPr>
      </p:cxnSp>
      <p:cxnSp>
        <p:nvCxnSpPr>
          <p:cNvPr id="453" name="Gerade Verbindung mit Pfeil 199"/>
          <p:cNvCxnSpPr/>
          <p:nvPr/>
        </p:nvCxnSpPr>
        <p:spPr>
          <a:xfrm flipV="1">
            <a:off x="6602400" y="3017520"/>
            <a:ext cx="1798560" cy="8640"/>
          </a:xfrm>
          <a:prstGeom prst="straightConnector1">
            <a:avLst/>
          </a:prstGeom>
          <a:ln w="28575">
            <a:solidFill>
              <a:srgbClr val="0065bd"/>
            </a:solidFill>
            <a:round/>
            <a:tailEnd len="med" type="arrow" w="med"/>
          </a:ln>
        </p:spPr>
      </p:cxnSp>
      <p:cxnSp>
        <p:nvCxnSpPr>
          <p:cNvPr id="454" name="Gerade Verbindung mit Pfeil 200"/>
          <p:cNvCxnSpPr/>
          <p:nvPr/>
        </p:nvCxnSpPr>
        <p:spPr>
          <a:xfrm flipH="1">
            <a:off x="5981400" y="4694760"/>
            <a:ext cx="578160" cy="1080"/>
          </a:xfrm>
          <a:prstGeom prst="straightConnector1">
            <a:avLst/>
          </a:prstGeom>
          <a:ln w="28575">
            <a:solidFill>
              <a:srgbClr val="0065bd"/>
            </a:solidFill>
            <a:round/>
            <a:tailEnd len="med" type="arrow" w="med"/>
          </a:ln>
        </p:spPr>
      </p:cxnSp>
      <p:cxnSp>
        <p:nvCxnSpPr>
          <p:cNvPr id="455" name="Gerade Verbindung mit Pfeil 201"/>
          <p:cNvCxnSpPr/>
          <p:nvPr/>
        </p:nvCxnSpPr>
        <p:spPr>
          <a:xfrm>
            <a:off x="3197160" y="2258280"/>
            <a:ext cx="604800" cy="1800"/>
          </a:xfrm>
          <a:prstGeom prst="straightConnector1">
            <a:avLst/>
          </a:prstGeom>
          <a:ln w="28575">
            <a:solidFill>
              <a:srgbClr val="0065bd"/>
            </a:solidFill>
            <a:round/>
            <a:tailEnd len="med" type="arrow" w="med"/>
          </a:ln>
        </p:spPr>
      </p:cxnSp>
      <p:sp>
        <p:nvSpPr>
          <p:cNvPr id="456" name="Textfeld 202"/>
          <p:cNvSpPr/>
          <p:nvPr/>
        </p:nvSpPr>
        <p:spPr>
          <a:xfrm>
            <a:off x="3235320" y="228420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pc+4</a:t>
            </a:r>
            <a:endParaRPr b="0" lang="en-GB" sz="1050" spc="-1" strike="noStrike">
              <a:solidFill>
                <a:srgbClr val="000000"/>
              </a:solidFill>
              <a:latin typeface="Arial"/>
            </a:endParaRPr>
          </a:p>
        </p:txBody>
      </p:sp>
      <p:sp>
        <p:nvSpPr>
          <p:cNvPr id="457" name="Textfeld 203"/>
          <p:cNvSpPr/>
          <p:nvPr/>
        </p:nvSpPr>
        <p:spPr>
          <a:xfrm>
            <a:off x="2962800" y="3768840"/>
            <a:ext cx="708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regs[a1]</a:t>
            </a:r>
            <a:endParaRPr b="0" lang="en-GB" sz="1050" spc="-1" strike="noStrike">
              <a:solidFill>
                <a:srgbClr val="000000"/>
              </a:solidFill>
              <a:latin typeface="Arial"/>
            </a:endParaRPr>
          </a:p>
        </p:txBody>
      </p:sp>
      <p:sp>
        <p:nvSpPr>
          <p:cNvPr id="458" name="Textfeld 204"/>
          <p:cNvSpPr/>
          <p:nvPr/>
        </p:nvSpPr>
        <p:spPr>
          <a:xfrm>
            <a:off x="5124600" y="2542320"/>
            <a:ext cx="7113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a:t>
            </a:r>
            <a:endParaRPr b="0" lang="en-GB" sz="1050" spc="-1" strike="noStrike">
              <a:solidFill>
                <a:srgbClr val="000000"/>
              </a:solidFill>
              <a:latin typeface="Arial"/>
            </a:endParaRPr>
          </a:p>
        </p:txBody>
      </p:sp>
      <p:sp>
        <p:nvSpPr>
          <p:cNvPr id="459" name="Textfeld 205"/>
          <p:cNvSpPr/>
          <p:nvPr/>
        </p:nvSpPr>
        <p:spPr>
          <a:xfrm>
            <a:off x="5138640" y="3940920"/>
            <a:ext cx="9745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4</a:t>
            </a:r>
            <a:endParaRPr b="0" lang="en-GB" sz="1050" spc="-1" strike="noStrike">
              <a:solidFill>
                <a:srgbClr val="000000"/>
              </a:solidFill>
              <a:latin typeface="Arial"/>
            </a:endParaRPr>
          </a:p>
        </p:txBody>
      </p:sp>
      <p:sp>
        <p:nvSpPr>
          <p:cNvPr id="460" name="Textfeld 206"/>
          <p:cNvSpPr/>
          <p:nvPr/>
        </p:nvSpPr>
        <p:spPr>
          <a:xfrm>
            <a:off x="2700720" y="298404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a2</a:t>
            </a:r>
            <a:endParaRPr b="0" lang="en-GB" sz="1050" spc="-1" strike="noStrike">
              <a:solidFill>
                <a:srgbClr val="000000"/>
              </a:solidFill>
              <a:latin typeface="Arial"/>
            </a:endParaRPr>
          </a:p>
        </p:txBody>
      </p:sp>
      <p:sp>
        <p:nvSpPr>
          <p:cNvPr id="461" name="Textfeld 207"/>
          <p:cNvSpPr/>
          <p:nvPr/>
        </p:nvSpPr>
        <p:spPr>
          <a:xfrm>
            <a:off x="3421440" y="404892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4</a:t>
            </a:r>
            <a:endParaRPr b="0" lang="en-GB" sz="1050" spc="-1" strike="noStrike">
              <a:solidFill>
                <a:srgbClr val="000000"/>
              </a:solidFill>
              <a:latin typeface="Arial"/>
            </a:endParaRPr>
          </a:p>
        </p:txBody>
      </p:sp>
      <p:sp>
        <p:nvSpPr>
          <p:cNvPr id="462" name="Textfeld 208"/>
          <p:cNvSpPr/>
          <p:nvPr/>
        </p:nvSpPr>
        <p:spPr>
          <a:xfrm>
            <a:off x="2688480" y="353412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a1</a:t>
            </a:r>
            <a:endParaRPr b="0" lang="en-GB" sz="1050" spc="-1" strike="noStrike">
              <a:solidFill>
                <a:srgbClr val="000000"/>
              </a:solidFill>
              <a:latin typeface="Arial"/>
            </a:endParaRPr>
          </a:p>
        </p:txBody>
      </p:sp>
      <p:sp>
        <p:nvSpPr>
          <p:cNvPr id="463" name="Textfeld 209"/>
          <p:cNvSpPr/>
          <p:nvPr/>
        </p:nvSpPr>
        <p:spPr>
          <a:xfrm>
            <a:off x="6924240" y="2744280"/>
            <a:ext cx="1311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regs[a2]+4</a:t>
            </a:r>
            <a:endParaRPr b="0" lang="en-GB" sz="1050" spc="-1" strike="noStrike">
              <a:solidFill>
                <a:srgbClr val="000000"/>
              </a:solidFill>
              <a:latin typeface="Arial"/>
            </a:endParaRPr>
          </a:p>
        </p:txBody>
      </p:sp>
      <p:sp>
        <p:nvSpPr>
          <p:cNvPr id="464" name="Textfeld 210"/>
          <p:cNvSpPr/>
          <p:nvPr/>
        </p:nvSpPr>
        <p:spPr>
          <a:xfrm>
            <a:off x="5889960" y="4713120"/>
            <a:ext cx="1311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regs[a2]+4</a:t>
            </a:r>
            <a:endParaRPr b="0" lang="en-GB" sz="1050" spc="-1" strike="noStrike">
              <a:solidFill>
                <a:srgbClr val="000000"/>
              </a:solidFill>
              <a:latin typeface="Arial"/>
            </a:endParaRPr>
          </a:p>
        </p:txBody>
      </p:sp>
      <p:sp>
        <p:nvSpPr>
          <p:cNvPr id="465" name="Textfeld 211"/>
          <p:cNvSpPr/>
          <p:nvPr/>
        </p:nvSpPr>
        <p:spPr>
          <a:xfrm>
            <a:off x="5956560" y="133164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pc+4</a:t>
            </a:r>
            <a:endParaRPr b="0" lang="en-GB"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de-DE" sz="3000" spc="-1" strike="noStrike">
                <a:solidFill>
                  <a:srgbClr val="000000"/>
                </a:solidFill>
                <a:latin typeface="Arial"/>
                <a:ea typeface="Arial"/>
              </a:rPr>
              <a:t>Answers on Single-cycle Processor 2</a:t>
            </a:r>
            <a:endParaRPr b="0" lang="en-GB" sz="3000" spc="-1" strike="noStrike">
              <a:solidFill>
                <a:srgbClr val="000000"/>
              </a:solidFill>
              <a:latin typeface="Arial"/>
            </a:endParaRPr>
          </a:p>
        </p:txBody>
      </p:sp>
      <p:sp>
        <p:nvSpPr>
          <p:cNvPr id="467" name="PlaceHolder 2"/>
          <p:cNvSpPr>
            <a:spLocks noGrp="1"/>
          </p:cNvSpPr>
          <p:nvPr>
            <p:ph/>
          </p:nvPr>
        </p:nvSpPr>
        <p:spPr>
          <a:xfrm>
            <a:off x="455760" y="95904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de-DE" sz="1800" spc="-1" strike="noStrike">
                <a:solidFill>
                  <a:srgbClr val="000000"/>
                </a:solidFill>
                <a:latin typeface="Arial"/>
                <a:ea typeface="Arial"/>
              </a:rPr>
              <a:t>A2: </a:t>
            </a:r>
            <a:r>
              <a:rPr b="0" lang="en-US" sz="1800" spc="-1" strike="noStrike">
                <a:solidFill>
                  <a:srgbClr val="000000"/>
                </a:solidFill>
                <a:latin typeface="Courier New"/>
                <a:ea typeface="Arial"/>
              </a:rPr>
              <a:t>BNE a1,a2, -8 </a:t>
            </a:r>
            <a:r>
              <a:rPr b="0" lang="de-DE" sz="1800" spc="-1" strike="noStrike">
                <a:solidFill>
                  <a:srgbClr val="000000"/>
                </a:solidFill>
                <a:latin typeface="Arial"/>
                <a:ea typeface="Arial"/>
              </a:rPr>
              <a:t>for the case the branch is </a:t>
            </a:r>
            <a:r>
              <a:rPr b="1" lang="de-DE" sz="1800" spc="-1" strike="noStrike">
                <a:solidFill>
                  <a:srgbClr val="000000"/>
                </a:solidFill>
                <a:latin typeface="Arial"/>
                <a:ea typeface="Arial"/>
              </a:rPr>
              <a:t>not</a:t>
            </a:r>
            <a:r>
              <a:rPr b="0" lang="de-DE" sz="1800" spc="-1" strike="noStrike">
                <a:solidFill>
                  <a:srgbClr val="000000"/>
                </a:solidFill>
                <a:latin typeface="Arial"/>
                <a:ea typeface="Arial"/>
              </a:rPr>
              <a:t> taken!</a:t>
            </a:r>
            <a:endParaRPr b="0" lang="en-GB" sz="1800" spc="-1" strike="noStrike">
              <a:solidFill>
                <a:srgbClr val="000000"/>
              </a:solidFill>
              <a:latin typeface="Arial"/>
            </a:endParaRPr>
          </a:p>
        </p:txBody>
      </p:sp>
      <p:grpSp>
        <p:nvGrpSpPr>
          <p:cNvPr id="468" name="Gruppieren 10"/>
          <p:cNvGrpSpPr/>
          <p:nvPr/>
        </p:nvGrpSpPr>
        <p:grpSpPr>
          <a:xfrm>
            <a:off x="206640" y="1582200"/>
            <a:ext cx="8730360" cy="3168000"/>
            <a:chOff x="206640" y="1582200"/>
            <a:chExt cx="8730360" cy="3168000"/>
          </a:xfrm>
        </p:grpSpPr>
        <p:sp>
          <p:nvSpPr>
            <p:cNvPr id="469" name="Rechteckiger Pfeil 61"/>
            <p:cNvSpPr/>
            <p:nvPr/>
          </p:nvSpPr>
          <p:spPr>
            <a:xfrm flipV="1">
              <a:off x="4570560" y="3704760"/>
              <a:ext cx="2266560" cy="727200"/>
            </a:xfrm>
            <a:prstGeom prst="bentArrow">
              <a:avLst>
                <a:gd name="adj1" fmla="val 13448"/>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70" name="Rechteckiger Pfeil 46"/>
            <p:cNvSpPr/>
            <p:nvPr/>
          </p:nvSpPr>
          <p:spPr>
            <a:xfrm flipV="1">
              <a:off x="2779920" y="3715200"/>
              <a:ext cx="241200" cy="71712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71" name="Rechteckiger Pfeil 29"/>
            <p:cNvSpPr/>
            <p:nvPr/>
          </p:nvSpPr>
          <p:spPr>
            <a:xfrm flipV="1">
              <a:off x="2782440" y="3418560"/>
              <a:ext cx="241200" cy="36720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72" name="Rechteck 13"/>
            <p:cNvSpPr/>
            <p:nvPr/>
          </p:nvSpPr>
          <p:spPr>
            <a:xfrm>
              <a:off x="515520" y="3144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PC</a:t>
              </a:r>
              <a:endParaRPr b="0" lang="en-GB" sz="1100" spc="-1" strike="noStrike">
                <a:solidFill>
                  <a:srgbClr val="000000"/>
                </a:solidFill>
                <a:latin typeface="Arial"/>
              </a:endParaRPr>
            </a:p>
          </p:txBody>
        </p:sp>
        <p:sp>
          <p:nvSpPr>
            <p:cNvPr id="473" name="Pfeil nach rechts 14"/>
            <p:cNvSpPr/>
            <p:nvPr/>
          </p:nvSpPr>
          <p:spPr>
            <a:xfrm>
              <a:off x="915480" y="3261600"/>
              <a:ext cx="2592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74" name="Rechteck 15"/>
            <p:cNvSpPr/>
            <p:nvPr/>
          </p:nvSpPr>
          <p:spPr>
            <a:xfrm>
              <a:off x="1176840" y="2923200"/>
              <a:ext cx="879120" cy="9446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Instruction Memory</a:t>
              </a:r>
              <a:endParaRPr b="0" lang="en-GB" sz="1100" spc="-1" strike="noStrike">
                <a:solidFill>
                  <a:srgbClr val="000000"/>
                </a:solidFill>
                <a:latin typeface="Arial"/>
              </a:endParaRPr>
            </a:p>
          </p:txBody>
        </p:sp>
        <p:sp>
          <p:nvSpPr>
            <p:cNvPr id="475" name="Pfeil nach rechts 16"/>
            <p:cNvSpPr/>
            <p:nvPr/>
          </p:nvSpPr>
          <p:spPr>
            <a:xfrm>
              <a:off x="2056680" y="3261600"/>
              <a:ext cx="2386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76" name="Rechteck 17"/>
            <p:cNvSpPr/>
            <p:nvPr/>
          </p:nvSpPr>
          <p:spPr>
            <a:xfrm>
              <a:off x="2296080" y="31604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IR</a:t>
              </a:r>
              <a:endParaRPr b="0" lang="en-GB" sz="1100" spc="-1" strike="noStrike">
                <a:solidFill>
                  <a:srgbClr val="000000"/>
                </a:solidFill>
                <a:latin typeface="Arial"/>
              </a:endParaRPr>
            </a:p>
          </p:txBody>
        </p:sp>
        <p:sp>
          <p:nvSpPr>
            <p:cNvPr id="477" name="Rechteckiger Pfeil 18"/>
            <p:cNvSpPr/>
            <p:nvPr/>
          </p:nvSpPr>
          <p:spPr>
            <a:xfrm>
              <a:off x="949680" y="2156400"/>
              <a:ext cx="216000" cy="1171080"/>
            </a:xfrm>
            <a:prstGeom prst="bentArrow">
              <a:avLst>
                <a:gd name="adj1" fmla="val 38946"/>
                <a:gd name="adj2" fmla="val 43000"/>
                <a:gd name="adj3" fmla="val 33599"/>
                <a:gd name="adj4" fmla="val 15238"/>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78" name="Rechteck 19"/>
            <p:cNvSpPr/>
            <p:nvPr/>
          </p:nvSpPr>
          <p:spPr>
            <a:xfrm>
              <a:off x="953640" y="3273120"/>
              <a:ext cx="74160" cy="7416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79" name="Rechteck 22"/>
            <p:cNvSpPr/>
            <p:nvPr/>
          </p:nvSpPr>
          <p:spPr>
            <a:xfrm>
              <a:off x="1173600" y="20228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+4</a:t>
              </a:r>
              <a:endParaRPr b="0" lang="en-GB" sz="1100" spc="-1" strike="noStrike">
                <a:solidFill>
                  <a:srgbClr val="000000"/>
                </a:solidFill>
                <a:latin typeface="Arial"/>
              </a:endParaRPr>
            </a:p>
          </p:txBody>
        </p:sp>
        <p:sp>
          <p:nvSpPr>
            <p:cNvPr id="480" name="Rechteck 23"/>
            <p:cNvSpPr/>
            <p:nvPr/>
          </p:nvSpPr>
          <p:spPr>
            <a:xfrm>
              <a:off x="2299320" y="2033640"/>
              <a:ext cx="399240" cy="430560"/>
            </a:xfrm>
            <a:prstGeom prst="rect">
              <a:avLst/>
            </a:prstGeom>
            <a:no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NPC</a:t>
              </a:r>
              <a:endParaRPr b="0" lang="en-GB" sz="1100" spc="-1" strike="noStrike">
                <a:solidFill>
                  <a:srgbClr val="000000"/>
                </a:solidFill>
                <a:latin typeface="Arial"/>
              </a:endParaRPr>
            </a:p>
          </p:txBody>
        </p:sp>
        <p:sp>
          <p:nvSpPr>
            <p:cNvPr id="481" name="Pfeil nach rechts 24"/>
            <p:cNvSpPr/>
            <p:nvPr/>
          </p:nvSpPr>
          <p:spPr>
            <a:xfrm>
              <a:off x="1591920" y="2156400"/>
              <a:ext cx="69876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82" name="Rechteck 25"/>
            <p:cNvSpPr/>
            <p:nvPr/>
          </p:nvSpPr>
          <p:spPr>
            <a:xfrm>
              <a:off x="3028680" y="2825640"/>
              <a:ext cx="734400" cy="11930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Registers</a:t>
              </a:r>
              <a:endParaRPr b="0" lang="en-GB" sz="1100" spc="-1" strike="noStrike">
                <a:solidFill>
                  <a:srgbClr val="000000"/>
                </a:solidFill>
                <a:latin typeface="Arial"/>
              </a:endParaRPr>
            </a:p>
          </p:txBody>
        </p:sp>
        <p:sp>
          <p:nvSpPr>
            <p:cNvPr id="483" name="Pfeil nach rechts 26"/>
            <p:cNvSpPr/>
            <p:nvPr/>
          </p:nvSpPr>
          <p:spPr>
            <a:xfrm>
              <a:off x="2698560" y="328320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484" name="Rechteckiger Pfeil 27"/>
            <p:cNvSpPr/>
            <p:nvPr/>
          </p:nvSpPr>
          <p:spPr>
            <a:xfrm>
              <a:off x="2779920" y="3021840"/>
              <a:ext cx="241200" cy="30564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85" name="Rechteck 28"/>
            <p:cNvSpPr/>
            <p:nvPr/>
          </p:nvSpPr>
          <p:spPr>
            <a:xfrm>
              <a:off x="2788920" y="3291120"/>
              <a:ext cx="87120" cy="4950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486" name="Rechteck 30"/>
            <p:cNvSpPr/>
            <p:nvPr/>
          </p:nvSpPr>
          <p:spPr>
            <a:xfrm>
              <a:off x="4095360" y="2928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a:t>
              </a:r>
              <a:endParaRPr b="0" lang="en-GB" sz="1100" spc="-1" strike="noStrike">
                <a:solidFill>
                  <a:srgbClr val="000000"/>
                </a:solidFill>
                <a:latin typeface="Arial"/>
              </a:endParaRPr>
            </a:p>
          </p:txBody>
        </p:sp>
        <p:sp>
          <p:nvSpPr>
            <p:cNvPr id="487" name="Rechteck 31"/>
            <p:cNvSpPr/>
            <p:nvPr/>
          </p:nvSpPr>
          <p:spPr>
            <a:xfrm>
              <a:off x="4084200" y="343548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a:t>
              </a:r>
              <a:endParaRPr b="0" lang="en-GB" sz="1100" spc="-1" strike="noStrike">
                <a:solidFill>
                  <a:srgbClr val="000000"/>
                </a:solidFill>
                <a:latin typeface="Arial"/>
              </a:endParaRPr>
            </a:p>
          </p:txBody>
        </p:sp>
        <p:grpSp>
          <p:nvGrpSpPr>
            <p:cNvPr id="488" name="Gruppieren 32"/>
            <p:cNvGrpSpPr/>
            <p:nvPr/>
          </p:nvGrpSpPr>
          <p:grpSpPr>
            <a:xfrm>
              <a:off x="4914720" y="2571840"/>
              <a:ext cx="323280" cy="702720"/>
              <a:chOff x="4914720" y="2571840"/>
              <a:chExt cx="323280" cy="702720"/>
            </a:xfrm>
          </p:grpSpPr>
          <p:sp>
            <p:nvSpPr>
              <p:cNvPr id="489" name="Textfeld 33"/>
              <p:cNvSpPr/>
              <p:nvPr/>
            </p:nvSpPr>
            <p:spPr>
              <a:xfrm>
                <a:off x="4914720" y="262620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490" name="Gerade Verbindung 117"/>
              <p:cNvCxnSpPr/>
              <p:nvPr/>
            </p:nvCxnSpPr>
            <p:spPr>
              <a:xfrm>
                <a:off x="4968360" y="2571840"/>
                <a:ext cx="720" cy="703080"/>
              </a:xfrm>
              <a:prstGeom prst="straightConnector1">
                <a:avLst/>
              </a:prstGeom>
              <a:ln w="9525">
                <a:solidFill>
                  <a:srgbClr val="000000"/>
                </a:solidFill>
                <a:round/>
              </a:ln>
            </p:spPr>
          </p:cxnSp>
          <p:cxnSp>
            <p:nvCxnSpPr>
              <p:cNvPr id="491" name="Gerade Verbindung 119"/>
              <p:cNvCxnSpPr/>
              <p:nvPr/>
            </p:nvCxnSpPr>
            <p:spPr>
              <a:xfrm>
                <a:off x="4968360" y="2571840"/>
                <a:ext cx="216720" cy="162720"/>
              </a:xfrm>
              <a:prstGeom prst="straightConnector1">
                <a:avLst/>
              </a:prstGeom>
              <a:ln w="9525">
                <a:solidFill>
                  <a:srgbClr val="000000"/>
                </a:solidFill>
                <a:round/>
              </a:ln>
            </p:spPr>
          </p:cxnSp>
          <p:cxnSp>
            <p:nvCxnSpPr>
              <p:cNvPr id="492" name="Gerade Verbindung 121"/>
              <p:cNvCxnSpPr/>
              <p:nvPr/>
            </p:nvCxnSpPr>
            <p:spPr>
              <a:xfrm>
                <a:off x="5184360" y="2733840"/>
                <a:ext cx="720" cy="379080"/>
              </a:xfrm>
              <a:prstGeom prst="straightConnector1">
                <a:avLst/>
              </a:prstGeom>
              <a:ln w="9525">
                <a:solidFill>
                  <a:srgbClr val="000000"/>
                </a:solidFill>
                <a:round/>
              </a:ln>
            </p:spPr>
          </p:cxnSp>
          <p:cxnSp>
            <p:nvCxnSpPr>
              <p:cNvPr id="493" name="Gerade Verbindung 122"/>
              <p:cNvCxnSpPr/>
              <p:nvPr/>
            </p:nvCxnSpPr>
            <p:spPr>
              <a:xfrm flipV="1">
                <a:off x="4968360" y="3112200"/>
                <a:ext cx="216720" cy="162720"/>
              </a:xfrm>
              <a:prstGeom prst="straightConnector1">
                <a:avLst/>
              </a:prstGeom>
              <a:ln w="9525">
                <a:solidFill>
                  <a:srgbClr val="000000"/>
                </a:solidFill>
                <a:round/>
              </a:ln>
            </p:spPr>
          </p:cxnSp>
        </p:grpSp>
        <p:grpSp>
          <p:nvGrpSpPr>
            <p:cNvPr id="494" name="Gruppieren 38"/>
            <p:cNvGrpSpPr/>
            <p:nvPr/>
          </p:nvGrpSpPr>
          <p:grpSpPr>
            <a:xfrm>
              <a:off x="4914720" y="3487320"/>
              <a:ext cx="323280" cy="702720"/>
              <a:chOff x="4914720" y="3487320"/>
              <a:chExt cx="323280" cy="702720"/>
            </a:xfrm>
          </p:grpSpPr>
          <p:sp>
            <p:nvSpPr>
              <p:cNvPr id="495" name="Textfeld 39"/>
              <p:cNvSpPr/>
              <p:nvPr/>
            </p:nvSpPr>
            <p:spPr>
              <a:xfrm>
                <a:off x="4914720" y="354168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496" name="Gerade Verbindung 117"/>
              <p:cNvCxnSpPr/>
              <p:nvPr/>
            </p:nvCxnSpPr>
            <p:spPr>
              <a:xfrm>
                <a:off x="4968360" y="3487320"/>
                <a:ext cx="720" cy="703080"/>
              </a:xfrm>
              <a:prstGeom prst="straightConnector1">
                <a:avLst/>
              </a:prstGeom>
              <a:ln w="9525">
                <a:solidFill>
                  <a:srgbClr val="000000"/>
                </a:solidFill>
                <a:round/>
              </a:ln>
            </p:spPr>
          </p:cxnSp>
          <p:cxnSp>
            <p:nvCxnSpPr>
              <p:cNvPr id="497" name="Gerade Verbindung 119"/>
              <p:cNvCxnSpPr/>
              <p:nvPr/>
            </p:nvCxnSpPr>
            <p:spPr>
              <a:xfrm>
                <a:off x="4968360" y="3487320"/>
                <a:ext cx="216720" cy="162720"/>
              </a:xfrm>
              <a:prstGeom prst="straightConnector1">
                <a:avLst/>
              </a:prstGeom>
              <a:ln w="9525">
                <a:solidFill>
                  <a:srgbClr val="000000"/>
                </a:solidFill>
                <a:round/>
              </a:ln>
            </p:spPr>
          </p:cxnSp>
          <p:cxnSp>
            <p:nvCxnSpPr>
              <p:cNvPr id="498" name="Gerade Verbindung 121"/>
              <p:cNvCxnSpPr/>
              <p:nvPr/>
            </p:nvCxnSpPr>
            <p:spPr>
              <a:xfrm>
                <a:off x="5184360" y="3649320"/>
                <a:ext cx="720" cy="378720"/>
              </a:xfrm>
              <a:prstGeom prst="straightConnector1">
                <a:avLst/>
              </a:prstGeom>
              <a:ln w="9525">
                <a:solidFill>
                  <a:srgbClr val="000000"/>
                </a:solidFill>
                <a:round/>
              </a:ln>
            </p:spPr>
          </p:cxnSp>
          <p:cxnSp>
            <p:nvCxnSpPr>
              <p:cNvPr id="499" name="Gerade Verbindung 122"/>
              <p:cNvCxnSpPr/>
              <p:nvPr/>
            </p:nvCxnSpPr>
            <p:spPr>
              <a:xfrm flipV="1">
                <a:off x="4968360" y="4027320"/>
                <a:ext cx="216720" cy="163080"/>
              </a:xfrm>
              <a:prstGeom prst="straightConnector1">
                <a:avLst/>
              </a:prstGeom>
              <a:ln w="9525">
                <a:solidFill>
                  <a:srgbClr val="000000"/>
                </a:solidFill>
                <a:round/>
              </a:ln>
            </p:spPr>
          </p:cxnSp>
        </p:grpSp>
        <p:sp>
          <p:nvSpPr>
            <p:cNvPr id="500" name="Rechteck 44"/>
            <p:cNvSpPr/>
            <p:nvPr/>
          </p:nvSpPr>
          <p:spPr>
            <a:xfrm>
              <a:off x="3021480" y="4088160"/>
              <a:ext cx="7416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Sign Extend</a:t>
              </a:r>
              <a:endParaRPr b="0" lang="en-GB" sz="1100" spc="-1" strike="noStrike">
                <a:solidFill>
                  <a:srgbClr val="000000"/>
                </a:solidFill>
                <a:latin typeface="Arial"/>
              </a:endParaRPr>
            </a:p>
          </p:txBody>
        </p:sp>
        <p:sp>
          <p:nvSpPr>
            <p:cNvPr id="501" name="Rechteck 45"/>
            <p:cNvSpPr/>
            <p:nvPr/>
          </p:nvSpPr>
          <p:spPr>
            <a:xfrm>
              <a:off x="4100040" y="3994560"/>
              <a:ext cx="4050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imm</a:t>
              </a:r>
              <a:endParaRPr b="0" lang="en-GB" sz="1100" spc="-1" strike="noStrike">
                <a:solidFill>
                  <a:srgbClr val="000000"/>
                </a:solidFill>
                <a:latin typeface="Arial"/>
              </a:endParaRPr>
            </a:p>
          </p:txBody>
        </p:sp>
        <p:sp>
          <p:nvSpPr>
            <p:cNvPr id="502" name="Pfeil nach rechts 47"/>
            <p:cNvSpPr/>
            <p:nvPr/>
          </p:nvSpPr>
          <p:spPr>
            <a:xfrm>
              <a:off x="3768120" y="3076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3" name="Pfeil nach rechts 48"/>
            <p:cNvSpPr/>
            <p:nvPr/>
          </p:nvSpPr>
          <p:spPr>
            <a:xfrm>
              <a:off x="3763800" y="3571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4" name="Pfeil nach rechts 49"/>
            <p:cNvSpPr/>
            <p:nvPr/>
          </p:nvSpPr>
          <p:spPr>
            <a:xfrm>
              <a:off x="3768120" y="421092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5" name="Pfeil nach rechts 50"/>
            <p:cNvSpPr/>
            <p:nvPr/>
          </p:nvSpPr>
          <p:spPr>
            <a:xfrm>
              <a:off x="4493160" y="3075840"/>
              <a:ext cx="4672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6" name="Pfeil nach rechts 51"/>
            <p:cNvSpPr/>
            <p:nvPr/>
          </p:nvSpPr>
          <p:spPr>
            <a:xfrm>
              <a:off x="1039320" y="2651760"/>
              <a:ext cx="392868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7" name="Pfeil nach rechts 52"/>
            <p:cNvSpPr/>
            <p:nvPr/>
          </p:nvSpPr>
          <p:spPr>
            <a:xfrm>
              <a:off x="4497480" y="3563640"/>
              <a:ext cx="4654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8" name="Pfeil nach rechts 53"/>
            <p:cNvSpPr/>
            <p:nvPr/>
          </p:nvSpPr>
          <p:spPr>
            <a:xfrm>
              <a:off x="4507920" y="4003200"/>
              <a:ext cx="4471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09" name="Freihandform 54"/>
            <p:cNvSpPr/>
            <p:nvPr/>
          </p:nvSpPr>
          <p:spPr>
            <a:xfrm rot="16200000">
              <a:off x="4912200" y="3237120"/>
              <a:ext cx="1245960" cy="334800"/>
            </a:xfrm>
            <a:custGeom>
              <a:avLst/>
              <a:gdLst>
                <a:gd name="textAreaLeft" fmla="*/ 0 w 1245960"/>
                <a:gd name="textAreaRight" fmla="*/ 1246680 w 1245960"/>
                <a:gd name="textAreaTop" fmla="*/ 0 h 334800"/>
                <a:gd name="textAreaBottom" fmla="*/ 335520 h 334800"/>
              </a:gdLst>
              <a:ahLst/>
              <a:rect l="textAreaLeft" t="textAreaTop" r="textAreaRight" b="textAreaBottom"/>
              <a:pathLst>
                <a:path w="1226820" h="289560">
                  <a:moveTo>
                    <a:pt x="160020" y="289560"/>
                  </a:moveTo>
                  <a:lnTo>
                    <a:pt x="990600" y="285750"/>
                  </a:lnTo>
                  <a:lnTo>
                    <a:pt x="1226820" y="0"/>
                  </a:lnTo>
                  <a:lnTo>
                    <a:pt x="739140" y="0"/>
                  </a:lnTo>
                  <a:lnTo>
                    <a:pt x="571500" y="53340"/>
                  </a:lnTo>
                  <a:lnTo>
                    <a:pt x="419100" y="0"/>
                  </a:lnTo>
                  <a:lnTo>
                    <a:pt x="0" y="3810"/>
                  </a:lnTo>
                  <a:lnTo>
                    <a:pt x="160020" y="289560"/>
                  </a:lnTo>
                  <a:close/>
                </a:path>
              </a:pathLst>
            </a:custGeom>
            <a:solidFill>
              <a:schemeClr val="accent2">
                <a:lumMod val="40000"/>
                <a:lumOff val="60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defTabSz="685800">
                <a:lnSpc>
                  <a:spcPct val="100000"/>
                </a:lnSpc>
              </a:pPr>
              <a:r>
                <a:rPr b="0" lang="en-US" sz="1500" spc="-1" strike="noStrike">
                  <a:solidFill>
                    <a:schemeClr val="dk1"/>
                  </a:solidFill>
                  <a:latin typeface="Arial"/>
                  <a:ea typeface="Arial"/>
                </a:rPr>
                <a:t>ALU</a:t>
              </a:r>
              <a:endParaRPr b="0" lang="en-GB" sz="1500" spc="-1" strike="noStrike">
                <a:solidFill>
                  <a:srgbClr val="000000"/>
                </a:solidFill>
                <a:latin typeface="Arial"/>
              </a:endParaRPr>
            </a:p>
          </p:txBody>
        </p:sp>
        <p:sp>
          <p:nvSpPr>
            <p:cNvPr id="510" name="Pfeil nach rechts 55"/>
            <p:cNvSpPr/>
            <p:nvPr/>
          </p:nvSpPr>
          <p:spPr>
            <a:xfrm>
              <a:off x="5189040" y="2863440"/>
              <a:ext cx="1731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11" name="Pfeil nach rechts 56"/>
            <p:cNvSpPr/>
            <p:nvPr/>
          </p:nvSpPr>
          <p:spPr>
            <a:xfrm>
              <a:off x="5208840" y="3745800"/>
              <a:ext cx="163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12" name="Rechteck 57"/>
            <p:cNvSpPr/>
            <p:nvPr/>
          </p:nvSpPr>
          <p:spPr>
            <a:xfrm>
              <a:off x="5915160" y="3183120"/>
              <a:ext cx="57960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ALU output</a:t>
              </a:r>
              <a:endParaRPr b="0" lang="en-GB" sz="1100" spc="-1" strike="noStrike">
                <a:solidFill>
                  <a:srgbClr val="000000"/>
                </a:solidFill>
                <a:latin typeface="Arial"/>
              </a:endParaRPr>
            </a:p>
          </p:txBody>
        </p:sp>
        <p:sp>
          <p:nvSpPr>
            <p:cNvPr id="513" name="Pfeil nach rechts 58"/>
            <p:cNvSpPr/>
            <p:nvPr/>
          </p:nvSpPr>
          <p:spPr>
            <a:xfrm>
              <a:off x="5703840" y="3334680"/>
              <a:ext cx="20772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14" name="Rechteck 59"/>
            <p:cNvSpPr/>
            <p:nvPr/>
          </p:nvSpPr>
          <p:spPr>
            <a:xfrm>
              <a:off x="6837840" y="3144960"/>
              <a:ext cx="659160" cy="13982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Data Memory</a:t>
              </a:r>
              <a:endParaRPr b="0" lang="en-GB" sz="1100" spc="-1" strike="noStrike">
                <a:solidFill>
                  <a:srgbClr val="000000"/>
                </a:solidFill>
                <a:latin typeface="Arial"/>
              </a:endParaRPr>
            </a:p>
          </p:txBody>
        </p:sp>
        <p:sp>
          <p:nvSpPr>
            <p:cNvPr id="515" name="Pfeil nach rechts 60"/>
            <p:cNvSpPr/>
            <p:nvPr/>
          </p:nvSpPr>
          <p:spPr>
            <a:xfrm>
              <a:off x="6505920" y="3348000"/>
              <a:ext cx="322560" cy="185040"/>
            </a:xfrm>
            <a:prstGeom prst="rightArrow">
              <a:avLst>
                <a:gd name="adj1" fmla="val 50000"/>
                <a:gd name="adj2" fmla="val 50000"/>
              </a:avLst>
            </a:prstGeom>
            <a:solidFill>
              <a:srgbClr val="ffc000"/>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16" name="Rechteck 62"/>
            <p:cNvSpPr/>
            <p:nvPr/>
          </p:nvSpPr>
          <p:spPr>
            <a:xfrm>
              <a:off x="4583160" y="3619080"/>
              <a:ext cx="7488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17" name="Rechteck 63"/>
            <p:cNvSpPr/>
            <p:nvPr/>
          </p:nvSpPr>
          <p:spPr>
            <a:xfrm>
              <a:off x="7723800" y="3169080"/>
              <a:ext cx="44424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LMD</a:t>
              </a:r>
              <a:endParaRPr b="0" lang="en-GB" sz="1100" spc="-1" strike="noStrike">
                <a:solidFill>
                  <a:srgbClr val="000000"/>
                </a:solidFill>
                <a:latin typeface="Arial"/>
              </a:endParaRPr>
            </a:p>
          </p:txBody>
        </p:sp>
        <p:sp>
          <p:nvSpPr>
            <p:cNvPr id="518" name="Pfeil nach rechts 64"/>
            <p:cNvSpPr/>
            <p:nvPr/>
          </p:nvSpPr>
          <p:spPr>
            <a:xfrm>
              <a:off x="7505280" y="3343320"/>
              <a:ext cx="208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19" name="Pfeil nach rechts 65"/>
            <p:cNvSpPr/>
            <p:nvPr/>
          </p:nvSpPr>
          <p:spPr>
            <a:xfrm>
              <a:off x="8176320" y="3353400"/>
              <a:ext cx="2077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nvGrpSpPr>
            <p:cNvPr id="520" name="Gruppieren 66"/>
            <p:cNvGrpSpPr/>
            <p:nvPr/>
          </p:nvGrpSpPr>
          <p:grpSpPr>
            <a:xfrm>
              <a:off x="8335440" y="2842560"/>
              <a:ext cx="323280" cy="811440"/>
              <a:chOff x="8335440" y="2842560"/>
              <a:chExt cx="323280" cy="811440"/>
            </a:xfrm>
          </p:grpSpPr>
          <p:sp>
            <p:nvSpPr>
              <p:cNvPr id="521" name="Textfeld 67"/>
              <p:cNvSpPr/>
              <p:nvPr/>
            </p:nvSpPr>
            <p:spPr>
              <a:xfrm>
                <a:off x="8335440" y="2904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522" name="Gerade Verbindung 117"/>
              <p:cNvCxnSpPr/>
              <p:nvPr/>
            </p:nvCxnSpPr>
            <p:spPr>
              <a:xfrm>
                <a:off x="8389440" y="2842560"/>
                <a:ext cx="720" cy="811800"/>
              </a:xfrm>
              <a:prstGeom prst="straightConnector1">
                <a:avLst/>
              </a:prstGeom>
              <a:ln w="9525">
                <a:solidFill>
                  <a:srgbClr val="000000"/>
                </a:solidFill>
                <a:round/>
              </a:ln>
            </p:spPr>
          </p:cxnSp>
          <p:cxnSp>
            <p:nvCxnSpPr>
              <p:cNvPr id="523" name="Gerade Verbindung 119"/>
              <p:cNvCxnSpPr/>
              <p:nvPr/>
            </p:nvCxnSpPr>
            <p:spPr>
              <a:xfrm>
                <a:off x="8389440" y="2842560"/>
                <a:ext cx="216720" cy="187920"/>
              </a:xfrm>
              <a:prstGeom prst="straightConnector1">
                <a:avLst/>
              </a:prstGeom>
              <a:ln w="9525">
                <a:solidFill>
                  <a:srgbClr val="000000"/>
                </a:solidFill>
                <a:round/>
              </a:ln>
            </p:spPr>
          </p:cxnSp>
          <p:cxnSp>
            <p:nvCxnSpPr>
              <p:cNvPr id="524" name="Gerade Verbindung 121"/>
              <p:cNvCxnSpPr/>
              <p:nvPr/>
            </p:nvCxnSpPr>
            <p:spPr>
              <a:xfrm>
                <a:off x="8605440" y="3029760"/>
                <a:ext cx="720" cy="437400"/>
              </a:xfrm>
              <a:prstGeom prst="straightConnector1">
                <a:avLst/>
              </a:prstGeom>
              <a:ln w="9525">
                <a:solidFill>
                  <a:srgbClr val="000000"/>
                </a:solidFill>
                <a:round/>
              </a:ln>
            </p:spPr>
          </p:cxnSp>
          <p:cxnSp>
            <p:nvCxnSpPr>
              <p:cNvPr id="525" name="Gerade Verbindung 122"/>
              <p:cNvCxnSpPr/>
              <p:nvPr/>
            </p:nvCxnSpPr>
            <p:spPr>
              <a:xfrm flipV="1">
                <a:off x="8389440" y="3466440"/>
                <a:ext cx="216720" cy="187920"/>
              </a:xfrm>
              <a:prstGeom prst="straightConnector1">
                <a:avLst/>
              </a:prstGeom>
              <a:ln w="9525">
                <a:solidFill>
                  <a:srgbClr val="000000"/>
                </a:solidFill>
                <a:round/>
              </a:ln>
            </p:spPr>
          </p:cxnSp>
        </p:grpSp>
        <p:grpSp>
          <p:nvGrpSpPr>
            <p:cNvPr id="526" name="Gruppieren 72"/>
            <p:cNvGrpSpPr/>
            <p:nvPr/>
          </p:nvGrpSpPr>
          <p:grpSpPr>
            <a:xfrm>
              <a:off x="6752160" y="1987200"/>
              <a:ext cx="323280" cy="811440"/>
              <a:chOff x="6752160" y="1987200"/>
              <a:chExt cx="323280" cy="811440"/>
            </a:xfrm>
          </p:grpSpPr>
          <p:sp>
            <p:nvSpPr>
              <p:cNvPr id="527" name="Textfeld 73"/>
              <p:cNvSpPr/>
              <p:nvPr/>
            </p:nvSpPr>
            <p:spPr>
              <a:xfrm>
                <a:off x="6752160" y="2049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528" name="Gerade Verbindung 117"/>
              <p:cNvCxnSpPr/>
              <p:nvPr/>
            </p:nvCxnSpPr>
            <p:spPr>
              <a:xfrm>
                <a:off x="6806160" y="1987200"/>
                <a:ext cx="720" cy="811800"/>
              </a:xfrm>
              <a:prstGeom prst="straightConnector1">
                <a:avLst/>
              </a:prstGeom>
              <a:ln w="9525">
                <a:solidFill>
                  <a:srgbClr val="000000"/>
                </a:solidFill>
                <a:round/>
              </a:ln>
            </p:spPr>
          </p:cxnSp>
          <p:cxnSp>
            <p:nvCxnSpPr>
              <p:cNvPr id="529" name="Gerade Verbindung 119"/>
              <p:cNvCxnSpPr/>
              <p:nvPr/>
            </p:nvCxnSpPr>
            <p:spPr>
              <a:xfrm>
                <a:off x="6806160" y="1987200"/>
                <a:ext cx="216720" cy="187920"/>
              </a:xfrm>
              <a:prstGeom prst="straightConnector1">
                <a:avLst/>
              </a:prstGeom>
              <a:ln w="9525">
                <a:solidFill>
                  <a:srgbClr val="000000"/>
                </a:solidFill>
                <a:round/>
              </a:ln>
            </p:spPr>
          </p:cxnSp>
          <p:cxnSp>
            <p:nvCxnSpPr>
              <p:cNvPr id="530" name="Gerade Verbindung 121"/>
              <p:cNvCxnSpPr/>
              <p:nvPr/>
            </p:nvCxnSpPr>
            <p:spPr>
              <a:xfrm>
                <a:off x="7022160" y="2174400"/>
                <a:ext cx="720" cy="437400"/>
              </a:xfrm>
              <a:prstGeom prst="straightConnector1">
                <a:avLst/>
              </a:prstGeom>
              <a:ln w="9525">
                <a:solidFill>
                  <a:srgbClr val="000000"/>
                </a:solidFill>
                <a:round/>
              </a:ln>
            </p:spPr>
          </p:cxnSp>
          <p:cxnSp>
            <p:nvCxnSpPr>
              <p:cNvPr id="531" name="Gerade Verbindung 122"/>
              <p:cNvCxnSpPr/>
              <p:nvPr/>
            </p:nvCxnSpPr>
            <p:spPr>
              <a:xfrm flipV="1">
                <a:off x="6806160" y="2611080"/>
                <a:ext cx="216720" cy="187920"/>
              </a:xfrm>
              <a:prstGeom prst="straightConnector1">
                <a:avLst/>
              </a:prstGeom>
              <a:ln w="9525">
                <a:solidFill>
                  <a:srgbClr val="000000"/>
                </a:solidFill>
                <a:round/>
              </a:ln>
            </p:spPr>
          </p:cxnSp>
        </p:grpSp>
        <p:sp>
          <p:nvSpPr>
            <p:cNvPr id="532" name="Rechteckiger Pfeil 78"/>
            <p:cNvSpPr/>
            <p:nvPr/>
          </p:nvSpPr>
          <p:spPr>
            <a:xfrm>
              <a:off x="6545880" y="2402280"/>
              <a:ext cx="241200" cy="100188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33" name="Rechteck 80"/>
            <p:cNvSpPr/>
            <p:nvPr/>
          </p:nvSpPr>
          <p:spPr>
            <a:xfrm flipH="1">
              <a:off x="1019520" y="2718000"/>
              <a:ext cx="52920" cy="5112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25560" bIns="25560" anchor="t">
              <a:noAutofit/>
            </a:bodyPr>
            <a:p>
              <a:pPr algn="r" defTabSz="685800">
                <a:lnSpc>
                  <a:spcPct val="100000"/>
                </a:lnSpc>
              </a:pPr>
              <a:endParaRPr b="0" lang="de-DE" sz="1500" spc="-1" strike="noStrike">
                <a:solidFill>
                  <a:schemeClr val="dk1"/>
                </a:solidFill>
                <a:latin typeface="Arial"/>
                <a:ea typeface="Arial"/>
              </a:endParaRPr>
            </a:p>
          </p:txBody>
        </p:sp>
        <p:sp>
          <p:nvSpPr>
            <p:cNvPr id="534" name="Pfeil nach rechts 81"/>
            <p:cNvSpPr/>
            <p:nvPr/>
          </p:nvSpPr>
          <p:spPr>
            <a:xfrm>
              <a:off x="6639120" y="2933640"/>
              <a:ext cx="1744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35" name="Rechteck 82"/>
            <p:cNvSpPr/>
            <p:nvPr/>
          </p:nvSpPr>
          <p:spPr>
            <a:xfrm>
              <a:off x="6616080" y="2987640"/>
              <a:ext cx="45000" cy="691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36" name="Rechteck 83"/>
            <p:cNvSpPr/>
            <p:nvPr/>
          </p:nvSpPr>
          <p:spPr>
            <a:xfrm>
              <a:off x="6509880" y="3395880"/>
              <a:ext cx="133200" cy="8208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37" name="180-Grad-Pfeil 84"/>
            <p:cNvSpPr/>
            <p:nvPr/>
          </p:nvSpPr>
          <p:spPr>
            <a:xfrm flipH="1" flipV="1" rot="5400000">
              <a:off x="2394360" y="3958920"/>
              <a:ext cx="927000" cy="644400"/>
            </a:xfrm>
            <a:prstGeom prst="uturnArrow">
              <a:avLst>
                <a:gd name="adj1" fmla="val 16662"/>
                <a:gd name="adj2" fmla="val 17541"/>
                <a:gd name="adj3" fmla="val 15503"/>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38" name="180-Grad-Pfeil 85"/>
            <p:cNvSpPr/>
            <p:nvPr/>
          </p:nvSpPr>
          <p:spPr>
            <a:xfrm flipH="1" rot="5400000">
              <a:off x="6808680" y="1795320"/>
              <a:ext cx="862920" cy="438120"/>
            </a:xfrm>
            <a:prstGeom prst="uturnArrow">
              <a:avLst>
                <a:gd name="adj1" fmla="val 25000"/>
                <a:gd name="adj2" fmla="val 13246"/>
                <a:gd name="adj3" fmla="val 0"/>
                <a:gd name="adj4" fmla="val 43750"/>
                <a:gd name="adj5" fmla="val 75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39" name="Pfeil nach rechts 86"/>
            <p:cNvSpPr/>
            <p:nvPr/>
          </p:nvSpPr>
          <p:spPr>
            <a:xfrm>
              <a:off x="637200" y="1582200"/>
              <a:ext cx="6513120" cy="105120"/>
            </a:xfrm>
            <a:prstGeom prst="rightArrow">
              <a:avLst>
                <a:gd name="adj1" fmla="val 100000"/>
                <a:gd name="adj2" fmla="val 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40" name="180-Grad-Pfeil 87"/>
            <p:cNvSpPr/>
            <p:nvPr/>
          </p:nvSpPr>
          <p:spPr>
            <a:xfrm flipH="1" rot="5400000">
              <a:off x="7939440" y="3752640"/>
              <a:ext cx="1555920" cy="438120"/>
            </a:xfrm>
            <a:prstGeom prst="uturnArrow">
              <a:avLst>
                <a:gd name="adj1" fmla="val 25000"/>
                <a:gd name="adj2" fmla="val 13246"/>
                <a:gd name="adj3" fmla="val 0"/>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1" name="Pfeil nach rechts 88"/>
            <p:cNvSpPr/>
            <p:nvPr/>
          </p:nvSpPr>
          <p:spPr>
            <a:xfrm>
              <a:off x="3028680" y="4642200"/>
              <a:ext cx="5469840" cy="108000"/>
            </a:xfrm>
            <a:prstGeom prst="rightArrow">
              <a:avLst>
                <a:gd name="adj1" fmla="val 100000"/>
                <a:gd name="adj2" fmla="val 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542" name="180-Grad-Pfeil 89"/>
            <p:cNvSpPr/>
            <p:nvPr/>
          </p:nvSpPr>
          <p:spPr>
            <a:xfrm flipH="1" rot="16200000">
              <a:off x="-439560" y="2228760"/>
              <a:ext cx="1937520" cy="644400"/>
            </a:xfrm>
            <a:prstGeom prst="uturnArrow">
              <a:avLst>
                <a:gd name="adj1" fmla="val 16662"/>
                <a:gd name="adj2" fmla="val 17541"/>
                <a:gd name="adj3" fmla="val 15503"/>
                <a:gd name="adj4" fmla="val 43750"/>
                <a:gd name="adj5" fmla="val 47294"/>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3" name="Rechteck 90"/>
            <p:cNvSpPr/>
            <p:nvPr/>
          </p:nvSpPr>
          <p:spPr>
            <a:xfrm flipH="1">
              <a:off x="812880" y="1587600"/>
              <a:ext cx="69120" cy="1022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4" name="Rechteck 91"/>
            <p:cNvSpPr/>
            <p:nvPr/>
          </p:nvSpPr>
          <p:spPr>
            <a:xfrm>
              <a:off x="8415360" y="4652640"/>
              <a:ext cx="148680" cy="918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5" name="Rechteck 92"/>
            <p:cNvSpPr/>
            <p:nvPr/>
          </p:nvSpPr>
          <p:spPr>
            <a:xfrm>
              <a:off x="2913480" y="4642200"/>
              <a:ext cx="181800" cy="10224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6" name="Rechteck 93"/>
            <p:cNvSpPr/>
            <p:nvPr/>
          </p:nvSpPr>
          <p:spPr>
            <a:xfrm flipH="1">
              <a:off x="7110360" y="1593360"/>
              <a:ext cx="69120" cy="824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7" name="Rechteck 94"/>
            <p:cNvSpPr/>
            <p:nvPr/>
          </p:nvSpPr>
          <p:spPr>
            <a:xfrm>
              <a:off x="5184720" y="1731960"/>
              <a:ext cx="62208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Branch</a:t>
              </a:r>
              <a:endParaRPr b="0" lang="en-GB" sz="1100" spc="-1" strike="noStrike">
                <a:solidFill>
                  <a:srgbClr val="000000"/>
                </a:solidFill>
                <a:latin typeface="Arial"/>
              </a:endParaRPr>
            </a:p>
            <a:p>
              <a:pPr algn="ctr">
                <a:lnSpc>
                  <a:spcPct val="100000"/>
                </a:lnSpc>
              </a:pPr>
              <a:r>
                <a:rPr b="0" lang="en-US" sz="1100" spc="-1" strike="noStrike">
                  <a:solidFill>
                    <a:srgbClr val="000000"/>
                  </a:solidFill>
                  <a:latin typeface="Arial"/>
                  <a:ea typeface="Arial"/>
                </a:rPr>
                <a:t>Taken?</a:t>
              </a:r>
              <a:endParaRPr b="0" lang="en-GB" sz="1100" spc="-1" strike="noStrike">
                <a:solidFill>
                  <a:srgbClr val="000000"/>
                </a:solidFill>
                <a:latin typeface="Arial"/>
              </a:endParaRPr>
            </a:p>
          </p:txBody>
        </p:sp>
        <p:sp>
          <p:nvSpPr>
            <p:cNvPr id="548" name="Rechteckiger Pfeil 97"/>
            <p:cNvSpPr/>
            <p:nvPr/>
          </p:nvSpPr>
          <p:spPr>
            <a:xfrm>
              <a:off x="4726800" y="1972080"/>
              <a:ext cx="449280" cy="1646280"/>
            </a:xfrm>
            <a:prstGeom prst="bentArrow">
              <a:avLst>
                <a:gd name="adj1" fmla="val 18276"/>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49" name="Rechteckiger Pfeil 98"/>
            <p:cNvSpPr/>
            <p:nvPr/>
          </p:nvSpPr>
          <p:spPr>
            <a:xfrm>
              <a:off x="4591440" y="1788480"/>
              <a:ext cx="590040" cy="1338840"/>
            </a:xfrm>
            <a:prstGeom prst="bentArrow">
              <a:avLst>
                <a:gd name="adj1" fmla="val 13684"/>
                <a:gd name="adj2" fmla="val 11957"/>
                <a:gd name="adj3" fmla="val 12225"/>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cxnSp>
          <p:nvCxnSpPr>
            <p:cNvPr id="550" name="Gewinkelter Verbinder 6"/>
            <p:cNvCxnSpPr>
              <a:stCxn id="547" idx="3"/>
              <a:endCxn id="527" idx="0"/>
            </p:cNvCxnSpPr>
            <p:nvPr/>
          </p:nvCxnSpPr>
          <p:spPr>
            <a:xfrm>
              <a:off x="5806800" y="1947240"/>
              <a:ext cx="1107360" cy="102960"/>
            </a:xfrm>
            <a:prstGeom prst="bentConnector2">
              <a:avLst/>
            </a:prstGeom>
            <a:ln w="0">
              <a:solidFill>
                <a:srgbClr val="00508f"/>
              </a:solidFill>
              <a:tailEnd len="med" type="triangle" w="med"/>
            </a:ln>
          </p:spPr>
        </p:cxnSp>
        <p:sp>
          <p:nvSpPr>
            <p:cNvPr id="551" name="Rechteck 100"/>
            <p:cNvSpPr/>
            <p:nvPr/>
          </p:nvSpPr>
          <p:spPr>
            <a:xfrm>
              <a:off x="4741920" y="332820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52" name="Rechteck 101"/>
            <p:cNvSpPr/>
            <p:nvPr/>
          </p:nvSpPr>
          <p:spPr>
            <a:xfrm>
              <a:off x="4611600" y="290304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553" name="Pfeil nach rechts 102"/>
            <p:cNvSpPr/>
            <p:nvPr/>
          </p:nvSpPr>
          <p:spPr>
            <a:xfrm>
              <a:off x="2706480" y="2163960"/>
              <a:ext cx="40806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sp>
        <p:nvSpPr>
          <p:cNvPr id="554" name="Textfeld 95"/>
          <p:cNvSpPr/>
          <p:nvPr/>
        </p:nvSpPr>
        <p:spPr>
          <a:xfrm>
            <a:off x="910440" y="3402000"/>
            <a:ext cx="40644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a:t>
            </a:r>
            <a:endParaRPr b="0" lang="en-GB" sz="1050" spc="-1" strike="noStrike">
              <a:solidFill>
                <a:srgbClr val="000000"/>
              </a:solidFill>
              <a:latin typeface="Arial"/>
            </a:endParaRPr>
          </a:p>
        </p:txBody>
      </p:sp>
      <p:cxnSp>
        <p:nvCxnSpPr>
          <p:cNvPr id="555" name="Gerade Verbindung mit Pfeil 96"/>
          <p:cNvCxnSpPr/>
          <p:nvPr/>
        </p:nvCxnSpPr>
        <p:spPr>
          <a:xfrm>
            <a:off x="713520" y="3354480"/>
            <a:ext cx="604800" cy="1800"/>
          </a:xfrm>
          <a:prstGeom prst="straightConnector1">
            <a:avLst/>
          </a:prstGeom>
          <a:ln w="28575">
            <a:solidFill>
              <a:srgbClr val="0065bd"/>
            </a:solidFill>
            <a:round/>
            <a:tailEnd len="med" type="arrow" w="med"/>
          </a:ln>
        </p:spPr>
      </p:cxnSp>
      <p:sp>
        <p:nvSpPr>
          <p:cNvPr id="556" name="Textfeld 99"/>
          <p:cNvSpPr/>
          <p:nvPr/>
        </p:nvSpPr>
        <p:spPr>
          <a:xfrm>
            <a:off x="1495440" y="3076560"/>
            <a:ext cx="7495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MEM[pc]</a:t>
            </a:r>
            <a:endParaRPr b="0" lang="en-GB" sz="1050" spc="-1" strike="noStrike">
              <a:solidFill>
                <a:srgbClr val="000000"/>
              </a:solidFill>
              <a:latin typeface="Arial"/>
            </a:endParaRPr>
          </a:p>
        </p:txBody>
      </p:sp>
      <p:cxnSp>
        <p:nvCxnSpPr>
          <p:cNvPr id="557" name="Gerade Verbindung mit Pfeil 103"/>
          <p:cNvCxnSpPr/>
          <p:nvPr/>
        </p:nvCxnSpPr>
        <p:spPr>
          <a:xfrm>
            <a:off x="1897920" y="3360960"/>
            <a:ext cx="604800" cy="1800"/>
          </a:xfrm>
          <a:prstGeom prst="straightConnector1">
            <a:avLst/>
          </a:prstGeom>
          <a:ln w="28575">
            <a:solidFill>
              <a:srgbClr val="0065bd"/>
            </a:solidFill>
            <a:round/>
            <a:tailEnd len="med" type="arrow" w="med"/>
          </a:ln>
        </p:spPr>
      </p:cxnSp>
      <p:sp>
        <p:nvSpPr>
          <p:cNvPr id="558" name="Textfeld 104"/>
          <p:cNvSpPr/>
          <p:nvPr/>
        </p:nvSpPr>
        <p:spPr>
          <a:xfrm>
            <a:off x="1704600" y="197064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pc+4</a:t>
            </a:r>
            <a:endParaRPr b="0" lang="en-GB" sz="1050" spc="-1" strike="noStrike">
              <a:solidFill>
                <a:srgbClr val="000000"/>
              </a:solidFill>
              <a:latin typeface="Arial"/>
            </a:endParaRPr>
          </a:p>
        </p:txBody>
      </p:sp>
      <p:cxnSp>
        <p:nvCxnSpPr>
          <p:cNvPr id="559" name="Gerade Verbindung mit Pfeil 105"/>
          <p:cNvCxnSpPr/>
          <p:nvPr/>
        </p:nvCxnSpPr>
        <p:spPr>
          <a:xfrm>
            <a:off x="1612800" y="2254680"/>
            <a:ext cx="604800" cy="1800"/>
          </a:xfrm>
          <a:prstGeom prst="straightConnector1">
            <a:avLst/>
          </a:prstGeom>
          <a:ln w="28575">
            <a:solidFill>
              <a:srgbClr val="0065bd"/>
            </a:solidFill>
            <a:round/>
            <a:tailEnd len="med" type="arrow" w="med"/>
          </a:ln>
        </p:spPr>
      </p:cxnSp>
      <p:cxnSp>
        <p:nvCxnSpPr>
          <p:cNvPr id="560" name="Gerade Verbindung mit Pfeil 106"/>
          <p:cNvCxnSpPr/>
          <p:nvPr/>
        </p:nvCxnSpPr>
        <p:spPr>
          <a:xfrm flipH="1">
            <a:off x="6011640" y="1645920"/>
            <a:ext cx="578160" cy="1080"/>
          </a:xfrm>
          <a:prstGeom prst="straightConnector1">
            <a:avLst/>
          </a:prstGeom>
          <a:ln w="28575">
            <a:solidFill>
              <a:srgbClr val="0065bd"/>
            </a:solidFill>
            <a:round/>
            <a:tailEnd len="med" type="arrow" w="med"/>
          </a:ln>
        </p:spPr>
      </p:cxnSp>
      <p:cxnSp>
        <p:nvCxnSpPr>
          <p:cNvPr id="561" name="Gerade Verbindung mit Pfeil 107"/>
          <p:cNvCxnSpPr/>
          <p:nvPr/>
        </p:nvCxnSpPr>
        <p:spPr>
          <a:xfrm>
            <a:off x="3938760" y="2757240"/>
            <a:ext cx="255240" cy="1080"/>
          </a:xfrm>
          <a:prstGeom prst="straightConnector1">
            <a:avLst/>
          </a:prstGeom>
          <a:ln w="28575">
            <a:solidFill>
              <a:srgbClr val="0065bd"/>
            </a:solidFill>
            <a:round/>
            <a:tailEnd len="med" type="arrow" w="med"/>
          </a:ln>
        </p:spPr>
      </p:cxnSp>
      <p:cxnSp>
        <p:nvCxnSpPr>
          <p:cNvPr id="562" name="Gerade Verbindung mit Pfeil 108"/>
          <p:cNvCxnSpPr/>
          <p:nvPr/>
        </p:nvCxnSpPr>
        <p:spPr>
          <a:xfrm>
            <a:off x="2819880" y="4261680"/>
            <a:ext cx="1429200" cy="3960"/>
          </a:xfrm>
          <a:prstGeom prst="straightConnector1">
            <a:avLst/>
          </a:prstGeom>
          <a:ln w="28575">
            <a:solidFill>
              <a:srgbClr val="0065bd"/>
            </a:solidFill>
            <a:round/>
            <a:tailEnd len="med" type="arrow" w="med"/>
          </a:ln>
        </p:spPr>
      </p:cxnSp>
      <p:sp>
        <p:nvSpPr>
          <p:cNvPr id="563" name="Textfeld 109"/>
          <p:cNvSpPr/>
          <p:nvPr/>
        </p:nvSpPr>
        <p:spPr>
          <a:xfrm>
            <a:off x="5974200" y="2523600"/>
            <a:ext cx="6519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pc-16</a:t>
            </a:r>
            <a:endParaRPr b="0" lang="en-GB" sz="1050" spc="-1" strike="noStrike">
              <a:solidFill>
                <a:srgbClr val="000000"/>
              </a:solidFill>
              <a:latin typeface="Arial"/>
            </a:endParaRPr>
          </a:p>
        </p:txBody>
      </p:sp>
      <p:cxnSp>
        <p:nvCxnSpPr>
          <p:cNvPr id="564" name="Gerade Verbindung mit Pfeil 110"/>
          <p:cNvCxnSpPr/>
          <p:nvPr/>
        </p:nvCxnSpPr>
        <p:spPr>
          <a:xfrm>
            <a:off x="6354720" y="2232000"/>
            <a:ext cx="604800" cy="1800"/>
          </a:xfrm>
          <a:prstGeom prst="straightConnector1">
            <a:avLst/>
          </a:prstGeom>
          <a:ln w="28575">
            <a:solidFill>
              <a:srgbClr val="0065bd"/>
            </a:solidFill>
            <a:round/>
            <a:tailEnd len="med" type="arrow" w="med"/>
          </a:ln>
        </p:spPr>
      </p:cxnSp>
      <p:sp>
        <p:nvSpPr>
          <p:cNvPr id="565" name="Textfeld 111"/>
          <p:cNvSpPr/>
          <p:nvPr/>
        </p:nvSpPr>
        <p:spPr>
          <a:xfrm>
            <a:off x="6183360" y="200700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pc+4</a:t>
            </a:r>
            <a:endParaRPr b="0" lang="en-GB" sz="1050" spc="-1" strike="noStrike">
              <a:solidFill>
                <a:srgbClr val="000000"/>
              </a:solidFill>
              <a:latin typeface="Arial"/>
            </a:endParaRPr>
          </a:p>
        </p:txBody>
      </p:sp>
      <p:sp>
        <p:nvSpPr>
          <p:cNvPr id="566" name="Textfeld 112"/>
          <p:cNvSpPr/>
          <p:nvPr/>
        </p:nvSpPr>
        <p:spPr>
          <a:xfrm>
            <a:off x="3733920" y="4375440"/>
            <a:ext cx="10029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-8&lt;&lt;1 = -16</a:t>
            </a:r>
            <a:endParaRPr b="0" lang="en-GB" sz="1050" spc="-1" strike="noStrike">
              <a:solidFill>
                <a:srgbClr val="000000"/>
              </a:solidFill>
              <a:latin typeface="Arial"/>
            </a:endParaRPr>
          </a:p>
        </p:txBody>
      </p:sp>
      <p:sp>
        <p:nvSpPr>
          <p:cNvPr id="567" name="Textfeld 113"/>
          <p:cNvSpPr/>
          <p:nvPr/>
        </p:nvSpPr>
        <p:spPr>
          <a:xfrm>
            <a:off x="3712680" y="242748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a:t>
            </a:r>
            <a:endParaRPr b="0" lang="en-GB" sz="1050" spc="-1" strike="noStrike">
              <a:solidFill>
                <a:srgbClr val="000000"/>
              </a:solidFill>
              <a:latin typeface="Arial"/>
            </a:endParaRPr>
          </a:p>
        </p:txBody>
      </p:sp>
      <p:cxnSp>
        <p:nvCxnSpPr>
          <p:cNvPr id="568" name="Gerade Verbindung mit Pfeil 114"/>
          <p:cNvCxnSpPr/>
          <p:nvPr/>
        </p:nvCxnSpPr>
        <p:spPr>
          <a:xfrm flipV="1">
            <a:off x="4129920" y="3841920"/>
            <a:ext cx="1274040" cy="241920"/>
          </a:xfrm>
          <a:prstGeom prst="straightConnector1">
            <a:avLst/>
          </a:prstGeom>
          <a:ln w="28575">
            <a:solidFill>
              <a:srgbClr val="0065bd"/>
            </a:solidFill>
            <a:round/>
            <a:tailEnd len="med" type="arrow" w="med"/>
          </a:ln>
        </p:spPr>
      </p:cxnSp>
      <p:sp>
        <p:nvSpPr>
          <p:cNvPr id="569" name="Textfeld 115"/>
          <p:cNvSpPr/>
          <p:nvPr/>
        </p:nvSpPr>
        <p:spPr>
          <a:xfrm>
            <a:off x="5117400" y="3972240"/>
            <a:ext cx="10029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-16</a:t>
            </a:r>
            <a:endParaRPr b="0" lang="en-GB" sz="1050" spc="-1" strike="noStrike">
              <a:solidFill>
                <a:srgbClr val="000000"/>
              </a:solidFill>
              <a:latin typeface="Arial"/>
            </a:endParaRPr>
          </a:p>
        </p:txBody>
      </p:sp>
      <p:cxnSp>
        <p:nvCxnSpPr>
          <p:cNvPr id="570" name="Gewinkelter Verbinder 116"/>
          <p:cNvCxnSpPr/>
          <p:nvPr/>
        </p:nvCxnSpPr>
        <p:spPr>
          <a:xfrm flipV="1">
            <a:off x="5536800" y="2524680"/>
            <a:ext cx="1265040" cy="817560"/>
          </a:xfrm>
          <a:prstGeom prst="bentConnector3">
            <a:avLst>
              <a:gd name="adj1" fmla="val 82522"/>
            </a:avLst>
          </a:prstGeom>
          <a:ln w="28575">
            <a:solidFill>
              <a:srgbClr val="0065bd"/>
            </a:solidFill>
            <a:round/>
            <a:tailEnd len="med" type="arrow" w="med"/>
          </a:ln>
        </p:spPr>
      </p:cxnSp>
      <p:sp>
        <p:nvSpPr>
          <p:cNvPr id="571" name="Textfeld 117"/>
          <p:cNvSpPr/>
          <p:nvPr/>
        </p:nvSpPr>
        <p:spPr>
          <a:xfrm>
            <a:off x="6017040" y="1667520"/>
            <a:ext cx="6519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pc+4</a:t>
            </a:r>
            <a:endParaRPr b="0" lang="en-GB" sz="1050" spc="-1" strike="noStrike">
              <a:solidFill>
                <a:srgbClr val="000000"/>
              </a:solidFill>
              <a:latin typeface="Arial"/>
            </a:endParaRPr>
          </a:p>
        </p:txBody>
      </p:sp>
      <p:sp>
        <p:nvSpPr>
          <p:cNvPr id="572" name="Textfeld 118"/>
          <p:cNvSpPr/>
          <p:nvPr/>
        </p:nvSpPr>
        <p:spPr>
          <a:xfrm>
            <a:off x="3188160" y="3044520"/>
            <a:ext cx="68328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regs[a1]</a:t>
            </a:r>
            <a:endParaRPr b="0" lang="en-GB" sz="1050" spc="-1" strike="noStrike">
              <a:solidFill>
                <a:srgbClr val="000000"/>
              </a:solidFill>
              <a:latin typeface="Arial"/>
            </a:endParaRPr>
          </a:p>
        </p:txBody>
      </p:sp>
      <p:sp>
        <p:nvSpPr>
          <p:cNvPr id="573" name="Textfeld 119"/>
          <p:cNvSpPr/>
          <p:nvPr/>
        </p:nvSpPr>
        <p:spPr>
          <a:xfrm>
            <a:off x="3190680" y="352296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a:t>
            </a:r>
            <a:endParaRPr b="0" lang="en-GB" sz="1050" spc="-1" strike="noStrike">
              <a:solidFill>
                <a:srgbClr val="000000"/>
              </a:solidFill>
              <a:latin typeface="Arial"/>
            </a:endParaRPr>
          </a:p>
        </p:txBody>
      </p:sp>
      <p:sp>
        <p:nvSpPr>
          <p:cNvPr id="574" name="Textfeld 120"/>
          <p:cNvSpPr/>
          <p:nvPr/>
        </p:nvSpPr>
        <p:spPr>
          <a:xfrm>
            <a:off x="2700720" y="298404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a1</a:t>
            </a:r>
            <a:endParaRPr b="0" lang="en-GB" sz="1050" spc="-1" strike="noStrike">
              <a:solidFill>
                <a:srgbClr val="000000"/>
              </a:solidFill>
              <a:latin typeface="Arial"/>
            </a:endParaRPr>
          </a:p>
        </p:txBody>
      </p:sp>
      <p:sp>
        <p:nvSpPr>
          <p:cNvPr id="575" name="Textfeld 121"/>
          <p:cNvSpPr/>
          <p:nvPr/>
        </p:nvSpPr>
        <p:spPr>
          <a:xfrm>
            <a:off x="2707560" y="325116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a2</a:t>
            </a:r>
            <a:endParaRPr b="0" lang="en-GB" sz="1050" spc="-1" strike="noStrike">
              <a:solidFill>
                <a:srgbClr val="000000"/>
              </a:solidFill>
              <a:latin typeface="Arial"/>
            </a:endParaRPr>
          </a:p>
        </p:txBody>
      </p:sp>
      <p:sp>
        <p:nvSpPr>
          <p:cNvPr id="576" name="Textfeld 122"/>
          <p:cNvSpPr/>
          <p:nvPr/>
        </p:nvSpPr>
        <p:spPr>
          <a:xfrm>
            <a:off x="4098960" y="1688760"/>
            <a:ext cx="68328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regs[a1]</a:t>
            </a:r>
            <a:endParaRPr b="0" lang="en-GB" sz="1050" spc="-1" strike="noStrike">
              <a:solidFill>
                <a:srgbClr val="000000"/>
              </a:solidFill>
              <a:latin typeface="Arial"/>
            </a:endParaRPr>
          </a:p>
        </p:txBody>
      </p:sp>
      <p:sp>
        <p:nvSpPr>
          <p:cNvPr id="577" name="Textfeld 123"/>
          <p:cNvSpPr/>
          <p:nvPr/>
        </p:nvSpPr>
        <p:spPr>
          <a:xfrm>
            <a:off x="4273920" y="1927080"/>
            <a:ext cx="69912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regs[a2]</a:t>
            </a:r>
            <a:endParaRPr b="0" lang="en-GB" sz="1050" spc="-1" strike="noStrike">
              <a:solidFill>
                <a:srgbClr val="000000"/>
              </a:solidFill>
              <a:latin typeface="Arial"/>
            </a:endParaRPr>
          </a:p>
        </p:txBody>
      </p:sp>
      <p:sp>
        <p:nvSpPr>
          <p:cNvPr id="578" name="Textfeld 124"/>
          <p:cNvSpPr/>
          <p:nvPr/>
        </p:nvSpPr>
        <p:spPr>
          <a:xfrm>
            <a:off x="6704280" y="1741680"/>
            <a:ext cx="24753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False meaning a1 == a2</a:t>
            </a:r>
            <a:endParaRPr b="0" lang="en-GB" sz="1050" spc="-1" strike="noStrike">
              <a:solidFill>
                <a:srgbClr val="000000"/>
              </a:solidFill>
              <a:latin typeface="Arial"/>
            </a:endParaRPr>
          </a:p>
        </p:txBody>
      </p:sp>
      <p:cxnSp>
        <p:nvCxnSpPr>
          <p:cNvPr id="579" name="Gerade Verbindung mit Pfeil 125"/>
          <p:cNvCxnSpPr/>
          <p:nvPr/>
        </p:nvCxnSpPr>
        <p:spPr>
          <a:xfrm>
            <a:off x="5172120" y="2959560"/>
            <a:ext cx="255240" cy="720"/>
          </a:xfrm>
          <a:prstGeom prst="straightConnector1">
            <a:avLst/>
          </a:prstGeom>
          <a:ln w="28575">
            <a:solidFill>
              <a:srgbClr val="0065bd"/>
            </a:solidFill>
            <a:round/>
            <a:tailEnd len="med" type="arrow" w="med"/>
          </a:ln>
        </p:spPr>
      </p:cxnSp>
      <p:sp>
        <p:nvSpPr>
          <p:cNvPr id="580" name="Textfeld 126"/>
          <p:cNvSpPr/>
          <p:nvPr/>
        </p:nvSpPr>
        <p:spPr>
          <a:xfrm>
            <a:off x="5181480" y="2596320"/>
            <a:ext cx="497160" cy="249480"/>
          </a:xfrm>
          <a:prstGeom prst="rect">
            <a:avLst/>
          </a:prstGeom>
          <a:noFill/>
          <a:ln w="22225">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0065bd"/>
                </a:solidFill>
                <a:latin typeface="Arial"/>
                <a:ea typeface="Arial"/>
              </a:rPr>
              <a:t>pc</a:t>
            </a:r>
            <a:endParaRPr b="0" lang="en-GB" sz="1050" spc="-1" strike="noStrike">
              <a:solidFill>
                <a:srgbClr val="000000"/>
              </a:solidFill>
              <a:latin typeface="Arial"/>
            </a:endParaRPr>
          </a:p>
        </p:txBody>
      </p:sp>
      <p:cxnSp>
        <p:nvCxnSpPr>
          <p:cNvPr id="581" name="Gerade Verbindung mit Pfeil 127"/>
          <p:cNvCxnSpPr/>
          <p:nvPr/>
        </p:nvCxnSpPr>
        <p:spPr>
          <a:xfrm flipV="1">
            <a:off x="3810960" y="1791720"/>
            <a:ext cx="1329840" cy="1380960"/>
          </a:xfrm>
          <a:prstGeom prst="straightConnector1">
            <a:avLst/>
          </a:prstGeom>
          <a:ln w="28575">
            <a:solidFill>
              <a:srgbClr val="0065bd"/>
            </a:solidFill>
            <a:round/>
            <a:tailEnd len="med" type="arrow" w="med"/>
          </a:ln>
        </p:spPr>
      </p:cxnSp>
      <p:cxnSp>
        <p:nvCxnSpPr>
          <p:cNvPr id="582" name="Gerade Verbindung mit Pfeil 128"/>
          <p:cNvCxnSpPr>
            <a:stCxn id="573" idx="3"/>
          </p:cNvCxnSpPr>
          <p:nvPr/>
        </p:nvCxnSpPr>
        <p:spPr>
          <a:xfrm flipV="1">
            <a:off x="3889800" y="2026440"/>
            <a:ext cx="1289520" cy="1621440"/>
          </a:xfrm>
          <a:prstGeom prst="straightConnector1">
            <a:avLst/>
          </a:prstGeom>
          <a:ln w="28575">
            <a:solidFill>
              <a:srgbClr val="0065bd"/>
            </a:solidFill>
            <a:round/>
            <a:tailEnd len="med" type="arrow" w="me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495360" y="137160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en-US" sz="2400" spc="-1" strike="noStrike">
                <a:solidFill>
                  <a:srgbClr val="000000"/>
                </a:solidFill>
                <a:latin typeface="Arial"/>
                <a:ea typeface="Arial"/>
              </a:rPr>
              <a:t>Problems on Embedded Processor RISC Architecture</a:t>
            </a:r>
            <a:endParaRPr b="0" lang="en-GB" sz="2400" spc="-1" strike="noStrike">
              <a:solidFill>
                <a:srgbClr val="000000"/>
              </a:solidFill>
              <a:latin typeface="Arial"/>
            </a:endParaRPr>
          </a:p>
        </p:txBody>
      </p:sp>
      <p:sp>
        <p:nvSpPr>
          <p:cNvPr id="584" name="PlaceHolder 2"/>
          <p:cNvSpPr>
            <a:spLocks noGrp="1"/>
          </p:cNvSpPr>
          <p:nvPr>
            <p:ph type="subTitle"/>
          </p:nvPr>
        </p:nvSpPr>
        <p:spPr>
          <a:xfrm>
            <a:off x="507960" y="2571840"/>
            <a:ext cx="8127360" cy="1313640"/>
          </a:xfrm>
          <a:prstGeom prst="rect">
            <a:avLst/>
          </a:prstGeom>
          <a:noFill/>
          <a:ln w="0">
            <a:noFill/>
          </a:ln>
        </p:spPr>
        <p:txBody>
          <a:bodyPr lIns="0" rIns="0" tIns="0" bIns="0" anchor="t">
            <a:noAutofit/>
          </a:bodyPr>
          <a:p>
            <a:pPr indent="0" algn="ctr">
              <a:lnSpc>
                <a:spcPct val="100000"/>
              </a:lnSpc>
              <a:buNone/>
              <a:tabLst>
                <a:tab algn="l" pos="0"/>
              </a:tabLst>
            </a:pPr>
            <a:r>
              <a:rPr b="0" lang="de-DE" sz="1800" spc="-1" strike="noStrike">
                <a:solidFill>
                  <a:srgbClr val="000000"/>
                </a:solidFill>
                <a:latin typeface="Arial"/>
                <a:ea typeface="Arial"/>
              </a:rPr>
              <a:t>Pipelined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Questions on Pipelined Execution</a:t>
            </a:r>
            <a:endParaRPr b="0" lang="en-GB" sz="3000" spc="-1" strike="noStrike">
              <a:solidFill>
                <a:srgbClr val="000000"/>
              </a:solidFill>
              <a:latin typeface="Arial"/>
            </a:endParaRPr>
          </a:p>
        </p:txBody>
      </p:sp>
      <p:sp>
        <p:nvSpPr>
          <p:cNvPr id="586" name="PlaceHolder 2"/>
          <p:cNvSpPr>
            <a:spLocks noGrp="1"/>
          </p:cNvSpPr>
          <p:nvPr>
            <p:ph/>
          </p:nvPr>
        </p:nvSpPr>
        <p:spPr>
          <a:xfrm>
            <a:off x="200520" y="1197360"/>
            <a:ext cx="8430120" cy="2982240"/>
          </a:xfrm>
          <a:prstGeom prst="rect">
            <a:avLst/>
          </a:prstGeom>
          <a:noFill/>
          <a:ln w="0">
            <a:noFill/>
          </a:ln>
        </p:spPr>
        <p:txBody>
          <a:bodyPr lIns="0" rIns="0" tIns="0" bIns="0" anchor="t">
            <a:noAutofit/>
          </a:bodyPr>
          <a:p>
            <a:pPr marL="457200" indent="-228600">
              <a:lnSpc>
                <a:spcPct val="100000"/>
              </a:lnSpc>
              <a:buNone/>
              <a:tabLst>
                <a:tab algn="l" pos="0"/>
              </a:tabLst>
            </a:pPr>
            <a:r>
              <a:rPr b="0" lang="en-US" sz="1800" spc="-1" strike="noStrike">
                <a:solidFill>
                  <a:srgbClr val="000000"/>
                </a:solidFill>
                <a:latin typeface="Arial"/>
                <a:ea typeface="Arial"/>
              </a:rPr>
              <a:t>Q1: Taken the following assembly code of the function foo1. How many clock cycles does the execution take on a pipelined processor (standard 5 stages) </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(a) without forward paths?</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(b) with forward paths?</a:t>
            </a:r>
            <a:endParaRPr b="0" lang="en-GB" sz="1800" spc="-1" strike="noStrike">
              <a:solidFill>
                <a:srgbClr val="000000"/>
              </a:solidFill>
              <a:latin typeface="Arial"/>
            </a:endParaRPr>
          </a:p>
          <a:p>
            <a:pPr marL="457200" indent="-228600">
              <a:lnSpc>
                <a:spcPct val="100000"/>
              </a:lnSpc>
              <a:buNone/>
              <a:tabLst>
                <a:tab algn="l" pos="0"/>
              </a:tabLst>
            </a:pP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What is the CPI in both cases?</a:t>
            </a:r>
            <a:endParaRPr b="0" lang="en-GB" sz="1800" spc="-1" strike="noStrike">
              <a:solidFill>
                <a:srgbClr val="000000"/>
              </a:solidFill>
              <a:latin typeface="Arial"/>
            </a:endParaRPr>
          </a:p>
          <a:p>
            <a:pPr marL="457200" indent="-228600">
              <a:lnSpc>
                <a:spcPct val="100000"/>
              </a:lnSpc>
              <a:buNone/>
              <a:tabLst>
                <a:tab algn="l" pos="0"/>
              </a:tabLst>
            </a:pP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(c) Can the solution in (b) be</a:t>
            </a:r>
            <a:br>
              <a:rPr sz="1800"/>
            </a:br>
            <a:r>
              <a:rPr b="0" lang="en-US" sz="1800" spc="-1" strike="noStrike">
                <a:solidFill>
                  <a:srgbClr val="000000"/>
                </a:solidFill>
                <a:latin typeface="Arial"/>
                <a:ea typeface="Arial"/>
              </a:rPr>
              <a:t> improved by changing </a:t>
            </a:r>
            <a:br>
              <a:rPr sz="1800"/>
            </a:br>
            <a:r>
              <a:rPr b="0" lang="en-US" sz="1800" spc="-1" strike="noStrike">
                <a:solidFill>
                  <a:srgbClr val="000000"/>
                </a:solidFill>
                <a:latin typeface="Arial"/>
                <a:ea typeface="Arial"/>
              </a:rPr>
              <a:t>the program?</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 </a:t>
            </a:r>
            <a:endParaRPr b="0" lang="en-GB" sz="1800" spc="-1" strike="noStrike">
              <a:solidFill>
                <a:srgbClr val="000000"/>
              </a:solidFill>
              <a:latin typeface="Arial"/>
            </a:endParaRPr>
          </a:p>
        </p:txBody>
      </p:sp>
      <p:sp>
        <p:nvSpPr>
          <p:cNvPr id="587" name="Content Placeholder 2"/>
          <p:cNvSpPr/>
          <p:nvPr/>
        </p:nvSpPr>
        <p:spPr>
          <a:xfrm>
            <a:off x="3816720" y="2161800"/>
            <a:ext cx="4814280" cy="2691360"/>
          </a:xfrm>
          <a:prstGeom prst="rect">
            <a:avLst/>
          </a:prstGeom>
          <a:noFill/>
          <a:ln w="0">
            <a:noFill/>
          </a:ln>
        </p:spPr>
        <p:style>
          <a:lnRef idx="0"/>
          <a:fillRef idx="0"/>
          <a:effectRef idx="0"/>
          <a:fontRef idx="minor"/>
        </p:style>
        <p:txBody>
          <a:bodyPr lIns="0" rIns="0" tIns="0" bIns="0" anchor="t">
            <a:noAutofit/>
          </a:bodyPr>
          <a:p>
            <a:pPr marL="228600">
              <a:lnSpc>
                <a:spcPct val="100000"/>
              </a:lnSpc>
              <a:tabLst>
                <a:tab algn="l" pos="0"/>
              </a:tabLst>
            </a:pPr>
            <a:r>
              <a:rPr b="0" lang="en-US" sz="1400" spc="-1" strike="noStrike">
                <a:solidFill>
                  <a:srgbClr val="000000"/>
                </a:solidFill>
                <a:latin typeface="Courier New"/>
                <a:ea typeface="Arial"/>
              </a:rPr>
              <a:t>// a0: x, a1:b, t0: z; t1: x[i]</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foo1: </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LW t0,(a0)   // z=x[0]</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SLL t0,t0,a1 // z = z &lt;&lt; b</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ADDI a0,a0,4</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LW t1,(a0)   // t1=x[1]</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ADDI a1,a1,1 </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SLL t1,t1,a1 // t1 = x[1] &lt;&lt; (b+1)</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ADD t0,t0,t1 // z = z + (x[1] &lt;&lt; (b+1))</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MV a0,t0 // z must be returned in a0</a:t>
            </a: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RET</a:t>
            </a:r>
            <a:endParaRPr b="0" lang="en-GB" sz="1400" spc="-1" strike="noStrike">
              <a:solidFill>
                <a:srgbClr val="000000"/>
              </a:solidFill>
              <a:latin typeface="Arial"/>
            </a:endParaRPr>
          </a:p>
          <a:p>
            <a:pPr marL="228600">
              <a:lnSpc>
                <a:spcPct val="100000"/>
              </a:lnSpc>
              <a:tabLst>
                <a:tab algn="l" pos="0"/>
              </a:tabLst>
            </a:pP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endParaRPr b="0" lang="en-GB" sz="1400" spc="-1" strike="noStrike">
              <a:solidFill>
                <a:srgbClr val="000000"/>
              </a:solidFill>
              <a:latin typeface="Arial"/>
            </a:endParaRPr>
          </a:p>
          <a:p>
            <a:pPr marL="228600">
              <a:lnSpc>
                <a:spcPct val="100000"/>
              </a:lnSpc>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402120" y="-12816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Answer on Pipelined Execution 1</a:t>
            </a:r>
            <a:endParaRPr b="0" lang="en-GB" sz="3000" spc="-1" strike="noStrike">
              <a:solidFill>
                <a:srgbClr val="000000"/>
              </a:solidFill>
              <a:latin typeface="Arial"/>
            </a:endParaRPr>
          </a:p>
        </p:txBody>
      </p:sp>
      <p:sp>
        <p:nvSpPr>
          <p:cNvPr id="589" name="PlaceHolder 2"/>
          <p:cNvSpPr>
            <a:spLocks noGrp="1"/>
          </p:cNvSpPr>
          <p:nvPr>
            <p:ph/>
          </p:nvPr>
        </p:nvSpPr>
        <p:spPr>
          <a:xfrm>
            <a:off x="256680" y="730440"/>
            <a:ext cx="8430120" cy="2982240"/>
          </a:xfrm>
          <a:prstGeom prst="rect">
            <a:avLst/>
          </a:prstGeom>
          <a:noFill/>
          <a:ln w="0">
            <a:noFill/>
          </a:ln>
        </p:spPr>
        <p:txBody>
          <a:bodyPr lIns="0" rIns="0" tIns="0" bIns="0" anchor="t">
            <a:noAutofit/>
          </a:bodyPr>
          <a:p>
            <a:pPr marL="457200" indent="-228600">
              <a:lnSpc>
                <a:spcPct val="100000"/>
              </a:lnSpc>
              <a:buNone/>
              <a:tabLst>
                <a:tab algn="l" pos="0"/>
              </a:tabLst>
            </a:pPr>
            <a:r>
              <a:rPr b="0" lang="en-US" sz="1800" spc="-1" strike="noStrike">
                <a:solidFill>
                  <a:srgbClr val="000000"/>
                </a:solidFill>
                <a:latin typeface="Arial"/>
                <a:ea typeface="Arial"/>
              </a:rPr>
              <a:t>A1</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(a) without forward paths?</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	</a:t>
            </a:r>
            <a:endParaRPr b="0" lang="en-GB" sz="1800" spc="-1" strike="noStrike">
              <a:solidFill>
                <a:srgbClr val="000000"/>
              </a:solidFill>
              <a:latin typeface="Arial"/>
            </a:endParaRPr>
          </a:p>
        </p:txBody>
      </p:sp>
      <p:sp>
        <p:nvSpPr>
          <p:cNvPr id="590" name="Content Placeholder 2"/>
          <p:cNvSpPr/>
          <p:nvPr/>
        </p:nvSpPr>
        <p:spPr>
          <a:xfrm>
            <a:off x="402120" y="1216080"/>
            <a:ext cx="4814280" cy="2691360"/>
          </a:xfrm>
          <a:prstGeom prst="rect">
            <a:avLst/>
          </a:prstGeom>
          <a:noFill/>
          <a:ln w="0">
            <a:noFill/>
          </a:ln>
        </p:spPr>
        <p:style>
          <a:lnRef idx="0"/>
          <a:fillRef idx="0"/>
          <a:effectRef idx="0"/>
          <a:fontRef idx="minor"/>
        </p:style>
        <p:txBody>
          <a:bodyPr lIns="0" rIns="0" tIns="0" bIns="0" anchor="t">
            <a:noAutofit/>
          </a:bodyPr>
          <a:p>
            <a:pPr marL="228600">
              <a:lnSpc>
                <a:spcPct val="100000"/>
              </a:lnSpc>
              <a:tabLst>
                <a:tab algn="l" pos="0"/>
              </a:tabLst>
            </a:pPr>
            <a:r>
              <a:rPr b="0" lang="en-US" sz="1200" spc="-1" strike="noStrike">
                <a:solidFill>
                  <a:srgbClr val="000000"/>
                </a:solidFill>
                <a:latin typeface="Courier New"/>
                <a:ea typeface="Arial"/>
              </a:rPr>
              <a:t>// a0: x, a1:b, t0: z; t1: x[i]</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foo1: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LW t0,(a0)   // z=x[0]</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SLL t0,t0,a1 // z = z &lt;&lt; b</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ADDI a0,a0,4</a:t>
            </a:r>
            <a:endParaRPr b="0" lang="en-GB" sz="1200" spc="-1" strike="noStrike">
              <a:solidFill>
                <a:srgbClr val="000000"/>
              </a:solidFill>
              <a:latin typeface="Arial"/>
            </a:endParaRPr>
          </a:p>
          <a:p>
            <a:pPr marL="228600">
              <a:lnSpc>
                <a:spcPct val="100000"/>
              </a:lnSpc>
              <a:tabLst>
                <a:tab algn="l" pos="0"/>
              </a:tabLst>
            </a:pP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LW t1,(a0)   // t1=x[1]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ADDI a1,a1,1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SLL t1,t1,a1 // t1 = x[1] &lt;&lt; (b+1)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 t0,t0,t1 // z = z + (x[1] &lt;&lt; (b+1))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MV a0,t0 // z must be returned in a0</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RET</a:t>
            </a:r>
            <a:endParaRPr b="0" lang="en-GB" sz="1200" spc="-1" strike="noStrike">
              <a:solidFill>
                <a:srgbClr val="000000"/>
              </a:solidFill>
              <a:latin typeface="Arial"/>
            </a:endParaRPr>
          </a:p>
          <a:p>
            <a:pPr marL="228600">
              <a:lnSpc>
                <a:spcPct val="100000"/>
              </a:lnSpc>
              <a:tabLst>
                <a:tab algn="l" pos="0"/>
              </a:tabLst>
            </a:pP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endParaRPr b="0" lang="en-GB" sz="1400" spc="-1" strike="noStrike">
              <a:solidFill>
                <a:srgbClr val="000000"/>
              </a:solidFill>
              <a:latin typeface="Arial"/>
            </a:endParaRPr>
          </a:p>
          <a:p>
            <a:pPr marL="228600">
              <a:lnSpc>
                <a:spcPct val="100000"/>
              </a:lnSpc>
              <a:tabLst>
                <a:tab algn="l" pos="0"/>
              </a:tabLst>
            </a:pPr>
            <a:endParaRPr b="0" lang="en-GB" sz="1800" spc="-1" strike="noStrike">
              <a:solidFill>
                <a:srgbClr val="000000"/>
              </a:solidFill>
              <a:latin typeface="Arial"/>
            </a:endParaRPr>
          </a:p>
        </p:txBody>
      </p:sp>
      <p:sp>
        <p:nvSpPr>
          <p:cNvPr id="591" name="Textfeld 2"/>
          <p:cNvSpPr/>
          <p:nvPr/>
        </p:nvSpPr>
        <p:spPr>
          <a:xfrm>
            <a:off x="2931120" y="15156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592" name="Gerade Verbindung mit Pfeil 18"/>
          <p:cNvCxnSpPr/>
          <p:nvPr/>
        </p:nvCxnSpPr>
        <p:spPr>
          <a:xfrm>
            <a:off x="1171080" y="1747080"/>
            <a:ext cx="370080" cy="201240"/>
          </a:xfrm>
          <a:prstGeom prst="straightConnector1">
            <a:avLst/>
          </a:prstGeom>
          <a:ln w="19050">
            <a:solidFill>
              <a:srgbClr val="ff0000"/>
            </a:solidFill>
            <a:round/>
            <a:tailEnd len="med" type="triangle" w="med"/>
          </a:ln>
        </p:spPr>
      </p:cxnSp>
      <p:sp>
        <p:nvSpPr>
          <p:cNvPr id="593" name="Textfeld 20"/>
          <p:cNvSpPr/>
          <p:nvPr/>
        </p:nvSpPr>
        <p:spPr>
          <a:xfrm>
            <a:off x="1492560" y="16938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load data hazard -&gt; costs 2 clock cycles without forwarding</a:t>
            </a:r>
            <a:endParaRPr b="0" lang="en-GB" sz="1400" spc="-1" strike="noStrike">
              <a:solidFill>
                <a:srgbClr val="000000"/>
              </a:solidFill>
              <a:latin typeface="Arial"/>
            </a:endParaRPr>
          </a:p>
        </p:txBody>
      </p:sp>
      <p:sp>
        <p:nvSpPr>
          <p:cNvPr id="594" name="Textfeld 21"/>
          <p:cNvSpPr/>
          <p:nvPr/>
        </p:nvSpPr>
        <p:spPr>
          <a:xfrm>
            <a:off x="3185280" y="192636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 </a:t>
            </a:r>
            <a:endParaRPr b="0" lang="en-GB" sz="1400" spc="-1" strike="noStrike">
              <a:solidFill>
                <a:srgbClr val="000000"/>
              </a:solidFill>
              <a:latin typeface="Arial"/>
            </a:endParaRPr>
          </a:p>
        </p:txBody>
      </p:sp>
      <p:sp>
        <p:nvSpPr>
          <p:cNvPr id="595" name="Textfeld 22"/>
          <p:cNvSpPr/>
          <p:nvPr/>
        </p:nvSpPr>
        <p:spPr>
          <a:xfrm>
            <a:off x="1950840" y="225144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596" name="Textfeld 23"/>
          <p:cNvSpPr/>
          <p:nvPr/>
        </p:nvSpPr>
        <p:spPr>
          <a:xfrm>
            <a:off x="2986560" y="26082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sp>
        <p:nvSpPr>
          <p:cNvPr id="597" name="Textfeld 24"/>
          <p:cNvSpPr/>
          <p:nvPr/>
        </p:nvSpPr>
        <p:spPr>
          <a:xfrm>
            <a:off x="1950840" y="29509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598" name="Gerade Verbindung mit Pfeil 25"/>
          <p:cNvCxnSpPr/>
          <p:nvPr/>
        </p:nvCxnSpPr>
        <p:spPr>
          <a:xfrm>
            <a:off x="1355760" y="3249360"/>
            <a:ext cx="429840" cy="189720"/>
          </a:xfrm>
          <a:prstGeom prst="straightConnector1">
            <a:avLst/>
          </a:prstGeom>
          <a:ln w="19050">
            <a:solidFill>
              <a:srgbClr val="ff0000"/>
            </a:solidFill>
            <a:round/>
            <a:tailEnd len="med" type="triangle" w="med"/>
          </a:ln>
        </p:spPr>
      </p:cxnSp>
      <p:sp>
        <p:nvSpPr>
          <p:cNvPr id="599" name="Textfeld 28"/>
          <p:cNvSpPr/>
          <p:nvPr/>
        </p:nvSpPr>
        <p:spPr>
          <a:xfrm>
            <a:off x="3911400" y="335556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sp>
        <p:nvSpPr>
          <p:cNvPr id="600" name="Textfeld 29"/>
          <p:cNvSpPr/>
          <p:nvPr/>
        </p:nvSpPr>
        <p:spPr>
          <a:xfrm>
            <a:off x="1770480" y="31608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costs 2 clock cycles without forwarding</a:t>
            </a:r>
            <a:endParaRPr b="0" lang="en-GB" sz="1400" spc="-1" strike="noStrike">
              <a:solidFill>
                <a:srgbClr val="000000"/>
              </a:solidFill>
              <a:latin typeface="Arial"/>
            </a:endParaRPr>
          </a:p>
        </p:txBody>
      </p:sp>
      <p:sp>
        <p:nvSpPr>
          <p:cNvPr id="601" name="Textfeld 30"/>
          <p:cNvSpPr/>
          <p:nvPr/>
        </p:nvSpPr>
        <p:spPr>
          <a:xfrm>
            <a:off x="1770480" y="351756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costs 2 clock cycles without forwarding</a:t>
            </a:r>
            <a:endParaRPr b="0" lang="en-GB" sz="1400" spc="-1" strike="noStrike">
              <a:solidFill>
                <a:srgbClr val="000000"/>
              </a:solidFill>
              <a:latin typeface="Arial"/>
            </a:endParaRPr>
          </a:p>
        </p:txBody>
      </p:sp>
      <p:cxnSp>
        <p:nvCxnSpPr>
          <p:cNvPr id="602" name="Gerade Verbindung mit Pfeil 31"/>
          <p:cNvCxnSpPr/>
          <p:nvPr/>
        </p:nvCxnSpPr>
        <p:spPr>
          <a:xfrm>
            <a:off x="1316160" y="3578040"/>
            <a:ext cx="429840" cy="189360"/>
          </a:xfrm>
          <a:prstGeom prst="straightConnector1">
            <a:avLst/>
          </a:prstGeom>
          <a:ln w="19050">
            <a:solidFill>
              <a:srgbClr val="ff0000"/>
            </a:solidFill>
            <a:round/>
            <a:tailEnd len="med" type="triangle" w="med"/>
          </a:ln>
        </p:spPr>
      </p:cxnSp>
      <p:sp>
        <p:nvSpPr>
          <p:cNvPr id="603" name="Textfeld 32"/>
          <p:cNvSpPr/>
          <p:nvPr/>
        </p:nvSpPr>
        <p:spPr>
          <a:xfrm>
            <a:off x="4354200" y="37123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cxnSp>
        <p:nvCxnSpPr>
          <p:cNvPr id="604" name="Gerade Verbindung mit Pfeil 33"/>
          <p:cNvCxnSpPr/>
          <p:nvPr/>
        </p:nvCxnSpPr>
        <p:spPr>
          <a:xfrm>
            <a:off x="1278000" y="3944520"/>
            <a:ext cx="215280" cy="246960"/>
          </a:xfrm>
          <a:prstGeom prst="straightConnector1">
            <a:avLst/>
          </a:prstGeom>
          <a:ln w="19050">
            <a:solidFill>
              <a:srgbClr val="ff0000"/>
            </a:solidFill>
            <a:round/>
            <a:tailEnd len="med" type="triangle" w="med"/>
          </a:ln>
        </p:spPr>
      </p:cxnSp>
      <p:sp>
        <p:nvSpPr>
          <p:cNvPr id="605" name="Textfeld 34"/>
          <p:cNvSpPr/>
          <p:nvPr/>
        </p:nvSpPr>
        <p:spPr>
          <a:xfrm>
            <a:off x="1665000" y="38934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costs 2 clock cycles without forwarding</a:t>
            </a:r>
            <a:endParaRPr b="0" lang="en-GB" sz="1400" spc="-1" strike="noStrike">
              <a:solidFill>
                <a:srgbClr val="000000"/>
              </a:solidFill>
              <a:latin typeface="Arial"/>
            </a:endParaRPr>
          </a:p>
        </p:txBody>
      </p:sp>
      <p:sp>
        <p:nvSpPr>
          <p:cNvPr id="606" name="Textfeld 36"/>
          <p:cNvSpPr/>
          <p:nvPr/>
        </p:nvSpPr>
        <p:spPr>
          <a:xfrm>
            <a:off x="4158360" y="40860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sp>
        <p:nvSpPr>
          <p:cNvPr id="607" name="Textfeld 37"/>
          <p:cNvSpPr/>
          <p:nvPr/>
        </p:nvSpPr>
        <p:spPr>
          <a:xfrm>
            <a:off x="1224720" y="44323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sp>
        <p:nvSpPr>
          <p:cNvPr id="608" name="Textfeld 38"/>
          <p:cNvSpPr/>
          <p:nvPr/>
        </p:nvSpPr>
        <p:spPr>
          <a:xfrm>
            <a:off x="845640" y="425268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RET is a branch -&gt; costs two clock cycles due to control hazard</a:t>
            </a:r>
            <a:endParaRPr b="0" lang="en-GB" sz="1400" spc="-1" strike="noStrike">
              <a:solidFill>
                <a:srgbClr val="000000"/>
              </a:solidFill>
              <a:latin typeface="Arial"/>
            </a:endParaRPr>
          </a:p>
        </p:txBody>
      </p:sp>
      <p:sp>
        <p:nvSpPr>
          <p:cNvPr id="609" name="Textfeld 39"/>
          <p:cNvSpPr/>
          <p:nvPr/>
        </p:nvSpPr>
        <p:spPr>
          <a:xfrm>
            <a:off x="6118920" y="2121480"/>
            <a:ext cx="2066040" cy="730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 Instr = 9</a:t>
            </a:r>
            <a:endParaRPr b="0" lang="en-GB"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 Clock cycles = 21</a:t>
            </a:r>
            <a:endParaRPr b="0" lang="en-GB"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CPI = 21 / 9 = </a:t>
            </a:r>
            <a:r>
              <a:rPr b="1" lang="en-US" sz="1400" spc="-1" strike="noStrike">
                <a:solidFill>
                  <a:srgbClr val="000000"/>
                </a:solidFill>
                <a:latin typeface="Arial"/>
                <a:ea typeface="Arial"/>
              </a:rPr>
              <a:t>2,33</a:t>
            </a:r>
            <a:endParaRPr b="0" lang="en-GB" sz="1400" spc="-1" strike="noStrike">
              <a:solidFill>
                <a:srgbClr val="000000"/>
              </a:solidFill>
              <a:latin typeface="Arial"/>
            </a:endParaRPr>
          </a:p>
        </p:txBody>
      </p:sp>
      <p:cxnSp>
        <p:nvCxnSpPr>
          <p:cNvPr id="610" name="Gerade Verbindung mit Pfeil 1"/>
          <p:cNvCxnSpPr/>
          <p:nvPr/>
        </p:nvCxnSpPr>
        <p:spPr>
          <a:xfrm>
            <a:off x="1250640" y="2499480"/>
            <a:ext cx="370080" cy="201240"/>
          </a:xfrm>
          <a:prstGeom prst="straightConnector1">
            <a:avLst/>
          </a:prstGeom>
          <a:ln w="19050">
            <a:solidFill>
              <a:srgbClr val="ff0000"/>
            </a:solidFill>
            <a:round/>
            <a:tailEnd len="med" type="triangle" w="med"/>
          </a:ln>
        </p:spPr>
      </p:cxnSp>
      <p:sp>
        <p:nvSpPr>
          <p:cNvPr id="611" name="Textfeld 1"/>
          <p:cNvSpPr/>
          <p:nvPr/>
        </p:nvSpPr>
        <p:spPr>
          <a:xfrm>
            <a:off x="1678320" y="239688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Load-use hazard, need to align LW EX with ADDI WD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402120" y="-12816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Answer on Pipelined Execution 2</a:t>
            </a:r>
            <a:endParaRPr b="0" lang="en-GB" sz="3000" spc="-1" strike="noStrike">
              <a:solidFill>
                <a:srgbClr val="000000"/>
              </a:solidFill>
              <a:latin typeface="Arial"/>
            </a:endParaRPr>
          </a:p>
        </p:txBody>
      </p:sp>
      <p:sp>
        <p:nvSpPr>
          <p:cNvPr id="613" name="PlaceHolder 2"/>
          <p:cNvSpPr>
            <a:spLocks noGrp="1"/>
          </p:cNvSpPr>
          <p:nvPr>
            <p:ph/>
          </p:nvPr>
        </p:nvSpPr>
        <p:spPr>
          <a:xfrm>
            <a:off x="256680" y="730440"/>
            <a:ext cx="8430120" cy="2982240"/>
          </a:xfrm>
          <a:prstGeom prst="rect">
            <a:avLst/>
          </a:prstGeom>
          <a:noFill/>
          <a:ln w="0">
            <a:noFill/>
          </a:ln>
        </p:spPr>
        <p:txBody>
          <a:bodyPr lIns="0" rIns="0" tIns="0" bIns="0" anchor="t">
            <a:noAutofit/>
          </a:bodyPr>
          <a:p>
            <a:pPr marL="457200" indent="-228600">
              <a:lnSpc>
                <a:spcPct val="100000"/>
              </a:lnSpc>
              <a:buNone/>
              <a:tabLst>
                <a:tab algn="l" pos="0"/>
              </a:tabLst>
            </a:pPr>
            <a:r>
              <a:rPr b="0" lang="en-US" sz="1800" spc="-1" strike="noStrike">
                <a:solidFill>
                  <a:srgbClr val="000000"/>
                </a:solidFill>
                <a:latin typeface="Arial"/>
                <a:ea typeface="Arial"/>
              </a:rPr>
              <a:t>A1</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(b) </a:t>
            </a:r>
            <a:r>
              <a:rPr b="1" lang="en-US" sz="1800" spc="-1" strike="noStrike">
                <a:solidFill>
                  <a:srgbClr val="000000"/>
                </a:solidFill>
                <a:latin typeface="Arial"/>
                <a:ea typeface="Arial"/>
              </a:rPr>
              <a:t>with</a:t>
            </a:r>
            <a:r>
              <a:rPr b="0" lang="en-US" sz="1800" spc="-1" strike="noStrike">
                <a:solidFill>
                  <a:srgbClr val="000000"/>
                </a:solidFill>
                <a:latin typeface="Arial"/>
                <a:ea typeface="Arial"/>
              </a:rPr>
              <a:t> forward paths?</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	</a:t>
            </a:r>
            <a:endParaRPr b="0" lang="en-GB" sz="1800" spc="-1" strike="noStrike">
              <a:solidFill>
                <a:srgbClr val="000000"/>
              </a:solidFill>
              <a:latin typeface="Arial"/>
            </a:endParaRPr>
          </a:p>
        </p:txBody>
      </p:sp>
      <p:sp>
        <p:nvSpPr>
          <p:cNvPr id="614" name="Content Placeholder 2"/>
          <p:cNvSpPr/>
          <p:nvPr/>
        </p:nvSpPr>
        <p:spPr>
          <a:xfrm>
            <a:off x="402120" y="1216080"/>
            <a:ext cx="4814280" cy="2691360"/>
          </a:xfrm>
          <a:prstGeom prst="rect">
            <a:avLst/>
          </a:prstGeom>
          <a:noFill/>
          <a:ln w="0">
            <a:noFill/>
          </a:ln>
        </p:spPr>
        <p:style>
          <a:lnRef idx="0"/>
          <a:fillRef idx="0"/>
          <a:effectRef idx="0"/>
          <a:fontRef idx="minor"/>
        </p:style>
        <p:txBody>
          <a:bodyPr lIns="0" rIns="0" tIns="0" bIns="0" anchor="t">
            <a:noAutofit/>
          </a:bodyPr>
          <a:p>
            <a:pPr marL="228600">
              <a:lnSpc>
                <a:spcPct val="100000"/>
              </a:lnSpc>
              <a:tabLst>
                <a:tab algn="l" pos="0"/>
              </a:tabLst>
            </a:pPr>
            <a:r>
              <a:rPr b="0" lang="en-US" sz="1200" spc="-1" strike="noStrike">
                <a:solidFill>
                  <a:srgbClr val="000000"/>
                </a:solidFill>
                <a:latin typeface="Courier New"/>
                <a:ea typeface="Arial"/>
              </a:rPr>
              <a:t>// a0: x, a1:b, t0: z; t1: x[i]</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foo1: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LW t0,(a0)   // z=x[0]</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SLL t0,t0,a1 // z = z &lt;&lt; b</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ADDI a0,a0,4</a:t>
            </a:r>
            <a:endParaRPr b="0" lang="en-GB" sz="1200" spc="-1" strike="noStrike">
              <a:solidFill>
                <a:srgbClr val="000000"/>
              </a:solidFill>
              <a:latin typeface="Arial"/>
            </a:endParaRPr>
          </a:p>
          <a:p>
            <a:pPr marL="228600">
              <a:lnSpc>
                <a:spcPct val="100000"/>
              </a:lnSpc>
              <a:tabLst>
                <a:tab algn="l" pos="0"/>
              </a:tabLst>
            </a:pP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LW t1,(a0)   // t1=x[1]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ADDI a1,a1,1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SLL t1,t1,a1 // t1 = x[1] &lt;&lt; (b+1)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 t0,t0,t1 // z = z + (x[1] &lt;&lt; (b+1))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MV a0,t0 // z must be returned in a0</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RET</a:t>
            </a:r>
            <a:endParaRPr b="0" lang="en-GB" sz="1200" spc="-1" strike="noStrike">
              <a:solidFill>
                <a:srgbClr val="000000"/>
              </a:solidFill>
              <a:latin typeface="Arial"/>
            </a:endParaRPr>
          </a:p>
          <a:p>
            <a:pPr marL="228600">
              <a:lnSpc>
                <a:spcPct val="100000"/>
              </a:lnSpc>
              <a:tabLst>
                <a:tab algn="l" pos="0"/>
              </a:tabLst>
            </a:pP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endParaRPr b="0" lang="en-GB" sz="1400" spc="-1" strike="noStrike">
              <a:solidFill>
                <a:srgbClr val="000000"/>
              </a:solidFill>
              <a:latin typeface="Arial"/>
            </a:endParaRPr>
          </a:p>
          <a:p>
            <a:pPr marL="228600">
              <a:lnSpc>
                <a:spcPct val="100000"/>
              </a:lnSpc>
              <a:tabLst>
                <a:tab algn="l" pos="0"/>
              </a:tabLst>
            </a:pPr>
            <a:endParaRPr b="0" lang="en-GB" sz="1800" spc="-1" strike="noStrike">
              <a:solidFill>
                <a:srgbClr val="000000"/>
              </a:solidFill>
              <a:latin typeface="Arial"/>
            </a:endParaRPr>
          </a:p>
        </p:txBody>
      </p:sp>
      <p:sp>
        <p:nvSpPr>
          <p:cNvPr id="615" name="Textfeld 2"/>
          <p:cNvSpPr/>
          <p:nvPr/>
        </p:nvSpPr>
        <p:spPr>
          <a:xfrm>
            <a:off x="2931120" y="15156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616" name="Gerade Verbindung mit Pfeil 18"/>
          <p:cNvCxnSpPr/>
          <p:nvPr/>
        </p:nvCxnSpPr>
        <p:spPr>
          <a:xfrm>
            <a:off x="1171080" y="1747080"/>
            <a:ext cx="370080" cy="201240"/>
          </a:xfrm>
          <a:prstGeom prst="straightConnector1">
            <a:avLst/>
          </a:prstGeom>
          <a:ln w="19050">
            <a:solidFill>
              <a:srgbClr val="ff0000"/>
            </a:solidFill>
            <a:round/>
            <a:tailEnd len="med" type="triangle" w="med"/>
          </a:ln>
        </p:spPr>
      </p:cxnSp>
      <p:sp>
        <p:nvSpPr>
          <p:cNvPr id="617" name="Textfeld 20"/>
          <p:cNvSpPr/>
          <p:nvPr/>
        </p:nvSpPr>
        <p:spPr>
          <a:xfrm>
            <a:off x="1492560" y="16938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load data hazard -&gt; costs 1 clock cycles with forwarding</a:t>
            </a:r>
            <a:endParaRPr b="0" lang="en-GB" sz="1400" spc="-1" strike="noStrike">
              <a:solidFill>
                <a:srgbClr val="000000"/>
              </a:solidFill>
              <a:latin typeface="Arial"/>
            </a:endParaRPr>
          </a:p>
        </p:txBody>
      </p:sp>
      <p:sp>
        <p:nvSpPr>
          <p:cNvPr id="618" name="Textfeld 21"/>
          <p:cNvSpPr/>
          <p:nvPr/>
        </p:nvSpPr>
        <p:spPr>
          <a:xfrm>
            <a:off x="3185280" y="192636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2 clock cycle </a:t>
            </a:r>
            <a:endParaRPr b="0" lang="en-GB" sz="1400" spc="-1" strike="noStrike">
              <a:solidFill>
                <a:srgbClr val="000000"/>
              </a:solidFill>
              <a:latin typeface="Arial"/>
            </a:endParaRPr>
          </a:p>
        </p:txBody>
      </p:sp>
      <p:sp>
        <p:nvSpPr>
          <p:cNvPr id="619" name="Textfeld 22"/>
          <p:cNvSpPr/>
          <p:nvPr/>
        </p:nvSpPr>
        <p:spPr>
          <a:xfrm>
            <a:off x="1950840" y="225144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20" name="Textfeld 23"/>
          <p:cNvSpPr/>
          <p:nvPr/>
        </p:nvSpPr>
        <p:spPr>
          <a:xfrm>
            <a:off x="2986560" y="26082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21" name="Textfeld 24"/>
          <p:cNvSpPr/>
          <p:nvPr/>
        </p:nvSpPr>
        <p:spPr>
          <a:xfrm>
            <a:off x="1950840" y="29509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622" name="Gerade Verbindung mit Pfeil 25"/>
          <p:cNvCxnSpPr/>
          <p:nvPr/>
        </p:nvCxnSpPr>
        <p:spPr>
          <a:xfrm>
            <a:off x="1355760" y="3249360"/>
            <a:ext cx="429840" cy="189720"/>
          </a:xfrm>
          <a:prstGeom prst="straightConnector1">
            <a:avLst/>
          </a:prstGeom>
          <a:ln w="19050">
            <a:solidFill>
              <a:srgbClr val="ff0000"/>
            </a:solidFill>
            <a:round/>
            <a:tailEnd len="med" type="triangle" w="med"/>
          </a:ln>
        </p:spPr>
      </p:cxnSp>
      <p:sp>
        <p:nvSpPr>
          <p:cNvPr id="623" name="Textfeld 28"/>
          <p:cNvSpPr/>
          <p:nvPr/>
        </p:nvSpPr>
        <p:spPr>
          <a:xfrm>
            <a:off x="3911400" y="335556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24" name="Textfeld 29"/>
          <p:cNvSpPr/>
          <p:nvPr/>
        </p:nvSpPr>
        <p:spPr>
          <a:xfrm>
            <a:off x="1770480" y="31608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no cost with forwarding</a:t>
            </a:r>
            <a:endParaRPr b="0" lang="en-GB" sz="1400" spc="-1" strike="noStrike">
              <a:solidFill>
                <a:srgbClr val="000000"/>
              </a:solidFill>
              <a:latin typeface="Arial"/>
            </a:endParaRPr>
          </a:p>
        </p:txBody>
      </p:sp>
      <p:sp>
        <p:nvSpPr>
          <p:cNvPr id="625" name="Textfeld 30"/>
          <p:cNvSpPr/>
          <p:nvPr/>
        </p:nvSpPr>
        <p:spPr>
          <a:xfrm>
            <a:off x="1784880" y="351756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no cost with forwarding</a:t>
            </a:r>
            <a:endParaRPr b="0" lang="en-GB" sz="1400" spc="-1" strike="noStrike">
              <a:solidFill>
                <a:srgbClr val="000000"/>
              </a:solidFill>
              <a:latin typeface="Arial"/>
            </a:endParaRPr>
          </a:p>
        </p:txBody>
      </p:sp>
      <p:cxnSp>
        <p:nvCxnSpPr>
          <p:cNvPr id="626" name="Gerade Verbindung mit Pfeil 31"/>
          <p:cNvCxnSpPr/>
          <p:nvPr/>
        </p:nvCxnSpPr>
        <p:spPr>
          <a:xfrm>
            <a:off x="1316160" y="3578040"/>
            <a:ext cx="429840" cy="189360"/>
          </a:xfrm>
          <a:prstGeom prst="straightConnector1">
            <a:avLst/>
          </a:prstGeom>
          <a:ln w="19050">
            <a:solidFill>
              <a:srgbClr val="ff0000"/>
            </a:solidFill>
            <a:round/>
            <a:tailEnd len="med" type="triangle" w="med"/>
          </a:ln>
        </p:spPr>
      </p:cxnSp>
      <p:sp>
        <p:nvSpPr>
          <p:cNvPr id="627" name="Textfeld 32"/>
          <p:cNvSpPr/>
          <p:nvPr/>
        </p:nvSpPr>
        <p:spPr>
          <a:xfrm>
            <a:off x="4354200" y="37123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628" name="Gerade Verbindung mit Pfeil 33"/>
          <p:cNvCxnSpPr/>
          <p:nvPr/>
        </p:nvCxnSpPr>
        <p:spPr>
          <a:xfrm>
            <a:off x="1278000" y="3944520"/>
            <a:ext cx="215280" cy="246960"/>
          </a:xfrm>
          <a:prstGeom prst="straightConnector1">
            <a:avLst/>
          </a:prstGeom>
          <a:ln w="19050">
            <a:solidFill>
              <a:srgbClr val="ff0000"/>
            </a:solidFill>
            <a:round/>
            <a:tailEnd len="med" type="triangle" w="med"/>
          </a:ln>
        </p:spPr>
      </p:cxnSp>
      <p:sp>
        <p:nvSpPr>
          <p:cNvPr id="629" name="Textfeld 34"/>
          <p:cNvSpPr/>
          <p:nvPr/>
        </p:nvSpPr>
        <p:spPr>
          <a:xfrm>
            <a:off x="1665000" y="38934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no cost with forwarding</a:t>
            </a:r>
            <a:endParaRPr b="0" lang="en-GB" sz="1400" spc="-1" strike="noStrike">
              <a:solidFill>
                <a:srgbClr val="000000"/>
              </a:solidFill>
              <a:latin typeface="Arial"/>
            </a:endParaRPr>
          </a:p>
        </p:txBody>
      </p:sp>
      <p:sp>
        <p:nvSpPr>
          <p:cNvPr id="630" name="Textfeld 36"/>
          <p:cNvSpPr/>
          <p:nvPr/>
        </p:nvSpPr>
        <p:spPr>
          <a:xfrm>
            <a:off x="4158360" y="40860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31" name="Textfeld 37"/>
          <p:cNvSpPr/>
          <p:nvPr/>
        </p:nvSpPr>
        <p:spPr>
          <a:xfrm>
            <a:off x="1224720" y="44323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sp>
        <p:nvSpPr>
          <p:cNvPr id="632" name="Textfeld 38"/>
          <p:cNvSpPr/>
          <p:nvPr/>
        </p:nvSpPr>
        <p:spPr>
          <a:xfrm>
            <a:off x="845640" y="425268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RET is a branch -&gt; costs two clock cycles due to control hazard</a:t>
            </a:r>
            <a:endParaRPr b="0" lang="en-GB" sz="1400" spc="-1" strike="noStrike">
              <a:solidFill>
                <a:srgbClr val="000000"/>
              </a:solidFill>
              <a:latin typeface="Arial"/>
            </a:endParaRPr>
          </a:p>
        </p:txBody>
      </p:sp>
      <p:sp>
        <p:nvSpPr>
          <p:cNvPr id="633" name="Textfeld 39"/>
          <p:cNvSpPr/>
          <p:nvPr/>
        </p:nvSpPr>
        <p:spPr>
          <a:xfrm>
            <a:off x="6118920" y="2121480"/>
            <a:ext cx="2066040" cy="730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 Instr = 9</a:t>
            </a:r>
            <a:endParaRPr b="0" lang="en-GB"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 Clock cycles = 12</a:t>
            </a:r>
            <a:endParaRPr b="0" lang="en-GB"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CPI = 12 / 9 = </a:t>
            </a:r>
            <a:r>
              <a:rPr b="1" lang="en-US" sz="1400" spc="-1" strike="noStrike">
                <a:solidFill>
                  <a:srgbClr val="000000"/>
                </a:solidFill>
                <a:latin typeface="Arial"/>
                <a:ea typeface="Arial"/>
              </a:rPr>
              <a:t>1,33</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title"/>
          </p:nvPr>
        </p:nvSpPr>
        <p:spPr>
          <a:xfrm>
            <a:off x="402120" y="-12816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Answer on Pipelined Execution 3</a:t>
            </a:r>
            <a:endParaRPr b="0" lang="en-GB" sz="3000" spc="-1" strike="noStrike">
              <a:solidFill>
                <a:srgbClr val="000000"/>
              </a:solidFill>
              <a:latin typeface="Arial"/>
            </a:endParaRPr>
          </a:p>
        </p:txBody>
      </p:sp>
      <p:sp>
        <p:nvSpPr>
          <p:cNvPr id="635" name="PlaceHolder 2"/>
          <p:cNvSpPr>
            <a:spLocks noGrp="1"/>
          </p:cNvSpPr>
          <p:nvPr>
            <p:ph/>
          </p:nvPr>
        </p:nvSpPr>
        <p:spPr>
          <a:xfrm>
            <a:off x="256680" y="730440"/>
            <a:ext cx="8430120" cy="2982240"/>
          </a:xfrm>
          <a:prstGeom prst="rect">
            <a:avLst/>
          </a:prstGeom>
          <a:noFill/>
          <a:ln w="0">
            <a:noFill/>
          </a:ln>
        </p:spPr>
        <p:txBody>
          <a:bodyPr lIns="0" rIns="0" tIns="0" bIns="0" anchor="t">
            <a:noAutofit/>
          </a:bodyPr>
          <a:p>
            <a:pPr marL="457200" indent="-228600">
              <a:lnSpc>
                <a:spcPct val="100000"/>
              </a:lnSpc>
              <a:buNone/>
              <a:tabLst>
                <a:tab algn="l" pos="0"/>
              </a:tabLst>
            </a:pPr>
            <a:r>
              <a:rPr b="0" lang="en-US" sz="1800" spc="-1" strike="noStrike">
                <a:solidFill>
                  <a:srgbClr val="000000"/>
                </a:solidFill>
                <a:latin typeface="Arial"/>
                <a:ea typeface="Arial"/>
              </a:rPr>
              <a:t>A1</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(c) </a:t>
            </a:r>
            <a:r>
              <a:rPr b="1" lang="en-US" sz="1800" spc="-1" strike="noStrike">
                <a:solidFill>
                  <a:srgbClr val="000000"/>
                </a:solidFill>
                <a:latin typeface="Arial"/>
                <a:ea typeface="Arial"/>
              </a:rPr>
              <a:t>with</a:t>
            </a:r>
            <a:r>
              <a:rPr b="0" lang="en-US" sz="1800" spc="-1" strike="noStrike">
                <a:solidFill>
                  <a:srgbClr val="000000"/>
                </a:solidFill>
                <a:latin typeface="Arial"/>
                <a:ea typeface="Arial"/>
              </a:rPr>
              <a:t> forward paths? Improvement?</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	</a:t>
            </a:r>
            <a:endParaRPr b="0" lang="en-GB" sz="1800" spc="-1" strike="noStrike">
              <a:solidFill>
                <a:srgbClr val="000000"/>
              </a:solidFill>
              <a:latin typeface="Arial"/>
            </a:endParaRPr>
          </a:p>
        </p:txBody>
      </p:sp>
      <p:sp>
        <p:nvSpPr>
          <p:cNvPr id="636" name="Content Placeholder 2"/>
          <p:cNvSpPr/>
          <p:nvPr/>
        </p:nvSpPr>
        <p:spPr>
          <a:xfrm>
            <a:off x="402120" y="1216080"/>
            <a:ext cx="4814280" cy="2691360"/>
          </a:xfrm>
          <a:prstGeom prst="rect">
            <a:avLst/>
          </a:prstGeom>
          <a:noFill/>
          <a:ln w="0">
            <a:noFill/>
          </a:ln>
        </p:spPr>
        <p:style>
          <a:lnRef idx="0"/>
          <a:fillRef idx="0"/>
          <a:effectRef idx="0"/>
          <a:fontRef idx="minor"/>
        </p:style>
        <p:txBody>
          <a:bodyPr lIns="0" rIns="0" tIns="0" bIns="0" anchor="t">
            <a:noAutofit/>
          </a:bodyPr>
          <a:p>
            <a:pPr marL="228600">
              <a:lnSpc>
                <a:spcPct val="100000"/>
              </a:lnSpc>
              <a:tabLst>
                <a:tab algn="l" pos="0"/>
              </a:tabLst>
            </a:pPr>
            <a:r>
              <a:rPr b="0" lang="en-US" sz="1200" spc="-1" strike="noStrike">
                <a:solidFill>
                  <a:srgbClr val="000000"/>
                </a:solidFill>
                <a:latin typeface="Courier New"/>
                <a:ea typeface="Arial"/>
              </a:rPr>
              <a:t>// a0: x, a1:b, t0: z; t1: x[i]</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foo1: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LW t0,(a0)   // z=x[0]</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ADDI a0,a0,4</a:t>
            </a:r>
            <a:endParaRPr b="0" lang="en-GB" sz="1200" spc="-1" strike="noStrike">
              <a:solidFill>
                <a:srgbClr val="000000"/>
              </a:solidFill>
              <a:latin typeface="Arial"/>
            </a:endParaRPr>
          </a:p>
          <a:p>
            <a:pPr marL="228600">
              <a:lnSpc>
                <a:spcPct val="100000"/>
              </a:lnSpc>
              <a:tabLst>
                <a:tab algn="l" pos="0"/>
              </a:tabLst>
            </a:pP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SLL t0,t0,a1 // z = z &lt;&lt; b</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LW t1,(a0)   // t1=x[1]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ADDI a1,a1,1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SLL t1,t1,a1 // t1 = x[1] &lt;&lt; (b+1)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ADD t0,t0,t1 // z = z + (x[1] &lt;&lt; (b+1))</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MV a0,t0 // z must be returned in a0</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endParaRPr b="0" lang="en-GB" sz="1200" spc="-1" strike="noStrike">
              <a:solidFill>
                <a:srgbClr val="000000"/>
              </a:solidFill>
              <a:latin typeface="Arial"/>
            </a:endParaRPr>
          </a:p>
          <a:p>
            <a:pPr marL="228600">
              <a:lnSpc>
                <a:spcPct val="100000"/>
              </a:lnSpc>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RET</a:t>
            </a:r>
            <a:endParaRPr b="0" lang="en-GB" sz="1200" spc="-1" strike="noStrike">
              <a:solidFill>
                <a:srgbClr val="000000"/>
              </a:solidFill>
              <a:latin typeface="Arial"/>
            </a:endParaRPr>
          </a:p>
          <a:p>
            <a:pPr marL="228600">
              <a:lnSpc>
                <a:spcPct val="100000"/>
              </a:lnSpc>
              <a:tabLst>
                <a:tab algn="l" pos="0"/>
              </a:tabLst>
            </a:pPr>
            <a:endParaRPr b="0" lang="en-GB" sz="1400" spc="-1" strike="noStrike">
              <a:solidFill>
                <a:srgbClr val="000000"/>
              </a:solidFill>
              <a:latin typeface="Arial"/>
            </a:endParaRPr>
          </a:p>
          <a:p>
            <a:pPr marL="228600">
              <a:lnSpc>
                <a:spcPct val="100000"/>
              </a:lnSpc>
              <a:tabLst>
                <a:tab algn="l" pos="0"/>
              </a:tabLst>
            </a:pPr>
            <a:r>
              <a:rPr b="0" lang="en-US" sz="1400" spc="-1" strike="noStrike">
                <a:solidFill>
                  <a:srgbClr val="000000"/>
                </a:solidFill>
                <a:latin typeface="Courier New"/>
                <a:ea typeface="Arial"/>
              </a:rPr>
              <a:t>   </a:t>
            </a:r>
            <a:endParaRPr b="0" lang="en-GB" sz="1400" spc="-1" strike="noStrike">
              <a:solidFill>
                <a:srgbClr val="000000"/>
              </a:solidFill>
              <a:latin typeface="Arial"/>
            </a:endParaRPr>
          </a:p>
          <a:p>
            <a:pPr marL="228600">
              <a:lnSpc>
                <a:spcPct val="100000"/>
              </a:lnSpc>
              <a:tabLst>
                <a:tab algn="l" pos="0"/>
              </a:tabLst>
            </a:pPr>
            <a:endParaRPr b="0" lang="en-GB" sz="1800" spc="-1" strike="noStrike">
              <a:solidFill>
                <a:srgbClr val="000000"/>
              </a:solidFill>
              <a:latin typeface="Arial"/>
            </a:endParaRPr>
          </a:p>
        </p:txBody>
      </p:sp>
      <p:sp>
        <p:nvSpPr>
          <p:cNvPr id="637" name="Textfeld 2"/>
          <p:cNvSpPr/>
          <p:nvPr/>
        </p:nvSpPr>
        <p:spPr>
          <a:xfrm>
            <a:off x="2931120" y="15156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38" name="Textfeld 20"/>
          <p:cNvSpPr/>
          <p:nvPr/>
        </p:nvSpPr>
        <p:spPr>
          <a:xfrm>
            <a:off x="1492560" y="16938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70c0"/>
                </a:solidFill>
                <a:latin typeface="Arial"/>
                <a:ea typeface="Arial"/>
              </a:rPr>
              <a:t>REMOVES Alu after load data hazard</a:t>
            </a:r>
            <a:endParaRPr b="0" lang="en-GB" sz="1400" spc="-1" strike="noStrike">
              <a:solidFill>
                <a:srgbClr val="000000"/>
              </a:solidFill>
              <a:latin typeface="Arial"/>
            </a:endParaRPr>
          </a:p>
        </p:txBody>
      </p:sp>
      <p:sp>
        <p:nvSpPr>
          <p:cNvPr id="639" name="Textfeld 21"/>
          <p:cNvSpPr/>
          <p:nvPr/>
        </p:nvSpPr>
        <p:spPr>
          <a:xfrm>
            <a:off x="2486520" y="18954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 </a:t>
            </a:r>
            <a:endParaRPr b="0" lang="en-GB" sz="1400" spc="-1" strike="noStrike">
              <a:solidFill>
                <a:srgbClr val="000000"/>
              </a:solidFill>
              <a:latin typeface="Arial"/>
            </a:endParaRPr>
          </a:p>
        </p:txBody>
      </p:sp>
      <p:sp>
        <p:nvSpPr>
          <p:cNvPr id="640" name="Textfeld 22"/>
          <p:cNvSpPr/>
          <p:nvPr/>
        </p:nvSpPr>
        <p:spPr>
          <a:xfrm>
            <a:off x="3201840" y="223704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41" name="Textfeld 23"/>
          <p:cNvSpPr/>
          <p:nvPr/>
        </p:nvSpPr>
        <p:spPr>
          <a:xfrm>
            <a:off x="2986560" y="26082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42" name="Textfeld 24"/>
          <p:cNvSpPr/>
          <p:nvPr/>
        </p:nvSpPr>
        <p:spPr>
          <a:xfrm>
            <a:off x="1950840" y="29509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643" name="Gerade Verbindung mit Pfeil 25"/>
          <p:cNvCxnSpPr/>
          <p:nvPr/>
        </p:nvCxnSpPr>
        <p:spPr>
          <a:xfrm>
            <a:off x="1355760" y="3249360"/>
            <a:ext cx="429840" cy="189720"/>
          </a:xfrm>
          <a:prstGeom prst="straightConnector1">
            <a:avLst/>
          </a:prstGeom>
          <a:ln w="19050">
            <a:solidFill>
              <a:srgbClr val="ff0000"/>
            </a:solidFill>
            <a:round/>
            <a:tailEnd len="med" type="triangle" w="med"/>
          </a:ln>
        </p:spPr>
      </p:cxnSp>
      <p:sp>
        <p:nvSpPr>
          <p:cNvPr id="644" name="Textfeld 28"/>
          <p:cNvSpPr/>
          <p:nvPr/>
        </p:nvSpPr>
        <p:spPr>
          <a:xfrm>
            <a:off x="3911400" y="335556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45" name="Textfeld 29"/>
          <p:cNvSpPr/>
          <p:nvPr/>
        </p:nvSpPr>
        <p:spPr>
          <a:xfrm>
            <a:off x="1770480" y="31608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no cost with forwarding</a:t>
            </a:r>
            <a:endParaRPr b="0" lang="en-GB" sz="1400" spc="-1" strike="noStrike">
              <a:solidFill>
                <a:srgbClr val="000000"/>
              </a:solidFill>
              <a:latin typeface="Arial"/>
            </a:endParaRPr>
          </a:p>
        </p:txBody>
      </p:sp>
      <p:sp>
        <p:nvSpPr>
          <p:cNvPr id="646" name="Textfeld 30"/>
          <p:cNvSpPr/>
          <p:nvPr/>
        </p:nvSpPr>
        <p:spPr>
          <a:xfrm>
            <a:off x="1784880" y="351756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no cost with forwarding</a:t>
            </a:r>
            <a:endParaRPr b="0" lang="en-GB" sz="1400" spc="-1" strike="noStrike">
              <a:solidFill>
                <a:srgbClr val="000000"/>
              </a:solidFill>
              <a:latin typeface="Arial"/>
            </a:endParaRPr>
          </a:p>
        </p:txBody>
      </p:sp>
      <p:cxnSp>
        <p:nvCxnSpPr>
          <p:cNvPr id="647" name="Gerade Verbindung mit Pfeil 31"/>
          <p:cNvCxnSpPr/>
          <p:nvPr/>
        </p:nvCxnSpPr>
        <p:spPr>
          <a:xfrm>
            <a:off x="1316160" y="3578040"/>
            <a:ext cx="429840" cy="189360"/>
          </a:xfrm>
          <a:prstGeom prst="straightConnector1">
            <a:avLst/>
          </a:prstGeom>
          <a:ln w="19050">
            <a:solidFill>
              <a:srgbClr val="ff0000"/>
            </a:solidFill>
            <a:round/>
            <a:tailEnd len="med" type="triangle" w="med"/>
          </a:ln>
        </p:spPr>
      </p:cxnSp>
      <p:sp>
        <p:nvSpPr>
          <p:cNvPr id="648" name="Textfeld 32"/>
          <p:cNvSpPr/>
          <p:nvPr/>
        </p:nvSpPr>
        <p:spPr>
          <a:xfrm>
            <a:off x="4354200" y="37123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cxnSp>
        <p:nvCxnSpPr>
          <p:cNvPr id="649" name="Gerade Verbindung mit Pfeil 33"/>
          <p:cNvCxnSpPr/>
          <p:nvPr/>
        </p:nvCxnSpPr>
        <p:spPr>
          <a:xfrm>
            <a:off x="1278000" y="3944520"/>
            <a:ext cx="215280" cy="246960"/>
          </a:xfrm>
          <a:prstGeom prst="straightConnector1">
            <a:avLst/>
          </a:prstGeom>
          <a:ln w="19050">
            <a:solidFill>
              <a:srgbClr val="ff0000"/>
            </a:solidFill>
            <a:round/>
            <a:tailEnd len="med" type="triangle" w="med"/>
          </a:ln>
        </p:spPr>
      </p:cxnSp>
      <p:sp>
        <p:nvSpPr>
          <p:cNvPr id="650" name="Textfeld 34"/>
          <p:cNvSpPr/>
          <p:nvPr/>
        </p:nvSpPr>
        <p:spPr>
          <a:xfrm>
            <a:off x="1665000" y="389340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Alu after alu data hazard -&gt; no cost with forwarding</a:t>
            </a:r>
            <a:endParaRPr b="0" lang="en-GB" sz="1400" spc="-1" strike="noStrike">
              <a:solidFill>
                <a:srgbClr val="000000"/>
              </a:solidFill>
              <a:latin typeface="Arial"/>
            </a:endParaRPr>
          </a:p>
        </p:txBody>
      </p:sp>
      <p:sp>
        <p:nvSpPr>
          <p:cNvPr id="651" name="Textfeld 36"/>
          <p:cNvSpPr/>
          <p:nvPr/>
        </p:nvSpPr>
        <p:spPr>
          <a:xfrm>
            <a:off x="4158360" y="408600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1 clock cycle</a:t>
            </a:r>
            <a:endParaRPr b="0" lang="en-GB" sz="1400" spc="-1" strike="noStrike">
              <a:solidFill>
                <a:srgbClr val="000000"/>
              </a:solidFill>
              <a:latin typeface="Arial"/>
            </a:endParaRPr>
          </a:p>
        </p:txBody>
      </p:sp>
      <p:sp>
        <p:nvSpPr>
          <p:cNvPr id="652" name="Textfeld 37"/>
          <p:cNvSpPr/>
          <p:nvPr/>
        </p:nvSpPr>
        <p:spPr>
          <a:xfrm>
            <a:off x="1224720" y="4432320"/>
            <a:ext cx="19594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3 clock cycle</a:t>
            </a:r>
            <a:endParaRPr b="0" lang="en-GB" sz="1400" spc="-1" strike="noStrike">
              <a:solidFill>
                <a:srgbClr val="000000"/>
              </a:solidFill>
              <a:latin typeface="Arial"/>
            </a:endParaRPr>
          </a:p>
        </p:txBody>
      </p:sp>
      <p:sp>
        <p:nvSpPr>
          <p:cNvPr id="653" name="Textfeld 38"/>
          <p:cNvSpPr/>
          <p:nvPr/>
        </p:nvSpPr>
        <p:spPr>
          <a:xfrm>
            <a:off x="845640" y="4252680"/>
            <a:ext cx="6241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ff0000"/>
                </a:solidFill>
                <a:latin typeface="Arial"/>
                <a:ea typeface="Arial"/>
              </a:rPr>
              <a:t>RET is a branch -&gt; costs two clock cycles due to control hazard</a:t>
            </a:r>
            <a:endParaRPr b="0" lang="en-GB" sz="1400" spc="-1" strike="noStrike">
              <a:solidFill>
                <a:srgbClr val="000000"/>
              </a:solidFill>
              <a:latin typeface="Arial"/>
            </a:endParaRPr>
          </a:p>
        </p:txBody>
      </p:sp>
      <p:sp>
        <p:nvSpPr>
          <p:cNvPr id="654" name="Textfeld 39"/>
          <p:cNvSpPr/>
          <p:nvPr/>
        </p:nvSpPr>
        <p:spPr>
          <a:xfrm>
            <a:off x="6118920" y="2121480"/>
            <a:ext cx="2066040" cy="730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 Instr = 9</a:t>
            </a:r>
            <a:endParaRPr b="0" lang="en-GB"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 Clock cycles = 11</a:t>
            </a:r>
            <a:endParaRPr b="0" lang="en-GB"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CPI = 11 / 9 = </a:t>
            </a:r>
            <a:r>
              <a:rPr b="1" lang="en-US" sz="1400" spc="-1" strike="noStrike">
                <a:solidFill>
                  <a:srgbClr val="000000"/>
                </a:solidFill>
                <a:latin typeface="Arial"/>
                <a:ea typeface="Arial"/>
              </a:rPr>
              <a:t>1,2</a:t>
            </a:r>
            <a:endParaRPr b="0" lang="en-GB" sz="1400" spc="-1" strike="noStrike">
              <a:solidFill>
                <a:srgbClr val="000000"/>
              </a:solidFill>
              <a:latin typeface="Arial"/>
            </a:endParaRPr>
          </a:p>
        </p:txBody>
      </p:sp>
      <p:cxnSp>
        <p:nvCxnSpPr>
          <p:cNvPr id="655" name="Gerade Verbindung mit Pfeil 8"/>
          <p:cNvCxnSpPr/>
          <p:nvPr/>
        </p:nvCxnSpPr>
        <p:spPr>
          <a:xfrm flipH="1">
            <a:off x="675000" y="2001240"/>
            <a:ext cx="6840" cy="429480"/>
          </a:xfrm>
          <a:prstGeom prst="straightConnector1">
            <a:avLst/>
          </a:prstGeom>
          <a:ln w="0">
            <a:solidFill>
              <a:srgbClr val="00508f"/>
            </a:solidFill>
            <a:headEnd len="med" type="triangle" w="med"/>
            <a:tailEnd len="med" type="triangle" w="med"/>
          </a:ln>
        </p:spPr>
      </p:cxnSp>
      <p:sp>
        <p:nvSpPr>
          <p:cNvPr id="656" name="Textfeld 40"/>
          <p:cNvSpPr/>
          <p:nvPr/>
        </p:nvSpPr>
        <p:spPr>
          <a:xfrm>
            <a:off x="613800" y="2073600"/>
            <a:ext cx="31168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70c0"/>
                </a:solidFill>
                <a:latin typeface="Arial"/>
                <a:ea typeface="Arial"/>
              </a:rPr>
              <a:t>Reorder these two statements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495360" y="137160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en-US" sz="2400" spc="-1" strike="noStrike">
                <a:solidFill>
                  <a:srgbClr val="000000"/>
                </a:solidFill>
                <a:latin typeface="Arial"/>
                <a:ea typeface="Arial"/>
              </a:rPr>
              <a:t>Problems on Estimating Execution Time</a:t>
            </a:r>
            <a:endParaRPr b="0" lang="en-GB" sz="2400" spc="-1" strike="noStrike">
              <a:solidFill>
                <a:srgbClr val="000000"/>
              </a:solidFill>
              <a:latin typeface="Arial"/>
            </a:endParaRPr>
          </a:p>
        </p:txBody>
      </p:sp>
      <p:sp>
        <p:nvSpPr>
          <p:cNvPr id="658" name="PlaceHolder 2"/>
          <p:cNvSpPr>
            <a:spLocks noGrp="1"/>
          </p:cNvSpPr>
          <p:nvPr>
            <p:ph type="subTitle"/>
          </p:nvPr>
        </p:nvSpPr>
        <p:spPr>
          <a:xfrm>
            <a:off x="507960" y="2571840"/>
            <a:ext cx="8127360" cy="1313640"/>
          </a:xfrm>
          <a:prstGeom prst="rect">
            <a:avLst/>
          </a:prstGeom>
          <a:noFill/>
          <a:ln w="0">
            <a:noFill/>
          </a:ln>
        </p:spPr>
        <p:txBody>
          <a:bodyPr lIns="0" rIns="0" tIns="0" bIns="0" anchor="t">
            <a:noAutofit/>
          </a:bodyPr>
          <a:p>
            <a:pPr indent="0" algn="ctr">
              <a:buNone/>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392760" y="381600"/>
            <a:ext cx="7264440" cy="4564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 on Execution Time</a:t>
            </a:r>
            <a:endParaRPr b="0" lang="en-GB" sz="3000" spc="-1" strike="noStrike">
              <a:solidFill>
                <a:srgbClr val="000000"/>
              </a:solidFill>
              <a:latin typeface="Arial"/>
            </a:endParaRPr>
          </a:p>
        </p:txBody>
      </p:sp>
      <p:sp>
        <p:nvSpPr>
          <p:cNvPr id="660" name="PlaceHolder 2"/>
          <p:cNvSpPr>
            <a:spLocks noGrp="1"/>
          </p:cNvSpPr>
          <p:nvPr>
            <p:ph/>
          </p:nvPr>
        </p:nvSpPr>
        <p:spPr>
          <a:xfrm>
            <a:off x="214560" y="1080000"/>
            <a:ext cx="7885080" cy="3256920"/>
          </a:xfrm>
          <a:prstGeom prst="rect">
            <a:avLst/>
          </a:prstGeom>
          <a:noFill/>
          <a:ln w="0">
            <a:noFill/>
          </a:ln>
        </p:spPr>
        <p:txBody>
          <a:bodyPr lIns="0" rIns="0" tIns="0" bIns="0" anchor="t">
            <a:noAutofit/>
          </a:bodyPr>
          <a:p>
            <a:pPr marL="457200" indent="-228600">
              <a:lnSpc>
                <a:spcPct val="100000"/>
              </a:lnSpc>
              <a:buNone/>
              <a:tabLst>
                <a:tab algn="l" pos="0"/>
              </a:tabLst>
            </a:pPr>
            <a:r>
              <a:rPr b="0" lang="en-US" sz="1800" spc="-1" strike="noStrike">
                <a:solidFill>
                  <a:srgbClr val="000000"/>
                </a:solidFill>
                <a:latin typeface="Arial"/>
                <a:ea typeface="Arial"/>
              </a:rPr>
              <a:t>Q1. Given the following system and application, what is the execution time estimate?</a:t>
            </a: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System: </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fclock = 100 MHz CPI 1.5 for all instr. </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Instruction fetch always take 1 cycle.</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Stores always take 1 cycle.</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Loads need to access the cache: The hit time </a:t>
            </a:r>
            <a:r>
              <a:rPr b="0" i="1" lang="en-US" sz="1800" spc="-1" strike="noStrike">
                <a:solidFill>
                  <a:srgbClr val="000000"/>
                </a:solidFill>
                <a:latin typeface="Arial"/>
                <a:ea typeface="Arial"/>
              </a:rPr>
              <a:t>thit</a:t>
            </a:r>
            <a:r>
              <a:rPr b="0" lang="en-US" sz="1800" spc="-1" strike="noStrike">
                <a:solidFill>
                  <a:srgbClr val="000000"/>
                </a:solidFill>
                <a:latin typeface="Arial"/>
                <a:ea typeface="Arial"/>
              </a:rPr>
              <a:t> is 5ns, the miss time </a:t>
            </a:r>
            <a:r>
              <a:rPr b="0" i="1" lang="en-US" sz="1800" spc="-1" strike="noStrike">
                <a:solidFill>
                  <a:srgbClr val="000000"/>
                </a:solidFill>
                <a:latin typeface="Arial"/>
                <a:ea typeface="Arial"/>
              </a:rPr>
              <a:t>tmiss</a:t>
            </a:r>
            <a:r>
              <a:rPr b="0" lang="en-US" sz="1800" spc="-1" strike="noStrike">
                <a:solidFill>
                  <a:srgbClr val="000000"/>
                </a:solidFill>
                <a:latin typeface="Arial"/>
                <a:ea typeface="Arial"/>
              </a:rPr>
              <a:t> is 200ns. </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The hit rate for loads </a:t>
            </a:r>
            <a:r>
              <a:rPr b="0" i="1" lang="en-US" sz="1800" spc="-1" strike="noStrike">
                <a:solidFill>
                  <a:srgbClr val="000000"/>
                </a:solidFill>
                <a:latin typeface="Arial"/>
                <a:ea typeface="Arial"/>
              </a:rPr>
              <a:t>rhit</a:t>
            </a:r>
            <a:r>
              <a:rPr b="0" lang="en-US" sz="1800" spc="-1" strike="noStrike">
                <a:solidFill>
                  <a:srgbClr val="000000"/>
                </a:solidFill>
                <a:latin typeface="Arial"/>
                <a:ea typeface="Arial"/>
              </a:rPr>
              <a:t> is 80%. </a:t>
            </a:r>
            <a:endParaRPr b="0" lang="en-GB" sz="1800" spc="-1" strike="noStrike">
              <a:solidFill>
                <a:srgbClr val="000000"/>
              </a:solidFill>
              <a:latin typeface="Arial"/>
            </a:endParaRPr>
          </a:p>
          <a:p>
            <a:pPr marL="457200" indent="-228600">
              <a:lnSpc>
                <a:spcPct val="100000"/>
              </a:lnSpc>
              <a:buNone/>
              <a:tabLst>
                <a:tab algn="l" pos="0"/>
              </a:tabLst>
            </a:pPr>
            <a:endParaRPr b="0" lang="en-GB" sz="1800" spc="-1" strike="noStrike">
              <a:solidFill>
                <a:srgbClr val="000000"/>
              </a:solidFill>
              <a:latin typeface="Arial"/>
            </a:endParaRPr>
          </a:p>
          <a:p>
            <a:pPr marL="457200" indent="-228600">
              <a:lnSpc>
                <a:spcPct val="100000"/>
              </a:lnSpc>
              <a:buNone/>
              <a:tabLst>
                <a:tab algn="l" pos="0"/>
              </a:tabLst>
            </a:pPr>
            <a:r>
              <a:rPr b="0" lang="en-US" sz="1800" spc="-1" strike="noStrike">
                <a:solidFill>
                  <a:srgbClr val="000000"/>
                </a:solidFill>
                <a:latin typeface="Arial"/>
                <a:ea typeface="Arial"/>
              </a:rPr>
              <a:t>Application: </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app has 1million instructions</a:t>
            </a:r>
            <a:endParaRPr b="0" lang="en-GB" sz="18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800" spc="-1" strike="noStrike">
                <a:solidFill>
                  <a:srgbClr val="000000"/>
                </a:solidFill>
                <a:latin typeface="Arial"/>
                <a:ea typeface="Arial"/>
              </a:rPr>
              <a:t>20% of instructions are loads.  </a:t>
            </a:r>
            <a:endParaRPr b="0" lang="en-GB" sz="1800" spc="-1" strike="noStrike">
              <a:solidFill>
                <a:srgbClr val="000000"/>
              </a:solidFill>
              <a:latin typeface="Arial"/>
            </a:endParaRPr>
          </a:p>
          <a:p>
            <a:pPr marL="457200" indent="-228600">
              <a:lnSpc>
                <a:spcPct val="100000"/>
              </a:lnSpc>
              <a:buNone/>
              <a:tabLst>
                <a:tab algn="l" pos="0"/>
              </a:tabLst>
            </a:pPr>
            <a:endParaRPr b="0" lang="en-GB" sz="1800" spc="-1" strike="noStrike">
              <a:solidFill>
                <a:srgbClr val="000000"/>
              </a:solidFill>
              <a:latin typeface="Arial"/>
            </a:endParaRPr>
          </a:p>
          <a:p>
            <a:pPr marL="914400" indent="-228600">
              <a:lnSpc>
                <a:spcPct val="100000"/>
              </a:lnSpc>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95360" y="136368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en-US" sz="2400" spc="-1" strike="noStrike">
                <a:solidFill>
                  <a:srgbClr val="000000"/>
                </a:solidFill>
                <a:latin typeface="Arial"/>
                <a:ea typeface="Arial"/>
              </a:rPr>
              <a:t>Questions on RISC-V Instruction Set Architecture</a:t>
            </a:r>
            <a:endParaRPr b="0" lang="en-GB" sz="2400" spc="-1" strike="noStrike">
              <a:solidFill>
                <a:srgbClr val="000000"/>
              </a:solidFill>
              <a:latin typeface="Arial"/>
            </a:endParaRPr>
          </a:p>
        </p:txBody>
      </p:sp>
      <p:sp>
        <p:nvSpPr>
          <p:cNvPr id="163" name="PlaceHolder 2"/>
          <p:cNvSpPr>
            <a:spLocks noGrp="1"/>
          </p:cNvSpPr>
          <p:nvPr>
            <p:ph type="subTitle"/>
          </p:nvPr>
        </p:nvSpPr>
        <p:spPr>
          <a:xfrm>
            <a:off x="507960" y="2571840"/>
            <a:ext cx="8127360" cy="1313640"/>
          </a:xfrm>
          <a:prstGeom prst="rect">
            <a:avLst/>
          </a:prstGeom>
          <a:noFill/>
          <a:ln w="0">
            <a:noFill/>
          </a:ln>
        </p:spPr>
        <p:txBody>
          <a:bodyPr lIns="0" rIns="0" tIns="0" bIns="0" anchor="t">
            <a:noAutofit/>
          </a:bodyPr>
          <a:p>
            <a:pPr indent="0" algn="ctr">
              <a:buNone/>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165960" y="0"/>
            <a:ext cx="7264440" cy="4564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Answer on Execution Time</a:t>
            </a:r>
            <a:endParaRPr b="0" lang="en-GB" sz="3000" spc="-1" strike="noStrike">
              <a:solidFill>
                <a:srgbClr val="000000"/>
              </a:solidFill>
              <a:latin typeface="Arial"/>
            </a:endParaRPr>
          </a:p>
        </p:txBody>
      </p:sp>
      <p:sp>
        <p:nvSpPr>
          <p:cNvPr id="662" name="PlaceHolder 2"/>
          <p:cNvSpPr>
            <a:spLocks noGrp="1"/>
          </p:cNvSpPr>
          <p:nvPr>
            <p:ph/>
          </p:nvPr>
        </p:nvSpPr>
        <p:spPr>
          <a:xfrm>
            <a:off x="368280" y="531360"/>
            <a:ext cx="7885080" cy="3256920"/>
          </a:xfrm>
          <a:prstGeom prst="rect">
            <a:avLst/>
          </a:prstGeom>
          <a:noFill/>
          <a:ln w="0">
            <a:noFill/>
          </a:ln>
        </p:spPr>
        <p:txBody>
          <a:bodyPr lIns="0" rIns="0" tIns="0" bIns="0" anchor="t">
            <a:noAutofit/>
          </a:bodyPr>
          <a:p>
            <a:pPr marL="457200" indent="-228600">
              <a:lnSpc>
                <a:spcPct val="100000"/>
              </a:lnSpc>
              <a:buNone/>
              <a:tabLst>
                <a:tab algn="l" pos="0"/>
              </a:tabLst>
            </a:pPr>
            <a:r>
              <a:rPr b="0" lang="en-US" sz="1200" spc="-1" strike="noStrike">
                <a:solidFill>
                  <a:srgbClr val="000000"/>
                </a:solidFill>
                <a:latin typeface="Arial"/>
                <a:ea typeface="Arial"/>
              </a:rPr>
              <a:t>A1: Without considering memory system:</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texe,nomem = I * CPI * (1/f_clock) = 1e6 * 1.5 * (1 / 100e6Hz) = 15 ms</a:t>
            </a:r>
            <a:endParaRPr b="0" lang="en-GB" sz="1200" spc="-1" strike="noStrike">
              <a:solidFill>
                <a:srgbClr val="000000"/>
              </a:solidFill>
              <a:latin typeface="Arial"/>
            </a:endParaRPr>
          </a:p>
          <a:p>
            <a:pPr marL="457200" indent="-228600">
              <a:lnSpc>
                <a:spcPct val="100000"/>
              </a:lnSpc>
              <a:buNone/>
              <a:tabLst>
                <a:tab algn="l" pos="0"/>
              </a:tabLst>
            </a:pP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t_clock = 1/ f_clock = 10ns </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Cache hit time for loads = 5ns &lt; t_clock -&gt; no wait cycles</a:t>
            </a:r>
            <a:endParaRPr b="0" lang="en-GB" sz="1200" spc="-1" strike="noStrike">
              <a:solidFill>
                <a:srgbClr val="000000"/>
              </a:solidFill>
              <a:latin typeface="Arial"/>
            </a:endParaRPr>
          </a:p>
          <a:p>
            <a:pPr marL="457200" indent="-228600">
              <a:lnSpc>
                <a:spcPct val="100000"/>
              </a:lnSpc>
              <a:buNone/>
              <a:tabLst>
                <a:tab algn="l" pos="0"/>
              </a:tabLst>
            </a:pP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Cache miss time = 5ns + tmiss = 205ns &gt; t_clock </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Wait cycles for cache misses cc_stall,miss = roundup((205-10ns)/10ns= 20</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We have to wait extra 20 cycles for each cache miss for loads</a:t>
            </a:r>
            <a:endParaRPr b="0" lang="en-GB" sz="1200" spc="-1" strike="noStrike">
              <a:solidFill>
                <a:srgbClr val="000000"/>
              </a:solidFill>
              <a:latin typeface="Arial"/>
            </a:endParaRPr>
          </a:p>
          <a:p>
            <a:pPr marL="457200" indent="-228600">
              <a:lnSpc>
                <a:spcPct val="100000"/>
              </a:lnSpc>
              <a:buNone/>
              <a:tabLst>
                <a:tab algn="l" pos="0"/>
              </a:tabLst>
            </a:pP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How many loads do we have? 20% of instructions</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#loads = #Instr * 0,2 = 200 000</a:t>
            </a:r>
            <a:endParaRPr b="0" lang="en-GB" sz="1200" spc="-1" strike="noStrike">
              <a:solidFill>
                <a:srgbClr val="000000"/>
              </a:solidFill>
              <a:latin typeface="Arial"/>
            </a:endParaRPr>
          </a:p>
          <a:p>
            <a:pPr marL="457200" indent="-228600">
              <a:lnSpc>
                <a:spcPct val="100000"/>
              </a:lnSpc>
              <a:buNone/>
              <a:tabLst>
                <a:tab algn="l" pos="0"/>
              </a:tabLst>
            </a:pP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How many cache misses do wee have in total?</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 cache misses = # loads * (1-rhit) = 200000 * (1-0,8) = 40 000</a:t>
            </a:r>
            <a:endParaRPr b="0" lang="en-GB" sz="1200" spc="-1" strike="noStrike">
              <a:solidFill>
                <a:srgbClr val="000000"/>
              </a:solidFill>
              <a:latin typeface="Arial"/>
            </a:endParaRPr>
          </a:p>
          <a:p>
            <a:pPr marL="457200" indent="-228600">
              <a:lnSpc>
                <a:spcPct val="100000"/>
              </a:lnSpc>
              <a:buNone/>
              <a:tabLst>
                <a:tab algn="l" pos="0"/>
              </a:tabLst>
            </a:pP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How many extra cycles do we have when we wait for load data and how long do we wait?</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stall cycles = 40 000 * 20 = 800 000</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extra waiting time = 800 000 * t_clock = 8 ms</a:t>
            </a:r>
            <a:endParaRPr b="0" lang="en-GB" sz="1200" spc="-1" strike="noStrike">
              <a:solidFill>
                <a:srgbClr val="000000"/>
              </a:solidFill>
              <a:latin typeface="Arial"/>
            </a:endParaRPr>
          </a:p>
          <a:p>
            <a:pPr marL="457200" indent="-228600">
              <a:lnSpc>
                <a:spcPct val="100000"/>
              </a:lnSpc>
              <a:buNone/>
              <a:tabLst>
                <a:tab algn="l" pos="0"/>
              </a:tabLst>
            </a:pP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Execution time with memory system: </a:t>
            </a:r>
            <a:endParaRPr b="0" lang="en-GB" sz="1200" spc="-1" strike="noStrike">
              <a:solidFill>
                <a:srgbClr val="000000"/>
              </a:solidFill>
              <a:latin typeface="Arial"/>
            </a:endParaRPr>
          </a:p>
          <a:p>
            <a:pPr marL="457200" indent="-228600">
              <a:lnSpc>
                <a:spcPct val="100000"/>
              </a:lnSpc>
              <a:buNone/>
              <a:tabLst>
                <a:tab algn="l" pos="0"/>
              </a:tabLst>
            </a:pPr>
            <a:r>
              <a:rPr b="0" lang="en-US" sz="1200" spc="-1" strike="noStrike">
                <a:solidFill>
                  <a:srgbClr val="000000"/>
                </a:solidFill>
                <a:latin typeface="Arial"/>
                <a:ea typeface="Arial"/>
              </a:rPr>
              <a:t>-&gt; texe= 15ms + 8ms = 23 ms</a:t>
            </a:r>
            <a:endParaRPr b="0" lang="en-GB" sz="1200" spc="-1" strike="noStrike">
              <a:solidFill>
                <a:srgbClr val="000000"/>
              </a:solidFill>
              <a:latin typeface="Arial"/>
            </a:endParaRPr>
          </a:p>
          <a:p>
            <a:pPr marL="457200" indent="-228600">
              <a:lnSpc>
                <a:spcPct val="100000"/>
              </a:lnSpc>
              <a:buNone/>
              <a:tabLst>
                <a:tab algn="l" pos="0"/>
              </a:tabLst>
            </a:pPr>
            <a:endParaRPr b="0" lang="en-GB" sz="1600" spc="-1" strike="noStrike">
              <a:solidFill>
                <a:srgbClr val="000000"/>
              </a:solidFill>
              <a:latin typeface="Arial"/>
            </a:endParaRPr>
          </a:p>
          <a:p>
            <a:pPr marL="457200" indent="-228600">
              <a:lnSpc>
                <a:spcPct val="100000"/>
              </a:lnSpc>
              <a:buNone/>
              <a:tabLst>
                <a:tab algn="l" pos="0"/>
              </a:tabLst>
            </a:pP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495360" y="137160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de-DE" sz="2400" spc="-1" strike="noStrike">
                <a:solidFill>
                  <a:srgbClr val="000000"/>
                </a:solidFill>
                <a:latin typeface="Arial"/>
                <a:ea typeface="Arial"/>
              </a:rPr>
              <a:t>Problems on On-chip Buses</a:t>
            </a:r>
            <a:endParaRPr b="0" lang="en-GB" sz="2400" spc="-1" strike="noStrike">
              <a:solidFill>
                <a:srgbClr val="000000"/>
              </a:solidFill>
              <a:latin typeface="Arial"/>
            </a:endParaRPr>
          </a:p>
        </p:txBody>
      </p:sp>
      <p:sp>
        <p:nvSpPr>
          <p:cNvPr id="664" name="PlaceHolder 2"/>
          <p:cNvSpPr>
            <a:spLocks noGrp="1"/>
          </p:cNvSpPr>
          <p:nvPr>
            <p:ph type="subTitle"/>
          </p:nvPr>
        </p:nvSpPr>
        <p:spPr>
          <a:xfrm>
            <a:off x="507960" y="2571840"/>
            <a:ext cx="8127360" cy="1313640"/>
          </a:xfrm>
          <a:prstGeom prst="rect">
            <a:avLst/>
          </a:prstGeom>
          <a:noFill/>
          <a:ln w="0">
            <a:noFill/>
          </a:ln>
        </p:spPr>
        <p:txBody>
          <a:bodyPr lIns="0" rIns="0" tIns="0" bIns="0" anchor="t">
            <a:noAutofit/>
          </a:bodyPr>
          <a:p>
            <a:pPr indent="0" algn="ctr">
              <a:buNone/>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title"/>
          </p:nvPr>
        </p:nvSpPr>
        <p:spPr>
          <a:xfrm>
            <a:off x="392760" y="381600"/>
            <a:ext cx="7264440" cy="4564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 on On-Chip Buses</a:t>
            </a:r>
            <a:endParaRPr b="0" lang="en-GB" sz="3000" spc="-1" strike="noStrike">
              <a:solidFill>
                <a:srgbClr val="000000"/>
              </a:solidFill>
              <a:latin typeface="Arial"/>
            </a:endParaRPr>
          </a:p>
        </p:txBody>
      </p:sp>
      <p:sp>
        <p:nvSpPr>
          <p:cNvPr id="666" name="PlaceHolder 2"/>
          <p:cNvSpPr>
            <a:spLocks noGrp="1"/>
          </p:cNvSpPr>
          <p:nvPr>
            <p:ph/>
          </p:nvPr>
        </p:nvSpPr>
        <p:spPr>
          <a:xfrm>
            <a:off x="276480" y="1237680"/>
            <a:ext cx="8228520" cy="2982240"/>
          </a:xfrm>
          <a:prstGeom prst="rect">
            <a:avLst/>
          </a:prstGeom>
          <a:noFill/>
          <a:ln w="0">
            <a:noFill/>
          </a:ln>
        </p:spPr>
        <p:txBody>
          <a:bodyPr lIns="0" rIns="0" tIns="0" bIns="0" anchor="t">
            <a:noAutofit/>
          </a:bodyPr>
          <a:p>
            <a:pPr marL="457200" indent="-228600">
              <a:lnSpc>
                <a:spcPct val="100000"/>
              </a:lnSpc>
              <a:buNone/>
              <a:tabLst>
                <a:tab algn="l" pos="0"/>
              </a:tabLst>
            </a:pPr>
            <a:r>
              <a:rPr b="0" lang="de-DE" sz="1100" spc="-1" strike="noStrike">
                <a:solidFill>
                  <a:srgbClr val="000000"/>
                </a:solidFill>
                <a:latin typeface="Arial"/>
                <a:ea typeface="Arial"/>
              </a:rPr>
              <a:t>Q1: Given is the following architecture for a shared layered bus: </a:t>
            </a:r>
            <a:endParaRPr b="0" lang="en-GB" sz="1100" spc="-1" strike="noStrike">
              <a:solidFill>
                <a:srgbClr val="000000"/>
              </a:solidFill>
              <a:latin typeface="Arial"/>
            </a:endParaRPr>
          </a:p>
          <a:p>
            <a:pPr marL="457200" indent="-228600">
              <a:lnSpc>
                <a:spcPct val="100000"/>
              </a:lnSpc>
              <a:buClr>
                <a:srgbClr val="000000"/>
              </a:buClr>
              <a:buFont typeface="Arial"/>
              <a:buChar char="•"/>
              <a:tabLst>
                <a:tab algn="l" pos="0"/>
              </a:tabLst>
            </a:pPr>
            <a:r>
              <a:rPr b="0" lang="de-DE" sz="1100" spc="-1" strike="noStrike">
                <a:solidFill>
                  <a:srgbClr val="000000"/>
                </a:solidFill>
                <a:latin typeface="Arial"/>
                <a:ea typeface="Arial"/>
              </a:rPr>
              <a:t>There are two initiator components, CPU and DMA. </a:t>
            </a:r>
            <a:endParaRPr b="0" lang="en-GB" sz="1100" spc="-1" strike="noStrike">
              <a:solidFill>
                <a:srgbClr val="000000"/>
              </a:solidFill>
              <a:latin typeface="Arial"/>
            </a:endParaRPr>
          </a:p>
          <a:p>
            <a:pPr marL="457200" indent="-228600">
              <a:lnSpc>
                <a:spcPct val="100000"/>
              </a:lnSpc>
              <a:buClr>
                <a:srgbClr val="000000"/>
              </a:buClr>
              <a:buFont typeface="Arial"/>
              <a:buChar char="•"/>
              <a:tabLst>
                <a:tab algn="l" pos="0"/>
              </a:tabLst>
            </a:pPr>
            <a:r>
              <a:rPr b="0" lang="de-DE" sz="1100" spc="-1" strike="noStrike">
                <a:solidFill>
                  <a:srgbClr val="000000"/>
                </a:solidFill>
                <a:latin typeface="Arial"/>
                <a:ea typeface="Arial"/>
              </a:rPr>
              <a:t>There are three target components, MEM, HWacc and IO. </a:t>
            </a:r>
            <a:br>
              <a:rPr sz="1100"/>
            </a:br>
            <a:r>
              <a:rPr b="0" lang="de-DE" sz="1100" spc="-1" strike="noStrike">
                <a:solidFill>
                  <a:srgbClr val="000000"/>
                </a:solidFill>
                <a:latin typeface="Arial"/>
                <a:ea typeface="Arial"/>
              </a:rPr>
              <a:t>The MEM, is on layer 1, the Hwacc and IO component is on layer 2. </a:t>
            </a:r>
            <a:br>
              <a:rPr sz="1100"/>
            </a:br>
            <a:r>
              <a:rPr b="0" lang="de-DE" sz="1100" spc="-1" strike="noStrike">
                <a:solidFill>
                  <a:srgbClr val="000000"/>
                </a:solidFill>
                <a:latin typeface="Arial"/>
                <a:ea typeface="Arial"/>
              </a:rPr>
              <a:t> </a:t>
            </a:r>
            <a:endParaRPr b="0" lang="en-GB" sz="1100" spc="-1" strike="noStrike">
              <a:solidFill>
                <a:srgbClr val="000000"/>
              </a:solidFill>
              <a:latin typeface="Arial"/>
            </a:endParaRPr>
          </a:p>
          <a:p>
            <a:pPr marL="457200" indent="-228600">
              <a:lnSpc>
                <a:spcPct val="100000"/>
              </a:lnSpc>
              <a:buClr>
                <a:srgbClr val="000000"/>
              </a:buClr>
              <a:buFont typeface="Arial"/>
              <a:buChar char="•"/>
              <a:tabLst>
                <a:tab algn="l" pos="0"/>
              </a:tabLst>
            </a:pPr>
            <a:r>
              <a:rPr b="0" lang="de-DE" sz="1100" spc="-1" strike="noStrike">
                <a:solidFill>
                  <a:srgbClr val="000000"/>
                </a:solidFill>
                <a:latin typeface="Arial"/>
                <a:ea typeface="Arial"/>
              </a:rPr>
              <a:t>a) Draw the bus architecture. It is sufficient to show the directed connections between components and arbiters/decoders by combining the address and write data bus. </a:t>
            </a:r>
            <a:br>
              <a:rPr sz="1100"/>
            </a:br>
            <a:r>
              <a:rPr b="0" lang="de-DE" sz="1100" spc="-1" strike="noStrike">
                <a:solidFill>
                  <a:srgbClr val="000000"/>
                </a:solidFill>
                <a:latin typeface="Arial"/>
                <a:ea typeface="Arial"/>
              </a:rPr>
              <a:t> </a:t>
            </a:r>
            <a:endParaRPr b="0" lang="en-GB" sz="1100" spc="-1" strike="noStrike">
              <a:solidFill>
                <a:srgbClr val="000000"/>
              </a:solidFill>
              <a:latin typeface="Arial"/>
            </a:endParaRPr>
          </a:p>
          <a:p>
            <a:pPr marL="457200" indent="-228600">
              <a:lnSpc>
                <a:spcPct val="100000"/>
              </a:lnSpc>
              <a:buClr>
                <a:srgbClr val="000000"/>
              </a:buClr>
              <a:buFont typeface="Arial"/>
              <a:buChar char="•"/>
              <a:tabLst>
                <a:tab algn="l" pos="0"/>
              </a:tabLst>
            </a:pPr>
            <a:r>
              <a:rPr b="0" lang="de-DE" sz="1100" spc="-1" strike="noStrike">
                <a:solidFill>
                  <a:srgbClr val="000000"/>
                </a:solidFill>
                <a:latin typeface="Arial"/>
                <a:ea typeface="Arial"/>
              </a:rPr>
              <a:t>b) Assume that the CPU wants to read access the MEM slave component in the bus cycle 1 and that the DMA wants to read access the HWacc in the same bus cycle 1. Draw the bus access diagram for the data and address bus of the two bus masters as well as the control request and grant signals for the two layers assuming that the bus does not support pipelining. The MEM component inserts no wait cycles. The HWacc component inserts two wait cycles. The arbitration order is this time DMA first, then CPU. </a:t>
            </a:r>
            <a:br>
              <a:rPr sz="1100"/>
            </a:br>
            <a:r>
              <a:rPr b="0" lang="de-DE" sz="1100" spc="-1" strike="noStrike">
                <a:solidFill>
                  <a:srgbClr val="000000"/>
                </a:solidFill>
                <a:latin typeface="Arial"/>
                <a:ea typeface="Arial"/>
              </a:rPr>
              <a:t> </a:t>
            </a:r>
            <a:endParaRPr b="0" lang="en-GB" sz="1100" spc="-1" strike="noStrike">
              <a:solidFill>
                <a:srgbClr val="000000"/>
              </a:solidFill>
              <a:latin typeface="Arial"/>
            </a:endParaRPr>
          </a:p>
          <a:p>
            <a:pPr marL="457200" indent="-228600">
              <a:lnSpc>
                <a:spcPct val="100000"/>
              </a:lnSpc>
              <a:buNone/>
              <a:tabLst>
                <a:tab algn="l" pos="0"/>
              </a:tabLst>
            </a:pP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Rechteck 231"/>
          <p:cNvSpPr/>
          <p:nvPr/>
        </p:nvSpPr>
        <p:spPr>
          <a:xfrm>
            <a:off x="986760" y="4428360"/>
            <a:ext cx="7263000" cy="68076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668" name="Rechteck 230"/>
          <p:cNvSpPr/>
          <p:nvPr/>
        </p:nvSpPr>
        <p:spPr>
          <a:xfrm>
            <a:off x="264960" y="-33120"/>
            <a:ext cx="7263000" cy="68076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cxnSp>
        <p:nvCxnSpPr>
          <p:cNvPr id="669" name="Gerade Verbindung mit Pfeil 315"/>
          <p:cNvCxnSpPr/>
          <p:nvPr/>
        </p:nvCxnSpPr>
        <p:spPr>
          <a:xfrm flipV="1">
            <a:off x="5976000" y="2679480"/>
            <a:ext cx="619920" cy="1440"/>
          </a:xfrm>
          <a:prstGeom prst="straightConnector1">
            <a:avLst/>
          </a:prstGeom>
          <a:ln w="38100">
            <a:solidFill>
              <a:srgbClr val="0293ff"/>
            </a:solidFill>
            <a:round/>
            <a:tailEnd len="med" type="triangle" w="med"/>
          </a:ln>
        </p:spPr>
      </p:cxnSp>
      <p:sp>
        <p:nvSpPr>
          <p:cNvPr id="670" name="PlaceHolder 1"/>
          <p:cNvSpPr>
            <a:spLocks noGrp="1"/>
          </p:cNvSpPr>
          <p:nvPr>
            <p:ph type="title"/>
          </p:nvPr>
        </p:nvSpPr>
        <p:spPr>
          <a:xfrm>
            <a:off x="1331640" y="33480"/>
            <a:ext cx="6095160" cy="456480"/>
          </a:xfrm>
          <a:prstGeom prst="rect">
            <a:avLst/>
          </a:prstGeom>
          <a:noFill/>
          <a:ln w="0">
            <a:noFill/>
          </a:ln>
        </p:spPr>
        <p:txBody>
          <a:bodyPr lIns="0" rIns="0" tIns="0" bIns="0" anchor="ctr">
            <a:noAutofit/>
          </a:bodyPr>
          <a:p>
            <a:pPr indent="0">
              <a:lnSpc>
                <a:spcPct val="100000"/>
              </a:lnSpc>
              <a:buNone/>
              <a:tabLst>
                <a:tab algn="l" pos="0"/>
              </a:tabLst>
            </a:pPr>
            <a:r>
              <a:rPr b="0" lang="de-DE" sz="3000" spc="-1" strike="noStrike">
                <a:solidFill>
                  <a:srgbClr val="000000"/>
                </a:solidFill>
                <a:latin typeface="Arial"/>
                <a:ea typeface="Arial"/>
              </a:rPr>
              <a:t>Answer Layered Bus </a:t>
            </a:r>
            <a:endParaRPr b="0" lang="en-GB" sz="3000" spc="-1" strike="noStrike">
              <a:solidFill>
                <a:srgbClr val="000000"/>
              </a:solidFill>
              <a:latin typeface="Arial"/>
            </a:endParaRPr>
          </a:p>
        </p:txBody>
      </p:sp>
      <p:sp>
        <p:nvSpPr>
          <p:cNvPr id="671" name="Text Box 75"/>
          <p:cNvSpPr/>
          <p:nvPr/>
        </p:nvSpPr>
        <p:spPr>
          <a:xfrm>
            <a:off x="2172600" y="924480"/>
            <a:ext cx="40032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ADDR</a:t>
            </a:r>
            <a:endParaRPr b="0" lang="en-GB" sz="600" spc="-1" strike="noStrike">
              <a:solidFill>
                <a:srgbClr val="000000"/>
              </a:solidFill>
              <a:latin typeface="Arial"/>
            </a:endParaRPr>
          </a:p>
        </p:txBody>
      </p:sp>
      <p:sp>
        <p:nvSpPr>
          <p:cNvPr id="672" name="Text Box 76"/>
          <p:cNvSpPr/>
          <p:nvPr/>
        </p:nvSpPr>
        <p:spPr>
          <a:xfrm>
            <a:off x="2178000" y="1112400"/>
            <a:ext cx="45216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WDATA</a:t>
            </a:r>
            <a:endParaRPr b="0" lang="en-GB" sz="600" spc="-1" strike="noStrike">
              <a:solidFill>
                <a:srgbClr val="000000"/>
              </a:solidFill>
              <a:latin typeface="Arial"/>
            </a:endParaRPr>
          </a:p>
        </p:txBody>
      </p:sp>
      <p:sp>
        <p:nvSpPr>
          <p:cNvPr id="673" name="PlaceHolder 2"/>
          <p:cNvSpPr>
            <a:spLocks noGrp="1"/>
          </p:cNvSpPr>
          <p:nvPr>
            <p:ph/>
          </p:nvPr>
        </p:nvSpPr>
        <p:spPr>
          <a:xfrm>
            <a:off x="1547640" y="4698000"/>
            <a:ext cx="5508000" cy="890280"/>
          </a:xfrm>
          <a:prstGeom prst="rect">
            <a:avLst/>
          </a:prstGeom>
          <a:noFill/>
          <a:ln w="0">
            <a:noFill/>
          </a:ln>
        </p:spPr>
        <p:txBody>
          <a:bodyPr lIns="0" rIns="0" tIns="0" bIns="0" anchor="t">
            <a:noAutofit/>
          </a:bodyPr>
          <a:p>
            <a:pPr marL="457200" indent="-228600">
              <a:lnSpc>
                <a:spcPct val="100000"/>
              </a:lnSpc>
              <a:buNone/>
              <a:tabLst>
                <a:tab algn="l" pos="0"/>
              </a:tabLst>
            </a:pPr>
            <a:r>
              <a:rPr b="0" lang="en-US" sz="1350" spc="-1" strike="noStrike">
                <a:solidFill>
                  <a:srgbClr val="000000"/>
                </a:solidFill>
                <a:latin typeface="Arial"/>
                <a:ea typeface="Arial"/>
              </a:rPr>
              <a:t> </a:t>
            </a:r>
            <a:endParaRPr b="0" lang="en-GB" sz="1350" spc="-1" strike="noStrike">
              <a:solidFill>
                <a:srgbClr val="000000"/>
              </a:solidFill>
              <a:latin typeface="Arial"/>
            </a:endParaRPr>
          </a:p>
        </p:txBody>
      </p:sp>
      <p:cxnSp>
        <p:nvCxnSpPr>
          <p:cNvPr id="674" name="Gerade Verbindung mit Pfeil 125"/>
          <p:cNvCxnSpPr/>
          <p:nvPr/>
        </p:nvCxnSpPr>
        <p:spPr>
          <a:xfrm flipH="1" flipV="1">
            <a:off x="2195640" y="1598040"/>
            <a:ext cx="918720" cy="2160"/>
          </a:xfrm>
          <a:prstGeom prst="straightConnector1">
            <a:avLst/>
          </a:prstGeom>
          <a:ln w="38100">
            <a:solidFill>
              <a:srgbClr val="0065bd"/>
            </a:solidFill>
            <a:round/>
            <a:tailEnd len="med" type="triangle" w="med"/>
          </a:ln>
        </p:spPr>
      </p:cxnSp>
      <p:sp>
        <p:nvSpPr>
          <p:cNvPr id="675" name="Text Box 76"/>
          <p:cNvSpPr/>
          <p:nvPr/>
        </p:nvSpPr>
        <p:spPr>
          <a:xfrm>
            <a:off x="2178360" y="1436400"/>
            <a:ext cx="43524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RDATA</a:t>
            </a:r>
            <a:endParaRPr b="0" lang="en-GB" sz="600" spc="-1" strike="noStrike">
              <a:solidFill>
                <a:srgbClr val="000000"/>
              </a:solidFill>
              <a:latin typeface="Arial"/>
            </a:endParaRPr>
          </a:p>
        </p:txBody>
      </p:sp>
      <p:cxnSp>
        <p:nvCxnSpPr>
          <p:cNvPr id="676" name="Gerade Verbindung 141"/>
          <p:cNvCxnSpPr/>
          <p:nvPr/>
        </p:nvCxnSpPr>
        <p:spPr>
          <a:xfrm>
            <a:off x="2168640" y="1085040"/>
            <a:ext cx="2079720" cy="2160"/>
          </a:xfrm>
          <a:prstGeom prst="straightConnector1">
            <a:avLst/>
          </a:prstGeom>
          <a:ln w="38100">
            <a:solidFill>
              <a:srgbClr val="000000"/>
            </a:solidFill>
            <a:round/>
          </a:ln>
        </p:spPr>
      </p:cxnSp>
      <p:sp>
        <p:nvSpPr>
          <p:cNvPr id="677" name="Line 63"/>
          <p:cNvSpPr/>
          <p:nvPr/>
        </p:nvSpPr>
        <p:spPr>
          <a:xfrm>
            <a:off x="6802920" y="1099080"/>
            <a:ext cx="228600" cy="360"/>
          </a:xfrm>
          <a:prstGeom prst="line">
            <a:avLst/>
          </a:prstGeom>
          <a:ln w="12700">
            <a:solidFill>
              <a:srgbClr val="000000"/>
            </a:solidFill>
            <a:round/>
            <a:headEnd len="med" type="triangle" w="med"/>
          </a:ln>
        </p:spPr>
        <p:style>
          <a:lnRef idx="0"/>
          <a:fillRef idx="0"/>
          <a:effectRef idx="0"/>
          <a:fontRef idx="minor"/>
        </p:style>
        <p:txBody>
          <a:bodyPr lIns="90000" rIns="90000" tIns="-44640" bIns="-44640" anchor="ctr">
            <a:noAutofit/>
          </a:bodyPr>
          <a:p>
            <a:endParaRPr b="0" lang="de-DE" sz="1050" spc="-1" strike="noStrike">
              <a:solidFill>
                <a:srgbClr val="000000"/>
              </a:solidFill>
              <a:latin typeface="Arial"/>
              <a:ea typeface="Arial"/>
            </a:endParaRPr>
          </a:p>
        </p:txBody>
      </p:sp>
      <p:sp>
        <p:nvSpPr>
          <p:cNvPr id="678" name="Text Box 77"/>
          <p:cNvSpPr/>
          <p:nvPr/>
        </p:nvSpPr>
        <p:spPr>
          <a:xfrm>
            <a:off x="6813720" y="984960"/>
            <a:ext cx="48996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HRDATA</a:t>
            </a:r>
            <a:endParaRPr b="0" lang="en-GB" sz="600" spc="-1" strike="noStrike">
              <a:solidFill>
                <a:srgbClr val="000000"/>
              </a:solidFill>
              <a:latin typeface="Arial"/>
            </a:endParaRPr>
          </a:p>
        </p:txBody>
      </p:sp>
      <p:grpSp>
        <p:nvGrpSpPr>
          <p:cNvPr id="679" name="Gruppieren 189"/>
          <p:cNvGrpSpPr/>
          <p:nvPr/>
        </p:nvGrpSpPr>
        <p:grpSpPr>
          <a:xfrm>
            <a:off x="6539400" y="816480"/>
            <a:ext cx="786240" cy="782280"/>
            <a:chOff x="6539400" y="816480"/>
            <a:chExt cx="786240" cy="782280"/>
          </a:xfrm>
        </p:grpSpPr>
        <p:sp>
          <p:nvSpPr>
            <p:cNvPr id="680" name="Rechteck 190"/>
            <p:cNvSpPr/>
            <p:nvPr/>
          </p:nvSpPr>
          <p:spPr>
            <a:xfrm>
              <a:off x="6593400" y="816480"/>
              <a:ext cx="701280" cy="782280"/>
            </a:xfrm>
            <a:prstGeom prst="rect">
              <a:avLst/>
            </a:prstGeom>
            <a:solidFill>
              <a:schemeClr val="accent1">
                <a:lumMod val="20000"/>
                <a:lumOff val="8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681" name="Textfeld 191"/>
            <p:cNvSpPr/>
            <p:nvPr/>
          </p:nvSpPr>
          <p:spPr>
            <a:xfrm>
              <a:off x="6539400" y="1026000"/>
              <a:ext cx="7862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MEM</a:t>
              </a:r>
              <a:endParaRPr b="0" lang="en-GB" sz="1050" spc="-1" strike="noStrike">
                <a:solidFill>
                  <a:srgbClr val="000000"/>
                </a:solidFill>
                <a:latin typeface="Arial"/>
              </a:endParaRPr>
            </a:p>
          </p:txBody>
        </p:sp>
      </p:grpSp>
      <p:cxnSp>
        <p:nvCxnSpPr>
          <p:cNvPr id="682" name="Gerade Verbindung mit Pfeil 201"/>
          <p:cNvCxnSpPr>
            <a:stCxn id="683" idx="3"/>
          </p:cNvCxnSpPr>
          <p:nvPr/>
        </p:nvCxnSpPr>
        <p:spPr>
          <a:xfrm flipV="1">
            <a:off x="6083280" y="951480"/>
            <a:ext cx="514440" cy="64080"/>
          </a:xfrm>
          <a:prstGeom prst="straightConnector1">
            <a:avLst/>
          </a:prstGeom>
          <a:ln w="38100">
            <a:solidFill>
              <a:srgbClr val="000000"/>
            </a:solidFill>
            <a:round/>
            <a:tailEnd len="med" type="triangle" w="med"/>
          </a:ln>
        </p:spPr>
      </p:cxnSp>
      <p:cxnSp>
        <p:nvCxnSpPr>
          <p:cNvPr id="684" name="Gerade Verbindung 236"/>
          <p:cNvCxnSpPr/>
          <p:nvPr/>
        </p:nvCxnSpPr>
        <p:spPr>
          <a:xfrm flipH="1">
            <a:off x="2195640" y="1248480"/>
            <a:ext cx="2485080" cy="720"/>
          </a:xfrm>
          <a:prstGeom prst="straightConnector1">
            <a:avLst/>
          </a:prstGeom>
          <a:ln w="38100">
            <a:solidFill>
              <a:srgbClr val="0293ff"/>
            </a:solidFill>
            <a:round/>
          </a:ln>
        </p:spPr>
      </p:cxnSp>
      <p:sp>
        <p:nvSpPr>
          <p:cNvPr id="685" name="AutoShape 12"/>
          <p:cNvSpPr/>
          <p:nvPr/>
        </p:nvSpPr>
        <p:spPr>
          <a:xfrm flipH="1" rot="16200000">
            <a:off x="6016680" y="112752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686" name="Textfeld 91"/>
          <p:cNvSpPr/>
          <p:nvPr/>
        </p:nvSpPr>
        <p:spPr>
          <a:xfrm>
            <a:off x="6138000" y="103248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sp>
        <p:nvSpPr>
          <p:cNvPr id="687" name="AutoShape 12"/>
          <p:cNvSpPr/>
          <p:nvPr/>
        </p:nvSpPr>
        <p:spPr>
          <a:xfrm flipH="1" rot="16200000">
            <a:off x="5719320" y="82152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683" name="Textfeld 93"/>
          <p:cNvSpPr/>
          <p:nvPr/>
        </p:nvSpPr>
        <p:spPr>
          <a:xfrm>
            <a:off x="5841000" y="72720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cxnSp>
        <p:nvCxnSpPr>
          <p:cNvPr id="688" name="Gerade Verbindung 97"/>
          <p:cNvCxnSpPr/>
          <p:nvPr/>
        </p:nvCxnSpPr>
        <p:spPr>
          <a:xfrm>
            <a:off x="6300000" y="519120"/>
            <a:ext cx="3240" cy="547200"/>
          </a:xfrm>
          <a:prstGeom prst="straightConnector1">
            <a:avLst/>
          </a:prstGeom>
          <a:ln w="38100">
            <a:solidFill>
              <a:srgbClr val="000000"/>
            </a:solidFill>
            <a:round/>
            <a:tailEnd len="med" type="triangle" w="med"/>
          </a:ln>
        </p:spPr>
      </p:cxnSp>
      <p:sp>
        <p:nvSpPr>
          <p:cNvPr id="689" name="AutoShape 12"/>
          <p:cNvSpPr/>
          <p:nvPr/>
        </p:nvSpPr>
        <p:spPr>
          <a:xfrm rot="5400000">
            <a:off x="2966040" y="147780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690" name="Textfeld 145"/>
          <p:cNvSpPr/>
          <p:nvPr/>
        </p:nvSpPr>
        <p:spPr>
          <a:xfrm>
            <a:off x="3087000" y="138276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cxnSp>
        <p:nvCxnSpPr>
          <p:cNvPr id="691" name="Gerade Verbindung mit Pfeil 232"/>
          <p:cNvCxnSpPr>
            <a:stCxn id="685" idx="2"/>
          </p:cNvCxnSpPr>
          <p:nvPr/>
        </p:nvCxnSpPr>
        <p:spPr>
          <a:xfrm flipV="1">
            <a:off x="6381000" y="1248480"/>
            <a:ext cx="216720" cy="720"/>
          </a:xfrm>
          <a:prstGeom prst="straightConnector1">
            <a:avLst/>
          </a:prstGeom>
          <a:ln w="38100">
            <a:solidFill>
              <a:srgbClr val="0293ff"/>
            </a:solidFill>
            <a:round/>
            <a:tailEnd len="med" type="triangle" w="med"/>
          </a:ln>
        </p:spPr>
      </p:cxnSp>
      <p:cxnSp>
        <p:nvCxnSpPr>
          <p:cNvPr id="692" name="Gerade Verbindung 316"/>
          <p:cNvCxnSpPr/>
          <p:nvPr/>
        </p:nvCxnSpPr>
        <p:spPr>
          <a:xfrm>
            <a:off x="2735640" y="708120"/>
            <a:ext cx="243720" cy="720"/>
          </a:xfrm>
          <a:prstGeom prst="straightConnector1">
            <a:avLst/>
          </a:prstGeom>
          <a:ln w="38100">
            <a:solidFill>
              <a:srgbClr val="000000"/>
            </a:solidFill>
            <a:round/>
            <a:tailEnd len="med" type="triangle" w="med"/>
          </a:ln>
        </p:spPr>
      </p:cxnSp>
      <p:cxnSp>
        <p:nvCxnSpPr>
          <p:cNvPr id="693" name="Gerade Verbindung 165"/>
          <p:cNvCxnSpPr>
            <a:endCxn id="683" idx="0"/>
          </p:cNvCxnSpPr>
          <p:nvPr/>
        </p:nvCxnSpPr>
        <p:spPr>
          <a:xfrm>
            <a:off x="5949000" y="492120"/>
            <a:ext cx="13320" cy="235440"/>
          </a:xfrm>
          <a:prstGeom prst="straightConnector1">
            <a:avLst/>
          </a:prstGeom>
          <a:ln w="38100">
            <a:solidFill>
              <a:srgbClr val="000000"/>
            </a:solidFill>
            <a:round/>
            <a:tailEnd len="med" type="triangle" w="med"/>
          </a:ln>
        </p:spPr>
      </p:cxnSp>
      <p:grpSp>
        <p:nvGrpSpPr>
          <p:cNvPr id="694" name="Gruppieren 168"/>
          <p:cNvGrpSpPr/>
          <p:nvPr/>
        </p:nvGrpSpPr>
        <p:grpSpPr>
          <a:xfrm>
            <a:off x="5623200" y="222480"/>
            <a:ext cx="1486440" cy="311760"/>
            <a:chOff x="5623200" y="222480"/>
            <a:chExt cx="1486440" cy="311760"/>
          </a:xfrm>
        </p:grpSpPr>
        <p:sp>
          <p:nvSpPr>
            <p:cNvPr id="695" name="Rechteck 252"/>
            <p:cNvSpPr/>
            <p:nvPr/>
          </p:nvSpPr>
          <p:spPr>
            <a:xfrm>
              <a:off x="5704200" y="253800"/>
              <a:ext cx="1243440" cy="280440"/>
            </a:xfrm>
            <a:prstGeom prst="rect">
              <a:avLst/>
            </a:prstGeom>
            <a:solidFill>
              <a:srgbClr val="41beff"/>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696" name="Textfeld 253"/>
            <p:cNvSpPr/>
            <p:nvPr/>
          </p:nvSpPr>
          <p:spPr>
            <a:xfrm>
              <a:off x="5623200" y="222480"/>
              <a:ext cx="14864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ArbiterLayer1</a:t>
              </a:r>
              <a:endParaRPr b="0" lang="en-GB" sz="1050" spc="-1" strike="noStrike">
                <a:solidFill>
                  <a:srgbClr val="000000"/>
                </a:solidFill>
                <a:latin typeface="Arial"/>
              </a:endParaRPr>
            </a:p>
          </p:txBody>
        </p:sp>
      </p:grpSp>
      <p:cxnSp>
        <p:nvCxnSpPr>
          <p:cNvPr id="697" name="Gerade Verbindung 222"/>
          <p:cNvCxnSpPr/>
          <p:nvPr/>
        </p:nvCxnSpPr>
        <p:spPr>
          <a:xfrm flipV="1">
            <a:off x="2735640" y="708120"/>
            <a:ext cx="720" cy="379080"/>
          </a:xfrm>
          <a:prstGeom prst="straightConnector1">
            <a:avLst/>
          </a:prstGeom>
          <a:ln w="38100">
            <a:solidFill>
              <a:srgbClr val="000000"/>
            </a:solidFill>
            <a:round/>
          </a:ln>
        </p:spPr>
      </p:cxnSp>
      <p:cxnSp>
        <p:nvCxnSpPr>
          <p:cNvPr id="698" name="Gerade Verbindung 238"/>
          <p:cNvCxnSpPr>
            <a:endCxn id="690" idx="0"/>
          </p:cNvCxnSpPr>
          <p:nvPr/>
        </p:nvCxnSpPr>
        <p:spPr>
          <a:xfrm flipH="1">
            <a:off x="3207960" y="843480"/>
            <a:ext cx="14400" cy="539640"/>
          </a:xfrm>
          <a:prstGeom prst="straightConnector1">
            <a:avLst/>
          </a:prstGeom>
          <a:ln w="38100">
            <a:solidFill>
              <a:srgbClr val="000000"/>
            </a:solidFill>
            <a:round/>
            <a:tailEnd len="med" type="triangle" w="med"/>
          </a:ln>
        </p:spPr>
      </p:cxnSp>
      <p:grpSp>
        <p:nvGrpSpPr>
          <p:cNvPr id="699" name="Gruppieren 168"/>
          <p:cNvGrpSpPr/>
          <p:nvPr/>
        </p:nvGrpSpPr>
        <p:grpSpPr>
          <a:xfrm>
            <a:off x="2979000" y="546480"/>
            <a:ext cx="971280" cy="299160"/>
            <a:chOff x="2979000" y="546480"/>
            <a:chExt cx="971280" cy="299160"/>
          </a:xfrm>
        </p:grpSpPr>
        <p:sp>
          <p:nvSpPr>
            <p:cNvPr id="700" name="Rechteck 308"/>
            <p:cNvSpPr/>
            <p:nvPr/>
          </p:nvSpPr>
          <p:spPr>
            <a:xfrm>
              <a:off x="2979000" y="576360"/>
              <a:ext cx="917280" cy="269280"/>
            </a:xfrm>
            <a:prstGeom prst="rect">
              <a:avLst/>
            </a:prstGeom>
            <a:solidFill>
              <a:srgbClr val="41beff"/>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01" name="Textfeld 309"/>
            <p:cNvSpPr/>
            <p:nvPr/>
          </p:nvSpPr>
          <p:spPr>
            <a:xfrm>
              <a:off x="2979000" y="546480"/>
              <a:ext cx="97128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Decoder1</a:t>
              </a:r>
              <a:endParaRPr b="0" lang="en-GB" sz="1050" spc="-1" strike="noStrike">
                <a:solidFill>
                  <a:srgbClr val="000000"/>
                </a:solidFill>
                <a:latin typeface="Arial"/>
              </a:endParaRPr>
            </a:p>
          </p:txBody>
        </p:sp>
      </p:grpSp>
      <p:grpSp>
        <p:nvGrpSpPr>
          <p:cNvPr id="702" name="Gruppieren 8"/>
          <p:cNvGrpSpPr/>
          <p:nvPr/>
        </p:nvGrpSpPr>
        <p:grpSpPr>
          <a:xfrm>
            <a:off x="1383840" y="870480"/>
            <a:ext cx="892080" cy="880200"/>
            <a:chOff x="1383840" y="870480"/>
            <a:chExt cx="892080" cy="880200"/>
          </a:xfrm>
        </p:grpSpPr>
        <p:sp>
          <p:nvSpPr>
            <p:cNvPr id="703" name="Rechteck 96"/>
            <p:cNvSpPr/>
            <p:nvPr/>
          </p:nvSpPr>
          <p:spPr>
            <a:xfrm>
              <a:off x="1455120" y="870480"/>
              <a:ext cx="746280" cy="880200"/>
            </a:xfrm>
            <a:prstGeom prst="rect">
              <a:avLst/>
            </a:prstGeom>
            <a:solidFill>
              <a:schemeClr val="accent2">
                <a:lumMod val="20000"/>
                <a:lumOff val="8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04" name="Textfeld 99"/>
            <p:cNvSpPr/>
            <p:nvPr/>
          </p:nvSpPr>
          <p:spPr>
            <a:xfrm>
              <a:off x="1383840" y="1147320"/>
              <a:ext cx="89208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CPU</a:t>
              </a:r>
              <a:endParaRPr b="0" lang="en-GB" sz="1050" spc="-1" strike="noStrike">
                <a:solidFill>
                  <a:srgbClr val="000000"/>
                </a:solidFill>
                <a:latin typeface="Arial"/>
              </a:endParaRPr>
            </a:p>
          </p:txBody>
        </p:sp>
      </p:grpSp>
      <p:sp>
        <p:nvSpPr>
          <p:cNvPr id="705" name="Text Box 75"/>
          <p:cNvSpPr/>
          <p:nvPr/>
        </p:nvSpPr>
        <p:spPr>
          <a:xfrm>
            <a:off x="2176560" y="2328480"/>
            <a:ext cx="40032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ADDR</a:t>
            </a:r>
            <a:endParaRPr b="0" lang="en-GB" sz="600" spc="-1" strike="noStrike">
              <a:solidFill>
                <a:srgbClr val="000000"/>
              </a:solidFill>
              <a:latin typeface="Arial"/>
            </a:endParaRPr>
          </a:p>
        </p:txBody>
      </p:sp>
      <p:sp>
        <p:nvSpPr>
          <p:cNvPr id="706" name="Text Box 76"/>
          <p:cNvSpPr/>
          <p:nvPr/>
        </p:nvSpPr>
        <p:spPr>
          <a:xfrm>
            <a:off x="2181960" y="2516400"/>
            <a:ext cx="45216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WDATA</a:t>
            </a:r>
            <a:endParaRPr b="0" lang="en-GB" sz="600" spc="-1" strike="noStrike">
              <a:solidFill>
                <a:srgbClr val="000000"/>
              </a:solidFill>
              <a:latin typeface="Arial"/>
            </a:endParaRPr>
          </a:p>
        </p:txBody>
      </p:sp>
      <p:cxnSp>
        <p:nvCxnSpPr>
          <p:cNvPr id="707" name="Gerade Verbindung mit Pfeil 255"/>
          <p:cNvCxnSpPr/>
          <p:nvPr/>
        </p:nvCxnSpPr>
        <p:spPr>
          <a:xfrm flipH="1" flipV="1">
            <a:off x="2199240" y="3002400"/>
            <a:ext cx="918720" cy="1800"/>
          </a:xfrm>
          <a:prstGeom prst="straightConnector1">
            <a:avLst/>
          </a:prstGeom>
          <a:ln w="38100">
            <a:solidFill>
              <a:srgbClr val="0065bd"/>
            </a:solidFill>
            <a:round/>
            <a:tailEnd len="med" type="triangle" w="med"/>
          </a:ln>
        </p:spPr>
      </p:cxnSp>
      <p:sp>
        <p:nvSpPr>
          <p:cNvPr id="708" name="Text Box 76"/>
          <p:cNvSpPr/>
          <p:nvPr/>
        </p:nvSpPr>
        <p:spPr>
          <a:xfrm>
            <a:off x="2182320" y="2840400"/>
            <a:ext cx="43524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RDATA</a:t>
            </a:r>
            <a:endParaRPr b="0" lang="en-GB" sz="600" spc="-1" strike="noStrike">
              <a:solidFill>
                <a:srgbClr val="000000"/>
              </a:solidFill>
              <a:latin typeface="Arial"/>
            </a:endParaRPr>
          </a:p>
        </p:txBody>
      </p:sp>
      <p:cxnSp>
        <p:nvCxnSpPr>
          <p:cNvPr id="709" name="Gerade Verbindung 258"/>
          <p:cNvCxnSpPr/>
          <p:nvPr/>
        </p:nvCxnSpPr>
        <p:spPr>
          <a:xfrm>
            <a:off x="2172240" y="2489040"/>
            <a:ext cx="2211120" cy="2160"/>
          </a:xfrm>
          <a:prstGeom prst="straightConnector1">
            <a:avLst/>
          </a:prstGeom>
          <a:ln w="38100">
            <a:solidFill>
              <a:srgbClr val="000000"/>
            </a:solidFill>
            <a:round/>
          </a:ln>
        </p:spPr>
      </p:cxnSp>
      <p:cxnSp>
        <p:nvCxnSpPr>
          <p:cNvPr id="710" name="Gerade Verbindung 259"/>
          <p:cNvCxnSpPr/>
          <p:nvPr/>
        </p:nvCxnSpPr>
        <p:spPr>
          <a:xfrm flipH="1">
            <a:off x="2199240" y="2706480"/>
            <a:ext cx="2616480" cy="720"/>
          </a:xfrm>
          <a:prstGeom prst="straightConnector1">
            <a:avLst/>
          </a:prstGeom>
          <a:ln w="38100">
            <a:solidFill>
              <a:srgbClr val="0293ff"/>
            </a:solidFill>
            <a:round/>
          </a:ln>
        </p:spPr>
      </p:cxnSp>
      <p:sp>
        <p:nvSpPr>
          <p:cNvPr id="711" name="AutoShape 12"/>
          <p:cNvSpPr/>
          <p:nvPr/>
        </p:nvSpPr>
        <p:spPr>
          <a:xfrm rot="5400000">
            <a:off x="2966040" y="288216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712" name="Textfeld 261"/>
          <p:cNvSpPr/>
          <p:nvPr/>
        </p:nvSpPr>
        <p:spPr>
          <a:xfrm>
            <a:off x="3087000" y="278712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cxnSp>
        <p:nvCxnSpPr>
          <p:cNvPr id="713" name="Gerade Verbindung 262"/>
          <p:cNvCxnSpPr/>
          <p:nvPr/>
        </p:nvCxnSpPr>
        <p:spPr>
          <a:xfrm>
            <a:off x="2739240" y="2112480"/>
            <a:ext cx="243720" cy="720"/>
          </a:xfrm>
          <a:prstGeom prst="straightConnector1">
            <a:avLst/>
          </a:prstGeom>
          <a:ln w="38100">
            <a:solidFill>
              <a:srgbClr val="000000"/>
            </a:solidFill>
            <a:round/>
            <a:tailEnd len="med" type="triangle" w="med"/>
          </a:ln>
        </p:spPr>
      </p:cxnSp>
      <p:cxnSp>
        <p:nvCxnSpPr>
          <p:cNvPr id="714" name="Gerade Verbindung 263"/>
          <p:cNvCxnSpPr/>
          <p:nvPr/>
        </p:nvCxnSpPr>
        <p:spPr>
          <a:xfrm flipV="1">
            <a:off x="2739240" y="2112480"/>
            <a:ext cx="720" cy="378720"/>
          </a:xfrm>
          <a:prstGeom prst="straightConnector1">
            <a:avLst/>
          </a:prstGeom>
          <a:ln w="38100">
            <a:solidFill>
              <a:srgbClr val="000000"/>
            </a:solidFill>
            <a:round/>
          </a:ln>
        </p:spPr>
      </p:cxnSp>
      <p:cxnSp>
        <p:nvCxnSpPr>
          <p:cNvPr id="715" name="Gerade Verbindung 264"/>
          <p:cNvCxnSpPr>
            <a:endCxn id="712" idx="0"/>
          </p:cNvCxnSpPr>
          <p:nvPr/>
        </p:nvCxnSpPr>
        <p:spPr>
          <a:xfrm flipH="1">
            <a:off x="3207960" y="2220480"/>
            <a:ext cx="14400" cy="567000"/>
          </a:xfrm>
          <a:prstGeom prst="straightConnector1">
            <a:avLst/>
          </a:prstGeom>
          <a:ln w="38100">
            <a:solidFill>
              <a:srgbClr val="000000"/>
            </a:solidFill>
            <a:round/>
            <a:tailEnd len="med" type="triangle" w="med"/>
          </a:ln>
        </p:spPr>
      </p:cxnSp>
      <p:grpSp>
        <p:nvGrpSpPr>
          <p:cNvPr id="716" name="Gruppieren 168"/>
          <p:cNvGrpSpPr/>
          <p:nvPr/>
        </p:nvGrpSpPr>
        <p:grpSpPr>
          <a:xfrm>
            <a:off x="2979000" y="1950480"/>
            <a:ext cx="975240" cy="299520"/>
            <a:chOff x="2979000" y="1950480"/>
            <a:chExt cx="975240" cy="299520"/>
          </a:xfrm>
        </p:grpSpPr>
        <p:sp>
          <p:nvSpPr>
            <p:cNvPr id="717" name="Rechteck 266"/>
            <p:cNvSpPr/>
            <p:nvPr/>
          </p:nvSpPr>
          <p:spPr>
            <a:xfrm>
              <a:off x="2982600" y="1980720"/>
              <a:ext cx="917280" cy="269280"/>
            </a:xfrm>
            <a:prstGeom prst="rect">
              <a:avLst/>
            </a:prstGeom>
            <a:solidFill>
              <a:srgbClr val="41beff"/>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18" name="Textfeld 267"/>
            <p:cNvSpPr/>
            <p:nvPr/>
          </p:nvSpPr>
          <p:spPr>
            <a:xfrm>
              <a:off x="2979000" y="1950480"/>
              <a:ext cx="9752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Decoder2</a:t>
              </a:r>
              <a:endParaRPr b="0" lang="en-GB" sz="1050" spc="-1" strike="noStrike">
                <a:solidFill>
                  <a:srgbClr val="000000"/>
                </a:solidFill>
                <a:latin typeface="Arial"/>
              </a:endParaRPr>
            </a:p>
          </p:txBody>
        </p:sp>
      </p:grpSp>
      <p:grpSp>
        <p:nvGrpSpPr>
          <p:cNvPr id="719" name="Gruppieren 8"/>
          <p:cNvGrpSpPr/>
          <p:nvPr/>
        </p:nvGrpSpPr>
        <p:grpSpPr>
          <a:xfrm>
            <a:off x="1387440" y="2274480"/>
            <a:ext cx="892080" cy="880200"/>
            <a:chOff x="1387440" y="2274480"/>
            <a:chExt cx="892080" cy="880200"/>
          </a:xfrm>
        </p:grpSpPr>
        <p:sp>
          <p:nvSpPr>
            <p:cNvPr id="720" name="Rechteck 270"/>
            <p:cNvSpPr/>
            <p:nvPr/>
          </p:nvSpPr>
          <p:spPr>
            <a:xfrm>
              <a:off x="1459080" y="2274480"/>
              <a:ext cx="746280" cy="880200"/>
            </a:xfrm>
            <a:prstGeom prst="rect">
              <a:avLst/>
            </a:prstGeom>
            <a:solidFill>
              <a:schemeClr val="accent2">
                <a:lumMod val="20000"/>
                <a:lumOff val="8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21" name="Textfeld 271"/>
            <p:cNvSpPr/>
            <p:nvPr/>
          </p:nvSpPr>
          <p:spPr>
            <a:xfrm>
              <a:off x="1387440" y="2551320"/>
              <a:ext cx="89208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DMA</a:t>
              </a:r>
              <a:endParaRPr b="0" lang="en-GB" sz="1050" spc="-1" strike="noStrike">
                <a:solidFill>
                  <a:srgbClr val="000000"/>
                </a:solidFill>
                <a:latin typeface="Arial"/>
              </a:endParaRPr>
            </a:p>
          </p:txBody>
        </p:sp>
      </p:grpSp>
      <p:sp>
        <p:nvSpPr>
          <p:cNvPr id="722" name="Line 63"/>
          <p:cNvSpPr/>
          <p:nvPr/>
        </p:nvSpPr>
        <p:spPr>
          <a:xfrm>
            <a:off x="6805080" y="2476080"/>
            <a:ext cx="228600" cy="360"/>
          </a:xfrm>
          <a:prstGeom prst="line">
            <a:avLst/>
          </a:prstGeom>
          <a:ln w="12700">
            <a:solidFill>
              <a:srgbClr val="000000"/>
            </a:solidFill>
            <a:round/>
            <a:headEnd len="med" type="triangle" w="med"/>
          </a:ln>
        </p:spPr>
        <p:style>
          <a:lnRef idx="0"/>
          <a:fillRef idx="0"/>
          <a:effectRef idx="0"/>
          <a:fontRef idx="minor"/>
        </p:style>
        <p:txBody>
          <a:bodyPr lIns="90000" rIns="90000" tIns="-44640" bIns="-44640" anchor="ctr">
            <a:noAutofit/>
          </a:bodyPr>
          <a:p>
            <a:endParaRPr b="0" lang="de-DE" sz="1050" spc="-1" strike="noStrike">
              <a:solidFill>
                <a:srgbClr val="000000"/>
              </a:solidFill>
              <a:latin typeface="Arial"/>
              <a:ea typeface="Arial"/>
            </a:endParaRPr>
          </a:p>
        </p:txBody>
      </p:sp>
      <p:sp>
        <p:nvSpPr>
          <p:cNvPr id="723" name="Text Box 77"/>
          <p:cNvSpPr/>
          <p:nvPr/>
        </p:nvSpPr>
        <p:spPr>
          <a:xfrm>
            <a:off x="6805080" y="2351160"/>
            <a:ext cx="457560" cy="272520"/>
          </a:xfrm>
          <a:prstGeom prst="rect">
            <a:avLst/>
          </a:prstGeom>
          <a:noFill/>
          <a:ln w="12700">
            <a:noFill/>
          </a:ln>
        </p:spPr>
        <p:style>
          <a:lnRef idx="0"/>
          <a:fillRef idx="0"/>
          <a:effectRef idx="0"/>
          <a:fontRef idx="minor"/>
        </p:style>
        <p:txBody>
          <a:bodyPr lIns="90000" rIns="90000" tIns="45000" bIns="45000" anchor="t">
            <a:spAutoFit/>
          </a:bodyPr>
          <a:p>
            <a:pPr>
              <a:lnSpc>
                <a:spcPct val="100000"/>
              </a:lnSpc>
            </a:pPr>
            <a:r>
              <a:rPr b="1" lang="en-US" sz="600" spc="-1" strike="noStrike">
                <a:solidFill>
                  <a:srgbClr val="000000"/>
                </a:solidFill>
                <a:latin typeface="Arial"/>
                <a:ea typeface="Arial"/>
              </a:rPr>
              <a:t>HRDATA</a:t>
            </a:r>
            <a:endParaRPr b="0" lang="en-GB" sz="600" spc="-1" strike="noStrike">
              <a:solidFill>
                <a:srgbClr val="000000"/>
              </a:solidFill>
              <a:latin typeface="Arial"/>
            </a:endParaRPr>
          </a:p>
        </p:txBody>
      </p:sp>
      <p:grpSp>
        <p:nvGrpSpPr>
          <p:cNvPr id="724" name="Gruppieren 189"/>
          <p:cNvGrpSpPr/>
          <p:nvPr/>
        </p:nvGrpSpPr>
        <p:grpSpPr>
          <a:xfrm>
            <a:off x="6541200" y="2220480"/>
            <a:ext cx="786240" cy="836280"/>
            <a:chOff x="6541200" y="2220480"/>
            <a:chExt cx="786240" cy="836280"/>
          </a:xfrm>
        </p:grpSpPr>
        <p:sp>
          <p:nvSpPr>
            <p:cNvPr id="725" name="Rechteck 304"/>
            <p:cNvSpPr/>
            <p:nvPr/>
          </p:nvSpPr>
          <p:spPr>
            <a:xfrm>
              <a:off x="6595200" y="2220480"/>
              <a:ext cx="701280" cy="836280"/>
            </a:xfrm>
            <a:prstGeom prst="rect">
              <a:avLst/>
            </a:prstGeom>
            <a:solidFill>
              <a:schemeClr val="accent1">
                <a:lumMod val="20000"/>
                <a:lumOff val="8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26" name="Textfeld 305"/>
            <p:cNvSpPr/>
            <p:nvPr/>
          </p:nvSpPr>
          <p:spPr>
            <a:xfrm>
              <a:off x="6541200" y="2444760"/>
              <a:ext cx="7862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HWacc</a:t>
              </a:r>
              <a:endParaRPr b="0" lang="en-GB" sz="1050" spc="-1" strike="noStrike">
                <a:solidFill>
                  <a:srgbClr val="000000"/>
                </a:solidFill>
                <a:latin typeface="Arial"/>
              </a:endParaRPr>
            </a:p>
          </p:txBody>
        </p:sp>
      </p:grpSp>
      <p:cxnSp>
        <p:nvCxnSpPr>
          <p:cNvPr id="727" name="Gerade Verbindung mit Pfeil 306"/>
          <p:cNvCxnSpPr/>
          <p:nvPr/>
        </p:nvCxnSpPr>
        <p:spPr>
          <a:xfrm>
            <a:off x="5787000" y="2382480"/>
            <a:ext cx="807120" cy="720"/>
          </a:xfrm>
          <a:prstGeom prst="straightConnector1">
            <a:avLst/>
          </a:prstGeom>
          <a:ln w="38100">
            <a:solidFill>
              <a:srgbClr val="000000"/>
            </a:solidFill>
            <a:round/>
            <a:tailEnd len="med" type="triangle" w="med"/>
          </a:ln>
        </p:spPr>
      </p:cxnSp>
      <p:sp>
        <p:nvSpPr>
          <p:cNvPr id="728" name="AutoShape 12"/>
          <p:cNvSpPr/>
          <p:nvPr/>
        </p:nvSpPr>
        <p:spPr>
          <a:xfrm flipH="1" rot="16200000">
            <a:off x="5721480" y="255888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729" name="Textfeld 311"/>
          <p:cNvSpPr/>
          <p:nvPr/>
        </p:nvSpPr>
        <p:spPr>
          <a:xfrm>
            <a:off x="5843160" y="246384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sp>
        <p:nvSpPr>
          <p:cNvPr id="730" name="AutoShape 12"/>
          <p:cNvSpPr/>
          <p:nvPr/>
        </p:nvSpPr>
        <p:spPr>
          <a:xfrm flipH="1" rot="16200000">
            <a:off x="5424480" y="225288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731" name="Textfeld 313"/>
          <p:cNvSpPr/>
          <p:nvPr/>
        </p:nvSpPr>
        <p:spPr>
          <a:xfrm>
            <a:off x="5545800" y="215856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cxnSp>
        <p:nvCxnSpPr>
          <p:cNvPr id="732" name="Gerade Verbindung 314"/>
          <p:cNvCxnSpPr/>
          <p:nvPr/>
        </p:nvCxnSpPr>
        <p:spPr>
          <a:xfrm>
            <a:off x="6004800" y="1950480"/>
            <a:ext cx="3240" cy="546840"/>
          </a:xfrm>
          <a:prstGeom prst="straightConnector1">
            <a:avLst/>
          </a:prstGeom>
          <a:ln w="38100">
            <a:solidFill>
              <a:srgbClr val="000000"/>
            </a:solidFill>
            <a:round/>
            <a:tailEnd len="med" type="triangle" w="med"/>
          </a:ln>
        </p:spPr>
      </p:cxnSp>
      <p:cxnSp>
        <p:nvCxnSpPr>
          <p:cNvPr id="733" name="Gerade Verbindung 317"/>
          <p:cNvCxnSpPr>
            <a:endCxn id="731" idx="0"/>
          </p:cNvCxnSpPr>
          <p:nvPr/>
        </p:nvCxnSpPr>
        <p:spPr>
          <a:xfrm>
            <a:off x="5653800" y="1923480"/>
            <a:ext cx="13320" cy="235440"/>
          </a:xfrm>
          <a:prstGeom prst="straightConnector1">
            <a:avLst/>
          </a:prstGeom>
          <a:ln w="38100">
            <a:solidFill>
              <a:srgbClr val="000000"/>
            </a:solidFill>
            <a:round/>
            <a:tailEnd len="med" type="triangle" w="med"/>
          </a:ln>
        </p:spPr>
      </p:cxnSp>
      <p:grpSp>
        <p:nvGrpSpPr>
          <p:cNvPr id="734" name="Gruppieren 168"/>
          <p:cNvGrpSpPr/>
          <p:nvPr/>
        </p:nvGrpSpPr>
        <p:grpSpPr>
          <a:xfrm>
            <a:off x="5301000" y="1653480"/>
            <a:ext cx="1457280" cy="312120"/>
            <a:chOff x="5301000" y="1653480"/>
            <a:chExt cx="1457280" cy="312120"/>
          </a:xfrm>
        </p:grpSpPr>
        <p:sp>
          <p:nvSpPr>
            <p:cNvPr id="735" name="Rechteck 319"/>
            <p:cNvSpPr/>
            <p:nvPr/>
          </p:nvSpPr>
          <p:spPr>
            <a:xfrm>
              <a:off x="5409000" y="1685160"/>
              <a:ext cx="1241280" cy="280440"/>
            </a:xfrm>
            <a:prstGeom prst="rect">
              <a:avLst/>
            </a:prstGeom>
            <a:solidFill>
              <a:srgbClr val="41beff"/>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36" name="Textfeld 320"/>
            <p:cNvSpPr/>
            <p:nvPr/>
          </p:nvSpPr>
          <p:spPr>
            <a:xfrm>
              <a:off x="5301000" y="1653480"/>
              <a:ext cx="145728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ArbiterLayer2</a:t>
              </a:r>
              <a:endParaRPr b="0" lang="en-GB" sz="1050" spc="-1" strike="noStrike">
                <a:solidFill>
                  <a:srgbClr val="000000"/>
                </a:solidFill>
                <a:latin typeface="Arial"/>
              </a:endParaRPr>
            </a:p>
          </p:txBody>
        </p:sp>
      </p:grpSp>
      <p:sp>
        <p:nvSpPr>
          <p:cNvPr id="737" name="Line 63"/>
          <p:cNvSpPr/>
          <p:nvPr/>
        </p:nvSpPr>
        <p:spPr>
          <a:xfrm>
            <a:off x="6805080" y="3961440"/>
            <a:ext cx="228600" cy="360"/>
          </a:xfrm>
          <a:prstGeom prst="line">
            <a:avLst/>
          </a:prstGeom>
          <a:ln w="12700">
            <a:solidFill>
              <a:srgbClr val="000000"/>
            </a:solidFill>
            <a:round/>
            <a:headEnd len="med" type="triangle" w="med"/>
          </a:ln>
        </p:spPr>
        <p:style>
          <a:lnRef idx="0"/>
          <a:fillRef idx="0"/>
          <a:effectRef idx="0"/>
          <a:fontRef idx="minor"/>
        </p:style>
        <p:txBody>
          <a:bodyPr lIns="90000" rIns="90000" tIns="-44640" bIns="-44640" anchor="ctr">
            <a:noAutofit/>
          </a:bodyPr>
          <a:p>
            <a:endParaRPr b="0" lang="de-DE" sz="1050" spc="-1" strike="noStrike">
              <a:solidFill>
                <a:srgbClr val="000000"/>
              </a:solidFill>
              <a:latin typeface="Arial"/>
              <a:ea typeface="Arial"/>
            </a:endParaRPr>
          </a:p>
        </p:txBody>
      </p:sp>
      <p:sp>
        <p:nvSpPr>
          <p:cNvPr id="738" name="Text Box 77"/>
          <p:cNvSpPr/>
          <p:nvPr/>
        </p:nvSpPr>
        <p:spPr>
          <a:xfrm>
            <a:off x="6815520" y="3847320"/>
            <a:ext cx="489960" cy="1810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600" spc="-1" strike="noStrike">
                <a:solidFill>
                  <a:srgbClr val="000000"/>
                </a:solidFill>
                <a:latin typeface="Arial"/>
                <a:ea typeface="Arial"/>
              </a:rPr>
              <a:t>HRDATA</a:t>
            </a:r>
            <a:endParaRPr b="0" lang="en-GB" sz="600" spc="-1" strike="noStrike">
              <a:solidFill>
                <a:srgbClr val="000000"/>
              </a:solidFill>
              <a:latin typeface="Arial"/>
            </a:endParaRPr>
          </a:p>
        </p:txBody>
      </p:sp>
      <p:grpSp>
        <p:nvGrpSpPr>
          <p:cNvPr id="739" name="Gruppieren 189"/>
          <p:cNvGrpSpPr/>
          <p:nvPr/>
        </p:nvGrpSpPr>
        <p:grpSpPr>
          <a:xfrm>
            <a:off x="6541200" y="3759840"/>
            <a:ext cx="786240" cy="782280"/>
            <a:chOff x="6541200" y="3759840"/>
            <a:chExt cx="786240" cy="782280"/>
          </a:xfrm>
        </p:grpSpPr>
        <p:sp>
          <p:nvSpPr>
            <p:cNvPr id="740" name="Rechteck 326"/>
            <p:cNvSpPr/>
            <p:nvPr/>
          </p:nvSpPr>
          <p:spPr>
            <a:xfrm>
              <a:off x="6595200" y="3759840"/>
              <a:ext cx="701280" cy="782280"/>
            </a:xfrm>
            <a:prstGeom prst="rect">
              <a:avLst/>
            </a:prstGeom>
            <a:solidFill>
              <a:schemeClr val="accent1">
                <a:lumMod val="20000"/>
                <a:lumOff val="8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41" name="Textfeld 327"/>
            <p:cNvSpPr/>
            <p:nvPr/>
          </p:nvSpPr>
          <p:spPr>
            <a:xfrm>
              <a:off x="6541200" y="3969360"/>
              <a:ext cx="7862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IO</a:t>
              </a:r>
              <a:endParaRPr b="0" lang="en-GB" sz="1050" spc="-1" strike="noStrike">
                <a:solidFill>
                  <a:srgbClr val="000000"/>
                </a:solidFill>
                <a:latin typeface="Arial"/>
              </a:endParaRPr>
            </a:p>
          </p:txBody>
        </p:sp>
      </p:grpSp>
      <p:cxnSp>
        <p:nvCxnSpPr>
          <p:cNvPr id="742" name="Gerade Verbindung 343"/>
          <p:cNvCxnSpPr/>
          <p:nvPr/>
        </p:nvCxnSpPr>
        <p:spPr>
          <a:xfrm flipH="1" flipV="1">
            <a:off x="4247640" y="816480"/>
            <a:ext cx="27720" cy="1431720"/>
          </a:xfrm>
          <a:prstGeom prst="straightConnector1">
            <a:avLst/>
          </a:prstGeom>
          <a:ln w="38100">
            <a:solidFill>
              <a:srgbClr val="000000"/>
            </a:solidFill>
            <a:round/>
          </a:ln>
        </p:spPr>
      </p:cxnSp>
      <p:cxnSp>
        <p:nvCxnSpPr>
          <p:cNvPr id="743" name="Gerade Verbindung 345"/>
          <p:cNvCxnSpPr/>
          <p:nvPr/>
        </p:nvCxnSpPr>
        <p:spPr>
          <a:xfrm flipH="1" flipV="1">
            <a:off x="4355640" y="951480"/>
            <a:ext cx="27720" cy="1539720"/>
          </a:xfrm>
          <a:prstGeom prst="straightConnector1">
            <a:avLst/>
          </a:prstGeom>
          <a:ln w="38100">
            <a:solidFill>
              <a:srgbClr val="000000"/>
            </a:solidFill>
            <a:round/>
          </a:ln>
        </p:spPr>
      </p:cxnSp>
      <p:cxnSp>
        <p:nvCxnSpPr>
          <p:cNvPr id="744" name="Gerade Verbindung 347"/>
          <p:cNvCxnSpPr/>
          <p:nvPr/>
        </p:nvCxnSpPr>
        <p:spPr>
          <a:xfrm flipV="1">
            <a:off x="4680000" y="1167480"/>
            <a:ext cx="720" cy="1485720"/>
          </a:xfrm>
          <a:prstGeom prst="straightConnector1">
            <a:avLst/>
          </a:prstGeom>
          <a:ln w="38100">
            <a:solidFill>
              <a:srgbClr val="41beff"/>
            </a:solidFill>
            <a:round/>
          </a:ln>
        </p:spPr>
      </p:cxnSp>
      <p:cxnSp>
        <p:nvCxnSpPr>
          <p:cNvPr id="745" name="Gerade Verbindung 348"/>
          <p:cNvCxnSpPr/>
          <p:nvPr/>
        </p:nvCxnSpPr>
        <p:spPr>
          <a:xfrm flipH="1" flipV="1">
            <a:off x="4788000" y="1302480"/>
            <a:ext cx="27720" cy="1458720"/>
          </a:xfrm>
          <a:prstGeom prst="straightConnector1">
            <a:avLst/>
          </a:prstGeom>
          <a:ln w="38100">
            <a:solidFill>
              <a:srgbClr val="41beff"/>
            </a:solidFill>
            <a:round/>
          </a:ln>
        </p:spPr>
      </p:cxnSp>
      <p:cxnSp>
        <p:nvCxnSpPr>
          <p:cNvPr id="746" name="Gerade Verbindung 349"/>
          <p:cNvCxnSpPr/>
          <p:nvPr/>
        </p:nvCxnSpPr>
        <p:spPr>
          <a:xfrm flipH="1" flipV="1">
            <a:off x="6327000" y="2679480"/>
            <a:ext cx="27720" cy="1540080"/>
          </a:xfrm>
          <a:prstGeom prst="straightConnector1">
            <a:avLst/>
          </a:prstGeom>
          <a:ln w="38100">
            <a:solidFill>
              <a:srgbClr val="41beff"/>
            </a:solidFill>
            <a:round/>
          </a:ln>
        </p:spPr>
      </p:cxnSp>
      <p:cxnSp>
        <p:nvCxnSpPr>
          <p:cNvPr id="747" name="Gerade Verbindung 350"/>
          <p:cNvCxnSpPr/>
          <p:nvPr/>
        </p:nvCxnSpPr>
        <p:spPr>
          <a:xfrm flipH="1" flipV="1">
            <a:off x="5057640" y="1431720"/>
            <a:ext cx="25920" cy="2997360"/>
          </a:xfrm>
          <a:prstGeom prst="straightConnector1">
            <a:avLst/>
          </a:prstGeom>
          <a:ln w="38100">
            <a:solidFill>
              <a:srgbClr val="0070c0"/>
            </a:solidFill>
            <a:round/>
          </a:ln>
        </p:spPr>
      </p:cxnSp>
      <p:cxnSp>
        <p:nvCxnSpPr>
          <p:cNvPr id="748" name="Gerade Verbindung 352"/>
          <p:cNvCxnSpPr/>
          <p:nvPr/>
        </p:nvCxnSpPr>
        <p:spPr>
          <a:xfrm flipV="1">
            <a:off x="6489000" y="2949480"/>
            <a:ext cx="720" cy="1378080"/>
          </a:xfrm>
          <a:prstGeom prst="straightConnector1">
            <a:avLst/>
          </a:prstGeom>
          <a:ln w="38100">
            <a:solidFill>
              <a:srgbClr val="0070c0"/>
            </a:solidFill>
            <a:round/>
          </a:ln>
        </p:spPr>
      </p:cxnSp>
      <p:cxnSp>
        <p:nvCxnSpPr>
          <p:cNvPr id="749" name="Gerade Verbindung mit Pfeil 361"/>
          <p:cNvCxnSpPr/>
          <p:nvPr/>
        </p:nvCxnSpPr>
        <p:spPr>
          <a:xfrm flipH="1">
            <a:off x="5868000" y="4326840"/>
            <a:ext cx="648720" cy="720"/>
          </a:xfrm>
          <a:prstGeom prst="straightConnector1">
            <a:avLst/>
          </a:prstGeom>
          <a:ln w="38100">
            <a:solidFill>
              <a:srgbClr val="0065bd"/>
            </a:solidFill>
            <a:round/>
            <a:tailEnd len="med" type="triangle" w="med"/>
          </a:ln>
        </p:spPr>
      </p:cxnSp>
      <p:cxnSp>
        <p:nvCxnSpPr>
          <p:cNvPr id="750" name="Gerade Verbindung mit Pfeil 365"/>
          <p:cNvCxnSpPr/>
          <p:nvPr/>
        </p:nvCxnSpPr>
        <p:spPr>
          <a:xfrm flipH="1">
            <a:off x="5868000" y="4461840"/>
            <a:ext cx="729720" cy="720"/>
          </a:xfrm>
          <a:prstGeom prst="straightConnector1">
            <a:avLst/>
          </a:prstGeom>
          <a:ln w="38100">
            <a:solidFill>
              <a:srgbClr val="0065bd"/>
            </a:solidFill>
            <a:round/>
            <a:tailEnd len="med" type="triangle" w="med"/>
          </a:ln>
        </p:spPr>
      </p:cxnSp>
      <p:cxnSp>
        <p:nvCxnSpPr>
          <p:cNvPr id="751" name="Gerade Verbindung mit Pfeil 367"/>
          <p:cNvCxnSpPr/>
          <p:nvPr/>
        </p:nvCxnSpPr>
        <p:spPr>
          <a:xfrm flipH="1">
            <a:off x="6462000" y="2949480"/>
            <a:ext cx="135720" cy="720"/>
          </a:xfrm>
          <a:prstGeom prst="straightConnector1">
            <a:avLst/>
          </a:prstGeom>
          <a:ln w="38100">
            <a:solidFill>
              <a:srgbClr val="0065bd"/>
            </a:solidFill>
            <a:round/>
          </a:ln>
        </p:spPr>
      </p:cxnSp>
      <p:cxnSp>
        <p:nvCxnSpPr>
          <p:cNvPr id="752" name="Gerade Verbindung mit Pfeil 369"/>
          <p:cNvCxnSpPr/>
          <p:nvPr/>
        </p:nvCxnSpPr>
        <p:spPr>
          <a:xfrm flipH="1">
            <a:off x="5058000" y="1518480"/>
            <a:ext cx="1539720" cy="720"/>
          </a:xfrm>
          <a:prstGeom prst="straightConnector1">
            <a:avLst/>
          </a:prstGeom>
          <a:ln w="38100">
            <a:solidFill>
              <a:srgbClr val="0065bd"/>
            </a:solidFill>
            <a:round/>
          </a:ln>
        </p:spPr>
      </p:cxnSp>
      <p:cxnSp>
        <p:nvCxnSpPr>
          <p:cNvPr id="753" name="Gerade Verbindung mit Pfeil 372"/>
          <p:cNvCxnSpPr/>
          <p:nvPr/>
        </p:nvCxnSpPr>
        <p:spPr>
          <a:xfrm flipH="1" flipV="1">
            <a:off x="3329640" y="2930400"/>
            <a:ext cx="1756080" cy="2160"/>
          </a:xfrm>
          <a:prstGeom prst="straightConnector1">
            <a:avLst/>
          </a:prstGeom>
          <a:ln w="38100">
            <a:solidFill>
              <a:srgbClr val="0065bd"/>
            </a:solidFill>
            <a:round/>
            <a:tailEnd len="med" type="triangle" w="med"/>
          </a:ln>
        </p:spPr>
      </p:cxnSp>
      <p:cxnSp>
        <p:nvCxnSpPr>
          <p:cNvPr id="754" name="Gerade Verbindung mit Pfeil 373"/>
          <p:cNvCxnSpPr/>
          <p:nvPr/>
        </p:nvCxnSpPr>
        <p:spPr>
          <a:xfrm flipH="1">
            <a:off x="3316320" y="3155400"/>
            <a:ext cx="1769400" cy="9720"/>
          </a:xfrm>
          <a:prstGeom prst="straightConnector1">
            <a:avLst/>
          </a:prstGeom>
          <a:ln w="38100">
            <a:solidFill>
              <a:srgbClr val="0065bd"/>
            </a:solidFill>
            <a:round/>
            <a:tailEnd len="med" type="triangle" w="med"/>
          </a:ln>
        </p:spPr>
      </p:cxnSp>
      <p:cxnSp>
        <p:nvCxnSpPr>
          <p:cNvPr id="755" name="Gerade Verbindung mit Pfeil 375"/>
          <p:cNvCxnSpPr/>
          <p:nvPr/>
        </p:nvCxnSpPr>
        <p:spPr>
          <a:xfrm flipH="1">
            <a:off x="3329640" y="1461960"/>
            <a:ext cx="1729080" cy="3240"/>
          </a:xfrm>
          <a:prstGeom prst="straightConnector1">
            <a:avLst/>
          </a:prstGeom>
          <a:ln w="38100">
            <a:solidFill>
              <a:srgbClr val="0065bd"/>
            </a:solidFill>
            <a:round/>
            <a:tailEnd len="med" type="triangle" w="med"/>
          </a:ln>
        </p:spPr>
      </p:cxnSp>
      <p:cxnSp>
        <p:nvCxnSpPr>
          <p:cNvPr id="756" name="Gerade Verbindung mit Pfeil 376"/>
          <p:cNvCxnSpPr/>
          <p:nvPr/>
        </p:nvCxnSpPr>
        <p:spPr>
          <a:xfrm flipH="1">
            <a:off x="3329640" y="1598040"/>
            <a:ext cx="1742400" cy="3240"/>
          </a:xfrm>
          <a:prstGeom prst="straightConnector1">
            <a:avLst/>
          </a:prstGeom>
          <a:ln w="38100">
            <a:solidFill>
              <a:srgbClr val="0065bd"/>
            </a:solidFill>
            <a:round/>
            <a:tailEnd len="med" type="triangle" w="med"/>
          </a:ln>
        </p:spPr>
      </p:cxnSp>
      <p:cxnSp>
        <p:nvCxnSpPr>
          <p:cNvPr id="757" name="Gerade Verbindung 390"/>
          <p:cNvCxnSpPr/>
          <p:nvPr/>
        </p:nvCxnSpPr>
        <p:spPr>
          <a:xfrm>
            <a:off x="4247640" y="816480"/>
            <a:ext cx="1594080" cy="1800"/>
          </a:xfrm>
          <a:prstGeom prst="straightConnector1">
            <a:avLst/>
          </a:prstGeom>
          <a:ln w="38100">
            <a:solidFill>
              <a:srgbClr val="000000"/>
            </a:solidFill>
            <a:round/>
            <a:tailEnd len="med" type="triangle" w="med"/>
          </a:ln>
        </p:spPr>
      </p:cxnSp>
      <p:cxnSp>
        <p:nvCxnSpPr>
          <p:cNvPr id="758" name="Gerade Verbindung 392"/>
          <p:cNvCxnSpPr/>
          <p:nvPr/>
        </p:nvCxnSpPr>
        <p:spPr>
          <a:xfrm>
            <a:off x="4355640" y="951480"/>
            <a:ext cx="1486080" cy="720"/>
          </a:xfrm>
          <a:prstGeom prst="straightConnector1">
            <a:avLst/>
          </a:prstGeom>
          <a:ln w="38100">
            <a:solidFill>
              <a:srgbClr val="000000"/>
            </a:solidFill>
            <a:round/>
            <a:tailEnd len="med" type="triangle" w="med"/>
          </a:ln>
        </p:spPr>
      </p:cxnSp>
      <p:cxnSp>
        <p:nvCxnSpPr>
          <p:cNvPr id="759" name="Gerade Verbindung 405"/>
          <p:cNvCxnSpPr/>
          <p:nvPr/>
        </p:nvCxnSpPr>
        <p:spPr>
          <a:xfrm>
            <a:off x="4680000" y="1194480"/>
            <a:ext cx="1458720" cy="720"/>
          </a:xfrm>
          <a:prstGeom prst="straightConnector1">
            <a:avLst/>
          </a:prstGeom>
          <a:ln w="38100">
            <a:solidFill>
              <a:srgbClr val="00b0f0"/>
            </a:solidFill>
            <a:round/>
            <a:tailEnd len="med" type="triangle" w="med"/>
          </a:ln>
        </p:spPr>
      </p:cxnSp>
      <p:cxnSp>
        <p:nvCxnSpPr>
          <p:cNvPr id="760" name="Gerade Verbindung 407"/>
          <p:cNvCxnSpPr/>
          <p:nvPr/>
        </p:nvCxnSpPr>
        <p:spPr>
          <a:xfrm>
            <a:off x="4788000" y="1302480"/>
            <a:ext cx="1350720" cy="720"/>
          </a:xfrm>
          <a:prstGeom prst="straightConnector1">
            <a:avLst/>
          </a:prstGeom>
          <a:ln w="38100">
            <a:solidFill>
              <a:srgbClr val="00b0f0"/>
            </a:solidFill>
            <a:round/>
            <a:tailEnd len="med" type="triangle" w="med"/>
          </a:ln>
        </p:spPr>
      </p:cxnSp>
      <p:sp>
        <p:nvSpPr>
          <p:cNvPr id="761" name="AutoShape 12"/>
          <p:cNvSpPr/>
          <p:nvPr/>
        </p:nvSpPr>
        <p:spPr>
          <a:xfrm rot="5400000">
            <a:off x="5504040" y="4259160"/>
            <a:ext cx="485280" cy="242280"/>
          </a:xfrm>
          <a:prstGeom prst="flowChartManualOperation">
            <a:avLst/>
          </a:prstGeom>
          <a:solidFill>
            <a:schemeClr val="bg2">
              <a:lumMod val="60000"/>
              <a:lumOff val="40000"/>
            </a:schemeClr>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de-DE" sz="1050" spc="-1" strike="noStrike">
              <a:solidFill>
                <a:srgbClr val="000000"/>
              </a:solidFill>
              <a:latin typeface="Arial"/>
              <a:ea typeface="Arial"/>
            </a:endParaRPr>
          </a:p>
        </p:txBody>
      </p:sp>
      <p:sp>
        <p:nvSpPr>
          <p:cNvPr id="762" name="Textfeld 148"/>
          <p:cNvSpPr/>
          <p:nvPr/>
        </p:nvSpPr>
        <p:spPr>
          <a:xfrm>
            <a:off x="5625000" y="4164120"/>
            <a:ext cx="2422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000000"/>
                </a:solidFill>
                <a:latin typeface="Arial"/>
                <a:ea typeface="Arial"/>
              </a:rPr>
              <a:t>M</a:t>
            </a:r>
            <a:br>
              <a:rPr sz="800"/>
            </a:br>
            <a:r>
              <a:rPr b="0" lang="de-DE" sz="800" spc="-1" strike="noStrike">
                <a:solidFill>
                  <a:srgbClr val="000000"/>
                </a:solidFill>
                <a:latin typeface="Arial"/>
                <a:ea typeface="Arial"/>
              </a:rPr>
              <a:t>u</a:t>
            </a:r>
            <a:br>
              <a:rPr sz="800"/>
            </a:br>
            <a:r>
              <a:rPr b="0" lang="de-DE" sz="800" spc="-1" strike="noStrike">
                <a:solidFill>
                  <a:srgbClr val="000000"/>
                </a:solidFill>
                <a:latin typeface="Arial"/>
                <a:ea typeface="Arial"/>
              </a:rPr>
              <a:t>x</a:t>
            </a:r>
            <a:endParaRPr b="0" lang="en-GB" sz="800" spc="-1" strike="noStrike">
              <a:solidFill>
                <a:srgbClr val="000000"/>
              </a:solidFill>
              <a:latin typeface="Arial"/>
            </a:endParaRPr>
          </a:p>
        </p:txBody>
      </p:sp>
      <p:cxnSp>
        <p:nvCxnSpPr>
          <p:cNvPr id="763" name="Gerade Verbindung 149"/>
          <p:cNvCxnSpPr/>
          <p:nvPr/>
        </p:nvCxnSpPr>
        <p:spPr>
          <a:xfrm>
            <a:off x="5733000" y="3867480"/>
            <a:ext cx="720" cy="325080"/>
          </a:xfrm>
          <a:prstGeom prst="straightConnector1">
            <a:avLst/>
          </a:prstGeom>
          <a:ln w="38100">
            <a:solidFill>
              <a:srgbClr val="000000"/>
            </a:solidFill>
            <a:round/>
            <a:tailEnd len="med" type="triangle" w="med"/>
          </a:ln>
        </p:spPr>
      </p:cxnSp>
      <p:grpSp>
        <p:nvGrpSpPr>
          <p:cNvPr id="764" name="Gruppieren 168"/>
          <p:cNvGrpSpPr/>
          <p:nvPr/>
        </p:nvGrpSpPr>
        <p:grpSpPr>
          <a:xfrm>
            <a:off x="5247000" y="3567600"/>
            <a:ext cx="1000440" cy="299520"/>
            <a:chOff x="5247000" y="3567600"/>
            <a:chExt cx="1000440" cy="299520"/>
          </a:xfrm>
        </p:grpSpPr>
        <p:sp>
          <p:nvSpPr>
            <p:cNvPr id="765" name="Rechteck 151"/>
            <p:cNvSpPr/>
            <p:nvPr/>
          </p:nvSpPr>
          <p:spPr>
            <a:xfrm>
              <a:off x="5275800" y="3597840"/>
              <a:ext cx="917280" cy="269280"/>
            </a:xfrm>
            <a:prstGeom prst="rect">
              <a:avLst/>
            </a:prstGeom>
            <a:solidFill>
              <a:srgbClr val="41beff"/>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66" name="Textfeld 152"/>
            <p:cNvSpPr/>
            <p:nvPr/>
          </p:nvSpPr>
          <p:spPr>
            <a:xfrm>
              <a:off x="5247000" y="3567600"/>
              <a:ext cx="10004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Decoder</a:t>
              </a:r>
              <a:endParaRPr b="0" lang="en-GB" sz="1050" spc="-1" strike="noStrike">
                <a:solidFill>
                  <a:srgbClr val="000000"/>
                </a:solidFill>
                <a:latin typeface="Arial"/>
              </a:endParaRPr>
            </a:p>
          </p:txBody>
        </p:sp>
      </p:grpSp>
      <p:cxnSp>
        <p:nvCxnSpPr>
          <p:cNvPr id="767" name="Gerade Verbindung 168"/>
          <p:cNvCxnSpPr/>
          <p:nvPr/>
        </p:nvCxnSpPr>
        <p:spPr>
          <a:xfrm flipV="1">
            <a:off x="6408000" y="2382480"/>
            <a:ext cx="720" cy="1648080"/>
          </a:xfrm>
          <a:prstGeom prst="straightConnector1">
            <a:avLst/>
          </a:prstGeom>
          <a:ln w="38100">
            <a:solidFill>
              <a:srgbClr val="000000"/>
            </a:solidFill>
            <a:round/>
          </a:ln>
        </p:spPr>
      </p:cxnSp>
      <p:cxnSp>
        <p:nvCxnSpPr>
          <p:cNvPr id="768" name="Gerade Verbindung 177"/>
          <p:cNvCxnSpPr/>
          <p:nvPr/>
        </p:nvCxnSpPr>
        <p:spPr>
          <a:xfrm>
            <a:off x="6381000" y="4029840"/>
            <a:ext cx="216720" cy="720"/>
          </a:xfrm>
          <a:prstGeom prst="straightConnector1">
            <a:avLst/>
          </a:prstGeom>
          <a:ln w="38100">
            <a:solidFill>
              <a:srgbClr val="000000"/>
            </a:solidFill>
            <a:round/>
            <a:tailEnd len="med" type="triangle" w="med"/>
          </a:ln>
        </p:spPr>
      </p:cxnSp>
      <p:cxnSp>
        <p:nvCxnSpPr>
          <p:cNvPr id="769" name="Gerade Verbindung 184"/>
          <p:cNvCxnSpPr/>
          <p:nvPr/>
        </p:nvCxnSpPr>
        <p:spPr>
          <a:xfrm flipH="1">
            <a:off x="6192000" y="3732480"/>
            <a:ext cx="216720" cy="720"/>
          </a:xfrm>
          <a:prstGeom prst="straightConnector1">
            <a:avLst/>
          </a:prstGeom>
          <a:ln w="38100">
            <a:solidFill>
              <a:srgbClr val="000000"/>
            </a:solidFill>
            <a:round/>
            <a:tailEnd len="med" type="triangle" w="med"/>
          </a:ln>
        </p:spPr>
      </p:cxnSp>
      <p:cxnSp>
        <p:nvCxnSpPr>
          <p:cNvPr id="770" name="Gerade Verbindung mit Pfeil 193"/>
          <p:cNvCxnSpPr/>
          <p:nvPr/>
        </p:nvCxnSpPr>
        <p:spPr>
          <a:xfrm>
            <a:off x="6354000" y="4218840"/>
            <a:ext cx="241920" cy="720"/>
          </a:xfrm>
          <a:prstGeom prst="straightConnector1">
            <a:avLst/>
          </a:prstGeom>
          <a:ln w="38100">
            <a:solidFill>
              <a:srgbClr val="0293ff"/>
            </a:solidFill>
            <a:round/>
            <a:tailEnd len="med" type="triangle" w="med"/>
          </a:ln>
        </p:spPr>
      </p:cxnSp>
      <p:cxnSp>
        <p:nvCxnSpPr>
          <p:cNvPr id="771" name="Gerade Verbindung 199"/>
          <p:cNvCxnSpPr/>
          <p:nvPr/>
        </p:nvCxnSpPr>
        <p:spPr>
          <a:xfrm>
            <a:off x="4247640" y="2247480"/>
            <a:ext cx="1297080" cy="2160"/>
          </a:xfrm>
          <a:prstGeom prst="straightConnector1">
            <a:avLst/>
          </a:prstGeom>
          <a:ln w="38100">
            <a:solidFill>
              <a:srgbClr val="000000"/>
            </a:solidFill>
            <a:round/>
            <a:tailEnd len="med" type="triangle" w="med"/>
          </a:ln>
        </p:spPr>
      </p:cxnSp>
      <p:cxnSp>
        <p:nvCxnSpPr>
          <p:cNvPr id="772" name="Gerade Verbindung 200"/>
          <p:cNvCxnSpPr/>
          <p:nvPr/>
        </p:nvCxnSpPr>
        <p:spPr>
          <a:xfrm>
            <a:off x="4382640" y="2382480"/>
            <a:ext cx="1162080" cy="720"/>
          </a:xfrm>
          <a:prstGeom prst="straightConnector1">
            <a:avLst/>
          </a:prstGeom>
          <a:ln w="38100">
            <a:solidFill>
              <a:srgbClr val="000000"/>
            </a:solidFill>
            <a:round/>
            <a:tailEnd len="med" type="triangle" w="med"/>
          </a:ln>
        </p:spPr>
      </p:cxnSp>
      <p:cxnSp>
        <p:nvCxnSpPr>
          <p:cNvPr id="773" name="Gerade Verbindung 216"/>
          <p:cNvCxnSpPr/>
          <p:nvPr/>
        </p:nvCxnSpPr>
        <p:spPr>
          <a:xfrm>
            <a:off x="4680000" y="2652480"/>
            <a:ext cx="1188720" cy="720"/>
          </a:xfrm>
          <a:prstGeom prst="straightConnector1">
            <a:avLst/>
          </a:prstGeom>
          <a:ln w="38100">
            <a:solidFill>
              <a:srgbClr val="00b0f0"/>
            </a:solidFill>
            <a:round/>
            <a:tailEnd len="med" type="triangle" w="med"/>
          </a:ln>
        </p:spPr>
      </p:cxnSp>
      <p:cxnSp>
        <p:nvCxnSpPr>
          <p:cNvPr id="774" name="Gerade Verbindung 217"/>
          <p:cNvCxnSpPr/>
          <p:nvPr/>
        </p:nvCxnSpPr>
        <p:spPr>
          <a:xfrm>
            <a:off x="4815000" y="2760480"/>
            <a:ext cx="1053720" cy="720"/>
          </a:xfrm>
          <a:prstGeom prst="straightConnector1">
            <a:avLst/>
          </a:prstGeom>
          <a:ln w="38100">
            <a:solidFill>
              <a:srgbClr val="00b0f0"/>
            </a:solidFill>
            <a:round/>
            <a:tailEnd len="med" type="triangle" w="med"/>
          </a:ln>
        </p:spPr>
      </p:cxnSp>
      <p:cxnSp>
        <p:nvCxnSpPr>
          <p:cNvPr id="775" name="Gerade Verbindung 350"/>
          <p:cNvCxnSpPr>
            <a:endCxn id="762" idx="1"/>
          </p:cNvCxnSpPr>
          <p:nvPr/>
        </p:nvCxnSpPr>
        <p:spPr>
          <a:xfrm>
            <a:off x="5079240" y="4392000"/>
            <a:ext cx="546120" cy="60480"/>
          </a:xfrm>
          <a:prstGeom prst="straightConnector1">
            <a:avLst/>
          </a:prstGeom>
          <a:ln w="38100">
            <a:solidFill>
              <a:srgbClr val="0070c0"/>
            </a:solidFill>
            <a:round/>
          </a:ln>
        </p:spPr>
      </p:cxnSp>
      <p:sp>
        <p:nvSpPr>
          <p:cNvPr id="776" name="Textplatzhalter 2"/>
          <p:cNvSpPr/>
          <p:nvPr/>
        </p:nvSpPr>
        <p:spPr>
          <a:xfrm>
            <a:off x="160200" y="729720"/>
            <a:ext cx="8228520" cy="2982240"/>
          </a:xfrm>
          <a:prstGeom prst="rect">
            <a:avLst/>
          </a:prstGeom>
          <a:noFill/>
          <a:ln w="0">
            <a:noFill/>
          </a:ln>
        </p:spPr>
        <p:style>
          <a:lnRef idx="0"/>
          <a:fillRef idx="0"/>
          <a:effectRef idx="0"/>
          <a:fontRef idx="minor"/>
        </p:style>
        <p:txBody>
          <a:bodyPr lIns="0" rIns="0" tIns="0" bIns="0" anchor="t">
            <a:noAutofit/>
          </a:bodyPr>
          <a:p>
            <a:pPr marL="514440" indent="-285840">
              <a:lnSpc>
                <a:spcPct val="100000"/>
              </a:lnSpc>
              <a:buClr>
                <a:srgbClr val="000000"/>
              </a:buClr>
              <a:buFont typeface="Arial"/>
              <a:buChar char="•"/>
            </a:pPr>
            <a:r>
              <a:rPr b="0" lang="de-DE" sz="1800" spc="-1" strike="noStrike">
                <a:solidFill>
                  <a:srgbClr val="000000"/>
                </a:solidFill>
                <a:latin typeface="Arial"/>
                <a:ea typeface="Arial"/>
              </a:rPr>
              <a:t>A1: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title"/>
          </p:nvPr>
        </p:nvSpPr>
        <p:spPr>
          <a:xfrm>
            <a:off x="495360" y="137160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de-DE" sz="2400" spc="-1" strike="noStrike">
                <a:solidFill>
                  <a:srgbClr val="000000"/>
                </a:solidFill>
                <a:latin typeface="Arial"/>
                <a:ea typeface="Arial"/>
              </a:rPr>
              <a:t>Problems on HW/SW Interface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Questions on the HW/SW Interface</a:t>
            </a:r>
            <a:endParaRPr b="0" lang="en-GB" sz="3000" spc="-1" strike="noStrike">
              <a:solidFill>
                <a:srgbClr val="000000"/>
              </a:solidFill>
              <a:latin typeface="Arial"/>
            </a:endParaRPr>
          </a:p>
        </p:txBody>
      </p:sp>
      <p:sp>
        <p:nvSpPr>
          <p:cNvPr id="779" name="PlaceHolder 2"/>
          <p:cNvSpPr>
            <a:spLocks noGrp="1"/>
          </p:cNvSpPr>
          <p:nvPr>
            <p:ph/>
          </p:nvPr>
        </p:nvSpPr>
        <p:spPr>
          <a:xfrm>
            <a:off x="457200" y="120348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en-US" sz="1600" spc="-1" strike="noStrike">
                <a:solidFill>
                  <a:srgbClr val="000000"/>
                </a:solidFill>
                <a:latin typeface="Arial"/>
                <a:ea typeface="Arial"/>
              </a:rPr>
              <a:t>Q1: Given the following definition of the register interface. Write the C-Code to set all bits of the bitfield x1 to 1 without modifying the values in bitfield x2. </a:t>
            </a:r>
            <a:endParaRPr b="0" lang="en-GB" sz="1600" spc="-1" strike="noStrike">
              <a:solidFill>
                <a:srgbClr val="000000"/>
              </a:solidFill>
              <a:latin typeface="Arial"/>
            </a:endParaRPr>
          </a:p>
          <a:p>
            <a:pPr indent="0">
              <a:lnSpc>
                <a:spcPct val="100000"/>
              </a:lnSpc>
              <a:buNone/>
              <a:tabLst>
                <a:tab algn="l" pos="0"/>
              </a:tabLst>
            </a:pPr>
            <a:endParaRPr b="0" lang="en-GB" sz="2400" spc="-1" strike="noStrike">
              <a:solidFill>
                <a:srgbClr val="000000"/>
              </a:solidFill>
              <a:latin typeface="Arial"/>
            </a:endParaRPr>
          </a:p>
        </p:txBody>
      </p:sp>
      <p:sp>
        <p:nvSpPr>
          <p:cNvPr id="780" name="Rechteck 3"/>
          <p:cNvSpPr/>
          <p:nvPr/>
        </p:nvSpPr>
        <p:spPr>
          <a:xfrm>
            <a:off x="1901880" y="2397600"/>
            <a:ext cx="3671640" cy="1741680"/>
          </a:xfrm>
          <a:prstGeom prst="rect">
            <a:avLst/>
          </a:prstGeom>
          <a:solidFill>
            <a:schemeClr val="accent1">
              <a:lumMod val="20000"/>
              <a:lumOff val="8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81" name="Textfeld 4"/>
          <p:cNvSpPr/>
          <p:nvPr/>
        </p:nvSpPr>
        <p:spPr>
          <a:xfrm>
            <a:off x="2874240" y="2367720"/>
            <a:ext cx="1457640" cy="24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050" spc="-1" strike="noStrike">
                <a:solidFill>
                  <a:srgbClr val="000000"/>
                </a:solidFill>
                <a:latin typeface="Arial"/>
                <a:ea typeface="Arial"/>
              </a:rPr>
              <a:t>Device1</a:t>
            </a:r>
            <a:endParaRPr b="0" lang="en-GB" sz="1050" spc="-1" strike="noStrike">
              <a:solidFill>
                <a:srgbClr val="000000"/>
              </a:solidFill>
              <a:latin typeface="Arial"/>
            </a:endParaRPr>
          </a:p>
        </p:txBody>
      </p:sp>
      <p:sp>
        <p:nvSpPr>
          <p:cNvPr id="782" name="Textfeld 5"/>
          <p:cNvSpPr/>
          <p:nvPr/>
        </p:nvSpPr>
        <p:spPr>
          <a:xfrm>
            <a:off x="1901880" y="2940120"/>
            <a:ext cx="25765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0x50 00 00 00</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0x50 00 00 04</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0x50 00 00 08</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p:txBody>
      </p:sp>
      <p:sp>
        <p:nvSpPr>
          <p:cNvPr id="783" name="Rechteck 32"/>
          <p:cNvSpPr/>
          <p:nvPr/>
        </p:nvSpPr>
        <p:spPr>
          <a:xfrm>
            <a:off x="3015720" y="3025800"/>
            <a:ext cx="2159640" cy="161280"/>
          </a:xfrm>
          <a:prstGeom prst="rect">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84" name="Textfeld 33"/>
          <p:cNvSpPr/>
          <p:nvPr/>
        </p:nvSpPr>
        <p:spPr>
          <a:xfrm>
            <a:off x="2961720" y="28260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31</a:t>
            </a:r>
            <a:endParaRPr b="0" lang="en-GB" sz="1200" spc="-1" strike="noStrike">
              <a:solidFill>
                <a:srgbClr val="000000"/>
              </a:solidFill>
              <a:latin typeface="Arial"/>
            </a:endParaRPr>
          </a:p>
        </p:txBody>
      </p:sp>
      <p:sp>
        <p:nvSpPr>
          <p:cNvPr id="785" name="Textfeld 34"/>
          <p:cNvSpPr/>
          <p:nvPr/>
        </p:nvSpPr>
        <p:spPr>
          <a:xfrm>
            <a:off x="5014080" y="28260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0</a:t>
            </a:r>
            <a:endParaRPr b="0" lang="en-GB" sz="1200" spc="-1" strike="noStrike">
              <a:solidFill>
                <a:srgbClr val="000000"/>
              </a:solidFill>
              <a:latin typeface="Arial"/>
            </a:endParaRPr>
          </a:p>
        </p:txBody>
      </p:sp>
      <p:sp>
        <p:nvSpPr>
          <p:cNvPr id="786" name="Rechteck 35"/>
          <p:cNvSpPr/>
          <p:nvPr/>
        </p:nvSpPr>
        <p:spPr>
          <a:xfrm>
            <a:off x="3015720" y="3349800"/>
            <a:ext cx="2159640" cy="161280"/>
          </a:xfrm>
          <a:prstGeom prst="rect">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87" name="Textfeld 36"/>
          <p:cNvSpPr/>
          <p:nvPr/>
        </p:nvSpPr>
        <p:spPr>
          <a:xfrm>
            <a:off x="2961720" y="31500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31</a:t>
            </a:r>
            <a:endParaRPr b="0" lang="en-GB" sz="1200" spc="-1" strike="noStrike">
              <a:solidFill>
                <a:srgbClr val="000000"/>
              </a:solidFill>
              <a:latin typeface="Arial"/>
            </a:endParaRPr>
          </a:p>
        </p:txBody>
      </p:sp>
      <p:sp>
        <p:nvSpPr>
          <p:cNvPr id="788" name="Textfeld 37"/>
          <p:cNvSpPr/>
          <p:nvPr/>
        </p:nvSpPr>
        <p:spPr>
          <a:xfrm>
            <a:off x="5014080" y="31500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0</a:t>
            </a:r>
            <a:endParaRPr b="0" lang="en-GB" sz="1200" spc="-1" strike="noStrike">
              <a:solidFill>
                <a:srgbClr val="000000"/>
              </a:solidFill>
              <a:latin typeface="Arial"/>
            </a:endParaRPr>
          </a:p>
        </p:txBody>
      </p:sp>
      <p:sp>
        <p:nvSpPr>
          <p:cNvPr id="789" name="Rechteck 38"/>
          <p:cNvSpPr/>
          <p:nvPr/>
        </p:nvSpPr>
        <p:spPr>
          <a:xfrm>
            <a:off x="3015720" y="3728160"/>
            <a:ext cx="2159640" cy="161280"/>
          </a:xfrm>
          <a:prstGeom prst="rect">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790" name="Textfeld 39"/>
          <p:cNvSpPr/>
          <p:nvPr/>
        </p:nvSpPr>
        <p:spPr>
          <a:xfrm>
            <a:off x="2961720" y="35280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31</a:t>
            </a:r>
            <a:endParaRPr b="0" lang="en-GB" sz="1200" spc="-1" strike="noStrike">
              <a:solidFill>
                <a:srgbClr val="000000"/>
              </a:solidFill>
              <a:latin typeface="Arial"/>
            </a:endParaRPr>
          </a:p>
        </p:txBody>
      </p:sp>
      <p:sp>
        <p:nvSpPr>
          <p:cNvPr id="791" name="Textfeld 40"/>
          <p:cNvSpPr/>
          <p:nvPr/>
        </p:nvSpPr>
        <p:spPr>
          <a:xfrm>
            <a:off x="5014080" y="35280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0</a:t>
            </a:r>
            <a:endParaRPr b="0" lang="en-GB" sz="1200" spc="-1" strike="noStrike">
              <a:solidFill>
                <a:srgbClr val="000000"/>
              </a:solidFill>
              <a:latin typeface="Arial"/>
            </a:endParaRPr>
          </a:p>
        </p:txBody>
      </p:sp>
      <p:sp>
        <p:nvSpPr>
          <p:cNvPr id="792" name="Textfeld 41"/>
          <p:cNvSpPr/>
          <p:nvPr/>
        </p:nvSpPr>
        <p:spPr>
          <a:xfrm>
            <a:off x="3636720" y="296460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x2</a:t>
            </a:r>
            <a:endParaRPr b="0" lang="en-GB" sz="1200" spc="-1" strike="noStrike">
              <a:solidFill>
                <a:srgbClr val="000000"/>
              </a:solidFill>
              <a:latin typeface="Arial"/>
            </a:endParaRPr>
          </a:p>
        </p:txBody>
      </p:sp>
      <p:sp>
        <p:nvSpPr>
          <p:cNvPr id="793" name="Textfeld 42"/>
          <p:cNvSpPr/>
          <p:nvPr/>
        </p:nvSpPr>
        <p:spPr>
          <a:xfrm>
            <a:off x="3825720" y="3295800"/>
            <a:ext cx="215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y</a:t>
            </a:r>
            <a:endParaRPr b="0" lang="en-GB" sz="1200" spc="-1" strike="noStrike">
              <a:solidFill>
                <a:srgbClr val="000000"/>
              </a:solidFill>
              <a:latin typeface="Arial"/>
            </a:endParaRPr>
          </a:p>
        </p:txBody>
      </p:sp>
      <p:sp>
        <p:nvSpPr>
          <p:cNvPr id="794" name="Textfeld 43"/>
          <p:cNvSpPr/>
          <p:nvPr/>
        </p:nvSpPr>
        <p:spPr>
          <a:xfrm>
            <a:off x="3825720" y="3690000"/>
            <a:ext cx="215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z</a:t>
            </a:r>
            <a:endParaRPr b="0" lang="en-GB" sz="1200" spc="-1" strike="noStrike">
              <a:solidFill>
                <a:srgbClr val="000000"/>
              </a:solidFill>
              <a:latin typeface="Arial"/>
            </a:endParaRPr>
          </a:p>
        </p:txBody>
      </p:sp>
      <p:sp>
        <p:nvSpPr>
          <p:cNvPr id="795" name="Textfeld 44"/>
          <p:cNvSpPr/>
          <p:nvPr/>
        </p:nvSpPr>
        <p:spPr>
          <a:xfrm>
            <a:off x="5176080" y="2971800"/>
            <a:ext cx="64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rw</a:t>
            </a:r>
            <a:endParaRPr b="0" lang="en-GB" sz="1200" spc="-1" strike="noStrike">
              <a:solidFill>
                <a:srgbClr val="000000"/>
              </a:solidFill>
              <a:latin typeface="Arial"/>
            </a:endParaRPr>
          </a:p>
        </p:txBody>
      </p:sp>
      <p:sp>
        <p:nvSpPr>
          <p:cNvPr id="796" name="Textfeld 45"/>
          <p:cNvSpPr/>
          <p:nvPr/>
        </p:nvSpPr>
        <p:spPr>
          <a:xfrm>
            <a:off x="5176080" y="3312000"/>
            <a:ext cx="64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rw</a:t>
            </a:r>
            <a:endParaRPr b="0" lang="en-GB" sz="1200" spc="-1" strike="noStrike">
              <a:solidFill>
                <a:srgbClr val="000000"/>
              </a:solidFill>
              <a:latin typeface="Arial"/>
            </a:endParaRPr>
          </a:p>
        </p:txBody>
      </p:sp>
      <p:sp>
        <p:nvSpPr>
          <p:cNvPr id="797" name="Textfeld 46"/>
          <p:cNvSpPr/>
          <p:nvPr/>
        </p:nvSpPr>
        <p:spPr>
          <a:xfrm>
            <a:off x="5176080" y="3674160"/>
            <a:ext cx="64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r</a:t>
            </a:r>
            <a:endParaRPr b="0" lang="en-GB" sz="1200" spc="-1" strike="noStrike">
              <a:solidFill>
                <a:srgbClr val="000000"/>
              </a:solidFill>
              <a:latin typeface="Arial"/>
            </a:endParaRPr>
          </a:p>
        </p:txBody>
      </p:sp>
      <p:cxnSp>
        <p:nvCxnSpPr>
          <p:cNvPr id="798" name="Gerader Verbinder 48"/>
          <p:cNvCxnSpPr/>
          <p:nvPr/>
        </p:nvCxnSpPr>
        <p:spPr>
          <a:xfrm>
            <a:off x="4605120" y="3015360"/>
            <a:ext cx="720" cy="177840"/>
          </a:xfrm>
          <a:prstGeom prst="straightConnector1">
            <a:avLst/>
          </a:prstGeom>
          <a:ln w="0">
            <a:solidFill>
              <a:srgbClr val="000000"/>
            </a:solidFill>
          </a:ln>
        </p:spPr>
      </p:cxnSp>
      <p:sp>
        <p:nvSpPr>
          <p:cNvPr id="799" name="Textfeld 49"/>
          <p:cNvSpPr/>
          <p:nvPr/>
        </p:nvSpPr>
        <p:spPr>
          <a:xfrm>
            <a:off x="4557600" y="280152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7</a:t>
            </a:r>
            <a:endParaRPr b="0" lang="en-GB" sz="1200" spc="-1" strike="noStrike">
              <a:solidFill>
                <a:srgbClr val="000000"/>
              </a:solidFill>
              <a:latin typeface="Arial"/>
            </a:endParaRPr>
          </a:p>
        </p:txBody>
      </p:sp>
      <p:sp>
        <p:nvSpPr>
          <p:cNvPr id="800" name="Textfeld 50"/>
          <p:cNvSpPr/>
          <p:nvPr/>
        </p:nvSpPr>
        <p:spPr>
          <a:xfrm>
            <a:off x="4635720" y="2974320"/>
            <a:ext cx="3772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x1</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Answers on the HW/SW Interface</a:t>
            </a:r>
            <a:endParaRPr b="0" lang="en-GB" sz="3000" spc="-1" strike="noStrike">
              <a:solidFill>
                <a:srgbClr val="000000"/>
              </a:solidFill>
              <a:latin typeface="Arial"/>
            </a:endParaRPr>
          </a:p>
        </p:txBody>
      </p:sp>
      <p:sp>
        <p:nvSpPr>
          <p:cNvPr id="802" name="Inhaltsplatzhalter 2"/>
          <p:cNvSpPr/>
          <p:nvPr/>
        </p:nvSpPr>
        <p:spPr>
          <a:xfrm>
            <a:off x="1748880" y="1586160"/>
            <a:ext cx="4806000" cy="1889640"/>
          </a:xfrm>
          <a:prstGeom prst="rect">
            <a:avLst/>
          </a:prstGeom>
          <a:noFill/>
          <a:ln w="9525">
            <a:solidFill>
              <a:srgbClr val="000000"/>
            </a:solidFill>
            <a:miter/>
          </a:ln>
        </p:spPr>
        <p:style>
          <a:lnRef idx="0"/>
          <a:fillRef idx="0"/>
          <a:effectRef idx="0"/>
          <a:fontRef idx="minor"/>
        </p:style>
        <p:txBody>
          <a:bodyPr numCol="1" spcCol="0" lIns="68760" rIns="68760" tIns="34200" bIns="34200" anchor="t">
            <a:noAutofit/>
          </a:bodyPr>
          <a:p>
            <a:pPr marL="257040" indent="-257040">
              <a:lnSpc>
                <a:spcPct val="100000"/>
              </a:lnSpc>
              <a:tabLst>
                <a:tab algn="l" pos="0"/>
              </a:tabLst>
            </a:pPr>
            <a:r>
              <a:rPr b="1" lang="en-US" sz="900" spc="-1" strike="noStrike">
                <a:solidFill>
                  <a:srgbClr val="000000"/>
                </a:solidFill>
                <a:latin typeface="Courier New"/>
                <a:ea typeface="ＭＳ Ｐゴシック"/>
              </a:rPr>
              <a:t>struct device1_data {</a:t>
            </a:r>
            <a:endParaRPr b="0" lang="en-GB" sz="900" spc="-1" strike="noStrike">
              <a:solidFill>
                <a:srgbClr val="000000"/>
              </a:solidFill>
              <a:latin typeface="Arial"/>
            </a:endParaRPr>
          </a:p>
          <a:p>
            <a:pPr marL="257040" indent="-257040" defTabSz="685800">
              <a:lnSpc>
                <a:spcPct val="100000"/>
              </a:lnSpc>
              <a:tabLst>
                <a:tab algn="l" pos="0"/>
              </a:tabLst>
            </a:pPr>
            <a:r>
              <a:rPr b="1" lang="en-US" sz="900" spc="-1" strike="noStrike">
                <a:solidFill>
                  <a:srgbClr val="000000"/>
                </a:solidFill>
                <a:latin typeface="Courier New"/>
                <a:ea typeface="ＭＳ Ｐゴシック"/>
              </a:rPr>
              <a:t>uint32_t </a:t>
            </a:r>
            <a:r>
              <a:rPr b="1" lang="en-US" sz="900" spc="-1" strike="noStrike">
                <a:solidFill>
                  <a:schemeClr val="dk1"/>
                </a:solidFill>
                <a:latin typeface="Courier New"/>
                <a:ea typeface="ＭＳ Ｐゴシック"/>
              </a:rPr>
              <a:t>x;</a:t>
            </a:r>
            <a:endParaRPr b="0" lang="en-GB" sz="900" spc="-1" strike="noStrike">
              <a:solidFill>
                <a:srgbClr val="000000"/>
              </a:solidFill>
              <a:latin typeface="Arial"/>
            </a:endParaRPr>
          </a:p>
          <a:p>
            <a:pPr marL="257040" indent="-257040" defTabSz="685800">
              <a:lnSpc>
                <a:spcPct val="100000"/>
              </a:lnSpc>
              <a:tabLst>
                <a:tab algn="l" pos="0"/>
              </a:tabLst>
            </a:pPr>
            <a:r>
              <a:rPr b="1" lang="en-US" sz="900" spc="-1" strike="noStrike">
                <a:solidFill>
                  <a:srgbClr val="000000"/>
                </a:solidFill>
                <a:latin typeface="Courier New"/>
                <a:ea typeface="ＭＳ Ｐゴシック"/>
              </a:rPr>
              <a:t>uint32_t y;</a:t>
            </a:r>
            <a:endParaRPr b="0" lang="en-GB" sz="900" spc="-1" strike="noStrike">
              <a:solidFill>
                <a:srgbClr val="000000"/>
              </a:solidFill>
              <a:latin typeface="Arial"/>
            </a:endParaRPr>
          </a:p>
          <a:p>
            <a:pPr marL="257040" indent="-257040" defTabSz="685800">
              <a:lnSpc>
                <a:spcPct val="100000"/>
              </a:lnSpc>
              <a:tabLst>
                <a:tab algn="l" pos="0"/>
              </a:tabLst>
            </a:pPr>
            <a:r>
              <a:rPr b="1" lang="en-US" sz="900" spc="-1" strike="noStrike">
                <a:solidFill>
                  <a:srgbClr val="000000"/>
                </a:solidFill>
                <a:latin typeface="Courier New"/>
                <a:ea typeface="ＭＳ Ｐゴシック"/>
              </a:rPr>
              <a:t>uint32_t z;</a:t>
            </a:r>
            <a:endParaRPr b="0" lang="en-GB" sz="900" spc="-1" strike="noStrike">
              <a:solidFill>
                <a:srgbClr val="000000"/>
              </a:solidFill>
              <a:latin typeface="Arial"/>
            </a:endParaRPr>
          </a:p>
          <a:p>
            <a:pPr marL="257040" indent="-257040" defTabSz="685800">
              <a:lnSpc>
                <a:spcPct val="100000"/>
              </a:lnSpc>
              <a:tabLst>
                <a:tab algn="l" pos="0"/>
              </a:tabLst>
            </a:pPr>
            <a:r>
              <a:rPr b="1" lang="en-US" sz="900" spc="-1" strike="noStrike">
                <a:solidFill>
                  <a:srgbClr val="000000"/>
                </a:solidFill>
                <a:latin typeface="Courier New"/>
                <a:ea typeface="ＭＳ Ｐゴシック"/>
              </a:rPr>
              <a:t>}</a:t>
            </a:r>
            <a:endParaRPr b="0" lang="en-GB" sz="900" spc="-1" strike="noStrike">
              <a:solidFill>
                <a:srgbClr val="000000"/>
              </a:solidFill>
              <a:latin typeface="Arial"/>
            </a:endParaRPr>
          </a:p>
          <a:p>
            <a:pPr marL="257040" indent="-257040" defTabSz="685800">
              <a:lnSpc>
                <a:spcPct val="100000"/>
              </a:lnSpc>
              <a:tabLst>
                <a:tab algn="l" pos="0"/>
              </a:tabLst>
            </a:pPr>
            <a:endParaRPr b="0" lang="en-GB" sz="900" spc="-1" strike="noStrike">
              <a:solidFill>
                <a:srgbClr val="000000"/>
              </a:solidFill>
              <a:latin typeface="Arial"/>
            </a:endParaRPr>
          </a:p>
          <a:p>
            <a:pPr marL="257040" indent="-257040" defTabSz="685800">
              <a:lnSpc>
                <a:spcPct val="100000"/>
              </a:lnSpc>
              <a:tabLst>
                <a:tab algn="l" pos="0"/>
              </a:tabLst>
            </a:pPr>
            <a:r>
              <a:rPr b="1" lang="de-DE" sz="900" spc="-1" strike="noStrike">
                <a:solidFill>
                  <a:srgbClr val="000000"/>
                </a:solidFill>
                <a:latin typeface="Courier New"/>
                <a:ea typeface="ＭＳ Ｐゴシック"/>
              </a:rPr>
              <a:t>void</a:t>
            </a:r>
            <a:r>
              <a:rPr b="0" lang="de-DE" sz="900" spc="-1" strike="noStrike">
                <a:solidFill>
                  <a:schemeClr val="dk1"/>
                </a:solidFill>
                <a:latin typeface="Courier New"/>
                <a:ea typeface="ＭＳ Ｐゴシック"/>
              </a:rPr>
              <a:t> Hwacc_set_x1() </a:t>
            </a:r>
            <a:endParaRPr b="0" lang="en-GB" sz="900" spc="-1" strike="noStrike">
              <a:solidFill>
                <a:srgbClr val="000000"/>
              </a:solidFill>
              <a:latin typeface="Arial"/>
            </a:endParaRPr>
          </a:p>
          <a:p>
            <a:pPr marL="257040" indent="-257040" defTabSz="685800">
              <a:lnSpc>
                <a:spcPct val="100000"/>
              </a:lnSpc>
              <a:tabLst>
                <a:tab algn="l" pos="0"/>
              </a:tabLst>
            </a:pPr>
            <a:r>
              <a:rPr b="1" lang="de-DE" sz="900" spc="-1" strike="noStrike">
                <a:solidFill>
                  <a:schemeClr val="dk1"/>
                </a:solidFill>
                <a:latin typeface="Courier New"/>
                <a:ea typeface="ＭＳ Ｐゴシック"/>
              </a:rPr>
              <a:t>{</a:t>
            </a:r>
            <a:r>
              <a:rPr b="0" lang="de-DE" sz="900" spc="-1" strike="noStrike">
                <a:solidFill>
                  <a:schemeClr val="dk1"/>
                </a:solidFill>
                <a:latin typeface="Courier New"/>
                <a:ea typeface="ＭＳ Ｐゴシック"/>
              </a:rPr>
              <a:t> </a:t>
            </a:r>
            <a:endParaRPr b="0" lang="en-GB" sz="900" spc="-1" strike="noStrike">
              <a:solidFill>
                <a:srgbClr val="000000"/>
              </a:solidFill>
              <a:latin typeface="Arial"/>
            </a:endParaRPr>
          </a:p>
          <a:p>
            <a:pPr marL="257040" indent="-257040" defTabSz="685800">
              <a:lnSpc>
                <a:spcPct val="100000"/>
              </a:lnSpc>
              <a:tabLst>
                <a:tab algn="l" pos="0"/>
              </a:tabLst>
            </a:pPr>
            <a:r>
              <a:rPr b="0" lang="de-DE" sz="900" spc="-1" strike="noStrike">
                <a:solidFill>
                  <a:srgbClr val="000000"/>
                </a:solidFill>
                <a:latin typeface="Courier New"/>
                <a:ea typeface="ＭＳ Ｐゴシック"/>
              </a:rPr>
              <a:t>	</a:t>
            </a:r>
            <a:r>
              <a:rPr b="0" lang="de-DE" sz="900" spc="-1" strike="noStrike">
                <a:solidFill>
                  <a:srgbClr val="000000"/>
                </a:solidFill>
                <a:latin typeface="Courier New"/>
                <a:ea typeface="ＭＳ Ｐゴシック"/>
              </a:rPr>
              <a:t>uint32_t x = </a:t>
            </a:r>
            <a:r>
              <a:rPr b="1" lang="de-DE" sz="900" spc="-1" strike="noStrike">
                <a:solidFill>
                  <a:srgbClr val="000000"/>
                </a:solidFill>
                <a:latin typeface="Courier New"/>
                <a:ea typeface="ＭＳ Ｐゴシック"/>
              </a:rPr>
              <a:t>device1_data_ptr-&gt;x;</a:t>
            </a:r>
            <a:endParaRPr b="0" lang="en-GB" sz="900" spc="-1" strike="noStrike">
              <a:solidFill>
                <a:srgbClr val="000000"/>
              </a:solidFill>
              <a:latin typeface="Arial"/>
            </a:endParaRPr>
          </a:p>
          <a:p>
            <a:pPr marL="257040" indent="-257040" defTabSz="685800">
              <a:lnSpc>
                <a:spcPct val="100000"/>
              </a:lnSpc>
              <a:tabLst>
                <a:tab algn="l" pos="0"/>
              </a:tabLst>
            </a:pPr>
            <a:r>
              <a:rPr b="1" lang="de-DE" sz="900" spc="-1" strike="noStrike">
                <a:solidFill>
                  <a:schemeClr val="dk1"/>
                </a:solidFill>
                <a:latin typeface="Courier New"/>
                <a:ea typeface="ＭＳ Ｐゴシック"/>
              </a:rPr>
              <a:t>	</a:t>
            </a:r>
            <a:r>
              <a:rPr b="0" lang="de-DE" sz="900" spc="-1" strike="noStrike">
                <a:solidFill>
                  <a:srgbClr val="000000"/>
                </a:solidFill>
                <a:latin typeface="Courier New"/>
                <a:ea typeface="ＭＳ Ｐゴシック"/>
              </a:rPr>
              <a:t>x = config | 0x000000FF;</a:t>
            </a:r>
            <a:endParaRPr b="0" lang="en-GB" sz="900" spc="-1" strike="noStrike">
              <a:solidFill>
                <a:srgbClr val="000000"/>
              </a:solidFill>
              <a:latin typeface="Arial"/>
            </a:endParaRPr>
          </a:p>
          <a:p>
            <a:pPr marL="257040" indent="-257040" defTabSz="685800">
              <a:lnSpc>
                <a:spcPct val="100000"/>
              </a:lnSpc>
              <a:tabLst>
                <a:tab algn="l" pos="0"/>
              </a:tabLst>
            </a:pPr>
            <a:r>
              <a:rPr b="0" lang="de-DE" sz="900" spc="-1" strike="noStrike">
                <a:solidFill>
                  <a:schemeClr val="dk1"/>
                </a:solidFill>
                <a:latin typeface="Courier New"/>
                <a:ea typeface="ＭＳ Ｐゴシック"/>
              </a:rPr>
              <a:t>	</a:t>
            </a:r>
            <a:r>
              <a:rPr b="1" lang="de-DE" sz="900" spc="-1" strike="noStrike">
                <a:solidFill>
                  <a:srgbClr val="000000"/>
                </a:solidFill>
                <a:latin typeface="Courier New"/>
                <a:ea typeface="ＭＳ Ｐゴシック"/>
              </a:rPr>
              <a:t>Hwacc_data_ptr-&gt;x = x;</a:t>
            </a:r>
            <a:endParaRPr b="0" lang="en-GB" sz="900" spc="-1" strike="noStrike">
              <a:solidFill>
                <a:srgbClr val="000000"/>
              </a:solidFill>
              <a:latin typeface="Arial"/>
            </a:endParaRPr>
          </a:p>
          <a:p>
            <a:pPr marL="257040" indent="-257040" defTabSz="685800">
              <a:lnSpc>
                <a:spcPct val="100000"/>
              </a:lnSpc>
              <a:tabLst>
                <a:tab algn="l" pos="0"/>
              </a:tabLst>
            </a:pPr>
            <a:r>
              <a:rPr b="1" lang="de-DE" sz="900" spc="-1" strike="noStrike">
                <a:solidFill>
                  <a:schemeClr val="dk1"/>
                </a:solidFill>
                <a:latin typeface="Courier New"/>
                <a:ea typeface="ＭＳ Ｐゴシック"/>
              </a:rPr>
              <a:t>}</a:t>
            </a:r>
            <a:endParaRPr b="0" lang="en-GB" sz="900" spc="-1" strike="noStrike">
              <a:solidFill>
                <a:srgbClr val="000000"/>
              </a:solidFill>
              <a:latin typeface="Arial"/>
            </a:endParaRPr>
          </a:p>
          <a:p>
            <a:pPr marL="257040" indent="-257040" defTabSz="685800">
              <a:lnSpc>
                <a:spcPct val="100000"/>
              </a:lnSpc>
              <a:tabLst>
                <a:tab algn="l" pos="0"/>
              </a:tabLst>
            </a:pPr>
            <a:endParaRPr b="0" lang="en-GB" sz="900" spc="-1" strike="noStrike">
              <a:solidFill>
                <a:srgbClr val="000000"/>
              </a:solidFill>
              <a:latin typeface="Arial"/>
            </a:endParaRPr>
          </a:p>
        </p:txBody>
      </p:sp>
      <p:sp>
        <p:nvSpPr>
          <p:cNvPr id="803" name="PlaceHolder 2"/>
          <p:cNvSpPr>
            <a:spLocks noGrp="1"/>
          </p:cNvSpPr>
          <p:nvPr>
            <p:ph/>
          </p:nvPr>
        </p:nvSpPr>
        <p:spPr>
          <a:xfrm>
            <a:off x="457560" y="1279800"/>
            <a:ext cx="8228520" cy="305640"/>
          </a:xfrm>
          <a:prstGeom prst="rect">
            <a:avLst/>
          </a:prstGeom>
          <a:noFill/>
          <a:ln w="0">
            <a:noFill/>
          </a:ln>
        </p:spPr>
        <p:txBody>
          <a:bodyPr lIns="0" rIns="0" tIns="0" bIns="0" anchor="t">
            <a:noAutofit/>
          </a:bodyPr>
          <a:p>
            <a:pPr marL="457200" indent="-228600">
              <a:lnSpc>
                <a:spcPct val="100000"/>
              </a:lnSpc>
              <a:buNone/>
              <a:tabLst>
                <a:tab algn="l" pos="0"/>
              </a:tabLst>
            </a:pPr>
            <a:r>
              <a:rPr b="0" lang="en-US" sz="1800" spc="-1" strike="noStrike">
                <a:solidFill>
                  <a:srgbClr val="000000"/>
                </a:solidFill>
                <a:latin typeface="Arial"/>
                <a:ea typeface="Arial"/>
              </a:rPr>
              <a:t>A1: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Questions on RISC-V ISA?</a:t>
            </a:r>
            <a:endParaRPr b="0" lang="en-GB" sz="3000" spc="-1" strike="noStrike">
              <a:solidFill>
                <a:srgbClr val="000000"/>
              </a:solidFill>
              <a:latin typeface="Arial"/>
            </a:endParaRPr>
          </a:p>
        </p:txBody>
      </p:sp>
      <p:sp>
        <p:nvSpPr>
          <p:cNvPr id="165" name="PlaceHolder 2"/>
          <p:cNvSpPr>
            <a:spLocks noGrp="1"/>
          </p:cNvSpPr>
          <p:nvPr>
            <p:ph/>
          </p:nvPr>
        </p:nvSpPr>
        <p:spPr>
          <a:xfrm>
            <a:off x="457200" y="120348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en-US" sz="1400" spc="-1" strike="noStrike">
                <a:solidFill>
                  <a:srgbClr val="000000"/>
                </a:solidFill>
                <a:latin typeface="Arial"/>
                <a:ea typeface="Arial"/>
              </a:rPr>
              <a:t>Q1: Can you mix C-Code and assembly code in one project? What do you need to take care about?</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Q2: what is the RISC-V instruction to add register a1 and a2 and store the result in a0? </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Q3: What is the RISC-V instruction to subtract 4 from register a1 and save the result in register a2?</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Q4: What alternative instruction can you use to multiply a value by 4 if you do not want to use the </a:t>
            </a:r>
            <a:r>
              <a:rPr b="0" lang="en-US" sz="1400" spc="-1" strike="noStrike">
                <a:solidFill>
                  <a:srgbClr val="000000"/>
                </a:solidFill>
                <a:latin typeface="Courier New"/>
                <a:ea typeface="Arial"/>
              </a:rPr>
              <a:t>MUL</a:t>
            </a:r>
            <a:r>
              <a:rPr b="0" lang="en-US" sz="1400" spc="-1" strike="noStrike">
                <a:solidFill>
                  <a:srgbClr val="000000"/>
                </a:solidFill>
                <a:latin typeface="Arial"/>
                <a:ea typeface="Arial"/>
              </a:rPr>
              <a:t> instruction?</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Q5: Your current PC value is 0x 00 AA 00 00; what is the Pc value after executing the instruction </a:t>
            </a:r>
            <a:r>
              <a:rPr b="0" lang="en-US" sz="1400" spc="-1" strike="noStrike">
                <a:solidFill>
                  <a:srgbClr val="000000"/>
                </a:solidFill>
                <a:latin typeface="Courier New"/>
                <a:ea typeface="Arial"/>
              </a:rPr>
              <a:t>J 16</a:t>
            </a:r>
            <a:r>
              <a:rPr b="0" lang="en-US" sz="1400" spc="-1" strike="noStrike">
                <a:solidFill>
                  <a:srgbClr val="000000"/>
                </a:solidFill>
                <a:latin typeface="Arial"/>
                <a:ea typeface="Arial"/>
              </a:rPr>
              <a:t>?</a:t>
            </a:r>
            <a:endParaRPr b="0" lang="en-GB" sz="1400" spc="-1" strike="noStrike">
              <a:solidFill>
                <a:srgbClr val="000000"/>
              </a:solidFill>
              <a:latin typeface="Arial"/>
            </a:endParaRPr>
          </a:p>
          <a:p>
            <a:pPr indent="0">
              <a:lnSpc>
                <a:spcPct val="100000"/>
              </a:lnSpc>
              <a:buNone/>
              <a:tabLst>
                <a:tab algn="l" pos="0"/>
              </a:tabLst>
            </a:pPr>
            <a:endParaRPr b="0" lang="en-GB" sz="1800" spc="-1" strike="noStrike">
              <a:solidFill>
                <a:srgbClr val="000000"/>
              </a:solidFill>
              <a:latin typeface="Arial"/>
            </a:endParaRPr>
          </a:p>
          <a:p>
            <a:pPr marL="228600" indent="0">
              <a:lnSpc>
                <a:spcPct val="100000"/>
              </a:lnSpc>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Answers on RISC-V ISA?</a:t>
            </a:r>
            <a:endParaRPr b="0" lang="en-GB" sz="3000" spc="-1" strike="noStrike">
              <a:solidFill>
                <a:srgbClr val="000000"/>
              </a:solidFill>
              <a:latin typeface="Arial"/>
            </a:endParaRPr>
          </a:p>
        </p:txBody>
      </p:sp>
      <p:sp>
        <p:nvSpPr>
          <p:cNvPr id="167" name="PlaceHolder 2"/>
          <p:cNvSpPr>
            <a:spLocks noGrp="1"/>
          </p:cNvSpPr>
          <p:nvPr>
            <p:ph/>
          </p:nvPr>
        </p:nvSpPr>
        <p:spPr>
          <a:xfrm>
            <a:off x="457200" y="120348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en-US" sz="1400" spc="-1" strike="noStrike">
                <a:solidFill>
                  <a:srgbClr val="000000"/>
                </a:solidFill>
                <a:latin typeface="Arial"/>
                <a:ea typeface="Arial"/>
              </a:rPr>
              <a:t>A1: Yes, but you need to make sure that the assembly code uses the ABI calling conventions, e.g., putting the return value in a0 etc.</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A2: </a:t>
            </a:r>
            <a:r>
              <a:rPr b="0" lang="en-US" sz="1400" spc="-1" strike="noStrike">
                <a:solidFill>
                  <a:srgbClr val="000000"/>
                </a:solidFill>
                <a:latin typeface="Courier New"/>
                <a:ea typeface="Arial"/>
              </a:rPr>
              <a:t>ADD a0,a1,a2</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A3: </a:t>
            </a:r>
            <a:r>
              <a:rPr b="0" lang="en-US" sz="1400" spc="-1" strike="noStrike">
                <a:solidFill>
                  <a:srgbClr val="000000"/>
                </a:solidFill>
                <a:latin typeface="Courier New"/>
                <a:ea typeface="Arial"/>
              </a:rPr>
              <a:t>ADDI a2,a1,-4 </a:t>
            </a:r>
            <a:r>
              <a:rPr b="0" lang="en-US" sz="1400" spc="-1" strike="noStrike">
                <a:solidFill>
                  <a:srgbClr val="000000"/>
                </a:solidFill>
                <a:latin typeface="Arial"/>
                <a:ea typeface="Arial"/>
              </a:rPr>
              <a:t>(Careful, there is no SUBI instruction)</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A4: </a:t>
            </a:r>
            <a:r>
              <a:rPr b="0" lang="en-US" sz="1400" spc="-1" strike="noStrike">
                <a:solidFill>
                  <a:srgbClr val="000000"/>
                </a:solidFill>
                <a:latin typeface="Courier New"/>
                <a:ea typeface="Arial"/>
              </a:rPr>
              <a:t>SLLI a1,a1,2 </a:t>
            </a:r>
            <a:endParaRPr b="0" lang="en-GB" sz="1400" spc="-1" strike="noStrike">
              <a:solidFill>
                <a:srgbClr val="000000"/>
              </a:solidFill>
              <a:latin typeface="Arial"/>
            </a:endParaRPr>
          </a:p>
          <a:p>
            <a:pPr lvl="1" marL="9716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Since the values are stored in binary (1’complement) a shift by 2 positions to the right is equal to a multiplication by 4. </a:t>
            </a:r>
            <a:endParaRPr b="0" lang="en-GB" sz="1400" spc="-1" strike="noStrike">
              <a:solidFill>
                <a:srgbClr val="000000"/>
              </a:solidFill>
              <a:latin typeface="Arial"/>
            </a:endParaRPr>
          </a:p>
          <a:p>
            <a:pPr lvl="1" marL="9716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Example:  3 = 0b0011; (3 &lt;&lt; 2) = (0b0011 &lt;&lt; 2) = 0b1100 = 12 = 3 * 4  </a:t>
            </a: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indent="0">
              <a:lnSpc>
                <a:spcPct val="100000"/>
              </a:lnSpc>
              <a:buNone/>
              <a:tabLst>
                <a:tab algn="l" pos="0"/>
              </a:tabLst>
            </a:pPr>
            <a:endParaRPr b="0" lang="en-GB" sz="1400" spc="-1" strike="noStrike">
              <a:solidFill>
                <a:srgbClr val="000000"/>
              </a:solidFill>
              <a:latin typeface="Arial"/>
            </a:endParaRPr>
          </a:p>
          <a:p>
            <a:pPr marL="514440" indent="-285840">
              <a:lnSpc>
                <a:spcPct val="100000"/>
              </a:lnSpc>
              <a:buClr>
                <a:srgbClr val="000000"/>
              </a:buClr>
              <a:buFont typeface="Arial"/>
              <a:buChar char="•"/>
              <a:tabLst>
                <a:tab algn="l" pos="0"/>
              </a:tabLst>
            </a:pPr>
            <a:r>
              <a:rPr b="0" lang="en-US" sz="1400" spc="-1" strike="noStrike">
                <a:solidFill>
                  <a:srgbClr val="000000"/>
                </a:solidFill>
                <a:latin typeface="Arial"/>
                <a:ea typeface="Arial"/>
              </a:rPr>
              <a:t>A5: PC = 0x00AA0000  + (offset &lt;&lt;1) = 0x00AA0000 + 16 &lt;&lt; 1 = 0x 00AA0000 + 32 </a:t>
            </a:r>
            <a:br>
              <a:rPr sz="1400"/>
            </a:br>
            <a:r>
              <a:rPr b="0" lang="en-US" sz="1400" spc="-1" strike="noStrike">
                <a:solidFill>
                  <a:srgbClr val="000000"/>
                </a:solidFill>
                <a:latin typeface="Arial"/>
                <a:ea typeface="Arial"/>
              </a:rPr>
              <a:t>          = 0x00AA0000 + 0x20 = 0x00AA0020;</a:t>
            </a:r>
            <a:endParaRPr b="0" lang="en-GB" sz="1400" spc="-1" strike="noStrike">
              <a:solidFill>
                <a:srgbClr val="000000"/>
              </a:solidFill>
              <a:latin typeface="Arial"/>
            </a:endParaRPr>
          </a:p>
          <a:p>
            <a:pPr marL="228600" indent="0">
              <a:lnSpc>
                <a:spcPct val="100000"/>
              </a:lnSpc>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95360" y="137160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en-US" sz="2400" spc="-1" strike="noStrike">
                <a:solidFill>
                  <a:srgbClr val="000000"/>
                </a:solidFill>
                <a:latin typeface="Arial"/>
                <a:ea typeface="Arial"/>
              </a:rPr>
              <a:t>Problems on Writing RISC-V Assembly Code</a:t>
            </a:r>
            <a:endParaRPr b="0" lang="en-GB" sz="2400" spc="-1" strike="noStrike">
              <a:solidFill>
                <a:srgbClr val="000000"/>
              </a:solidFill>
              <a:latin typeface="Arial"/>
            </a:endParaRPr>
          </a:p>
        </p:txBody>
      </p:sp>
      <p:sp>
        <p:nvSpPr>
          <p:cNvPr id="169" name="PlaceHolder 2"/>
          <p:cNvSpPr>
            <a:spLocks noGrp="1"/>
          </p:cNvSpPr>
          <p:nvPr>
            <p:ph type="subTitle"/>
          </p:nvPr>
        </p:nvSpPr>
        <p:spPr>
          <a:xfrm>
            <a:off x="507960" y="2571840"/>
            <a:ext cx="8127360" cy="1313640"/>
          </a:xfrm>
          <a:prstGeom prst="rect">
            <a:avLst/>
          </a:prstGeom>
          <a:noFill/>
          <a:ln w="0">
            <a:noFill/>
          </a:ln>
        </p:spPr>
        <p:txBody>
          <a:bodyPr lIns="0" rIns="0" tIns="0" bIns="0" anchor="t">
            <a:noAutofit/>
          </a:bodyPr>
          <a:p>
            <a:pPr indent="0" algn="ctr">
              <a:buNone/>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560" y="23616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Questions on RISC-V Assembly</a:t>
            </a:r>
            <a:endParaRPr b="0" lang="en-GB" sz="3000" spc="-1" strike="noStrike">
              <a:solidFill>
                <a:srgbClr val="000000"/>
              </a:solidFill>
              <a:latin typeface="Arial"/>
            </a:endParaRPr>
          </a:p>
        </p:txBody>
      </p:sp>
      <p:sp>
        <p:nvSpPr>
          <p:cNvPr id="171" name="PlaceHolder 2"/>
          <p:cNvSpPr>
            <a:spLocks noGrp="1"/>
          </p:cNvSpPr>
          <p:nvPr>
            <p:ph/>
          </p:nvPr>
        </p:nvSpPr>
        <p:spPr>
          <a:xfrm>
            <a:off x="276480" y="1429920"/>
            <a:ext cx="8188200" cy="303768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en-US" sz="2000" spc="-1" strike="noStrike">
                <a:solidFill>
                  <a:srgbClr val="000000"/>
                </a:solidFill>
                <a:latin typeface="Arial"/>
                <a:ea typeface="Arial"/>
              </a:rPr>
              <a:t>Q1: Translate the following C program to RISC V assembly:</a:t>
            </a:r>
            <a:endParaRPr b="0" lang="en-GB" sz="2000" spc="-1" strike="noStrike">
              <a:solidFill>
                <a:srgbClr val="000000"/>
              </a:solidFill>
              <a:latin typeface="Arial"/>
            </a:endParaRPr>
          </a:p>
          <a:p>
            <a:pPr marL="228600" indent="0">
              <a:lnSpc>
                <a:spcPct val="100000"/>
              </a:lnSpc>
              <a:buNone/>
              <a:tabLst>
                <a:tab algn="l" pos="0"/>
              </a:tabLst>
            </a:pPr>
            <a:endParaRPr b="0" lang="en-GB" sz="2000" spc="-1" strike="noStrike">
              <a:solidFill>
                <a:srgbClr val="000000"/>
              </a:solidFill>
              <a:latin typeface="Arial"/>
            </a:endParaRPr>
          </a:p>
          <a:p>
            <a:pPr marL="228600" indent="0">
              <a:lnSpc>
                <a:spcPct val="100000"/>
              </a:lnSpc>
              <a:buNone/>
              <a:tabLst>
                <a:tab algn="l" pos="0"/>
              </a:tabLst>
            </a:pPr>
            <a:r>
              <a:rPr b="0" lang="en-US" sz="2000" spc="-1" strike="noStrike">
                <a:solidFill>
                  <a:srgbClr val="000000"/>
                </a:solidFill>
                <a:latin typeface="Courier New"/>
                <a:ea typeface="Arial"/>
              </a:rPr>
              <a:t>int acc (int[4] x)</a:t>
            </a:r>
            <a:endParaRPr b="0" lang="en-GB" sz="2000" spc="-1" strike="noStrike">
              <a:solidFill>
                <a:srgbClr val="000000"/>
              </a:solidFill>
              <a:latin typeface="Arial"/>
            </a:endParaRPr>
          </a:p>
          <a:p>
            <a:pPr marL="228600" indent="0">
              <a:lnSpc>
                <a:spcPct val="100000"/>
              </a:lnSpc>
              <a:buNone/>
              <a:tabLst>
                <a:tab algn="l" pos="0"/>
              </a:tabLst>
            </a:pPr>
            <a:r>
              <a:rPr b="0" lang="en-US" sz="2000" spc="-1" strike="noStrike">
                <a:solidFill>
                  <a:srgbClr val="000000"/>
                </a:solidFill>
                <a:latin typeface="Courier New"/>
                <a:ea typeface="Arial"/>
              </a:rPr>
              <a:t>{</a:t>
            </a:r>
            <a:endParaRPr b="0" lang="en-GB" sz="2000" spc="-1" strike="noStrike">
              <a:solidFill>
                <a:srgbClr val="000000"/>
              </a:solidFill>
              <a:latin typeface="Arial"/>
            </a:endParaRPr>
          </a:p>
          <a:p>
            <a:pPr marL="228600" indent="0">
              <a:lnSpc>
                <a:spcPct val="100000"/>
              </a:lnSpc>
              <a:buNone/>
              <a:tabLst>
                <a:tab algn="l" pos="0"/>
              </a:tabLst>
            </a:pPr>
            <a:r>
              <a:rPr b="0" lang="en-US" sz="2000" spc="-1" strike="noStrike">
                <a:solidFill>
                  <a:srgbClr val="000000"/>
                </a:solidFill>
                <a:latin typeface="Courier New"/>
                <a:ea typeface="Arial"/>
              </a:rPr>
              <a:t>    </a:t>
            </a:r>
            <a:r>
              <a:rPr b="0" lang="en-US" sz="2000" spc="-1" strike="noStrike">
                <a:solidFill>
                  <a:srgbClr val="000000"/>
                </a:solidFill>
                <a:latin typeface="Courier New"/>
                <a:ea typeface="Arial"/>
              </a:rPr>
              <a:t>int z;</a:t>
            </a:r>
            <a:endParaRPr b="0" lang="en-GB" sz="2000" spc="-1" strike="noStrike">
              <a:solidFill>
                <a:srgbClr val="000000"/>
              </a:solidFill>
              <a:latin typeface="Arial"/>
            </a:endParaRPr>
          </a:p>
          <a:p>
            <a:pPr marL="228600" indent="0">
              <a:lnSpc>
                <a:spcPct val="100000"/>
              </a:lnSpc>
              <a:buNone/>
              <a:tabLst>
                <a:tab algn="l" pos="0"/>
              </a:tabLst>
            </a:pPr>
            <a:r>
              <a:rPr b="0" lang="en-US" sz="2000" spc="-1" strike="noStrike">
                <a:solidFill>
                  <a:srgbClr val="000000"/>
                </a:solidFill>
                <a:latin typeface="Courier New"/>
                <a:ea typeface="Arial"/>
              </a:rPr>
              <a:t>    </a:t>
            </a:r>
            <a:r>
              <a:rPr b="0" lang="en-US" sz="2000" spc="-1" strike="noStrike">
                <a:solidFill>
                  <a:srgbClr val="000000"/>
                </a:solidFill>
                <a:latin typeface="Courier New"/>
                <a:ea typeface="Arial"/>
              </a:rPr>
              <a:t>z= x[0] + x[1] + x[2] + x[3];</a:t>
            </a:r>
            <a:endParaRPr b="0" lang="en-GB" sz="2000" spc="-1" strike="noStrike">
              <a:solidFill>
                <a:srgbClr val="000000"/>
              </a:solidFill>
              <a:latin typeface="Arial"/>
            </a:endParaRPr>
          </a:p>
          <a:p>
            <a:pPr marL="228600" indent="0">
              <a:lnSpc>
                <a:spcPct val="100000"/>
              </a:lnSpc>
              <a:buNone/>
              <a:tabLst>
                <a:tab algn="l" pos="0"/>
              </a:tabLst>
            </a:pPr>
            <a:r>
              <a:rPr b="0" lang="en-US" sz="2000" spc="-1" strike="noStrike">
                <a:solidFill>
                  <a:srgbClr val="000000"/>
                </a:solidFill>
                <a:latin typeface="Courier New"/>
                <a:ea typeface="Arial"/>
              </a:rPr>
              <a:t>    </a:t>
            </a:r>
            <a:r>
              <a:rPr b="0" lang="en-US" sz="2000" spc="-1" strike="noStrike">
                <a:solidFill>
                  <a:srgbClr val="000000"/>
                </a:solidFill>
                <a:latin typeface="Courier New"/>
                <a:ea typeface="Arial"/>
              </a:rPr>
              <a:t>return z;</a:t>
            </a:r>
            <a:endParaRPr b="0" lang="en-GB" sz="2000" spc="-1" strike="noStrike">
              <a:solidFill>
                <a:srgbClr val="000000"/>
              </a:solidFill>
              <a:latin typeface="Arial"/>
            </a:endParaRPr>
          </a:p>
          <a:p>
            <a:pPr marL="228600" indent="0">
              <a:lnSpc>
                <a:spcPct val="100000"/>
              </a:lnSpc>
              <a:buNone/>
              <a:tabLst>
                <a:tab algn="l" pos="0"/>
              </a:tabLst>
            </a:pPr>
            <a:r>
              <a:rPr b="0" lang="en-US" sz="2000" spc="-1" strike="noStrike">
                <a:solidFill>
                  <a:srgbClr val="000000"/>
                </a:solidFill>
                <a:latin typeface="Courier New"/>
                <a:ea typeface="Arial"/>
              </a:rPr>
              <a:t>}</a:t>
            </a:r>
            <a:endParaRPr b="0" lang="en-GB" sz="2000" spc="-1" strike="noStrike">
              <a:solidFill>
                <a:srgbClr val="000000"/>
              </a:solidFill>
              <a:latin typeface="Arial"/>
            </a:endParaRPr>
          </a:p>
          <a:p>
            <a:pPr marL="228600" indent="0">
              <a:lnSpc>
                <a:spcPct val="100000"/>
              </a:lnSpc>
              <a:buNone/>
              <a:tabLst>
                <a:tab algn="l" pos="0"/>
              </a:tabLst>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57560" y="23616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US" sz="3000" spc="-1" strike="noStrike">
                <a:solidFill>
                  <a:srgbClr val="000000"/>
                </a:solidFill>
                <a:latin typeface="Arial"/>
                <a:ea typeface="Arial"/>
              </a:rPr>
              <a:t>Questions on RISC-V Assembly</a:t>
            </a:r>
            <a:endParaRPr b="0" lang="en-GB" sz="3000" spc="-1" strike="noStrike">
              <a:solidFill>
                <a:srgbClr val="000000"/>
              </a:solidFill>
              <a:latin typeface="Arial"/>
            </a:endParaRPr>
          </a:p>
        </p:txBody>
      </p:sp>
      <p:sp>
        <p:nvSpPr>
          <p:cNvPr id="173" name="PlaceHolder 2"/>
          <p:cNvSpPr>
            <a:spLocks noGrp="1"/>
          </p:cNvSpPr>
          <p:nvPr>
            <p:ph/>
          </p:nvPr>
        </p:nvSpPr>
        <p:spPr>
          <a:xfrm>
            <a:off x="0" y="1317240"/>
            <a:ext cx="8188200" cy="3037680"/>
          </a:xfrm>
          <a:prstGeom prst="rect">
            <a:avLst/>
          </a:prstGeom>
          <a:noFill/>
          <a:ln w="0">
            <a:noFill/>
          </a:ln>
        </p:spPr>
        <p:txBody>
          <a:bodyPr lIns="0" rIns="0" tIns="0" bIns="0" anchor="t">
            <a:noAutofit/>
          </a:bodyPr>
          <a:p>
            <a:pPr indent="0">
              <a:lnSpc>
                <a:spcPct val="100000"/>
              </a:lnSpc>
              <a:buNone/>
              <a:tabLst>
                <a:tab algn="l" pos="0"/>
              </a:tabLst>
            </a:pPr>
            <a:endParaRPr b="0" lang="en-GB" sz="1600" spc="-1" strike="noStrike">
              <a:solidFill>
                <a:srgbClr val="000000"/>
              </a:solidFill>
              <a:latin typeface="Arial"/>
            </a:endParaRPr>
          </a:p>
          <a:p>
            <a:pPr marL="228600" indent="0">
              <a:lnSpc>
                <a:spcPct val="100000"/>
              </a:lnSpc>
              <a:buNone/>
              <a:tabLst>
                <a:tab algn="l" pos="0"/>
              </a:tabLst>
            </a:pPr>
            <a:r>
              <a:rPr b="0" lang="en-US" sz="1200" spc="-1" strike="noStrike">
                <a:solidFill>
                  <a:srgbClr val="000000"/>
                </a:solidFill>
                <a:latin typeface="Courier New"/>
                <a:ea typeface="Arial"/>
              </a:rPr>
              <a:t>int acc (int[4] x)</a:t>
            </a:r>
            <a:endParaRPr b="0" lang="en-GB" sz="1200" spc="-1" strike="noStrike">
              <a:solidFill>
                <a:srgbClr val="000000"/>
              </a:solidFill>
              <a:latin typeface="Arial"/>
            </a:endParaRPr>
          </a:p>
          <a:p>
            <a:pPr marL="228600" indent="0">
              <a:lnSpc>
                <a:spcPct val="100000"/>
              </a:lnSpc>
              <a:buNone/>
              <a:tabLst>
                <a:tab algn="l" pos="0"/>
              </a:tabLst>
            </a:pPr>
            <a:r>
              <a:rPr b="0" lang="en-US" sz="1200" spc="-1" strike="noStrike">
                <a:solidFill>
                  <a:srgbClr val="000000"/>
                </a:solidFill>
                <a:latin typeface="Courier New"/>
                <a:ea typeface="Arial"/>
              </a:rPr>
              <a:t>{</a:t>
            </a:r>
            <a:endParaRPr b="0" lang="en-GB" sz="1200" spc="-1" strike="noStrike">
              <a:solidFill>
                <a:srgbClr val="000000"/>
              </a:solidFill>
              <a:latin typeface="Arial"/>
            </a:endParaRPr>
          </a:p>
          <a:p>
            <a:pPr marL="228600" indent="0">
              <a:lnSpc>
                <a:spcPct val="100000"/>
              </a:lnSpc>
              <a:buNone/>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int z;</a:t>
            </a:r>
            <a:endParaRPr b="0" lang="en-GB" sz="1200" spc="-1" strike="noStrike">
              <a:solidFill>
                <a:srgbClr val="000000"/>
              </a:solidFill>
              <a:latin typeface="Arial"/>
            </a:endParaRPr>
          </a:p>
          <a:p>
            <a:pPr marL="228600" indent="0">
              <a:lnSpc>
                <a:spcPct val="100000"/>
              </a:lnSpc>
              <a:buNone/>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z= x[0] + x[1] + x[2] + x[3];</a:t>
            </a:r>
            <a:endParaRPr b="0" lang="en-GB" sz="1200" spc="-1" strike="noStrike">
              <a:solidFill>
                <a:srgbClr val="000000"/>
              </a:solidFill>
              <a:latin typeface="Arial"/>
            </a:endParaRPr>
          </a:p>
          <a:p>
            <a:pPr marL="228600" indent="0">
              <a:lnSpc>
                <a:spcPct val="100000"/>
              </a:lnSpc>
              <a:buNone/>
              <a:tabLst>
                <a:tab algn="l" pos="0"/>
              </a:tabLst>
            </a:pPr>
            <a:r>
              <a:rPr b="0" lang="en-US" sz="1200" spc="-1" strike="noStrike">
                <a:solidFill>
                  <a:srgbClr val="000000"/>
                </a:solidFill>
                <a:latin typeface="Courier New"/>
                <a:ea typeface="Arial"/>
              </a:rPr>
              <a:t>    </a:t>
            </a:r>
            <a:r>
              <a:rPr b="0" lang="en-US" sz="1200" spc="-1" strike="noStrike">
                <a:solidFill>
                  <a:srgbClr val="000000"/>
                </a:solidFill>
                <a:latin typeface="Courier New"/>
                <a:ea typeface="Arial"/>
              </a:rPr>
              <a:t>return z;</a:t>
            </a:r>
            <a:endParaRPr b="0" lang="en-GB" sz="1200" spc="-1" strike="noStrike">
              <a:solidFill>
                <a:srgbClr val="000000"/>
              </a:solidFill>
              <a:latin typeface="Arial"/>
            </a:endParaRPr>
          </a:p>
          <a:p>
            <a:pPr marL="228600" indent="0">
              <a:lnSpc>
                <a:spcPct val="100000"/>
              </a:lnSpc>
              <a:buNone/>
              <a:tabLst>
                <a:tab algn="l" pos="0"/>
              </a:tabLst>
            </a:pPr>
            <a:r>
              <a:rPr b="0" lang="en-US" sz="1200" spc="-1" strike="noStrike">
                <a:solidFill>
                  <a:srgbClr val="000000"/>
                </a:solidFill>
                <a:latin typeface="Courier New"/>
                <a:ea typeface="Arial"/>
              </a:rPr>
              <a:t>}</a:t>
            </a:r>
            <a:endParaRPr b="0" lang="en-GB" sz="1200" spc="-1" strike="noStrike">
              <a:solidFill>
                <a:srgbClr val="000000"/>
              </a:solidFill>
              <a:latin typeface="Arial"/>
            </a:endParaRPr>
          </a:p>
          <a:p>
            <a:pPr marL="228600" indent="0">
              <a:lnSpc>
                <a:spcPct val="100000"/>
              </a:lnSpc>
              <a:buNone/>
              <a:tabLst>
                <a:tab algn="l" pos="0"/>
              </a:tabLst>
            </a:pPr>
            <a:endParaRPr b="0" lang="en-GB" sz="2000" spc="-1" strike="noStrike">
              <a:solidFill>
                <a:srgbClr val="000000"/>
              </a:solidFill>
              <a:latin typeface="Arial"/>
            </a:endParaRPr>
          </a:p>
        </p:txBody>
      </p:sp>
      <p:sp>
        <p:nvSpPr>
          <p:cNvPr id="174" name="Content Placeholder 2"/>
          <p:cNvSpPr/>
          <p:nvPr/>
        </p:nvSpPr>
        <p:spPr>
          <a:xfrm>
            <a:off x="3909600" y="963720"/>
            <a:ext cx="8188200" cy="3037680"/>
          </a:xfrm>
          <a:prstGeom prst="rect">
            <a:avLst/>
          </a:prstGeom>
          <a:noFill/>
          <a:ln w="0">
            <a:noFill/>
          </a:ln>
        </p:spPr>
        <p:style>
          <a:lnRef idx="0"/>
          <a:fillRef idx="0"/>
          <a:effectRef idx="0"/>
          <a:fontRef idx="minor"/>
        </p:style>
        <p:txBody>
          <a:bodyPr lIns="0" rIns="0" tIns="0" bIns="0" anchor="t">
            <a:noAutofit/>
          </a:bodyPr>
          <a:p>
            <a:pPr marL="514440" indent="-285840">
              <a:lnSpc>
                <a:spcPct val="100000"/>
              </a:lnSpc>
              <a:buClr>
                <a:srgbClr val="000000"/>
              </a:buClr>
              <a:buFont typeface="Arial"/>
              <a:buChar char="•"/>
            </a:pPr>
            <a:r>
              <a:rPr b="0" lang="en-US" sz="2000" spc="-1" strike="noStrike">
                <a:solidFill>
                  <a:srgbClr val="000000"/>
                </a:solidFill>
                <a:latin typeface="Arial"/>
                <a:ea typeface="Arial"/>
              </a:rPr>
              <a:t>A1:</a:t>
            </a:r>
            <a:endParaRPr b="0" lang="en-GB" sz="20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a0: x, t0: z; t1: x[i]</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acc: </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LW t0,(a0)   // z=x[0]</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ADDI a0,a0,4</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LW t1,(a0)   // t1=x[1]</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ADD t0,t0,t1 // z = z + x[1]</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ADDI a0,a0,4</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LW t1,(a0)   // t1=x[2]</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ADD t0,t0,t1 // z = z + x[2]</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ADDI a0,a0,4</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LW t1,(a0)   // t1=x[3]</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ADD t0,t0,t1 // z = z + x[3]</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MV a0,t0 // z must be returned in a0</a:t>
            </a: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r>
              <a:rPr b="0" lang="en-US" sz="1600" spc="-1" strike="noStrike">
                <a:solidFill>
                  <a:srgbClr val="000000"/>
                </a:solidFill>
                <a:latin typeface="Courier New"/>
                <a:ea typeface="Arial"/>
              </a:rPr>
              <a:t>RET</a:t>
            </a:r>
            <a:endParaRPr b="0" lang="en-GB" sz="1600" spc="-1" strike="noStrike">
              <a:solidFill>
                <a:srgbClr val="000000"/>
              </a:solidFill>
              <a:latin typeface="Arial"/>
            </a:endParaRPr>
          </a:p>
          <a:p>
            <a:pPr marL="228600">
              <a:lnSpc>
                <a:spcPct val="100000"/>
              </a:lnSpc>
              <a:tabLst>
                <a:tab algn="l" pos="0"/>
              </a:tabLst>
            </a:pPr>
            <a:endParaRPr b="0" lang="en-GB" sz="1600" spc="-1" strike="noStrike">
              <a:solidFill>
                <a:srgbClr val="000000"/>
              </a:solidFill>
              <a:latin typeface="Arial"/>
            </a:endParaRPr>
          </a:p>
          <a:p>
            <a:pPr marL="228600">
              <a:lnSpc>
                <a:spcPct val="100000"/>
              </a:lnSpc>
              <a:tabLst>
                <a:tab algn="l" pos="0"/>
              </a:tabLst>
            </a:pPr>
            <a:r>
              <a:rPr b="0" lang="en-US" sz="1600" spc="-1" strike="noStrike">
                <a:solidFill>
                  <a:srgbClr val="000000"/>
                </a:solidFill>
                <a:latin typeface="Courier New"/>
                <a:ea typeface="Arial"/>
              </a:rPr>
              <a:t>   </a:t>
            </a:r>
            <a:endParaRPr b="0" lang="en-GB" sz="1600" spc="-1" strike="noStrike">
              <a:solidFill>
                <a:srgbClr val="000000"/>
              </a:solidFill>
              <a:latin typeface="Arial"/>
            </a:endParaRPr>
          </a:p>
          <a:p>
            <a:pPr marL="228600">
              <a:lnSpc>
                <a:spcPct val="100000"/>
              </a:lnSpc>
              <a:tabLst>
                <a:tab algn="l" pos="0"/>
              </a:tabLst>
            </a:pP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95360" y="1371600"/>
            <a:ext cx="8127360" cy="970920"/>
          </a:xfrm>
          <a:prstGeom prst="rect">
            <a:avLst/>
          </a:prstGeom>
          <a:noFill/>
          <a:ln w="0">
            <a:noFill/>
          </a:ln>
        </p:spPr>
        <p:txBody>
          <a:bodyPr lIns="0" rIns="0" tIns="0" bIns="0" anchor="ctr">
            <a:noAutofit/>
          </a:bodyPr>
          <a:p>
            <a:pPr indent="0" algn="ctr">
              <a:lnSpc>
                <a:spcPct val="100000"/>
              </a:lnSpc>
              <a:buNone/>
              <a:tabLst>
                <a:tab algn="l" pos="0"/>
              </a:tabLst>
            </a:pPr>
            <a:r>
              <a:rPr b="1" lang="en-US" sz="2400" spc="-1" strike="noStrike">
                <a:solidFill>
                  <a:srgbClr val="000000"/>
                </a:solidFill>
                <a:latin typeface="Arial"/>
                <a:ea typeface="Arial"/>
              </a:rPr>
              <a:t>Problems on Embedded Processor RISC Architecture</a:t>
            </a:r>
            <a:endParaRPr b="0" lang="en-GB" sz="2400" spc="-1" strike="noStrike">
              <a:solidFill>
                <a:srgbClr val="000000"/>
              </a:solidFill>
              <a:latin typeface="Arial"/>
            </a:endParaRPr>
          </a:p>
        </p:txBody>
      </p:sp>
      <p:sp>
        <p:nvSpPr>
          <p:cNvPr id="176" name="PlaceHolder 2"/>
          <p:cNvSpPr>
            <a:spLocks noGrp="1"/>
          </p:cNvSpPr>
          <p:nvPr>
            <p:ph type="subTitle"/>
          </p:nvPr>
        </p:nvSpPr>
        <p:spPr>
          <a:xfrm>
            <a:off x="507960" y="2571840"/>
            <a:ext cx="8127360" cy="1313640"/>
          </a:xfrm>
          <a:prstGeom prst="rect">
            <a:avLst/>
          </a:prstGeom>
          <a:noFill/>
          <a:ln w="0">
            <a:noFill/>
          </a:ln>
        </p:spPr>
        <p:txBody>
          <a:bodyPr lIns="0" rIns="0" tIns="0" bIns="0" anchor="t">
            <a:noAutofit/>
          </a:bodyPr>
          <a:p>
            <a:pPr indent="0" algn="ctr">
              <a:lnSpc>
                <a:spcPct val="100000"/>
              </a:lnSpc>
              <a:buNone/>
              <a:tabLst>
                <a:tab algn="l" pos="0"/>
              </a:tabLst>
            </a:pPr>
            <a:r>
              <a:rPr b="0" lang="de-DE" sz="1800" spc="-1" strike="noStrike">
                <a:solidFill>
                  <a:srgbClr val="000000"/>
                </a:solidFill>
                <a:latin typeface="Arial"/>
                <a:ea typeface="Arial"/>
              </a:rPr>
              <a:t>Single-Cycle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de-DE" sz="3000" spc="-1" strike="noStrike">
                <a:solidFill>
                  <a:srgbClr val="000000"/>
                </a:solidFill>
                <a:latin typeface="Arial"/>
                <a:ea typeface="Arial"/>
              </a:rPr>
              <a:t>Questions on Single-cycle Processor 1</a:t>
            </a:r>
            <a:endParaRPr b="0" lang="en-GB" sz="3000" spc="-1" strike="noStrike">
              <a:solidFill>
                <a:srgbClr val="000000"/>
              </a:solidFill>
              <a:latin typeface="Arial"/>
            </a:endParaRPr>
          </a:p>
        </p:txBody>
      </p:sp>
      <p:sp>
        <p:nvSpPr>
          <p:cNvPr id="178" name="PlaceHolder 2"/>
          <p:cNvSpPr>
            <a:spLocks noGrp="1"/>
          </p:cNvSpPr>
          <p:nvPr>
            <p:ph/>
          </p:nvPr>
        </p:nvSpPr>
        <p:spPr>
          <a:xfrm>
            <a:off x="455760" y="959040"/>
            <a:ext cx="8228520" cy="2982240"/>
          </a:xfrm>
          <a:prstGeom prst="rect">
            <a:avLst/>
          </a:prstGeom>
          <a:noFill/>
          <a:ln w="0">
            <a:noFill/>
          </a:ln>
        </p:spPr>
        <p:txBody>
          <a:bodyPr lIns="0" rIns="0" tIns="0" bIns="0" anchor="t">
            <a:noAutofit/>
          </a:bodyPr>
          <a:p>
            <a:pPr marL="514440" indent="-285840">
              <a:lnSpc>
                <a:spcPct val="100000"/>
              </a:lnSpc>
              <a:buClr>
                <a:srgbClr val="000000"/>
              </a:buClr>
              <a:buFont typeface="Arial"/>
              <a:buChar char="•"/>
            </a:pPr>
            <a:r>
              <a:rPr b="0" lang="de-DE" sz="1800" spc="-1" strike="noStrike">
                <a:solidFill>
                  <a:srgbClr val="000000"/>
                </a:solidFill>
                <a:latin typeface="Arial"/>
                <a:ea typeface="Arial"/>
              </a:rPr>
              <a:t>Q1: Put in the diagram below all bus values when the processor executes the instruction </a:t>
            </a:r>
            <a:r>
              <a:rPr b="0" lang="en-US" sz="1800" spc="-1" strike="noStrike">
                <a:solidFill>
                  <a:srgbClr val="000000"/>
                </a:solidFill>
                <a:latin typeface="Courier New"/>
                <a:ea typeface="Arial"/>
              </a:rPr>
              <a:t>ADDI a1,a2,4</a:t>
            </a:r>
            <a:endParaRPr b="0" lang="en-GB" sz="1800" spc="-1" strike="noStrike">
              <a:solidFill>
                <a:srgbClr val="000000"/>
              </a:solidFill>
              <a:latin typeface="Arial"/>
            </a:endParaRPr>
          </a:p>
        </p:txBody>
      </p:sp>
      <p:grpSp>
        <p:nvGrpSpPr>
          <p:cNvPr id="179" name="Gruppieren 10"/>
          <p:cNvGrpSpPr/>
          <p:nvPr/>
        </p:nvGrpSpPr>
        <p:grpSpPr>
          <a:xfrm>
            <a:off x="206640" y="1582200"/>
            <a:ext cx="8730360" cy="3168000"/>
            <a:chOff x="206640" y="1582200"/>
            <a:chExt cx="8730360" cy="3168000"/>
          </a:xfrm>
        </p:grpSpPr>
        <p:sp>
          <p:nvSpPr>
            <p:cNvPr id="180" name="Rechteckiger Pfeil 61"/>
            <p:cNvSpPr/>
            <p:nvPr/>
          </p:nvSpPr>
          <p:spPr>
            <a:xfrm flipV="1">
              <a:off x="4570560" y="3704760"/>
              <a:ext cx="2266560" cy="727200"/>
            </a:xfrm>
            <a:prstGeom prst="bentArrow">
              <a:avLst>
                <a:gd name="adj1" fmla="val 13448"/>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81" name="Rechteckiger Pfeil 46"/>
            <p:cNvSpPr/>
            <p:nvPr/>
          </p:nvSpPr>
          <p:spPr>
            <a:xfrm flipV="1">
              <a:off x="2779920" y="3715200"/>
              <a:ext cx="241200" cy="71712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82" name="Rechteckiger Pfeil 29"/>
            <p:cNvSpPr/>
            <p:nvPr/>
          </p:nvSpPr>
          <p:spPr>
            <a:xfrm flipV="1">
              <a:off x="2782440" y="3418560"/>
              <a:ext cx="241200" cy="36720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83" name="Rechteck 13"/>
            <p:cNvSpPr/>
            <p:nvPr/>
          </p:nvSpPr>
          <p:spPr>
            <a:xfrm>
              <a:off x="515520" y="3144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PC</a:t>
              </a:r>
              <a:endParaRPr b="0" lang="en-GB" sz="1100" spc="-1" strike="noStrike">
                <a:solidFill>
                  <a:srgbClr val="000000"/>
                </a:solidFill>
                <a:latin typeface="Arial"/>
              </a:endParaRPr>
            </a:p>
          </p:txBody>
        </p:sp>
        <p:sp>
          <p:nvSpPr>
            <p:cNvPr id="184" name="Pfeil nach rechts 14"/>
            <p:cNvSpPr/>
            <p:nvPr/>
          </p:nvSpPr>
          <p:spPr>
            <a:xfrm>
              <a:off x="915480" y="3261600"/>
              <a:ext cx="2592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185" name="Rechteck 15"/>
            <p:cNvSpPr/>
            <p:nvPr/>
          </p:nvSpPr>
          <p:spPr>
            <a:xfrm>
              <a:off x="1176840" y="2923200"/>
              <a:ext cx="879120" cy="9446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Instruction Memory</a:t>
              </a:r>
              <a:endParaRPr b="0" lang="en-GB" sz="1100" spc="-1" strike="noStrike">
                <a:solidFill>
                  <a:srgbClr val="000000"/>
                </a:solidFill>
                <a:latin typeface="Arial"/>
              </a:endParaRPr>
            </a:p>
          </p:txBody>
        </p:sp>
        <p:sp>
          <p:nvSpPr>
            <p:cNvPr id="186" name="Pfeil nach rechts 16"/>
            <p:cNvSpPr/>
            <p:nvPr/>
          </p:nvSpPr>
          <p:spPr>
            <a:xfrm>
              <a:off x="2056680" y="3261600"/>
              <a:ext cx="2386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187" name="Rechteck 17"/>
            <p:cNvSpPr/>
            <p:nvPr/>
          </p:nvSpPr>
          <p:spPr>
            <a:xfrm>
              <a:off x="2296080" y="31604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IR</a:t>
              </a:r>
              <a:endParaRPr b="0" lang="en-GB" sz="1100" spc="-1" strike="noStrike">
                <a:solidFill>
                  <a:srgbClr val="000000"/>
                </a:solidFill>
                <a:latin typeface="Arial"/>
              </a:endParaRPr>
            </a:p>
          </p:txBody>
        </p:sp>
        <p:sp>
          <p:nvSpPr>
            <p:cNvPr id="188" name="Rechteckiger Pfeil 18"/>
            <p:cNvSpPr/>
            <p:nvPr/>
          </p:nvSpPr>
          <p:spPr>
            <a:xfrm>
              <a:off x="949680" y="2156400"/>
              <a:ext cx="216000" cy="1171080"/>
            </a:xfrm>
            <a:prstGeom prst="bentArrow">
              <a:avLst>
                <a:gd name="adj1" fmla="val 38946"/>
                <a:gd name="adj2" fmla="val 43000"/>
                <a:gd name="adj3" fmla="val 33599"/>
                <a:gd name="adj4" fmla="val 15238"/>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89" name="Rechteck 19"/>
            <p:cNvSpPr/>
            <p:nvPr/>
          </p:nvSpPr>
          <p:spPr>
            <a:xfrm>
              <a:off x="953640" y="3273120"/>
              <a:ext cx="74160" cy="7416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90" name="Rechteck 22"/>
            <p:cNvSpPr/>
            <p:nvPr/>
          </p:nvSpPr>
          <p:spPr>
            <a:xfrm>
              <a:off x="1173600" y="202284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+4</a:t>
              </a:r>
              <a:endParaRPr b="0" lang="en-GB" sz="1100" spc="-1" strike="noStrike">
                <a:solidFill>
                  <a:srgbClr val="000000"/>
                </a:solidFill>
                <a:latin typeface="Arial"/>
              </a:endParaRPr>
            </a:p>
          </p:txBody>
        </p:sp>
        <p:sp>
          <p:nvSpPr>
            <p:cNvPr id="191" name="Rechteck 23"/>
            <p:cNvSpPr/>
            <p:nvPr/>
          </p:nvSpPr>
          <p:spPr>
            <a:xfrm>
              <a:off x="2299320" y="2033640"/>
              <a:ext cx="399240" cy="430560"/>
            </a:xfrm>
            <a:prstGeom prst="rect">
              <a:avLst/>
            </a:prstGeom>
            <a:no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NPC</a:t>
              </a:r>
              <a:endParaRPr b="0" lang="en-GB" sz="1100" spc="-1" strike="noStrike">
                <a:solidFill>
                  <a:srgbClr val="000000"/>
                </a:solidFill>
                <a:latin typeface="Arial"/>
              </a:endParaRPr>
            </a:p>
          </p:txBody>
        </p:sp>
        <p:sp>
          <p:nvSpPr>
            <p:cNvPr id="192" name="Pfeil nach rechts 24"/>
            <p:cNvSpPr/>
            <p:nvPr/>
          </p:nvSpPr>
          <p:spPr>
            <a:xfrm>
              <a:off x="1591920" y="2156400"/>
              <a:ext cx="69876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193" name="Rechteck 25"/>
            <p:cNvSpPr/>
            <p:nvPr/>
          </p:nvSpPr>
          <p:spPr>
            <a:xfrm>
              <a:off x="3028680" y="2825640"/>
              <a:ext cx="734400" cy="11930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0" rIns="0" tIns="34200" bIns="34200" anchor="ctr">
              <a:noAutofit/>
            </a:bodyPr>
            <a:p>
              <a:pPr algn="ctr">
                <a:lnSpc>
                  <a:spcPct val="100000"/>
                </a:lnSpc>
              </a:pPr>
              <a:r>
                <a:rPr b="0" lang="en-US" sz="1100" spc="-1" strike="noStrike">
                  <a:solidFill>
                    <a:srgbClr val="000000"/>
                  </a:solidFill>
                  <a:latin typeface="Arial"/>
                  <a:ea typeface="Arial"/>
                </a:rPr>
                <a:t>Registers</a:t>
              </a:r>
              <a:endParaRPr b="0" lang="en-GB" sz="1100" spc="-1" strike="noStrike">
                <a:solidFill>
                  <a:srgbClr val="000000"/>
                </a:solidFill>
                <a:latin typeface="Arial"/>
              </a:endParaRPr>
            </a:p>
          </p:txBody>
        </p:sp>
        <p:sp>
          <p:nvSpPr>
            <p:cNvPr id="194" name="Pfeil nach rechts 26"/>
            <p:cNvSpPr/>
            <p:nvPr/>
          </p:nvSpPr>
          <p:spPr>
            <a:xfrm>
              <a:off x="2698560" y="328320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195" name="Rechteckiger Pfeil 27"/>
            <p:cNvSpPr/>
            <p:nvPr/>
          </p:nvSpPr>
          <p:spPr>
            <a:xfrm>
              <a:off x="2779920" y="3021840"/>
              <a:ext cx="241200" cy="30564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96" name="Rechteck 28"/>
            <p:cNvSpPr/>
            <p:nvPr/>
          </p:nvSpPr>
          <p:spPr>
            <a:xfrm>
              <a:off x="2788920" y="3291120"/>
              <a:ext cx="87120" cy="4950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197" name="Rechteck 30"/>
            <p:cNvSpPr/>
            <p:nvPr/>
          </p:nvSpPr>
          <p:spPr>
            <a:xfrm>
              <a:off x="4095360" y="292896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a:t>
              </a:r>
              <a:endParaRPr b="0" lang="en-GB" sz="1100" spc="-1" strike="noStrike">
                <a:solidFill>
                  <a:srgbClr val="000000"/>
                </a:solidFill>
                <a:latin typeface="Arial"/>
              </a:endParaRPr>
            </a:p>
          </p:txBody>
        </p:sp>
        <p:sp>
          <p:nvSpPr>
            <p:cNvPr id="198" name="Rechteck 31"/>
            <p:cNvSpPr/>
            <p:nvPr/>
          </p:nvSpPr>
          <p:spPr>
            <a:xfrm>
              <a:off x="4084200" y="3435480"/>
              <a:ext cx="39924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a:t>
              </a:r>
              <a:endParaRPr b="0" lang="en-GB" sz="1100" spc="-1" strike="noStrike">
                <a:solidFill>
                  <a:srgbClr val="000000"/>
                </a:solidFill>
                <a:latin typeface="Arial"/>
              </a:endParaRPr>
            </a:p>
          </p:txBody>
        </p:sp>
        <p:grpSp>
          <p:nvGrpSpPr>
            <p:cNvPr id="199" name="Gruppieren 32"/>
            <p:cNvGrpSpPr/>
            <p:nvPr/>
          </p:nvGrpSpPr>
          <p:grpSpPr>
            <a:xfrm>
              <a:off x="4914720" y="2571840"/>
              <a:ext cx="323280" cy="702720"/>
              <a:chOff x="4914720" y="2571840"/>
              <a:chExt cx="323280" cy="702720"/>
            </a:xfrm>
          </p:grpSpPr>
          <p:sp>
            <p:nvSpPr>
              <p:cNvPr id="200" name="Textfeld 33"/>
              <p:cNvSpPr/>
              <p:nvPr/>
            </p:nvSpPr>
            <p:spPr>
              <a:xfrm>
                <a:off x="4914720" y="262620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201" name="Gerade Verbindung 117"/>
              <p:cNvCxnSpPr/>
              <p:nvPr/>
            </p:nvCxnSpPr>
            <p:spPr>
              <a:xfrm>
                <a:off x="4968360" y="2571840"/>
                <a:ext cx="720" cy="703080"/>
              </a:xfrm>
              <a:prstGeom prst="straightConnector1">
                <a:avLst/>
              </a:prstGeom>
              <a:ln w="9525">
                <a:solidFill>
                  <a:srgbClr val="000000"/>
                </a:solidFill>
                <a:round/>
              </a:ln>
            </p:spPr>
          </p:cxnSp>
          <p:cxnSp>
            <p:nvCxnSpPr>
              <p:cNvPr id="202" name="Gerade Verbindung 119"/>
              <p:cNvCxnSpPr/>
              <p:nvPr/>
            </p:nvCxnSpPr>
            <p:spPr>
              <a:xfrm>
                <a:off x="4968360" y="2571840"/>
                <a:ext cx="216720" cy="162720"/>
              </a:xfrm>
              <a:prstGeom prst="straightConnector1">
                <a:avLst/>
              </a:prstGeom>
              <a:ln w="9525">
                <a:solidFill>
                  <a:srgbClr val="000000"/>
                </a:solidFill>
                <a:round/>
              </a:ln>
            </p:spPr>
          </p:cxnSp>
          <p:cxnSp>
            <p:nvCxnSpPr>
              <p:cNvPr id="203" name="Gerade Verbindung 121"/>
              <p:cNvCxnSpPr/>
              <p:nvPr/>
            </p:nvCxnSpPr>
            <p:spPr>
              <a:xfrm>
                <a:off x="5184360" y="2733840"/>
                <a:ext cx="720" cy="379080"/>
              </a:xfrm>
              <a:prstGeom prst="straightConnector1">
                <a:avLst/>
              </a:prstGeom>
              <a:ln w="9525">
                <a:solidFill>
                  <a:srgbClr val="000000"/>
                </a:solidFill>
                <a:round/>
              </a:ln>
            </p:spPr>
          </p:cxnSp>
          <p:cxnSp>
            <p:nvCxnSpPr>
              <p:cNvPr id="204" name="Gerade Verbindung 122"/>
              <p:cNvCxnSpPr/>
              <p:nvPr/>
            </p:nvCxnSpPr>
            <p:spPr>
              <a:xfrm flipV="1">
                <a:off x="4968360" y="3112200"/>
                <a:ext cx="216720" cy="162720"/>
              </a:xfrm>
              <a:prstGeom prst="straightConnector1">
                <a:avLst/>
              </a:prstGeom>
              <a:ln w="9525">
                <a:solidFill>
                  <a:srgbClr val="000000"/>
                </a:solidFill>
                <a:round/>
              </a:ln>
            </p:spPr>
          </p:cxnSp>
        </p:grpSp>
        <p:grpSp>
          <p:nvGrpSpPr>
            <p:cNvPr id="205" name="Gruppieren 38"/>
            <p:cNvGrpSpPr/>
            <p:nvPr/>
          </p:nvGrpSpPr>
          <p:grpSpPr>
            <a:xfrm>
              <a:off x="4914720" y="3487320"/>
              <a:ext cx="323280" cy="702720"/>
              <a:chOff x="4914720" y="3487320"/>
              <a:chExt cx="323280" cy="702720"/>
            </a:xfrm>
          </p:grpSpPr>
          <p:sp>
            <p:nvSpPr>
              <p:cNvPr id="206" name="Textfeld 39"/>
              <p:cNvSpPr/>
              <p:nvPr/>
            </p:nvSpPr>
            <p:spPr>
              <a:xfrm>
                <a:off x="4914720" y="354168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207" name="Gerade Verbindung 117"/>
              <p:cNvCxnSpPr/>
              <p:nvPr/>
            </p:nvCxnSpPr>
            <p:spPr>
              <a:xfrm>
                <a:off x="4968360" y="3487320"/>
                <a:ext cx="720" cy="703080"/>
              </a:xfrm>
              <a:prstGeom prst="straightConnector1">
                <a:avLst/>
              </a:prstGeom>
              <a:ln w="9525">
                <a:solidFill>
                  <a:srgbClr val="000000"/>
                </a:solidFill>
                <a:round/>
              </a:ln>
            </p:spPr>
          </p:cxnSp>
          <p:cxnSp>
            <p:nvCxnSpPr>
              <p:cNvPr id="208" name="Gerade Verbindung 119"/>
              <p:cNvCxnSpPr/>
              <p:nvPr/>
            </p:nvCxnSpPr>
            <p:spPr>
              <a:xfrm>
                <a:off x="4968360" y="3487320"/>
                <a:ext cx="216720" cy="162720"/>
              </a:xfrm>
              <a:prstGeom prst="straightConnector1">
                <a:avLst/>
              </a:prstGeom>
              <a:ln w="9525">
                <a:solidFill>
                  <a:srgbClr val="000000"/>
                </a:solidFill>
                <a:round/>
              </a:ln>
            </p:spPr>
          </p:cxnSp>
          <p:cxnSp>
            <p:nvCxnSpPr>
              <p:cNvPr id="209" name="Gerade Verbindung 121"/>
              <p:cNvCxnSpPr/>
              <p:nvPr/>
            </p:nvCxnSpPr>
            <p:spPr>
              <a:xfrm>
                <a:off x="5184360" y="3649320"/>
                <a:ext cx="720" cy="378720"/>
              </a:xfrm>
              <a:prstGeom prst="straightConnector1">
                <a:avLst/>
              </a:prstGeom>
              <a:ln w="9525">
                <a:solidFill>
                  <a:srgbClr val="000000"/>
                </a:solidFill>
                <a:round/>
              </a:ln>
            </p:spPr>
          </p:cxnSp>
          <p:cxnSp>
            <p:nvCxnSpPr>
              <p:cNvPr id="210" name="Gerade Verbindung 122"/>
              <p:cNvCxnSpPr/>
              <p:nvPr/>
            </p:nvCxnSpPr>
            <p:spPr>
              <a:xfrm flipV="1">
                <a:off x="4968360" y="4027320"/>
                <a:ext cx="216720" cy="163080"/>
              </a:xfrm>
              <a:prstGeom prst="straightConnector1">
                <a:avLst/>
              </a:prstGeom>
              <a:ln w="9525">
                <a:solidFill>
                  <a:srgbClr val="000000"/>
                </a:solidFill>
                <a:round/>
              </a:ln>
            </p:spPr>
          </p:cxnSp>
        </p:grpSp>
        <p:sp>
          <p:nvSpPr>
            <p:cNvPr id="211" name="Rechteck 44"/>
            <p:cNvSpPr/>
            <p:nvPr/>
          </p:nvSpPr>
          <p:spPr>
            <a:xfrm>
              <a:off x="3021480" y="4088160"/>
              <a:ext cx="7416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Sign Extend</a:t>
              </a:r>
              <a:endParaRPr b="0" lang="en-GB" sz="1100" spc="-1" strike="noStrike">
                <a:solidFill>
                  <a:srgbClr val="000000"/>
                </a:solidFill>
                <a:latin typeface="Arial"/>
              </a:endParaRPr>
            </a:p>
          </p:txBody>
        </p:sp>
        <p:sp>
          <p:nvSpPr>
            <p:cNvPr id="212" name="Rechteck 45"/>
            <p:cNvSpPr/>
            <p:nvPr/>
          </p:nvSpPr>
          <p:spPr>
            <a:xfrm>
              <a:off x="4100040" y="3994560"/>
              <a:ext cx="40500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imm</a:t>
              </a:r>
              <a:endParaRPr b="0" lang="en-GB" sz="1100" spc="-1" strike="noStrike">
                <a:solidFill>
                  <a:srgbClr val="000000"/>
                </a:solidFill>
                <a:latin typeface="Arial"/>
              </a:endParaRPr>
            </a:p>
          </p:txBody>
        </p:sp>
        <p:sp>
          <p:nvSpPr>
            <p:cNvPr id="213" name="Pfeil nach rechts 47"/>
            <p:cNvSpPr/>
            <p:nvPr/>
          </p:nvSpPr>
          <p:spPr>
            <a:xfrm>
              <a:off x="3768120" y="3076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14" name="Pfeil nach rechts 48"/>
            <p:cNvSpPr/>
            <p:nvPr/>
          </p:nvSpPr>
          <p:spPr>
            <a:xfrm>
              <a:off x="3763800" y="357156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15" name="Pfeil nach rechts 49"/>
            <p:cNvSpPr/>
            <p:nvPr/>
          </p:nvSpPr>
          <p:spPr>
            <a:xfrm>
              <a:off x="3768120" y="4210920"/>
              <a:ext cx="322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16" name="Pfeil nach rechts 50"/>
            <p:cNvSpPr/>
            <p:nvPr/>
          </p:nvSpPr>
          <p:spPr>
            <a:xfrm>
              <a:off x="4493160" y="3075840"/>
              <a:ext cx="4672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17" name="Pfeil nach rechts 51"/>
            <p:cNvSpPr/>
            <p:nvPr/>
          </p:nvSpPr>
          <p:spPr>
            <a:xfrm>
              <a:off x="1039320" y="2651760"/>
              <a:ext cx="392868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18" name="Pfeil nach rechts 52"/>
            <p:cNvSpPr/>
            <p:nvPr/>
          </p:nvSpPr>
          <p:spPr>
            <a:xfrm>
              <a:off x="4497480" y="3563640"/>
              <a:ext cx="4654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19" name="Pfeil nach rechts 53"/>
            <p:cNvSpPr/>
            <p:nvPr/>
          </p:nvSpPr>
          <p:spPr>
            <a:xfrm>
              <a:off x="4507920" y="4003200"/>
              <a:ext cx="4471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20" name="Freihandform 54"/>
            <p:cNvSpPr/>
            <p:nvPr/>
          </p:nvSpPr>
          <p:spPr>
            <a:xfrm rot="16200000">
              <a:off x="4912200" y="3237120"/>
              <a:ext cx="1245960" cy="334800"/>
            </a:xfrm>
            <a:custGeom>
              <a:avLst/>
              <a:gdLst>
                <a:gd name="textAreaLeft" fmla="*/ 0 w 1245960"/>
                <a:gd name="textAreaRight" fmla="*/ 1246680 w 1245960"/>
                <a:gd name="textAreaTop" fmla="*/ 0 h 334800"/>
                <a:gd name="textAreaBottom" fmla="*/ 335520 h 334800"/>
              </a:gdLst>
              <a:ahLst/>
              <a:rect l="textAreaLeft" t="textAreaTop" r="textAreaRight" b="textAreaBottom"/>
              <a:pathLst>
                <a:path w="1226820" h="289560">
                  <a:moveTo>
                    <a:pt x="160020" y="289560"/>
                  </a:moveTo>
                  <a:lnTo>
                    <a:pt x="990600" y="285750"/>
                  </a:lnTo>
                  <a:lnTo>
                    <a:pt x="1226820" y="0"/>
                  </a:lnTo>
                  <a:lnTo>
                    <a:pt x="739140" y="0"/>
                  </a:lnTo>
                  <a:lnTo>
                    <a:pt x="571500" y="53340"/>
                  </a:lnTo>
                  <a:lnTo>
                    <a:pt x="419100" y="0"/>
                  </a:lnTo>
                  <a:lnTo>
                    <a:pt x="0" y="3810"/>
                  </a:lnTo>
                  <a:lnTo>
                    <a:pt x="160020" y="289560"/>
                  </a:lnTo>
                  <a:close/>
                </a:path>
              </a:pathLst>
            </a:custGeom>
            <a:solidFill>
              <a:schemeClr val="accent2">
                <a:lumMod val="40000"/>
                <a:lumOff val="60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defTabSz="685800">
                <a:lnSpc>
                  <a:spcPct val="100000"/>
                </a:lnSpc>
              </a:pPr>
              <a:r>
                <a:rPr b="0" lang="en-US" sz="1500" spc="-1" strike="noStrike">
                  <a:solidFill>
                    <a:schemeClr val="dk1"/>
                  </a:solidFill>
                  <a:latin typeface="Arial"/>
                  <a:ea typeface="Arial"/>
                </a:rPr>
                <a:t>ALU</a:t>
              </a:r>
              <a:endParaRPr b="0" lang="en-GB" sz="1500" spc="-1" strike="noStrike">
                <a:solidFill>
                  <a:srgbClr val="000000"/>
                </a:solidFill>
                <a:latin typeface="Arial"/>
              </a:endParaRPr>
            </a:p>
          </p:txBody>
        </p:sp>
        <p:sp>
          <p:nvSpPr>
            <p:cNvPr id="221" name="Pfeil nach rechts 55"/>
            <p:cNvSpPr/>
            <p:nvPr/>
          </p:nvSpPr>
          <p:spPr>
            <a:xfrm>
              <a:off x="5189040" y="2863440"/>
              <a:ext cx="1731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22" name="Pfeil nach rechts 56"/>
            <p:cNvSpPr/>
            <p:nvPr/>
          </p:nvSpPr>
          <p:spPr>
            <a:xfrm>
              <a:off x="5208840" y="3745800"/>
              <a:ext cx="163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23" name="Rechteck 57"/>
            <p:cNvSpPr/>
            <p:nvPr/>
          </p:nvSpPr>
          <p:spPr>
            <a:xfrm>
              <a:off x="5915160" y="3183120"/>
              <a:ext cx="57960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ALU output</a:t>
              </a:r>
              <a:endParaRPr b="0" lang="en-GB" sz="1100" spc="-1" strike="noStrike">
                <a:solidFill>
                  <a:srgbClr val="000000"/>
                </a:solidFill>
                <a:latin typeface="Arial"/>
              </a:endParaRPr>
            </a:p>
          </p:txBody>
        </p:sp>
        <p:sp>
          <p:nvSpPr>
            <p:cNvPr id="224" name="Pfeil nach rechts 58"/>
            <p:cNvSpPr/>
            <p:nvPr/>
          </p:nvSpPr>
          <p:spPr>
            <a:xfrm>
              <a:off x="5703840" y="3334680"/>
              <a:ext cx="20772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25" name="Rechteck 59"/>
            <p:cNvSpPr/>
            <p:nvPr/>
          </p:nvSpPr>
          <p:spPr>
            <a:xfrm>
              <a:off x="6837840" y="3144960"/>
              <a:ext cx="659160" cy="1398240"/>
            </a:xfrm>
            <a:prstGeom prst="rect">
              <a:avLst/>
            </a:prstGeom>
            <a:solidFill>
              <a:schemeClr val="bg1">
                <a:lumMod val="85000"/>
              </a:schemeClr>
            </a:solid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Data Memory</a:t>
              </a:r>
              <a:endParaRPr b="0" lang="en-GB" sz="1100" spc="-1" strike="noStrike">
                <a:solidFill>
                  <a:srgbClr val="000000"/>
                </a:solidFill>
                <a:latin typeface="Arial"/>
              </a:endParaRPr>
            </a:p>
          </p:txBody>
        </p:sp>
        <p:sp>
          <p:nvSpPr>
            <p:cNvPr id="226" name="Pfeil nach rechts 60"/>
            <p:cNvSpPr/>
            <p:nvPr/>
          </p:nvSpPr>
          <p:spPr>
            <a:xfrm>
              <a:off x="6505920" y="3348000"/>
              <a:ext cx="322560" cy="185040"/>
            </a:xfrm>
            <a:prstGeom prst="rightArrow">
              <a:avLst>
                <a:gd name="adj1" fmla="val 50000"/>
                <a:gd name="adj2" fmla="val 50000"/>
              </a:avLst>
            </a:prstGeom>
            <a:solidFill>
              <a:srgbClr val="ffc000"/>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27" name="Rechteck 62"/>
            <p:cNvSpPr/>
            <p:nvPr/>
          </p:nvSpPr>
          <p:spPr>
            <a:xfrm>
              <a:off x="4583160" y="3619080"/>
              <a:ext cx="7488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28" name="Rechteck 63"/>
            <p:cNvSpPr/>
            <p:nvPr/>
          </p:nvSpPr>
          <p:spPr>
            <a:xfrm>
              <a:off x="7723800" y="3169080"/>
              <a:ext cx="444240" cy="53712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LMD</a:t>
              </a:r>
              <a:endParaRPr b="0" lang="en-GB" sz="1100" spc="-1" strike="noStrike">
                <a:solidFill>
                  <a:srgbClr val="000000"/>
                </a:solidFill>
                <a:latin typeface="Arial"/>
              </a:endParaRPr>
            </a:p>
          </p:txBody>
        </p:sp>
        <p:sp>
          <p:nvSpPr>
            <p:cNvPr id="229" name="Pfeil nach rechts 64"/>
            <p:cNvSpPr/>
            <p:nvPr/>
          </p:nvSpPr>
          <p:spPr>
            <a:xfrm>
              <a:off x="7505280" y="3343320"/>
              <a:ext cx="20808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30" name="Pfeil nach rechts 65"/>
            <p:cNvSpPr/>
            <p:nvPr/>
          </p:nvSpPr>
          <p:spPr>
            <a:xfrm>
              <a:off x="8176320" y="3353400"/>
              <a:ext cx="207720" cy="185040"/>
            </a:xfrm>
            <a:prstGeom prst="rightArrow">
              <a:avLst>
                <a:gd name="adj1" fmla="val 50000"/>
                <a:gd name="adj2" fmla="val 50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nvGrpSpPr>
            <p:cNvPr id="231" name="Gruppieren 66"/>
            <p:cNvGrpSpPr/>
            <p:nvPr/>
          </p:nvGrpSpPr>
          <p:grpSpPr>
            <a:xfrm>
              <a:off x="8335440" y="2842560"/>
              <a:ext cx="323280" cy="811440"/>
              <a:chOff x="8335440" y="2842560"/>
              <a:chExt cx="323280" cy="811440"/>
            </a:xfrm>
          </p:grpSpPr>
          <p:sp>
            <p:nvSpPr>
              <p:cNvPr id="232" name="Textfeld 67"/>
              <p:cNvSpPr/>
              <p:nvPr/>
            </p:nvSpPr>
            <p:spPr>
              <a:xfrm>
                <a:off x="8335440" y="2904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233" name="Gerade Verbindung 117"/>
              <p:cNvCxnSpPr/>
              <p:nvPr/>
            </p:nvCxnSpPr>
            <p:spPr>
              <a:xfrm>
                <a:off x="8389440" y="2842560"/>
                <a:ext cx="720" cy="811800"/>
              </a:xfrm>
              <a:prstGeom prst="straightConnector1">
                <a:avLst/>
              </a:prstGeom>
              <a:ln w="9525">
                <a:solidFill>
                  <a:srgbClr val="000000"/>
                </a:solidFill>
                <a:round/>
              </a:ln>
            </p:spPr>
          </p:cxnSp>
          <p:cxnSp>
            <p:nvCxnSpPr>
              <p:cNvPr id="234" name="Gerade Verbindung 119"/>
              <p:cNvCxnSpPr/>
              <p:nvPr/>
            </p:nvCxnSpPr>
            <p:spPr>
              <a:xfrm>
                <a:off x="8389440" y="2842560"/>
                <a:ext cx="216720" cy="187920"/>
              </a:xfrm>
              <a:prstGeom prst="straightConnector1">
                <a:avLst/>
              </a:prstGeom>
              <a:ln w="9525">
                <a:solidFill>
                  <a:srgbClr val="000000"/>
                </a:solidFill>
                <a:round/>
              </a:ln>
            </p:spPr>
          </p:cxnSp>
          <p:cxnSp>
            <p:nvCxnSpPr>
              <p:cNvPr id="235" name="Gerade Verbindung 121"/>
              <p:cNvCxnSpPr/>
              <p:nvPr/>
            </p:nvCxnSpPr>
            <p:spPr>
              <a:xfrm>
                <a:off x="8605440" y="3029760"/>
                <a:ext cx="720" cy="437400"/>
              </a:xfrm>
              <a:prstGeom prst="straightConnector1">
                <a:avLst/>
              </a:prstGeom>
              <a:ln w="9525">
                <a:solidFill>
                  <a:srgbClr val="000000"/>
                </a:solidFill>
                <a:round/>
              </a:ln>
            </p:spPr>
          </p:cxnSp>
          <p:cxnSp>
            <p:nvCxnSpPr>
              <p:cNvPr id="236" name="Gerade Verbindung 122"/>
              <p:cNvCxnSpPr/>
              <p:nvPr/>
            </p:nvCxnSpPr>
            <p:spPr>
              <a:xfrm flipV="1">
                <a:off x="8389440" y="3466440"/>
                <a:ext cx="216720" cy="187920"/>
              </a:xfrm>
              <a:prstGeom prst="straightConnector1">
                <a:avLst/>
              </a:prstGeom>
              <a:ln w="9525">
                <a:solidFill>
                  <a:srgbClr val="000000"/>
                </a:solidFill>
                <a:round/>
              </a:ln>
            </p:spPr>
          </p:cxnSp>
        </p:grpSp>
        <p:grpSp>
          <p:nvGrpSpPr>
            <p:cNvPr id="237" name="Gruppieren 72"/>
            <p:cNvGrpSpPr/>
            <p:nvPr/>
          </p:nvGrpSpPr>
          <p:grpSpPr>
            <a:xfrm>
              <a:off x="6752160" y="1987200"/>
              <a:ext cx="323280" cy="811440"/>
              <a:chOff x="6752160" y="1987200"/>
              <a:chExt cx="323280" cy="811440"/>
            </a:xfrm>
          </p:grpSpPr>
          <p:sp>
            <p:nvSpPr>
              <p:cNvPr id="238" name="Textfeld 73"/>
              <p:cNvSpPr/>
              <p:nvPr/>
            </p:nvSpPr>
            <p:spPr>
              <a:xfrm>
                <a:off x="6752160" y="2049840"/>
                <a:ext cx="32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200" spc="-1" strike="noStrike">
                    <a:solidFill>
                      <a:srgbClr val="000000"/>
                    </a:solidFill>
                    <a:latin typeface="Arial"/>
                    <a:ea typeface="Arial"/>
                  </a:rPr>
                  <a:t>M</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U</a:t>
                </a:r>
                <a:endParaRPr b="0" lang="en-GB" sz="1200" spc="-1" strike="noStrike">
                  <a:solidFill>
                    <a:srgbClr val="000000"/>
                  </a:solidFill>
                  <a:latin typeface="Arial"/>
                </a:endParaRPr>
              </a:p>
              <a:p>
                <a:pPr>
                  <a:lnSpc>
                    <a:spcPct val="100000"/>
                  </a:lnSpc>
                </a:pPr>
                <a:r>
                  <a:rPr b="0" lang="de-DE" sz="1200" spc="-1" strike="noStrike">
                    <a:solidFill>
                      <a:srgbClr val="000000"/>
                    </a:solidFill>
                    <a:latin typeface="Arial"/>
                    <a:ea typeface="Arial"/>
                  </a:rPr>
                  <a:t>x</a:t>
                </a:r>
                <a:endParaRPr b="0" lang="en-GB" sz="1200" spc="-1" strike="noStrike">
                  <a:solidFill>
                    <a:srgbClr val="000000"/>
                  </a:solidFill>
                  <a:latin typeface="Arial"/>
                </a:endParaRPr>
              </a:p>
            </p:txBody>
          </p:sp>
          <p:cxnSp>
            <p:nvCxnSpPr>
              <p:cNvPr id="239" name="Gerade Verbindung 117"/>
              <p:cNvCxnSpPr/>
              <p:nvPr/>
            </p:nvCxnSpPr>
            <p:spPr>
              <a:xfrm>
                <a:off x="6806160" y="1987200"/>
                <a:ext cx="720" cy="811800"/>
              </a:xfrm>
              <a:prstGeom prst="straightConnector1">
                <a:avLst/>
              </a:prstGeom>
              <a:ln w="9525">
                <a:solidFill>
                  <a:srgbClr val="000000"/>
                </a:solidFill>
                <a:round/>
              </a:ln>
            </p:spPr>
          </p:cxnSp>
          <p:cxnSp>
            <p:nvCxnSpPr>
              <p:cNvPr id="240" name="Gerade Verbindung 119"/>
              <p:cNvCxnSpPr/>
              <p:nvPr/>
            </p:nvCxnSpPr>
            <p:spPr>
              <a:xfrm>
                <a:off x="6806160" y="1987200"/>
                <a:ext cx="216720" cy="187920"/>
              </a:xfrm>
              <a:prstGeom prst="straightConnector1">
                <a:avLst/>
              </a:prstGeom>
              <a:ln w="9525">
                <a:solidFill>
                  <a:srgbClr val="000000"/>
                </a:solidFill>
                <a:round/>
              </a:ln>
            </p:spPr>
          </p:cxnSp>
          <p:cxnSp>
            <p:nvCxnSpPr>
              <p:cNvPr id="241" name="Gerade Verbindung 121"/>
              <p:cNvCxnSpPr/>
              <p:nvPr/>
            </p:nvCxnSpPr>
            <p:spPr>
              <a:xfrm>
                <a:off x="7022160" y="2174400"/>
                <a:ext cx="720" cy="437400"/>
              </a:xfrm>
              <a:prstGeom prst="straightConnector1">
                <a:avLst/>
              </a:prstGeom>
              <a:ln w="9525">
                <a:solidFill>
                  <a:srgbClr val="000000"/>
                </a:solidFill>
                <a:round/>
              </a:ln>
            </p:spPr>
          </p:cxnSp>
          <p:cxnSp>
            <p:nvCxnSpPr>
              <p:cNvPr id="242" name="Gerade Verbindung 122"/>
              <p:cNvCxnSpPr/>
              <p:nvPr/>
            </p:nvCxnSpPr>
            <p:spPr>
              <a:xfrm flipV="1">
                <a:off x="6806160" y="2611080"/>
                <a:ext cx="216720" cy="187920"/>
              </a:xfrm>
              <a:prstGeom prst="straightConnector1">
                <a:avLst/>
              </a:prstGeom>
              <a:ln w="9525">
                <a:solidFill>
                  <a:srgbClr val="000000"/>
                </a:solidFill>
                <a:round/>
              </a:ln>
            </p:spPr>
          </p:cxnSp>
        </p:grpSp>
        <p:sp>
          <p:nvSpPr>
            <p:cNvPr id="243" name="Rechteckiger Pfeil 78"/>
            <p:cNvSpPr/>
            <p:nvPr/>
          </p:nvSpPr>
          <p:spPr>
            <a:xfrm>
              <a:off x="6545880" y="2402280"/>
              <a:ext cx="241200" cy="1001880"/>
            </a:xfrm>
            <a:prstGeom prst="bentArrow">
              <a:avLst>
                <a:gd name="adj1" fmla="val 38946"/>
                <a:gd name="adj2" fmla="val 43000"/>
                <a:gd name="adj3" fmla="val 33599"/>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44" name="Rechteck 80"/>
            <p:cNvSpPr/>
            <p:nvPr/>
          </p:nvSpPr>
          <p:spPr>
            <a:xfrm flipH="1">
              <a:off x="1019520" y="2718000"/>
              <a:ext cx="52920" cy="5112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25560" bIns="25560" anchor="t">
              <a:noAutofit/>
            </a:bodyPr>
            <a:p>
              <a:pPr algn="r" defTabSz="685800">
                <a:lnSpc>
                  <a:spcPct val="100000"/>
                </a:lnSpc>
              </a:pPr>
              <a:endParaRPr b="0" lang="de-DE" sz="1500" spc="-1" strike="noStrike">
                <a:solidFill>
                  <a:schemeClr val="dk1"/>
                </a:solidFill>
                <a:latin typeface="Arial"/>
                <a:ea typeface="Arial"/>
              </a:endParaRPr>
            </a:p>
          </p:txBody>
        </p:sp>
        <p:sp>
          <p:nvSpPr>
            <p:cNvPr id="245" name="Pfeil nach rechts 81"/>
            <p:cNvSpPr/>
            <p:nvPr/>
          </p:nvSpPr>
          <p:spPr>
            <a:xfrm>
              <a:off x="6639120" y="2933640"/>
              <a:ext cx="1744560" cy="185040"/>
            </a:xfrm>
            <a:prstGeom prst="rightArrow">
              <a:avLst>
                <a:gd name="adj1" fmla="val 50000"/>
                <a:gd name="adj2" fmla="val 50000"/>
              </a:avLst>
            </a:prstGeom>
            <a:no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46" name="Rechteck 82"/>
            <p:cNvSpPr/>
            <p:nvPr/>
          </p:nvSpPr>
          <p:spPr>
            <a:xfrm>
              <a:off x="6616080" y="2987640"/>
              <a:ext cx="45000" cy="691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47" name="Rechteck 83"/>
            <p:cNvSpPr/>
            <p:nvPr/>
          </p:nvSpPr>
          <p:spPr>
            <a:xfrm>
              <a:off x="6509880" y="3395880"/>
              <a:ext cx="133200" cy="8208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48" name="180-Grad-Pfeil 84"/>
            <p:cNvSpPr/>
            <p:nvPr/>
          </p:nvSpPr>
          <p:spPr>
            <a:xfrm flipH="1" flipV="1" rot="5400000">
              <a:off x="2394360" y="3958920"/>
              <a:ext cx="927000" cy="644400"/>
            </a:xfrm>
            <a:prstGeom prst="uturnArrow">
              <a:avLst>
                <a:gd name="adj1" fmla="val 16662"/>
                <a:gd name="adj2" fmla="val 17541"/>
                <a:gd name="adj3" fmla="val 15503"/>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49" name="180-Grad-Pfeil 85"/>
            <p:cNvSpPr/>
            <p:nvPr/>
          </p:nvSpPr>
          <p:spPr>
            <a:xfrm flipH="1" rot="5400000">
              <a:off x="6808680" y="1795320"/>
              <a:ext cx="862920" cy="438120"/>
            </a:xfrm>
            <a:prstGeom prst="uturnArrow">
              <a:avLst>
                <a:gd name="adj1" fmla="val 25000"/>
                <a:gd name="adj2" fmla="val 13246"/>
                <a:gd name="adj3" fmla="val 0"/>
                <a:gd name="adj4" fmla="val 43750"/>
                <a:gd name="adj5" fmla="val 75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0" name="Pfeil nach rechts 86"/>
            <p:cNvSpPr/>
            <p:nvPr/>
          </p:nvSpPr>
          <p:spPr>
            <a:xfrm>
              <a:off x="637200" y="1582200"/>
              <a:ext cx="6513120" cy="105120"/>
            </a:xfrm>
            <a:prstGeom prst="rightArrow">
              <a:avLst>
                <a:gd name="adj1" fmla="val 100000"/>
                <a:gd name="adj2" fmla="val 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51" name="180-Grad-Pfeil 87"/>
            <p:cNvSpPr/>
            <p:nvPr/>
          </p:nvSpPr>
          <p:spPr>
            <a:xfrm flipH="1" rot="5400000">
              <a:off x="7939440" y="3752640"/>
              <a:ext cx="1555920" cy="438120"/>
            </a:xfrm>
            <a:prstGeom prst="uturnArrow">
              <a:avLst>
                <a:gd name="adj1" fmla="val 25000"/>
                <a:gd name="adj2" fmla="val 13246"/>
                <a:gd name="adj3" fmla="val 0"/>
                <a:gd name="adj4" fmla="val 43750"/>
                <a:gd name="adj5" fmla="val 7500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2" name="Pfeil nach rechts 88"/>
            <p:cNvSpPr/>
            <p:nvPr/>
          </p:nvSpPr>
          <p:spPr>
            <a:xfrm>
              <a:off x="3028680" y="4642200"/>
              <a:ext cx="5469840" cy="108000"/>
            </a:xfrm>
            <a:prstGeom prst="rightArrow">
              <a:avLst>
                <a:gd name="adj1" fmla="val 100000"/>
                <a:gd name="adj2" fmla="val 0"/>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sp>
          <p:nvSpPr>
            <p:cNvPr id="253" name="180-Grad-Pfeil 89"/>
            <p:cNvSpPr/>
            <p:nvPr/>
          </p:nvSpPr>
          <p:spPr>
            <a:xfrm flipH="1" rot="16200000">
              <a:off x="-439560" y="2228760"/>
              <a:ext cx="1937520" cy="644400"/>
            </a:xfrm>
            <a:prstGeom prst="uturnArrow">
              <a:avLst>
                <a:gd name="adj1" fmla="val 16662"/>
                <a:gd name="adj2" fmla="val 17541"/>
                <a:gd name="adj3" fmla="val 15503"/>
                <a:gd name="adj4" fmla="val 43750"/>
                <a:gd name="adj5" fmla="val 47294"/>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4" name="Rechteck 90"/>
            <p:cNvSpPr/>
            <p:nvPr/>
          </p:nvSpPr>
          <p:spPr>
            <a:xfrm flipH="1">
              <a:off x="812880" y="1587600"/>
              <a:ext cx="69120" cy="1022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5" name="Rechteck 91"/>
            <p:cNvSpPr/>
            <p:nvPr/>
          </p:nvSpPr>
          <p:spPr>
            <a:xfrm>
              <a:off x="8415360" y="4652640"/>
              <a:ext cx="148680" cy="9180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6" name="Rechteck 92"/>
            <p:cNvSpPr/>
            <p:nvPr/>
          </p:nvSpPr>
          <p:spPr>
            <a:xfrm>
              <a:off x="2913480" y="4642200"/>
              <a:ext cx="181800" cy="10224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7" name="Rechteck 93"/>
            <p:cNvSpPr/>
            <p:nvPr/>
          </p:nvSpPr>
          <p:spPr>
            <a:xfrm flipH="1">
              <a:off x="7110360" y="1593360"/>
              <a:ext cx="69120" cy="82440"/>
            </a:xfrm>
            <a:prstGeom prst="rect">
              <a:avLst/>
            </a:prstGeom>
            <a:solidFill>
              <a:schemeClr val="accent1">
                <a:lumMod val="40000"/>
                <a:lumOff val="60000"/>
              </a:schemeClr>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58" name="Rechteck 94"/>
            <p:cNvSpPr/>
            <p:nvPr/>
          </p:nvSpPr>
          <p:spPr>
            <a:xfrm>
              <a:off x="5184720" y="1731960"/>
              <a:ext cx="622080" cy="430560"/>
            </a:xfrm>
            <a:prstGeom prst="rect">
              <a:avLst/>
            </a:prstGeom>
            <a:noFill/>
            <a:ln w="9525">
              <a:solidFill>
                <a:srgbClr val="000000"/>
              </a:solidFill>
              <a:round/>
            </a:ln>
          </p:spPr>
          <p:style>
            <a:lnRef idx="0"/>
            <a:fillRef idx="0"/>
            <a:effectRef idx="0"/>
            <a:fontRef idx="minor"/>
          </p:style>
          <p:txBody>
            <a:bodyPr numCol="1" spcCol="0" lIns="68760" rIns="68760" tIns="34200" bIns="34200" anchor="ctr">
              <a:noAutofit/>
            </a:bodyPr>
            <a:p>
              <a:pPr algn="ctr">
                <a:lnSpc>
                  <a:spcPct val="100000"/>
                </a:lnSpc>
              </a:pPr>
              <a:r>
                <a:rPr b="0" lang="en-US" sz="1100" spc="-1" strike="noStrike">
                  <a:solidFill>
                    <a:srgbClr val="000000"/>
                  </a:solidFill>
                  <a:latin typeface="Arial"/>
                  <a:ea typeface="Arial"/>
                </a:rPr>
                <a:t>Branch</a:t>
              </a:r>
              <a:endParaRPr b="0" lang="en-GB" sz="1100" spc="-1" strike="noStrike">
                <a:solidFill>
                  <a:srgbClr val="000000"/>
                </a:solidFill>
                <a:latin typeface="Arial"/>
              </a:endParaRPr>
            </a:p>
            <a:p>
              <a:pPr algn="ctr">
                <a:lnSpc>
                  <a:spcPct val="100000"/>
                </a:lnSpc>
              </a:pPr>
              <a:r>
                <a:rPr b="0" lang="en-US" sz="1100" spc="-1" strike="noStrike">
                  <a:solidFill>
                    <a:srgbClr val="000000"/>
                  </a:solidFill>
                  <a:latin typeface="Arial"/>
                  <a:ea typeface="Arial"/>
                </a:rPr>
                <a:t>Taken?</a:t>
              </a:r>
              <a:endParaRPr b="0" lang="en-GB" sz="1100" spc="-1" strike="noStrike">
                <a:solidFill>
                  <a:srgbClr val="000000"/>
                </a:solidFill>
                <a:latin typeface="Arial"/>
              </a:endParaRPr>
            </a:p>
          </p:txBody>
        </p:sp>
        <p:sp>
          <p:nvSpPr>
            <p:cNvPr id="259" name="Rechteckiger Pfeil 97"/>
            <p:cNvSpPr/>
            <p:nvPr/>
          </p:nvSpPr>
          <p:spPr>
            <a:xfrm>
              <a:off x="4726800" y="1972080"/>
              <a:ext cx="449280" cy="1646280"/>
            </a:xfrm>
            <a:prstGeom prst="bentArrow">
              <a:avLst>
                <a:gd name="adj1" fmla="val 18276"/>
                <a:gd name="adj2" fmla="val 14669"/>
                <a:gd name="adj3" fmla="val 15184"/>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60" name="Rechteckiger Pfeil 98"/>
            <p:cNvSpPr/>
            <p:nvPr/>
          </p:nvSpPr>
          <p:spPr>
            <a:xfrm>
              <a:off x="4591440" y="1788480"/>
              <a:ext cx="590040" cy="1338840"/>
            </a:xfrm>
            <a:prstGeom prst="bentArrow">
              <a:avLst>
                <a:gd name="adj1" fmla="val 13684"/>
                <a:gd name="adj2" fmla="val 11957"/>
                <a:gd name="adj3" fmla="val 12225"/>
                <a:gd name="adj4" fmla="val 15238"/>
              </a:avLst>
            </a:prstGeom>
            <a:solidFill>
              <a:schemeClr val="bg1"/>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cxnSp>
          <p:nvCxnSpPr>
            <p:cNvPr id="261" name="Gewinkelter Verbinder 6"/>
            <p:cNvCxnSpPr>
              <a:stCxn id="258" idx="3"/>
              <a:endCxn id="238" idx="0"/>
            </p:cNvCxnSpPr>
            <p:nvPr/>
          </p:nvCxnSpPr>
          <p:spPr>
            <a:xfrm>
              <a:off x="5806800" y="1947240"/>
              <a:ext cx="1107360" cy="102960"/>
            </a:xfrm>
            <a:prstGeom prst="bentConnector2">
              <a:avLst/>
            </a:prstGeom>
            <a:ln w="0">
              <a:solidFill>
                <a:srgbClr val="00508f"/>
              </a:solidFill>
              <a:tailEnd len="med" type="triangle" w="med"/>
            </a:ln>
          </p:spPr>
        </p:cxnSp>
        <p:sp>
          <p:nvSpPr>
            <p:cNvPr id="262" name="Rechteck 100"/>
            <p:cNvSpPr/>
            <p:nvPr/>
          </p:nvSpPr>
          <p:spPr>
            <a:xfrm>
              <a:off x="4741920" y="332820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63" name="Rechteck 101"/>
            <p:cNvSpPr/>
            <p:nvPr/>
          </p:nvSpPr>
          <p:spPr>
            <a:xfrm>
              <a:off x="4611600" y="2903040"/>
              <a:ext cx="59040" cy="301320"/>
            </a:xfrm>
            <a:prstGeom prst="rect">
              <a:avLst/>
            </a:prstGeom>
            <a:solidFill>
              <a:schemeClr val="bg1"/>
            </a:solidFill>
            <a:ln w="9525">
              <a:noFill/>
            </a:ln>
          </p:spPr>
          <p:style>
            <a:lnRef idx="0"/>
            <a:fillRef idx="0"/>
            <a:effectRef idx="0"/>
            <a:fontRef idx="minor"/>
          </p:style>
          <p:txBody>
            <a:bodyPr numCol="1" spcCol="0" lIns="68760" rIns="68760" tIns="34200" bIns="34200" anchor="t">
              <a:noAutofit/>
            </a:bodyPr>
            <a:p>
              <a:pPr algn="r" defTabSz="685800">
                <a:lnSpc>
                  <a:spcPct val="100000"/>
                </a:lnSpc>
              </a:pPr>
              <a:endParaRPr b="0" lang="de-DE" sz="1500" spc="-1" strike="noStrike">
                <a:solidFill>
                  <a:schemeClr val="dk1"/>
                </a:solidFill>
                <a:latin typeface="Arial"/>
                <a:ea typeface="Arial"/>
              </a:endParaRPr>
            </a:p>
          </p:txBody>
        </p:sp>
        <p:sp>
          <p:nvSpPr>
            <p:cNvPr id="264" name="Pfeil nach rechts 102"/>
            <p:cNvSpPr/>
            <p:nvPr/>
          </p:nvSpPr>
          <p:spPr>
            <a:xfrm>
              <a:off x="2706480" y="2163960"/>
              <a:ext cx="4080600" cy="185040"/>
            </a:xfrm>
            <a:prstGeom prst="rightArrow">
              <a:avLst>
                <a:gd name="adj1" fmla="val 42307"/>
                <a:gd name="adj2" fmla="val 50000"/>
              </a:avLst>
            </a:prstGeom>
            <a:solidFill>
              <a:schemeClr val="accent1">
                <a:lumMod val="40000"/>
                <a:lumOff val="60000"/>
              </a:schemeClr>
            </a:solidFill>
            <a:ln w="9525">
              <a:solidFill>
                <a:srgbClr val="000000"/>
              </a:solidFill>
              <a:round/>
            </a:ln>
          </p:spPr>
          <p:style>
            <a:lnRef idx="0"/>
            <a:fillRef idx="0"/>
            <a:effectRef idx="0"/>
            <a:fontRef idx="minor"/>
          </p:style>
          <p:txBody>
            <a:bodyPr numCol="1" spcCol="0" lIns="68760" rIns="68760" tIns="34200" bIns="34200" anchor="t">
              <a:noAutofit/>
            </a:bodyPr>
            <a:p>
              <a:pPr algn="r" defTabSz="685800">
                <a:lnSpc>
                  <a:spcPct val="100000"/>
                </a:lnSpc>
              </a:pPr>
              <a:endParaRPr b="0" lang="en-US" sz="1500" spc="-1" strike="noStrike">
                <a:solidFill>
                  <a:schemeClr val="dk1"/>
                </a:solidFill>
                <a:latin typeface="Arial"/>
                <a:ea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456</TotalTime>
  <Application>LibreOffice/7.6.5.2$Linux_X86_64 LibreOffice_project/60$Build-2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Daniel Müller-Gritschneder</dc:creator>
  <dc:description/>
  <dc:language>en-GB</dc:language>
  <cp:lastModifiedBy/>
  <dcterms:modified xsi:type="dcterms:W3CDTF">2024-04-24T21:28:12Z</dcterms:modified>
  <cp:revision>113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26</vt:i4>
  </property>
  <property fmtid="{D5CDD505-2E9C-101B-9397-08002B2CF9AE}" pid="4" name="PresentationFormat">
    <vt:lpwstr>Bildschirmpräsentation (16:9)</vt:lpwstr>
  </property>
  <property fmtid="{D5CDD505-2E9C-101B-9397-08002B2CF9AE}" pid="5" name="Slides">
    <vt:i4>26</vt:i4>
  </property>
</Properties>
</file>