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7" r:id="rId18"/>
    <p:sldId id="296" r:id="rId19"/>
    <p:sldId id="298" r:id="rId20"/>
    <p:sldId id="300" r:id="rId21"/>
    <p:sldId id="301" r:id="rId22"/>
    <p:sldId id="302" r:id="rId23"/>
    <p:sldId id="303" r:id="rId24"/>
    <p:sldId id="304" r:id="rId25"/>
    <p:sldId id="305" r:id="rId26"/>
    <p:sldId id="306" r:id="rId27"/>
    <p:sldId id="307" r:id="rId28"/>
    <p:sldId id="308" r:id="rId29"/>
    <p:sldId id="30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003" autoAdjust="0"/>
  </p:normalViewPr>
  <p:slideViewPr>
    <p:cSldViewPr snapToGrid="0">
      <p:cViewPr varScale="1">
        <p:scale>
          <a:sx n="52" d="100"/>
          <a:sy n="52"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FA945-3E51-41F4-B3AE-16CFEBBB0F5B}"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44001-A387-4DB6-AB23-596602E5E0F2}" type="slidenum">
              <a:rPr lang="en-US" smtClean="0"/>
              <a:t>‹#›</a:t>
            </a:fld>
            <a:endParaRPr lang="en-US"/>
          </a:p>
        </p:txBody>
      </p:sp>
    </p:spTree>
    <p:extLst>
      <p:ext uri="{BB962C8B-B14F-4D97-AF65-F5344CB8AC3E}">
        <p14:creationId xmlns:p14="http://schemas.microsoft.com/office/powerpoint/2010/main" val="143725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last we  started our tutorial on how to use shiny apps and we’ll be continuing that this week.</a:t>
            </a:r>
          </a:p>
        </p:txBody>
      </p:sp>
      <p:sp>
        <p:nvSpPr>
          <p:cNvPr id="4" name="Slide Number Placeholder 3"/>
          <p:cNvSpPr>
            <a:spLocks noGrp="1"/>
          </p:cNvSpPr>
          <p:nvPr>
            <p:ph type="sldNum" sz="quarter" idx="5"/>
          </p:nvPr>
        </p:nvSpPr>
        <p:spPr/>
        <p:txBody>
          <a:bodyPr/>
          <a:lstStyle/>
          <a:p>
            <a:fld id="{8EACF718-FD93-406E-A046-F862C3A1751B}" type="slidenum">
              <a:rPr lang="en-US" smtClean="0"/>
              <a:t>1</a:t>
            </a:fld>
            <a:endParaRPr lang="en-US"/>
          </a:p>
        </p:txBody>
      </p:sp>
    </p:spTree>
    <p:extLst>
      <p:ext uri="{BB962C8B-B14F-4D97-AF65-F5344CB8AC3E}">
        <p14:creationId xmlns:p14="http://schemas.microsoft.com/office/powerpoint/2010/main" val="3309901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-reactive values act as data streams that flow through your application. Changes in these values will initiate changes in other aspects of your application. </a:t>
            </a:r>
          </a:p>
          <a:p>
            <a:r>
              <a:rPr lang="en-US" dirty="0"/>
              <a:t>-the input list in your server function is a list of all reactive values and it contains their current state or value</a:t>
            </a:r>
          </a:p>
          <a:p>
            <a:r>
              <a:rPr lang="en-US" dirty="0"/>
              <a:t>-Reactive values can only be used inside of reactive functions which are specifically designed to handle reactive values</a:t>
            </a:r>
          </a:p>
          <a:p>
            <a:r>
              <a:rPr lang="en-US" dirty="0"/>
              <a:t>-reactive values will notify the observer when its value ahs changed. Then the observer will do whatever it is designed to do when a value changes, typically rerun a block of code and update an output. </a:t>
            </a:r>
          </a:p>
        </p:txBody>
      </p:sp>
      <p:sp>
        <p:nvSpPr>
          <p:cNvPr id="4" name="Slide Number Placeholder 3"/>
          <p:cNvSpPr>
            <a:spLocks noGrp="1"/>
          </p:cNvSpPr>
          <p:nvPr>
            <p:ph type="sldNum" sz="quarter" idx="5"/>
          </p:nvPr>
        </p:nvSpPr>
        <p:spPr/>
        <p:txBody>
          <a:bodyPr/>
          <a:lstStyle/>
          <a:p>
            <a:fld id="{DEB44001-A387-4DB6-AB23-596602E5E0F2}" type="slidenum">
              <a:rPr lang="en-US" smtClean="0"/>
              <a:t>10</a:t>
            </a:fld>
            <a:endParaRPr lang="en-US"/>
          </a:p>
        </p:txBody>
      </p:sp>
    </p:spTree>
    <p:extLst>
      <p:ext uri="{BB962C8B-B14F-4D97-AF65-F5344CB8AC3E}">
        <p14:creationId xmlns:p14="http://schemas.microsoft.com/office/powerpoint/2010/main" val="420648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only 7 functions dealing with reactivity that you’ll need to know in detail to completely control the level of reactivity in your application and we’ll go through each type one-by-one. However, there are a couple of things to keep in mind regardless of which kind of reactive function you are working with</a:t>
            </a:r>
          </a:p>
          <a:p>
            <a:endParaRPr lang="en-US" dirty="0"/>
          </a:p>
          <a:p>
            <a:r>
              <a:rPr lang="en-US" dirty="0"/>
              <a:t>-first, you will be using a chunk of code to build and rebuild an object</a:t>
            </a:r>
          </a:p>
          <a:p>
            <a:r>
              <a:rPr lang="en-US" dirty="0"/>
              <a:t>-once this object is created, it will respond to a certain set of reactive values</a:t>
            </a:r>
          </a:p>
          <a:p>
            <a:r>
              <a:rPr lang="en-US" dirty="0"/>
              <a:t>-in order to have a firm understanding of the reactivity in your application, you’ll need to know what code your function will be using to build and rebuild an object</a:t>
            </a:r>
          </a:p>
          <a:p>
            <a:r>
              <a:rPr lang="en-US" dirty="0"/>
              <a:t>-and what reactive values said object will respond to</a:t>
            </a:r>
          </a:p>
        </p:txBody>
      </p:sp>
      <p:sp>
        <p:nvSpPr>
          <p:cNvPr id="4" name="Slide Number Placeholder 3"/>
          <p:cNvSpPr>
            <a:spLocks noGrp="1"/>
          </p:cNvSpPr>
          <p:nvPr>
            <p:ph type="sldNum" sz="quarter" idx="5"/>
          </p:nvPr>
        </p:nvSpPr>
        <p:spPr/>
        <p:txBody>
          <a:bodyPr/>
          <a:lstStyle/>
          <a:p>
            <a:fld id="{DEB44001-A387-4DB6-AB23-596602E5E0F2}" type="slidenum">
              <a:rPr lang="en-US" smtClean="0"/>
              <a:t>11</a:t>
            </a:fld>
            <a:endParaRPr lang="en-US"/>
          </a:p>
        </p:txBody>
      </p:sp>
    </p:spTree>
    <p:extLst>
      <p:ext uri="{BB962C8B-B14F-4D97-AF65-F5344CB8AC3E}">
        <p14:creationId xmlns:p14="http://schemas.microsoft.com/office/powerpoint/2010/main" val="1685539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set of reactive functions that we’ll go over are a group that we’re already familiar with: render functions. With these functions, you’ll be passing some argument into the render function and get an output that is displayed on your shiny application. Some of the most commonly used are </a:t>
            </a:r>
            <a:r>
              <a:rPr lang="en-US" dirty="0" err="1"/>
              <a:t>renderPlot</a:t>
            </a:r>
            <a:r>
              <a:rPr lang="en-US" dirty="0"/>
              <a:t>, and </a:t>
            </a:r>
            <a:r>
              <a:rPr lang="en-US" dirty="0" err="1"/>
              <a:t>renderTable</a:t>
            </a:r>
            <a:endParaRPr lang="en-US" dirty="0"/>
          </a:p>
          <a:p>
            <a:endParaRPr lang="en-US" dirty="0"/>
          </a:p>
          <a:p>
            <a:r>
              <a:rPr lang="en-US" dirty="0"/>
              <a:t>-these functions take a single input, that is a block of code. This block of code is placed between the curly braces and can be as long of short as is needed to build the object being rendered. These functions will also respond to any reactive values that are inside of the block of code given in the curly brackets. Whenever a reactive value that is inside the code block is changed, the rendered object is made invalid and the code block is run again with the new reactive value. This is important to keep in mind, especially if you have a block of code that is hundreds of lines long as this can make your application run slowly.</a:t>
            </a:r>
          </a:p>
        </p:txBody>
      </p:sp>
      <p:sp>
        <p:nvSpPr>
          <p:cNvPr id="4" name="Slide Number Placeholder 3"/>
          <p:cNvSpPr>
            <a:spLocks noGrp="1"/>
          </p:cNvSpPr>
          <p:nvPr>
            <p:ph type="sldNum" sz="quarter" idx="5"/>
          </p:nvPr>
        </p:nvSpPr>
        <p:spPr/>
        <p:txBody>
          <a:bodyPr/>
          <a:lstStyle/>
          <a:p>
            <a:fld id="{DEB44001-A387-4DB6-AB23-596602E5E0F2}" type="slidenum">
              <a:rPr lang="en-US" smtClean="0"/>
              <a:t>12</a:t>
            </a:fld>
            <a:endParaRPr lang="en-US"/>
          </a:p>
        </p:txBody>
      </p:sp>
    </p:spTree>
    <p:extLst>
      <p:ext uri="{BB962C8B-B14F-4D97-AF65-F5344CB8AC3E}">
        <p14:creationId xmlns:p14="http://schemas.microsoft.com/office/powerpoint/2010/main" val="1690871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that process via an example. This is a very simple example, similar to the one that we went over last week, that has two reactive values, the slider value and a title that can be changed by the user. </a:t>
            </a:r>
          </a:p>
          <a:p>
            <a:endParaRPr lang="en-US" dirty="0"/>
          </a:p>
          <a:p>
            <a:r>
              <a:rPr lang="en-US" dirty="0"/>
              <a:t>OPEN EXAMPLE IN R AND EXPLAIN</a:t>
            </a:r>
          </a:p>
        </p:txBody>
      </p:sp>
      <p:sp>
        <p:nvSpPr>
          <p:cNvPr id="4" name="Slide Number Placeholder 3"/>
          <p:cNvSpPr>
            <a:spLocks noGrp="1"/>
          </p:cNvSpPr>
          <p:nvPr>
            <p:ph type="sldNum" sz="quarter" idx="5"/>
          </p:nvPr>
        </p:nvSpPr>
        <p:spPr/>
        <p:txBody>
          <a:bodyPr/>
          <a:lstStyle/>
          <a:p>
            <a:fld id="{DEB44001-A387-4DB6-AB23-596602E5E0F2}" type="slidenum">
              <a:rPr lang="en-US" smtClean="0"/>
              <a:t>13</a:t>
            </a:fld>
            <a:endParaRPr lang="en-US"/>
          </a:p>
        </p:txBody>
      </p:sp>
    </p:spTree>
    <p:extLst>
      <p:ext uri="{BB962C8B-B14F-4D97-AF65-F5344CB8AC3E}">
        <p14:creationId xmlns:p14="http://schemas.microsoft.com/office/powerpoint/2010/main" val="3975899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-Render functions make objects to display in your application</a:t>
            </a:r>
          </a:p>
          <a:p>
            <a:r>
              <a:rPr lang="en-US" dirty="0"/>
              <a:t>-Always save output to output$ whatever you named the output in the </a:t>
            </a:r>
            <a:r>
              <a:rPr lang="en-US" dirty="0" err="1"/>
              <a:t>ui</a:t>
            </a:r>
            <a:r>
              <a:rPr lang="en-US" dirty="0"/>
              <a:t> section as this is the only way to get a rendered object </a:t>
            </a:r>
            <a:r>
              <a:rPr lang="en-US" dirty="0" err="1"/>
              <a:t>ot</a:t>
            </a:r>
            <a:r>
              <a:rPr lang="en-US" dirty="0"/>
              <a:t> actually display in your </a:t>
            </a:r>
            <a:r>
              <a:rPr lang="en-US" dirty="0" err="1"/>
              <a:t>applicaiton</a:t>
            </a:r>
            <a:endParaRPr lang="en-US" dirty="0"/>
          </a:p>
          <a:p>
            <a:r>
              <a:rPr lang="en-US" dirty="0"/>
              <a:t>-Render functions make an observer that has a block of code associated with it</a:t>
            </a:r>
          </a:p>
          <a:p>
            <a:r>
              <a:rPr lang="en-US" dirty="0"/>
              <a:t>-This entire block of code is rerun every time the render object is notified that it is invalid. So, now let’s make things slightly more sophisticated.</a:t>
            </a:r>
          </a:p>
          <a:p>
            <a:endParaRPr lang="en-US" dirty="0"/>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14</a:t>
            </a:fld>
            <a:endParaRPr lang="en-US"/>
          </a:p>
        </p:txBody>
      </p:sp>
    </p:spTree>
    <p:extLst>
      <p:ext uri="{BB962C8B-B14F-4D97-AF65-F5344CB8AC3E}">
        <p14:creationId xmlns:p14="http://schemas.microsoft.com/office/powerpoint/2010/main" val="4138245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example, again similar to ones that we have seen previously, however this one has a single input again, but two outputs, one being the histogram and another being a set of summary statistics given by the summary function in r. If you’ll notice in the code, we call </a:t>
            </a:r>
            <a:r>
              <a:rPr lang="en-US" dirty="0" err="1"/>
              <a:t>rnorm</a:t>
            </a:r>
            <a:r>
              <a:rPr lang="en-US" dirty="0"/>
              <a:t>(</a:t>
            </a:r>
            <a:r>
              <a:rPr lang="en-US" dirty="0" err="1"/>
              <a:t>input$num</a:t>
            </a:r>
            <a:r>
              <a:rPr lang="en-US" dirty="0"/>
              <a:t>) in two places. This is important because that means that each time </a:t>
            </a:r>
            <a:r>
              <a:rPr lang="en-US" dirty="0" err="1"/>
              <a:t>input$num</a:t>
            </a:r>
            <a:r>
              <a:rPr lang="en-US" dirty="0"/>
              <a:t> is changed, it will subsequently run both portions of code and this means that the numbers associated with the histogram are not necessarily the same as the numbers used to calculate the summary statistics. Thus, it would be helpful if we could save the dataset generated by </a:t>
            </a:r>
            <a:r>
              <a:rPr lang="en-US" dirty="0" err="1"/>
              <a:t>rnorm</a:t>
            </a:r>
            <a:r>
              <a:rPr lang="en-US" dirty="0"/>
              <a:t>(</a:t>
            </a:r>
            <a:r>
              <a:rPr lang="en-US" dirty="0" err="1"/>
              <a:t>input$num</a:t>
            </a:r>
            <a:r>
              <a:rPr lang="en-US" dirty="0"/>
              <a:t>) to a variable so that we are using same dataset for each output. However we need to do this in such a way that we also tell out outputs that they are invalid when </a:t>
            </a:r>
            <a:r>
              <a:rPr lang="en-US" dirty="0" err="1"/>
              <a:t>input$num</a:t>
            </a:r>
            <a:r>
              <a:rPr lang="en-US" dirty="0"/>
              <a:t> changes, so we need to use a reactive function of some kind and it wont be as simple as saving your dataset to a variable. </a:t>
            </a:r>
          </a:p>
        </p:txBody>
      </p:sp>
      <p:sp>
        <p:nvSpPr>
          <p:cNvPr id="4" name="Slide Number Placeholder 3"/>
          <p:cNvSpPr>
            <a:spLocks noGrp="1"/>
          </p:cNvSpPr>
          <p:nvPr>
            <p:ph type="sldNum" sz="quarter" idx="5"/>
          </p:nvPr>
        </p:nvSpPr>
        <p:spPr/>
        <p:txBody>
          <a:bodyPr/>
          <a:lstStyle/>
          <a:p>
            <a:fld id="{DEB44001-A387-4DB6-AB23-596602E5E0F2}" type="slidenum">
              <a:rPr lang="en-US" smtClean="0"/>
              <a:t>15</a:t>
            </a:fld>
            <a:endParaRPr lang="en-US"/>
          </a:p>
        </p:txBody>
      </p:sp>
    </p:spTree>
    <p:extLst>
      <p:ext uri="{BB962C8B-B14F-4D97-AF65-F5344CB8AC3E}">
        <p14:creationId xmlns:p14="http://schemas.microsoft.com/office/powerpoint/2010/main" val="170580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reactive() function gives us the functionality that we need to save a reactive dataset. Just like render functions, we place a block on code inside curly brackets as an argument for the reactive function, then every time </a:t>
            </a:r>
            <a:r>
              <a:rPr lang="en-US" dirty="0" err="1"/>
              <a:t>input$num</a:t>
            </a:r>
            <a:r>
              <a:rPr lang="en-US" dirty="0"/>
              <a:t> is changed, this reactive function will be notified that it is invalid and notify subsequent output objects that they are invalid, then the output object will rerun the block of code associated with them and in the process, call the value of data(), then the reactive function will rerun its code to update the value of data and return that to the output objects, and whether the data save be a number, a matrix, or some other object (which is known as a reactive expression), it is updated and sends that updated value to any observers that have asked for it.</a:t>
            </a:r>
          </a:p>
          <a:p>
            <a:endParaRPr lang="en-US" dirty="0"/>
          </a:p>
          <a:p>
            <a:r>
              <a:rPr lang="en-US" dirty="0"/>
              <a:t>-reactive expressions are different from typical r objects and that’s because they are technically functions, so when calling a reactive expression, you’ll need to use </a:t>
            </a:r>
            <a:r>
              <a:rPr lang="en-US" dirty="0" err="1"/>
              <a:t>paretheses</a:t>
            </a:r>
            <a:r>
              <a:rPr lang="en-US" dirty="0"/>
              <a:t> as you would with any other function in R</a:t>
            </a:r>
          </a:p>
        </p:txBody>
      </p:sp>
      <p:sp>
        <p:nvSpPr>
          <p:cNvPr id="4" name="Slide Number Placeholder 3"/>
          <p:cNvSpPr>
            <a:spLocks noGrp="1"/>
          </p:cNvSpPr>
          <p:nvPr>
            <p:ph type="sldNum" sz="quarter" idx="5"/>
          </p:nvPr>
        </p:nvSpPr>
        <p:spPr/>
        <p:txBody>
          <a:bodyPr/>
          <a:lstStyle/>
          <a:p>
            <a:fld id="{DEB44001-A387-4DB6-AB23-596602E5E0F2}" type="slidenum">
              <a:rPr lang="en-US" smtClean="0"/>
              <a:t>16</a:t>
            </a:fld>
            <a:endParaRPr lang="en-US"/>
          </a:p>
        </p:txBody>
      </p:sp>
    </p:spTree>
    <p:extLst>
      <p:ext uri="{BB962C8B-B14F-4D97-AF65-F5344CB8AC3E}">
        <p14:creationId xmlns:p14="http://schemas.microsoft.com/office/powerpoint/2010/main" val="4253611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back to the second example, we can change the portion of the code that access </a:t>
            </a:r>
            <a:r>
              <a:rPr lang="en-US" dirty="0" err="1"/>
              <a:t>input$num</a:t>
            </a:r>
            <a:r>
              <a:rPr lang="en-US" dirty="0"/>
              <a:t> twice inside of the server function.</a:t>
            </a:r>
          </a:p>
          <a:p>
            <a:endParaRPr lang="en-US" dirty="0"/>
          </a:p>
          <a:p>
            <a:r>
              <a:rPr lang="en-US" dirty="0"/>
              <a:t>-instead of doing that, we can create our dataset using the reactive function and call that dataset using data(). This will allow our histogram and summary statistics to be updated using the same data. Now when our reactive expression created using the reactive function is notified that it is invalid, it will pass this notification onto our output objects created by our render functions that they are invalid. Then, the objects will rerun their code and call data() tog </a:t>
            </a:r>
            <a:r>
              <a:rPr lang="en-US" dirty="0" err="1"/>
              <a:t>enerate</a:t>
            </a:r>
            <a:r>
              <a:rPr lang="en-US" dirty="0"/>
              <a:t> their objects again. The reactive function will then update its value by rerunning the code block that is associated with it, in this case </a:t>
            </a:r>
            <a:r>
              <a:rPr lang="en-US" dirty="0" err="1"/>
              <a:t>rnorm</a:t>
            </a:r>
            <a:r>
              <a:rPr lang="en-US" dirty="0"/>
              <a:t>(</a:t>
            </a:r>
            <a:r>
              <a:rPr lang="en-US" dirty="0" err="1"/>
              <a:t>input$num</a:t>
            </a:r>
            <a:r>
              <a:rPr lang="en-US" dirty="0"/>
              <a:t>) and send those results to whichever object called it first, in this case it would be the object </a:t>
            </a:r>
            <a:r>
              <a:rPr lang="en-US" dirty="0" err="1"/>
              <a:t>output$hist</a:t>
            </a:r>
            <a:r>
              <a:rPr lang="en-US" dirty="0"/>
              <a:t>. </a:t>
            </a:r>
          </a:p>
          <a:p>
            <a:endParaRPr lang="en-US" dirty="0"/>
          </a:p>
          <a:p>
            <a:r>
              <a:rPr lang="en-US" dirty="0"/>
              <a:t>-Here is another way that reactive expressions differ from other types of r objects. They know whether or not they are invalid, so when the object created by </a:t>
            </a:r>
            <a:r>
              <a:rPr lang="en-US" dirty="0" err="1"/>
              <a:t>output$stats</a:t>
            </a:r>
            <a:r>
              <a:rPr lang="en-US" dirty="0"/>
              <a:t> calls for the value of data(), our reactive expression will not rerun its code again since it knows that it is still valid and will simply return the dataset that it computed when it was called by the object created by </a:t>
            </a:r>
            <a:r>
              <a:rPr lang="en-US" dirty="0" err="1"/>
              <a:t>output$hist</a:t>
            </a:r>
            <a:r>
              <a:rPr lang="en-US" dirty="0"/>
              <a:t>. </a:t>
            </a:r>
          </a:p>
        </p:txBody>
      </p:sp>
      <p:sp>
        <p:nvSpPr>
          <p:cNvPr id="4" name="Slide Number Placeholder 3"/>
          <p:cNvSpPr>
            <a:spLocks noGrp="1"/>
          </p:cNvSpPr>
          <p:nvPr>
            <p:ph type="sldNum" sz="quarter" idx="5"/>
          </p:nvPr>
        </p:nvSpPr>
        <p:spPr/>
        <p:txBody>
          <a:bodyPr/>
          <a:lstStyle/>
          <a:p>
            <a:fld id="{DEB44001-A387-4DB6-AB23-596602E5E0F2}" type="slidenum">
              <a:rPr lang="en-US" smtClean="0"/>
              <a:t>17</a:t>
            </a:fld>
            <a:endParaRPr lang="en-US"/>
          </a:p>
        </p:txBody>
      </p:sp>
    </p:spTree>
    <p:extLst>
      <p:ext uri="{BB962C8B-B14F-4D97-AF65-F5344CB8AC3E}">
        <p14:creationId xmlns:p14="http://schemas.microsoft.com/office/powerpoint/2010/main" val="3766740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quick recap on everything that we just covered concerning the reactive function</a:t>
            </a:r>
          </a:p>
          <a:p>
            <a:r>
              <a:rPr lang="en-US" dirty="0"/>
              <a:t>-reactive makes an object to use later in your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-Reactive expressions are themselves reactive, so we can use them to modularize your code and make it more efficient since they cache their values and prevent unnecessary reruns of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a reactive expression like a function</a:t>
            </a:r>
          </a:p>
          <a:p>
            <a:r>
              <a:rPr lang="en-US" dirty="0"/>
              <a:t>-</a:t>
            </a:r>
          </a:p>
        </p:txBody>
      </p:sp>
      <p:sp>
        <p:nvSpPr>
          <p:cNvPr id="4" name="Slide Number Placeholder 3"/>
          <p:cNvSpPr>
            <a:spLocks noGrp="1"/>
          </p:cNvSpPr>
          <p:nvPr>
            <p:ph type="sldNum" sz="quarter" idx="5"/>
          </p:nvPr>
        </p:nvSpPr>
        <p:spPr/>
        <p:txBody>
          <a:bodyPr/>
          <a:lstStyle/>
          <a:p>
            <a:fld id="{DEB44001-A387-4DB6-AB23-596602E5E0F2}" type="slidenum">
              <a:rPr lang="en-US" smtClean="0"/>
              <a:t>18</a:t>
            </a:fld>
            <a:endParaRPr lang="en-US"/>
          </a:p>
        </p:txBody>
      </p:sp>
    </p:spTree>
    <p:extLst>
      <p:ext uri="{BB962C8B-B14F-4D97-AF65-F5344CB8AC3E}">
        <p14:creationId xmlns:p14="http://schemas.microsoft.com/office/powerpoint/2010/main" val="3018021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back to our first example, the way that we currently have it written means that our plot will update whenever we change our title, however it may be the case that we want our histogram and title to update only when we change the slider value. To accomplish this, we simply introduce the isolate function into our title code. </a:t>
            </a:r>
          </a:p>
          <a:p>
            <a:endParaRPr lang="en-US" dirty="0"/>
          </a:p>
          <a:p>
            <a:r>
              <a:rPr lang="en-US" dirty="0"/>
              <a:t>-this will allow the title to change only when the slider value is changed, in other words, changing our title will not update our histogram and the title on the histogram will not change until a reactive value tells it that it is invalid. Once we wrap </a:t>
            </a:r>
            <a:r>
              <a:rPr lang="en-US" dirty="0" err="1"/>
              <a:t>input$title</a:t>
            </a:r>
            <a:r>
              <a:rPr lang="en-US" dirty="0"/>
              <a:t> in the isolate function, this makes </a:t>
            </a:r>
            <a:r>
              <a:rPr lang="en-US" dirty="0" err="1"/>
              <a:t>input$title</a:t>
            </a:r>
            <a:r>
              <a:rPr lang="en-US" dirty="0"/>
              <a:t> no longer reactive, so it cannot notify our output object that it is invalid, only </a:t>
            </a:r>
            <a:r>
              <a:rPr lang="en-US" dirty="0" err="1"/>
              <a:t>input$num</a:t>
            </a:r>
            <a:r>
              <a:rPr lang="en-US" dirty="0"/>
              <a:t> can do that now</a:t>
            </a:r>
          </a:p>
          <a:p>
            <a:endParaRPr lang="en-US" dirty="0"/>
          </a:p>
          <a:p>
            <a:r>
              <a:rPr lang="en-US" dirty="0"/>
              <a:t>SHOW IN EXAMPLE</a:t>
            </a:r>
          </a:p>
        </p:txBody>
      </p:sp>
      <p:sp>
        <p:nvSpPr>
          <p:cNvPr id="4" name="Slide Number Placeholder 3"/>
          <p:cNvSpPr>
            <a:spLocks noGrp="1"/>
          </p:cNvSpPr>
          <p:nvPr>
            <p:ph type="sldNum" sz="quarter" idx="5"/>
          </p:nvPr>
        </p:nvSpPr>
        <p:spPr/>
        <p:txBody>
          <a:bodyPr/>
          <a:lstStyle/>
          <a:p>
            <a:fld id="{DEB44001-A387-4DB6-AB23-596602E5E0F2}" type="slidenum">
              <a:rPr lang="en-US" smtClean="0"/>
              <a:t>19</a:t>
            </a:fld>
            <a:endParaRPr lang="en-US"/>
          </a:p>
        </p:txBody>
      </p:sp>
    </p:spTree>
    <p:extLst>
      <p:ext uri="{BB962C8B-B14F-4D97-AF65-F5344CB8AC3E}">
        <p14:creationId xmlns:p14="http://schemas.microsoft.com/office/powerpoint/2010/main" val="343486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learned </a:t>
            </a:r>
          </a:p>
          <a:p>
            <a:r>
              <a:rPr lang="en-US" dirty="0"/>
              <a:t>-how to build an application</a:t>
            </a:r>
          </a:p>
          <a:p>
            <a:r>
              <a:rPr lang="en-US" dirty="0"/>
              <a:t>-how to create reactive applications using input and output functions</a:t>
            </a:r>
          </a:p>
          <a:p>
            <a:r>
              <a:rPr lang="en-US" dirty="0"/>
              <a:t>-how to share your application using shinyapps.io so that others can utilize it </a:t>
            </a:r>
          </a:p>
          <a:p>
            <a:endParaRPr lang="en-US" dirty="0"/>
          </a:p>
          <a:p>
            <a:r>
              <a:rPr lang="en-US" dirty="0"/>
              <a:t>We also covered how shiny applications are maintained, using an open r session on either a computer or online server and we looked at a template that should be used for every shiny application that you create. Today, we’ll be focusing on the server function and creating more reactivity within your applications. </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EACF718-FD93-406E-A046-F862C3A175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185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covered how to create reactivity using render functions, </a:t>
            </a:r>
          </a:p>
          <a:p>
            <a:r>
              <a:rPr lang="en-US" dirty="0"/>
              <a:t>-how to extend that reactivity using the reactive function, and how to break that reactivity using the isolate function, </a:t>
            </a:r>
          </a:p>
          <a:p>
            <a:r>
              <a:rPr lang="en-US" dirty="0"/>
              <a:t>-so now we will move onto how to trigger additional code to run when a user inputs a value. This is code that your user often will never see and we’ll get into some examples in a minute. To accomplish this, we need to use a new type of input object, called an action button</a:t>
            </a:r>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20</a:t>
            </a:fld>
            <a:endParaRPr lang="en-US"/>
          </a:p>
        </p:txBody>
      </p:sp>
    </p:spTree>
    <p:extLst>
      <p:ext uri="{BB962C8B-B14F-4D97-AF65-F5344CB8AC3E}">
        <p14:creationId xmlns:p14="http://schemas.microsoft.com/office/powerpoint/2010/main" val="1965750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of action buttons is the same as that of </a:t>
            </a:r>
            <a:r>
              <a:rPr lang="en-US" dirty="0" err="1"/>
              <a:t>sliderInput</a:t>
            </a:r>
            <a:r>
              <a:rPr lang="en-US" dirty="0"/>
              <a:t> that we have used previously. You have an </a:t>
            </a:r>
            <a:r>
              <a:rPr lang="en-US" dirty="0" err="1"/>
              <a:t>inputID</a:t>
            </a:r>
            <a:r>
              <a:rPr lang="en-US" dirty="0"/>
              <a:t> that is for referencing within your code, as well as a label that will be displayed over the button itself. You can input this into the </a:t>
            </a:r>
            <a:r>
              <a:rPr lang="en-US" dirty="0" err="1"/>
              <a:t>ui</a:t>
            </a:r>
            <a:r>
              <a:rPr lang="en-US" dirty="0"/>
              <a:t> section of your application and run and you’d see the button with “click me!”, but nothing would happen if you clicked since you haven’t told the application what to do on the server side of things. </a:t>
            </a:r>
          </a:p>
          <a:p>
            <a:endParaRPr lang="en-US" dirty="0"/>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21</a:t>
            </a:fld>
            <a:endParaRPr lang="en-US"/>
          </a:p>
        </p:txBody>
      </p:sp>
    </p:spTree>
    <p:extLst>
      <p:ext uri="{BB962C8B-B14F-4D97-AF65-F5344CB8AC3E}">
        <p14:creationId xmlns:p14="http://schemas.microsoft.com/office/powerpoint/2010/main" val="3261552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observeEvent</a:t>
            </a:r>
            <a:r>
              <a:rPr lang="en-US" dirty="0"/>
              <a:t>() function enables the reactivity of the application to action buttons. It will trigger code to run on the server side when the event given in the argument is observed.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say we write a piece of code like this, then we have a reactive application, but it’s important to understand that </a:t>
            </a:r>
            <a:r>
              <a:rPr lang="en-US" dirty="0" err="1"/>
              <a:t>oberserveEvent</a:t>
            </a:r>
            <a:r>
              <a:rPr lang="en-US" dirty="0"/>
              <a:t> does NOT display anything on your application unless the object created by it is passed into a render function and subsequently called in the </a:t>
            </a:r>
            <a:r>
              <a:rPr lang="en-US" dirty="0" err="1"/>
              <a:t>ui</a:t>
            </a:r>
            <a:r>
              <a:rPr lang="en-US" dirty="0"/>
              <a:t> section of the code. You also don’t need to save the output of </a:t>
            </a:r>
            <a:r>
              <a:rPr lang="en-US" dirty="0" err="1"/>
              <a:t>observeEvent</a:t>
            </a:r>
            <a:r>
              <a:rPr lang="en-US" dirty="0"/>
              <a:t> to anything, it will keep track of its value on its own. For more detail on how to use action buttons in your own applications, I’ll refer you to this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NUMBER THING IN R CONSOLE WHEN USING </a:t>
            </a:r>
            <a:r>
              <a:rPr lang="en-US" dirty="0" err="1"/>
              <a:t>OBSERVEEvent</a:t>
            </a:r>
            <a:r>
              <a:rPr lang="en-US" dirty="0"/>
              <a:t> (NEVER WANT YOUR CODE TO DEPEND ON THE VALUE OF THE ACTION BUTTON, only on the fact that it was clicked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 TO ACTION BUTTON EXAMPLE IN R</a:t>
            </a:r>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22</a:t>
            </a:fld>
            <a:endParaRPr lang="en-US"/>
          </a:p>
        </p:txBody>
      </p:sp>
    </p:spTree>
    <p:extLst>
      <p:ext uri="{BB962C8B-B14F-4D97-AF65-F5344CB8AC3E}">
        <p14:creationId xmlns:p14="http://schemas.microsoft.com/office/powerpoint/2010/main" val="3230636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 is another function that is analogous to </a:t>
            </a:r>
            <a:r>
              <a:rPr lang="en-US" dirty="0" err="1"/>
              <a:t>observeEvent</a:t>
            </a:r>
            <a:r>
              <a:rPr lang="en-US" dirty="0"/>
              <a:t>(), it does the same thing, however its syntax is more similar to that of render functions, and the reactive and isolate functions that we talked about today in that it waits for some input value to change and when it does, it will rerun its code and be updated. You can use observe if you’d like, but </a:t>
            </a:r>
            <a:r>
              <a:rPr lang="en-US" dirty="0" err="1"/>
              <a:t>observeEvent</a:t>
            </a:r>
            <a:r>
              <a:rPr lang="en-US" dirty="0"/>
              <a:t> is more typical and arguably more intuitive in its design, so I recommend that.</a:t>
            </a:r>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23</a:t>
            </a:fld>
            <a:endParaRPr lang="en-US"/>
          </a:p>
        </p:txBody>
      </p:sp>
    </p:spTree>
    <p:extLst>
      <p:ext uri="{BB962C8B-B14F-4D97-AF65-F5344CB8AC3E}">
        <p14:creationId xmlns:p14="http://schemas.microsoft.com/office/powerpoint/2010/main" val="3734640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observeEvent</a:t>
            </a:r>
            <a:r>
              <a:rPr lang="en-US" dirty="0"/>
              <a:t>() triggers code to run in the background. This is useful for doing things like connecting to another server or downloading data that will be used in your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24</a:t>
            </a:fld>
            <a:endParaRPr lang="en-US"/>
          </a:p>
        </p:txBody>
      </p:sp>
    </p:spTree>
    <p:extLst>
      <p:ext uri="{BB962C8B-B14F-4D97-AF65-F5344CB8AC3E}">
        <p14:creationId xmlns:p14="http://schemas.microsoft.com/office/powerpoint/2010/main" val="2847400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onto another important concept when designing a shiny application, what if we’d like to delay a reactive component of ours from updating until the user tells it to? That is what we’ll be looking at in this section of the tutorial. </a:t>
            </a:r>
          </a:p>
          <a:p>
            <a:endParaRPr lang="en-US" dirty="0"/>
          </a:p>
          <a:p>
            <a:r>
              <a:rPr lang="en-US" dirty="0"/>
              <a:t>-going back to the main example from last week, what if we wanted the histogram to update only when the user tells it to do so? you’ll notice that I’ve added a few things, first is the action button, which places a button below the slider called update. In the server section of the code, you’ll see that I’ve added the line data &lt;- </a:t>
            </a:r>
            <a:r>
              <a:rPr lang="en-US" dirty="0" err="1"/>
              <a:t>eventReactive</a:t>
            </a:r>
            <a:r>
              <a:rPr lang="en-US" dirty="0"/>
              <a:t>(</a:t>
            </a:r>
            <a:r>
              <a:rPr lang="en-US" dirty="0" err="1"/>
              <a:t>input$go</a:t>
            </a:r>
            <a:r>
              <a:rPr lang="en-US" dirty="0"/>
              <a:t>, {</a:t>
            </a:r>
            <a:r>
              <a:rPr lang="en-US" dirty="0" err="1"/>
              <a:t>rnorm</a:t>
            </a:r>
            <a:r>
              <a:rPr lang="en-US" dirty="0"/>
              <a:t>(</a:t>
            </a:r>
            <a:r>
              <a:rPr lang="en-US" dirty="0" err="1"/>
              <a:t>input$num</a:t>
            </a:r>
            <a:r>
              <a:rPr lang="en-US" dirty="0"/>
              <a:t>)}. This function takes arguments similar to </a:t>
            </a:r>
            <a:r>
              <a:rPr lang="en-US" dirty="0" err="1"/>
              <a:t>observeEvent</a:t>
            </a:r>
            <a:r>
              <a:rPr lang="en-US" dirty="0"/>
              <a:t>(). You can provide a reactive value (or vector or reactive values) that will invalid the reactive expression when updated and a subsequent block of code that should be run when the expression is invalidated, however the block of code is treated as if it is isolated until the user initiates the invalidation. </a:t>
            </a:r>
          </a:p>
        </p:txBody>
      </p:sp>
      <p:sp>
        <p:nvSpPr>
          <p:cNvPr id="4" name="Slide Number Placeholder 3"/>
          <p:cNvSpPr>
            <a:spLocks noGrp="1"/>
          </p:cNvSpPr>
          <p:nvPr>
            <p:ph type="sldNum" sz="quarter" idx="5"/>
          </p:nvPr>
        </p:nvSpPr>
        <p:spPr/>
        <p:txBody>
          <a:bodyPr/>
          <a:lstStyle/>
          <a:p>
            <a:fld id="{DEB44001-A387-4DB6-AB23-596602E5E0F2}" type="slidenum">
              <a:rPr lang="en-US" smtClean="0"/>
              <a:t>25</a:t>
            </a:fld>
            <a:endParaRPr lang="en-US"/>
          </a:p>
        </p:txBody>
      </p:sp>
    </p:spTree>
    <p:extLst>
      <p:ext uri="{BB962C8B-B14F-4D97-AF65-F5344CB8AC3E}">
        <p14:creationId xmlns:p14="http://schemas.microsoft.com/office/powerpoint/2010/main" val="2672470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what is going on in detail when we run this application. First, the user will adjust the slider, but </a:t>
            </a:r>
            <a:r>
              <a:rPr lang="en-US" dirty="0" err="1"/>
              <a:t>input$num</a:t>
            </a:r>
            <a:r>
              <a:rPr lang="en-US" dirty="0"/>
              <a:t> isn’t attached to anything, so nothing will happen in the application. Only after the update button is pressed will the </a:t>
            </a:r>
            <a:r>
              <a:rPr lang="en-US" dirty="0" err="1"/>
              <a:t>eventReactive</a:t>
            </a:r>
            <a:r>
              <a:rPr lang="en-US" dirty="0"/>
              <a:t> function be notified that it is invalid. Then it will notify the observer created by </a:t>
            </a:r>
            <a:r>
              <a:rPr lang="en-US" dirty="0" err="1"/>
              <a:t>output$hist</a:t>
            </a:r>
            <a:r>
              <a:rPr lang="en-US" dirty="0"/>
              <a:t> that it is also invalid. The observer will rerun the block of code associated with it and call the reactive expression data. The reactive expression knows that it is invalid and will use the current value of </a:t>
            </a:r>
            <a:r>
              <a:rPr lang="en-US" dirty="0" err="1"/>
              <a:t>input$num</a:t>
            </a:r>
            <a:r>
              <a:rPr lang="en-US" dirty="0"/>
              <a:t> and rerun its code and send that updated value back to the code being run in </a:t>
            </a:r>
            <a:r>
              <a:rPr lang="en-US" dirty="0" err="1"/>
              <a:t>output$hist</a:t>
            </a:r>
            <a:r>
              <a:rPr lang="en-US" dirty="0"/>
              <a:t>. So it still uses the current value, but it is not dependent on it in terms of reactivity. </a:t>
            </a:r>
          </a:p>
        </p:txBody>
      </p:sp>
      <p:sp>
        <p:nvSpPr>
          <p:cNvPr id="4" name="Slide Number Placeholder 3"/>
          <p:cNvSpPr>
            <a:spLocks noGrp="1"/>
          </p:cNvSpPr>
          <p:nvPr>
            <p:ph type="sldNum" sz="quarter" idx="5"/>
          </p:nvPr>
        </p:nvSpPr>
        <p:spPr/>
        <p:txBody>
          <a:bodyPr/>
          <a:lstStyle/>
          <a:p>
            <a:fld id="{DEB44001-A387-4DB6-AB23-596602E5E0F2}" type="slidenum">
              <a:rPr lang="en-US" smtClean="0"/>
              <a:t>26</a:t>
            </a:fld>
            <a:endParaRPr lang="en-US"/>
          </a:p>
        </p:txBody>
      </p:sp>
    </p:spTree>
    <p:extLst>
      <p:ext uri="{BB962C8B-B14F-4D97-AF65-F5344CB8AC3E}">
        <p14:creationId xmlns:p14="http://schemas.microsoft.com/office/powerpoint/2010/main" val="392165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a summary of how to use </a:t>
            </a:r>
            <a:r>
              <a:rPr lang="en-US" dirty="0" err="1"/>
              <a:t>eventreactive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t>Use </a:t>
            </a:r>
            <a:r>
              <a:rPr lang="en-US" sz="1200" dirty="0" err="1"/>
              <a:t>eventReactive</a:t>
            </a:r>
            <a:r>
              <a:rPr lang="en-US" sz="1200" dirty="0"/>
              <a:t>() to delay reactions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r>
              <a:rPr lang="en-US" sz="1200" dirty="0" err="1"/>
              <a:t>eventReactive</a:t>
            </a:r>
            <a:r>
              <a:rPr lang="en-US" sz="1200" dirty="0"/>
              <a:t>() creates a reactive expression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specify which reactive values invalidate the reactive expression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27</a:t>
            </a:fld>
            <a:endParaRPr lang="en-US"/>
          </a:p>
        </p:txBody>
      </p:sp>
    </p:spTree>
    <p:extLst>
      <p:ext uri="{BB962C8B-B14F-4D97-AF65-F5344CB8AC3E}">
        <p14:creationId xmlns:p14="http://schemas.microsoft.com/office/powerpoint/2010/main" val="950967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onto our last topic for today, what if we want to create reactive values to use inside of our application? Well, typically R doesn’t allow us to change inputs from a user as it would be kind of strange if for instance we input 50 on a slider and our histogram spit out 100 values. However there may be instances where we want to generate reactive values for some particular output</a:t>
            </a:r>
          </a:p>
          <a:p>
            <a:endParaRPr lang="en-US" dirty="0"/>
          </a:p>
          <a:p>
            <a:r>
              <a:rPr lang="en-US" dirty="0"/>
              <a:t>GO TO LAST EXAMPLE IN R</a:t>
            </a:r>
          </a:p>
        </p:txBody>
      </p:sp>
      <p:sp>
        <p:nvSpPr>
          <p:cNvPr id="4" name="Slide Number Placeholder 3"/>
          <p:cNvSpPr>
            <a:spLocks noGrp="1"/>
          </p:cNvSpPr>
          <p:nvPr>
            <p:ph type="sldNum" sz="quarter" idx="5"/>
          </p:nvPr>
        </p:nvSpPr>
        <p:spPr/>
        <p:txBody>
          <a:bodyPr/>
          <a:lstStyle/>
          <a:p>
            <a:fld id="{DEB44001-A387-4DB6-AB23-596602E5E0F2}" type="slidenum">
              <a:rPr lang="en-US" smtClean="0"/>
              <a:t>28</a:t>
            </a:fld>
            <a:endParaRPr lang="en-US"/>
          </a:p>
        </p:txBody>
      </p:sp>
    </p:spTree>
    <p:extLst>
      <p:ext uri="{BB962C8B-B14F-4D97-AF65-F5344CB8AC3E}">
        <p14:creationId xmlns:p14="http://schemas.microsoft.com/office/powerpoint/2010/main" val="2182096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covered how to create reactivity using render functions, </a:t>
            </a:r>
          </a:p>
          <a:p>
            <a:r>
              <a:rPr lang="en-US" dirty="0"/>
              <a:t>how to extend and modularize that reactivity using the reactive function, and how to break that reactivity using the isolate function, you can trigger arbitrary code using </a:t>
            </a:r>
            <a:r>
              <a:rPr lang="en-US" dirty="0" err="1"/>
              <a:t>observeEvent</a:t>
            </a:r>
            <a:r>
              <a:rPr lang="en-US" dirty="0"/>
              <a:t> or observe, you can delay reactivity using </a:t>
            </a:r>
            <a:r>
              <a:rPr lang="en-US" dirty="0" err="1"/>
              <a:t>eventReactive</a:t>
            </a:r>
            <a:r>
              <a:rPr lang="en-US" dirty="0"/>
              <a:t>, and you can also create your own reactive values for use at the start of a reactive chain.</a:t>
            </a:r>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29</a:t>
            </a:fld>
            <a:endParaRPr lang="en-US"/>
          </a:p>
        </p:txBody>
      </p:sp>
    </p:spTree>
    <p:extLst>
      <p:ext uri="{BB962C8B-B14F-4D97-AF65-F5344CB8AC3E}">
        <p14:creationId xmlns:p14="http://schemas.microsoft.com/office/powerpoint/2010/main" val="1199180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want to give a more intuitive explanation about reactivity in shiny applications. It’s helpful for me to think of this in terms of excel.</a:t>
            </a:r>
          </a:p>
          <a:p>
            <a:endParaRPr lang="en-US" dirty="0"/>
          </a:p>
          <a:p>
            <a:r>
              <a:rPr lang="en-US" dirty="0"/>
              <a:t>GO TO BLANK EXCEL</a:t>
            </a:r>
          </a:p>
        </p:txBody>
      </p:sp>
      <p:sp>
        <p:nvSpPr>
          <p:cNvPr id="4" name="Slide Number Placeholder 3"/>
          <p:cNvSpPr>
            <a:spLocks noGrp="1"/>
          </p:cNvSpPr>
          <p:nvPr>
            <p:ph type="sldNum" sz="quarter" idx="5"/>
          </p:nvPr>
        </p:nvSpPr>
        <p:spPr/>
        <p:txBody>
          <a:bodyPr/>
          <a:lstStyle/>
          <a:p>
            <a:fld id="{DEB44001-A387-4DB6-AB23-596602E5E0F2}" type="slidenum">
              <a:rPr lang="en-US" smtClean="0"/>
              <a:t>3</a:t>
            </a:fld>
            <a:endParaRPr lang="en-US"/>
          </a:p>
        </p:txBody>
      </p:sp>
    </p:spTree>
    <p:extLst>
      <p:ext uri="{BB962C8B-B14F-4D97-AF65-F5344CB8AC3E}">
        <p14:creationId xmlns:p14="http://schemas.microsoft.com/office/powerpoint/2010/main" val="374436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that I introduced last week, out input parameter was the quantity of numbers drawn from the normal distribution and our output was the plot showing the results via a histogram. This is only a surface-level example of the reactivity that is possible with shiny. For instance</a:t>
            </a:r>
          </a:p>
        </p:txBody>
      </p:sp>
      <p:sp>
        <p:nvSpPr>
          <p:cNvPr id="4" name="Slide Number Placeholder 3"/>
          <p:cNvSpPr>
            <a:spLocks noGrp="1"/>
          </p:cNvSpPr>
          <p:nvPr>
            <p:ph type="sldNum" sz="quarter" idx="5"/>
          </p:nvPr>
        </p:nvSpPr>
        <p:spPr/>
        <p:txBody>
          <a:bodyPr/>
          <a:lstStyle/>
          <a:p>
            <a:fld id="{DEB44001-A387-4DB6-AB23-596602E5E0F2}" type="slidenum">
              <a:rPr lang="en-US" smtClean="0"/>
              <a:t>4</a:t>
            </a:fld>
            <a:endParaRPr lang="en-US"/>
          </a:p>
        </p:txBody>
      </p:sp>
    </p:spTree>
    <p:extLst>
      <p:ext uri="{BB962C8B-B14F-4D97-AF65-F5344CB8AC3E}">
        <p14:creationId xmlns:p14="http://schemas.microsoft.com/office/powerpoint/2010/main" val="523632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have a change in an input value simultaneously trigger some arbitrary code to run on the side as well as update out output</a:t>
            </a:r>
          </a:p>
          <a:p>
            <a:endParaRPr lang="en-US" dirty="0"/>
          </a:p>
          <a:p>
            <a:r>
              <a:rPr lang="en-US" dirty="0"/>
              <a:t>-or we can extend the reactive chain to create additional objects that react to changes in our inputs and provide updates for our outputs</a:t>
            </a:r>
          </a:p>
          <a:p>
            <a:endParaRPr lang="en-US" dirty="0"/>
          </a:p>
          <a:p>
            <a:r>
              <a:rPr lang="en-US" dirty="0"/>
              <a:t>-we can add an update button that allows for a change in input only after the user presses it. And these are the kinds of things that we’ll be covering today. This will also make your application much more interesting of an experience for the user.</a:t>
            </a:r>
          </a:p>
        </p:txBody>
      </p:sp>
      <p:sp>
        <p:nvSpPr>
          <p:cNvPr id="4" name="Slide Number Placeholder 3"/>
          <p:cNvSpPr>
            <a:spLocks noGrp="1"/>
          </p:cNvSpPr>
          <p:nvPr>
            <p:ph type="sldNum" sz="quarter" idx="5"/>
          </p:nvPr>
        </p:nvSpPr>
        <p:spPr/>
        <p:txBody>
          <a:bodyPr/>
          <a:lstStyle/>
          <a:p>
            <a:fld id="{DEB44001-A387-4DB6-AB23-596602E5E0F2}" type="slidenum">
              <a:rPr lang="en-US" smtClean="0"/>
              <a:t>5</a:t>
            </a:fld>
            <a:endParaRPr lang="en-US"/>
          </a:p>
        </p:txBody>
      </p:sp>
    </p:spTree>
    <p:extLst>
      <p:ext uri="{BB962C8B-B14F-4D97-AF65-F5344CB8AC3E}">
        <p14:creationId xmlns:p14="http://schemas.microsoft.com/office/powerpoint/2010/main" val="4227726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reactive values since that’s where reactivity will typically begin when building your shiny application. Going back to our simple example again, the slider gave us a reactive value that changes depending on the user input. This is different from typical values in r that normally only change when a piece of code tells them to do so. </a:t>
            </a:r>
          </a:p>
        </p:txBody>
      </p:sp>
      <p:sp>
        <p:nvSpPr>
          <p:cNvPr id="4" name="Slide Number Placeholder 3"/>
          <p:cNvSpPr>
            <a:spLocks noGrp="1"/>
          </p:cNvSpPr>
          <p:nvPr>
            <p:ph type="sldNum" sz="quarter" idx="5"/>
          </p:nvPr>
        </p:nvSpPr>
        <p:spPr/>
        <p:txBody>
          <a:bodyPr/>
          <a:lstStyle/>
          <a:p>
            <a:fld id="{DEB44001-A387-4DB6-AB23-596602E5E0F2}" type="slidenum">
              <a:rPr lang="en-US" smtClean="0"/>
              <a:t>6</a:t>
            </a:fld>
            <a:endParaRPr lang="en-US"/>
          </a:p>
        </p:txBody>
      </p:sp>
    </p:spTree>
    <p:extLst>
      <p:ext uri="{BB962C8B-B14F-4D97-AF65-F5344CB8AC3E}">
        <p14:creationId xmlns:p14="http://schemas.microsoft.com/office/powerpoint/2010/main" val="300906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note that reactive values don’t do anything other than change on their own. They need to be paired with a reactive function that expects to take reactive values and knows what to do with them when they are changed. </a:t>
            </a:r>
          </a:p>
          <a:p>
            <a:endParaRPr lang="en-US" dirty="0"/>
          </a:p>
          <a:p>
            <a:r>
              <a:rPr lang="en-US" dirty="0"/>
              <a:t>-</a:t>
            </a:r>
            <a:r>
              <a:rPr lang="en-US" dirty="0" err="1"/>
              <a:t>renderPlot</a:t>
            </a:r>
            <a:r>
              <a:rPr lang="en-US" dirty="0"/>
              <a:t> is the reactive function that we paired with our slider input to get a reactive </a:t>
            </a:r>
            <a:r>
              <a:rPr lang="en-US" dirty="0" err="1"/>
              <a:t>histrogram</a:t>
            </a:r>
            <a:r>
              <a:rPr lang="en-US" dirty="0"/>
              <a:t>. If you forget to place hist(</a:t>
            </a:r>
            <a:r>
              <a:rPr lang="en-US" dirty="0" err="1"/>
              <a:t>rnorm</a:t>
            </a:r>
            <a:r>
              <a:rPr lang="en-US" dirty="0"/>
              <a:t>(</a:t>
            </a:r>
            <a:r>
              <a:rPr lang="en-US" dirty="0" err="1"/>
              <a:t>inpout$num</a:t>
            </a:r>
            <a:r>
              <a:rPr lang="en-US" dirty="0"/>
              <a:t>)) inside of a reactive function, then you will get an error message. </a:t>
            </a:r>
          </a:p>
          <a:p>
            <a:endParaRPr lang="en-US" dirty="0"/>
          </a:p>
          <a:p>
            <a:r>
              <a:rPr lang="en-US" dirty="0"/>
              <a:t>-this is the error message that you’d get if you tried to generate a plot using a reactive value outside of a reactive function. As you can see, you will receive an error telling you that you placed a reactive value outside of a function that is designed to handle it. There are also observers, which we’ll talk more about on the next slide. </a:t>
            </a:r>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7</a:t>
            </a:fld>
            <a:endParaRPr lang="en-US"/>
          </a:p>
        </p:txBody>
      </p:sp>
    </p:spTree>
    <p:extLst>
      <p:ext uri="{BB962C8B-B14F-4D97-AF65-F5344CB8AC3E}">
        <p14:creationId xmlns:p14="http://schemas.microsoft.com/office/powerpoint/2010/main" val="219139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Reactive values paired with reactive functions can be thought of as a two-step process. In our example, we have a reactive value that is placed inside of a reactive function that uses </a:t>
            </a:r>
            <a:r>
              <a:rPr lang="en-US" dirty="0" err="1"/>
              <a:t>input$num</a:t>
            </a:r>
            <a:r>
              <a:rPr lang="en-US" dirty="0"/>
              <a:t> to create an object and save it to </a:t>
            </a:r>
            <a:r>
              <a:rPr lang="en-US" dirty="0" err="1"/>
              <a:t>output$hist</a:t>
            </a:r>
            <a:r>
              <a:rPr lang="en-US" dirty="0"/>
              <a:t>. The object created by the reactive function is called an observer. The observer and the reactive value combined create the reactivity in the application. </a:t>
            </a:r>
          </a:p>
          <a:p>
            <a:endParaRPr lang="en-US" dirty="0"/>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8</a:t>
            </a:fld>
            <a:endParaRPr lang="en-US"/>
          </a:p>
        </p:txBody>
      </p:sp>
    </p:spTree>
    <p:extLst>
      <p:ext uri="{BB962C8B-B14F-4D97-AF65-F5344CB8AC3E}">
        <p14:creationId xmlns:p14="http://schemas.microsoft.com/office/powerpoint/2010/main" val="699924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reactive values have one job, and that is to tell reactive functions that their value has changed. </a:t>
            </a:r>
          </a:p>
          <a:p>
            <a:r>
              <a:rPr lang="en-US" dirty="0"/>
              <a:t>-this gives us the first step in our process and that is that reactive values notify the functions that use them when they become invalid. </a:t>
            </a:r>
          </a:p>
          <a:p>
            <a:endParaRPr lang="en-US" dirty="0"/>
          </a:p>
          <a:p>
            <a:r>
              <a:rPr lang="en-US" dirty="0"/>
              <a:t>-Then this initiates the next step, where the reactive function, or more precisely the object created by the reactive function does its job. The job of the object is simply to respond in some way. Different objects created by different reactive functions will respond differently to changes in input values. An object created by a render function has the job to rerun the code that is placed within the render function and update itself. For our example, once notified, the object created by </a:t>
            </a:r>
            <a:r>
              <a:rPr lang="en-US" dirty="0" err="1"/>
              <a:t>renderPlot</a:t>
            </a:r>
            <a:r>
              <a:rPr lang="en-US" dirty="0"/>
              <a:t> reruns the code, looks up the new value of </a:t>
            </a:r>
            <a:r>
              <a:rPr lang="en-US" dirty="0" err="1"/>
              <a:t>input$num</a:t>
            </a:r>
            <a:r>
              <a:rPr lang="en-US" dirty="0"/>
              <a:t> and updates the object saved to </a:t>
            </a:r>
            <a:r>
              <a:rPr lang="en-US" dirty="0" err="1"/>
              <a:t>output$hist</a:t>
            </a:r>
            <a:r>
              <a:rPr lang="en-US" dirty="0"/>
              <a:t>. You can customize the response of a reactive function by using different ones that give you different reactivity. We’ll go over some different reactive functions and what they can do, but first let’s do a quick recap on reactive values. </a:t>
            </a:r>
          </a:p>
          <a:p>
            <a:endParaRPr lang="en-US" dirty="0"/>
          </a:p>
          <a:p>
            <a:endParaRPr lang="en-US" dirty="0"/>
          </a:p>
        </p:txBody>
      </p:sp>
      <p:sp>
        <p:nvSpPr>
          <p:cNvPr id="4" name="Slide Number Placeholder 3"/>
          <p:cNvSpPr>
            <a:spLocks noGrp="1"/>
          </p:cNvSpPr>
          <p:nvPr>
            <p:ph type="sldNum" sz="quarter" idx="5"/>
          </p:nvPr>
        </p:nvSpPr>
        <p:spPr/>
        <p:txBody>
          <a:bodyPr/>
          <a:lstStyle/>
          <a:p>
            <a:fld id="{DEB44001-A387-4DB6-AB23-596602E5E0F2}" type="slidenum">
              <a:rPr lang="en-US" smtClean="0"/>
              <a:t>9</a:t>
            </a:fld>
            <a:endParaRPr lang="en-US"/>
          </a:p>
        </p:txBody>
      </p:sp>
    </p:spTree>
    <p:extLst>
      <p:ext uri="{BB962C8B-B14F-4D97-AF65-F5344CB8AC3E}">
        <p14:creationId xmlns:p14="http://schemas.microsoft.com/office/powerpoint/2010/main" val="1377756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1637A4-5F3D-49A9-AB0E-A9E6DB65A2CC}" type="datetimeFigureOut">
              <a:rPr lang="en-US" smtClean="0"/>
              <a:t>10/17/2021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108522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1637A4-5F3D-49A9-AB0E-A9E6DB65A2C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32092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1637A4-5F3D-49A9-AB0E-A9E6DB65A2C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3063539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1637A4-5F3D-49A9-AB0E-A9E6DB65A2C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60C27-B9AC-4C0C-A1F5-FDCA7C337B4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5504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1637A4-5F3D-49A9-AB0E-A9E6DB65A2C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1070961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1637A4-5F3D-49A9-AB0E-A9E6DB65A2CC}"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163547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1637A4-5F3D-49A9-AB0E-A9E6DB65A2CC}"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176400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637A4-5F3D-49A9-AB0E-A9E6DB65A2C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271637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637A4-5F3D-49A9-AB0E-A9E6DB65A2C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428537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637A4-5F3D-49A9-AB0E-A9E6DB65A2C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15222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637A4-5F3D-49A9-AB0E-A9E6DB65A2C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300805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637A4-5F3D-49A9-AB0E-A9E6DB65A2C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358746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1637A4-5F3D-49A9-AB0E-A9E6DB65A2CC}"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413914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1637A4-5F3D-49A9-AB0E-A9E6DB65A2CC}"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156011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637A4-5F3D-49A9-AB0E-A9E6DB65A2CC}"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130652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1637A4-5F3D-49A9-AB0E-A9E6DB65A2C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114946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1637A4-5F3D-49A9-AB0E-A9E6DB65A2C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60C27-B9AC-4C0C-A1F5-FDCA7C337B4B}" type="slidenum">
              <a:rPr lang="en-US" smtClean="0"/>
              <a:t>‹#›</a:t>
            </a:fld>
            <a:endParaRPr lang="en-US"/>
          </a:p>
        </p:txBody>
      </p:sp>
    </p:spTree>
    <p:extLst>
      <p:ext uri="{BB962C8B-B14F-4D97-AF65-F5344CB8AC3E}">
        <p14:creationId xmlns:p14="http://schemas.microsoft.com/office/powerpoint/2010/main" val="310886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1637A4-5F3D-49A9-AB0E-A9E6DB65A2CC}" type="datetimeFigureOut">
              <a:rPr lang="en-US" smtClean="0"/>
              <a:t>10/17/2021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A60C27-B9AC-4C0C-A1F5-FDCA7C337B4B}" type="slidenum">
              <a:rPr lang="en-US" smtClean="0"/>
              <a:t>‹#›</a:t>
            </a:fld>
            <a:endParaRPr lang="en-US"/>
          </a:p>
        </p:txBody>
      </p:sp>
    </p:spTree>
    <p:extLst>
      <p:ext uri="{BB962C8B-B14F-4D97-AF65-F5344CB8AC3E}">
        <p14:creationId xmlns:p14="http://schemas.microsoft.com/office/powerpoint/2010/main" val="3305222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tmp"/><Relationship Id="rId4" Type="http://schemas.openxmlformats.org/officeDocument/2006/relationships/image" Target="../media/image17.tm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tmp"/><Relationship Id="rId4" Type="http://schemas.openxmlformats.org/officeDocument/2006/relationships/image" Target="../media/image14.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2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tmp"/></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FA64-52A1-409D-A89E-B318599F8B65}"/>
              </a:ext>
            </a:extLst>
          </p:cNvPr>
          <p:cNvSpPr>
            <a:spLocks noGrp="1"/>
          </p:cNvSpPr>
          <p:nvPr>
            <p:ph type="ctrTitle"/>
          </p:nvPr>
        </p:nvSpPr>
        <p:spPr/>
        <p:txBody>
          <a:bodyPr/>
          <a:lstStyle/>
          <a:p>
            <a:r>
              <a:rPr lang="en-US" dirty="0"/>
              <a:t>Shiny tutorial – Part II</a:t>
            </a:r>
          </a:p>
        </p:txBody>
      </p:sp>
      <p:sp>
        <p:nvSpPr>
          <p:cNvPr id="3" name="Subtitle 2">
            <a:extLst>
              <a:ext uri="{FF2B5EF4-FFF2-40B4-BE49-F238E27FC236}">
                <a16:creationId xmlns:a16="http://schemas.microsoft.com/office/drawing/2014/main" id="{A5C14F65-BBAC-4611-91D9-669238E0715C}"/>
              </a:ext>
            </a:extLst>
          </p:cNvPr>
          <p:cNvSpPr>
            <a:spLocks noGrp="1"/>
          </p:cNvSpPr>
          <p:nvPr>
            <p:ph type="subTitle" idx="1"/>
          </p:nvPr>
        </p:nvSpPr>
        <p:spPr/>
        <p:txBody>
          <a:bodyPr/>
          <a:lstStyle/>
          <a:p>
            <a:r>
              <a:rPr lang="en-US" dirty="0"/>
              <a:t>Alex Fulk</a:t>
            </a:r>
          </a:p>
        </p:txBody>
      </p:sp>
    </p:spTree>
    <p:extLst>
      <p:ext uri="{BB962C8B-B14F-4D97-AF65-F5344CB8AC3E}">
        <p14:creationId xmlns:p14="http://schemas.microsoft.com/office/powerpoint/2010/main" val="277451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3E09-5865-479B-8DF8-975D857759F0}"/>
              </a:ext>
            </a:extLst>
          </p:cNvPr>
          <p:cNvSpPr>
            <a:spLocks noGrp="1"/>
          </p:cNvSpPr>
          <p:nvPr>
            <p:ph type="title"/>
          </p:nvPr>
        </p:nvSpPr>
        <p:spPr/>
        <p:txBody>
          <a:bodyPr/>
          <a:lstStyle/>
          <a:p>
            <a:r>
              <a:rPr lang="en-US" dirty="0"/>
              <a:t>Recap: Reactive values</a:t>
            </a:r>
          </a:p>
        </p:txBody>
      </p:sp>
      <p:sp>
        <p:nvSpPr>
          <p:cNvPr id="3" name="Content Placeholder 2">
            <a:extLst>
              <a:ext uri="{FF2B5EF4-FFF2-40B4-BE49-F238E27FC236}">
                <a16:creationId xmlns:a16="http://schemas.microsoft.com/office/drawing/2014/main" id="{50CB1398-69AF-4570-AAD1-BEB68147E24B}"/>
              </a:ext>
            </a:extLst>
          </p:cNvPr>
          <p:cNvSpPr>
            <a:spLocks noGrp="1"/>
          </p:cNvSpPr>
          <p:nvPr>
            <p:ph idx="1"/>
          </p:nvPr>
        </p:nvSpPr>
        <p:spPr/>
        <p:txBody>
          <a:bodyPr>
            <a:normAutofit lnSpcReduction="10000"/>
          </a:bodyPr>
          <a:lstStyle/>
          <a:p>
            <a:r>
              <a:rPr lang="en-US" sz="2800" dirty="0"/>
              <a:t>Reactive values act as data streams that flow through your app</a:t>
            </a:r>
          </a:p>
          <a:p>
            <a:r>
              <a:rPr lang="en-US" sz="2800" dirty="0"/>
              <a:t>Input list is the list of reactive values that hold the current state of inputs</a:t>
            </a:r>
          </a:p>
          <a:p>
            <a:r>
              <a:rPr lang="en-US" sz="2800" dirty="0"/>
              <a:t>Reactive values can only be used inside of reactive functions</a:t>
            </a:r>
          </a:p>
          <a:p>
            <a:r>
              <a:rPr lang="en-US" sz="2800" dirty="0"/>
              <a:t>Reactive values notify. Objects created by reactive functions (observers) respond to the notification</a:t>
            </a:r>
          </a:p>
          <a:p>
            <a:endParaRPr lang="en-US" dirty="0"/>
          </a:p>
        </p:txBody>
      </p:sp>
    </p:spTree>
    <p:extLst>
      <p:ext uri="{BB962C8B-B14F-4D97-AF65-F5344CB8AC3E}">
        <p14:creationId xmlns:p14="http://schemas.microsoft.com/office/powerpoint/2010/main" val="294948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BA2B-CDE7-4EC8-B0AC-70EA23E03125}"/>
              </a:ext>
            </a:extLst>
          </p:cNvPr>
          <p:cNvSpPr>
            <a:spLocks noGrp="1"/>
          </p:cNvSpPr>
          <p:nvPr>
            <p:ph type="title"/>
          </p:nvPr>
        </p:nvSpPr>
        <p:spPr/>
        <p:txBody>
          <a:bodyPr/>
          <a:lstStyle/>
          <a:p>
            <a:r>
              <a:rPr lang="en-US" dirty="0"/>
              <a:t>Reactive functions</a:t>
            </a:r>
          </a:p>
        </p:txBody>
      </p:sp>
      <p:sp>
        <p:nvSpPr>
          <p:cNvPr id="3" name="Content Placeholder 2">
            <a:extLst>
              <a:ext uri="{FF2B5EF4-FFF2-40B4-BE49-F238E27FC236}">
                <a16:creationId xmlns:a16="http://schemas.microsoft.com/office/drawing/2014/main" id="{E03EC93D-5461-435D-917E-D2CA420C6DCB}"/>
              </a:ext>
            </a:extLst>
          </p:cNvPr>
          <p:cNvSpPr>
            <a:spLocks noGrp="1"/>
          </p:cNvSpPr>
          <p:nvPr>
            <p:ph idx="1"/>
          </p:nvPr>
        </p:nvSpPr>
        <p:spPr/>
        <p:txBody>
          <a:bodyPr>
            <a:normAutofit/>
          </a:bodyPr>
          <a:lstStyle/>
          <a:p>
            <a:pPr marL="457200" indent="-457200">
              <a:buFont typeface="+mj-lt"/>
              <a:buAutoNum type="arabicPeriod"/>
            </a:pPr>
            <a:r>
              <a:rPr lang="en-US" sz="3200" dirty="0"/>
              <a:t>Using code chunks to build (rebuild) an object</a:t>
            </a:r>
          </a:p>
          <a:p>
            <a:pPr lvl="1"/>
            <a:r>
              <a:rPr lang="en-US" sz="3200" dirty="0"/>
              <a:t>What code will the function use?</a:t>
            </a:r>
          </a:p>
          <a:p>
            <a:pPr marL="457200" indent="-457200">
              <a:buFont typeface="+mj-lt"/>
              <a:buAutoNum type="arabicPeriod"/>
            </a:pPr>
            <a:r>
              <a:rPr lang="en-US" sz="3200" dirty="0"/>
              <a:t>The object created responds to a certain set of reactive values</a:t>
            </a:r>
          </a:p>
          <a:p>
            <a:pPr lvl="1"/>
            <a:r>
              <a:rPr lang="en-US" sz="3200" dirty="0"/>
              <a:t>What reactive values will the object respond to?</a:t>
            </a:r>
          </a:p>
        </p:txBody>
      </p:sp>
    </p:spTree>
    <p:extLst>
      <p:ext uri="{BB962C8B-B14F-4D97-AF65-F5344CB8AC3E}">
        <p14:creationId xmlns:p14="http://schemas.microsoft.com/office/powerpoint/2010/main" val="257503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D68A-F67E-4719-A309-8D6B4AD2C6E1}"/>
              </a:ext>
            </a:extLst>
          </p:cNvPr>
          <p:cNvSpPr>
            <a:spLocks noGrp="1"/>
          </p:cNvSpPr>
          <p:nvPr>
            <p:ph type="title"/>
          </p:nvPr>
        </p:nvSpPr>
        <p:spPr/>
        <p:txBody>
          <a:bodyPr/>
          <a:lstStyle/>
          <a:p>
            <a:r>
              <a:rPr lang="en-US" dirty="0"/>
              <a:t>Render functions</a:t>
            </a:r>
          </a:p>
        </p:txBody>
      </p:sp>
      <p:pic>
        <p:nvPicPr>
          <p:cNvPr id="4" name="Picture 3">
            <a:extLst>
              <a:ext uri="{FF2B5EF4-FFF2-40B4-BE49-F238E27FC236}">
                <a16:creationId xmlns:a16="http://schemas.microsoft.com/office/drawing/2014/main" id="{015A74A5-17C2-4409-91D8-71654F2A0B75}"/>
              </a:ext>
            </a:extLst>
          </p:cNvPr>
          <p:cNvPicPr>
            <a:picLocks noChangeAspect="1"/>
          </p:cNvPicPr>
          <p:nvPr/>
        </p:nvPicPr>
        <p:blipFill rotWithShape="1">
          <a:blip r:embed="rId3"/>
          <a:srcRect l="11998" t="13331" r="12251" b="6669"/>
          <a:stretch/>
        </p:blipFill>
        <p:spPr>
          <a:xfrm>
            <a:off x="2061454" y="1714250"/>
            <a:ext cx="8069092" cy="479352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FC41EE77-2FDC-4C01-B2A3-9D6A027EA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511" y="2014043"/>
            <a:ext cx="10302900" cy="3129707"/>
          </a:xfrm>
          <a:prstGeom prst="rect">
            <a:avLst/>
          </a:prstGeom>
        </p:spPr>
      </p:pic>
    </p:spTree>
    <p:extLst>
      <p:ext uri="{BB962C8B-B14F-4D97-AF65-F5344CB8AC3E}">
        <p14:creationId xmlns:p14="http://schemas.microsoft.com/office/powerpoint/2010/main" val="104118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nodeType="clickEffect">
                                  <p:stCondLst>
                                    <p:cond delay="0"/>
                                  </p:stCondLst>
                                  <p:childTnLst>
                                    <p:anim calcmode="lin" valueType="num">
                                      <p:cBhvr>
                                        <p:cTn id="6" dur="1000"/>
                                        <p:tgtEl>
                                          <p:spTgt spid="4"/>
                                        </p:tgtEl>
                                        <p:attrNameLst>
                                          <p:attrName>ppt_w</p:attrName>
                                        </p:attrNameLst>
                                      </p:cBhvr>
                                      <p:tavLst>
                                        <p:tav tm="0">
                                          <p:val>
                                            <p:strVal val="ppt_w"/>
                                          </p:val>
                                        </p:tav>
                                        <p:tav tm="100000">
                                          <p:val>
                                            <p:strVal val="ppt_w*0.70"/>
                                          </p:val>
                                        </p:tav>
                                      </p:tavLst>
                                    </p:anim>
                                    <p:anim calcmode="lin" valueType="num">
                                      <p:cBhvr>
                                        <p:cTn id="7" dur="1000"/>
                                        <p:tgtEl>
                                          <p:spTgt spid="4"/>
                                        </p:tgtEl>
                                        <p:attrNameLst>
                                          <p:attrName>ppt_h</p:attrName>
                                        </p:attrNameLst>
                                      </p:cBhvr>
                                      <p:tavLst>
                                        <p:tav tm="0">
                                          <p:val>
                                            <p:strVal val="ppt_h"/>
                                          </p:val>
                                        </p:tav>
                                        <p:tav tm="100000">
                                          <p:val>
                                            <p:strVal val="ppt_h"/>
                                          </p:val>
                                        </p:tav>
                                      </p:tavLst>
                                    </p:anim>
                                    <p:animEffect transition="out" filter="fade">
                                      <p:cBhvr>
                                        <p:cTn id="8" dur="1000"/>
                                        <p:tgtEl>
                                          <p:spTgt spid="4"/>
                                        </p:tgtEl>
                                      </p:cBhvr>
                                    </p:animEffect>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16BA-980A-48CE-822D-7FF8E58D19AF}"/>
              </a:ext>
            </a:extLst>
          </p:cNvPr>
          <p:cNvSpPr>
            <a:spLocks noGrp="1"/>
          </p:cNvSpPr>
          <p:nvPr>
            <p:ph type="title"/>
          </p:nvPr>
        </p:nvSpPr>
        <p:spPr>
          <a:xfrm>
            <a:off x="1054916" y="0"/>
            <a:ext cx="9905998" cy="1478570"/>
          </a:xfrm>
        </p:spPr>
        <p:txBody>
          <a:bodyPr/>
          <a:lstStyle/>
          <a:p>
            <a:r>
              <a:rPr lang="en-US" dirty="0"/>
              <a:t>Render functions</a:t>
            </a:r>
          </a:p>
        </p:txBody>
      </p:sp>
      <p:pic>
        <p:nvPicPr>
          <p:cNvPr id="5" name="Picture 4" descr="Chart, histogram&#10;&#10;Description automatically generated">
            <a:extLst>
              <a:ext uri="{FF2B5EF4-FFF2-40B4-BE49-F238E27FC236}">
                <a16:creationId xmlns:a16="http://schemas.microsoft.com/office/drawing/2014/main" id="{4818F955-0CC8-42D9-AB41-CFFEEFD06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78" y="1109445"/>
            <a:ext cx="3709857" cy="5130037"/>
          </a:xfrm>
          <a:prstGeom prst="rect">
            <a:avLst/>
          </a:prstGeom>
        </p:spPr>
      </p:pic>
      <p:pic>
        <p:nvPicPr>
          <p:cNvPr id="7" name="Picture 6" descr="Text, letter&#10;&#10;Description automatically generated">
            <a:extLst>
              <a:ext uri="{FF2B5EF4-FFF2-40B4-BE49-F238E27FC236}">
                <a16:creationId xmlns:a16="http://schemas.microsoft.com/office/drawing/2014/main" id="{12AC7752-EB85-413A-ADA2-E909FCBB9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916" y="1173338"/>
            <a:ext cx="5536544" cy="5002249"/>
          </a:xfrm>
          <a:prstGeom prst="rect">
            <a:avLst/>
          </a:prstGeom>
        </p:spPr>
      </p:pic>
    </p:spTree>
    <p:extLst>
      <p:ext uri="{BB962C8B-B14F-4D97-AF65-F5344CB8AC3E}">
        <p14:creationId xmlns:p14="http://schemas.microsoft.com/office/powerpoint/2010/main" val="159497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7096-4980-4779-9898-4E2693592D84}"/>
              </a:ext>
            </a:extLst>
          </p:cNvPr>
          <p:cNvSpPr>
            <a:spLocks noGrp="1"/>
          </p:cNvSpPr>
          <p:nvPr>
            <p:ph type="title"/>
          </p:nvPr>
        </p:nvSpPr>
        <p:spPr/>
        <p:txBody>
          <a:bodyPr/>
          <a:lstStyle/>
          <a:p>
            <a:r>
              <a:rPr lang="en-US" dirty="0"/>
              <a:t>Recap Render functions</a:t>
            </a:r>
          </a:p>
        </p:txBody>
      </p:sp>
      <p:sp>
        <p:nvSpPr>
          <p:cNvPr id="3" name="Content Placeholder 2">
            <a:extLst>
              <a:ext uri="{FF2B5EF4-FFF2-40B4-BE49-F238E27FC236}">
                <a16:creationId xmlns:a16="http://schemas.microsoft.com/office/drawing/2014/main" id="{F40865BA-139A-4DCA-A27B-E55E411CD73B}"/>
              </a:ext>
            </a:extLst>
          </p:cNvPr>
          <p:cNvSpPr>
            <a:spLocks noGrp="1"/>
          </p:cNvSpPr>
          <p:nvPr>
            <p:ph idx="1"/>
          </p:nvPr>
        </p:nvSpPr>
        <p:spPr>
          <a:xfrm>
            <a:off x="1141412" y="2019387"/>
            <a:ext cx="9905999" cy="3541714"/>
          </a:xfrm>
        </p:spPr>
        <p:txBody>
          <a:bodyPr>
            <a:noAutofit/>
          </a:bodyPr>
          <a:lstStyle/>
          <a:p>
            <a:r>
              <a:rPr lang="en-US" sz="3200" dirty="0"/>
              <a:t>Render functions make objects to display in your application</a:t>
            </a:r>
          </a:p>
          <a:p>
            <a:r>
              <a:rPr lang="en-US" sz="3200" dirty="0"/>
              <a:t>Always save output to output$</a:t>
            </a:r>
          </a:p>
          <a:p>
            <a:r>
              <a:rPr lang="en-US" sz="3200" dirty="0"/>
              <a:t>Render functions make an observer that has a block of code associated with it</a:t>
            </a:r>
          </a:p>
          <a:p>
            <a:r>
              <a:rPr lang="en-US" sz="3200" dirty="0"/>
              <a:t>This entire block of code is rerun every time the render object is notified that it is invalid</a:t>
            </a:r>
          </a:p>
        </p:txBody>
      </p:sp>
    </p:spTree>
    <p:extLst>
      <p:ext uri="{BB962C8B-B14F-4D97-AF65-F5344CB8AC3E}">
        <p14:creationId xmlns:p14="http://schemas.microsoft.com/office/powerpoint/2010/main" val="374030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20EF-090B-499D-87EB-F48CC0B27BB4}"/>
              </a:ext>
            </a:extLst>
          </p:cNvPr>
          <p:cNvSpPr>
            <a:spLocks noGrp="1"/>
          </p:cNvSpPr>
          <p:nvPr>
            <p:ph type="title"/>
          </p:nvPr>
        </p:nvSpPr>
        <p:spPr>
          <a:xfrm>
            <a:off x="1000897" y="-26840"/>
            <a:ext cx="9905998" cy="1478570"/>
          </a:xfrm>
        </p:spPr>
        <p:txBody>
          <a:bodyPr/>
          <a:lstStyle/>
          <a:p>
            <a:r>
              <a:rPr lang="en-US" dirty="0"/>
              <a:t>Example 2</a:t>
            </a:r>
          </a:p>
        </p:txBody>
      </p:sp>
      <p:pic>
        <p:nvPicPr>
          <p:cNvPr id="5" name="Picture 4" descr="Text, letter&#10;&#10;Description automatically generated">
            <a:extLst>
              <a:ext uri="{FF2B5EF4-FFF2-40B4-BE49-F238E27FC236}">
                <a16:creationId xmlns:a16="http://schemas.microsoft.com/office/drawing/2014/main" id="{498F4ADC-9EFE-4EF2-8C01-DA9058C7B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897" y="1451730"/>
            <a:ext cx="3937261" cy="4636738"/>
          </a:xfrm>
          <a:prstGeom prst="rect">
            <a:avLst/>
          </a:prstGeom>
        </p:spPr>
      </p:pic>
      <p:pic>
        <p:nvPicPr>
          <p:cNvPr id="7" name="Picture 6" descr="Chart, histogram&#10;&#10;Description automatically generated">
            <a:extLst>
              <a:ext uri="{FF2B5EF4-FFF2-40B4-BE49-F238E27FC236}">
                <a16:creationId xmlns:a16="http://schemas.microsoft.com/office/drawing/2014/main" id="{F54D239B-2663-43A3-B04A-A8D8981A3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5715" y="478695"/>
            <a:ext cx="4155388" cy="5609773"/>
          </a:xfrm>
          <a:prstGeom prst="rect">
            <a:avLst/>
          </a:prstGeom>
        </p:spPr>
      </p:pic>
    </p:spTree>
    <p:extLst>
      <p:ext uri="{BB962C8B-B14F-4D97-AF65-F5344CB8AC3E}">
        <p14:creationId xmlns:p14="http://schemas.microsoft.com/office/powerpoint/2010/main" val="1530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C0F9-9506-4D7F-8FE1-80E7D5D65E49}"/>
              </a:ext>
            </a:extLst>
          </p:cNvPr>
          <p:cNvSpPr>
            <a:spLocks noGrp="1"/>
          </p:cNvSpPr>
          <p:nvPr>
            <p:ph type="title"/>
          </p:nvPr>
        </p:nvSpPr>
        <p:spPr/>
        <p:txBody>
          <a:bodyPr/>
          <a:lstStyle/>
          <a:p>
            <a:r>
              <a:rPr lang="en-US" dirty="0"/>
              <a:t>Reactive()</a:t>
            </a:r>
          </a:p>
        </p:txBody>
      </p:sp>
      <p:sp>
        <p:nvSpPr>
          <p:cNvPr id="3" name="Content Placeholder 2">
            <a:extLst>
              <a:ext uri="{FF2B5EF4-FFF2-40B4-BE49-F238E27FC236}">
                <a16:creationId xmlns:a16="http://schemas.microsoft.com/office/drawing/2014/main" id="{54BD7370-5CBA-4F2B-AFE0-1B1150E2C03A}"/>
              </a:ext>
            </a:extLst>
          </p:cNvPr>
          <p:cNvSpPr>
            <a:spLocks noGrp="1"/>
          </p:cNvSpPr>
          <p:nvPr>
            <p:ph idx="1"/>
          </p:nvPr>
        </p:nvSpPr>
        <p:spPr>
          <a:xfrm>
            <a:off x="1141412" y="1952925"/>
            <a:ext cx="9905999" cy="3541714"/>
          </a:xfrm>
        </p:spPr>
        <p:txBody>
          <a:bodyPr>
            <a:normAutofit/>
          </a:bodyPr>
          <a:lstStyle/>
          <a:p>
            <a:r>
              <a:rPr lang="en-US" sz="3200" dirty="0"/>
              <a:t>reactive() gives us the functionality that we need to accomplish this!</a:t>
            </a:r>
          </a:p>
        </p:txBody>
      </p:sp>
      <p:pic>
        <p:nvPicPr>
          <p:cNvPr id="5" name="Picture 4">
            <a:extLst>
              <a:ext uri="{FF2B5EF4-FFF2-40B4-BE49-F238E27FC236}">
                <a16:creationId xmlns:a16="http://schemas.microsoft.com/office/drawing/2014/main" id="{A8516A4B-4F3F-4C4A-B965-963D11BAD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3336324"/>
            <a:ext cx="9281810" cy="574773"/>
          </a:xfrm>
          <a:prstGeom prst="rect">
            <a:avLst/>
          </a:prstGeom>
        </p:spPr>
      </p:pic>
      <p:sp>
        <p:nvSpPr>
          <p:cNvPr id="6" name="TextBox 5">
            <a:extLst>
              <a:ext uri="{FF2B5EF4-FFF2-40B4-BE49-F238E27FC236}">
                <a16:creationId xmlns:a16="http://schemas.microsoft.com/office/drawing/2014/main" id="{854F77AF-7158-4AFD-9369-33582E58160D}"/>
              </a:ext>
            </a:extLst>
          </p:cNvPr>
          <p:cNvSpPr txBox="1"/>
          <p:nvPr/>
        </p:nvSpPr>
        <p:spPr>
          <a:xfrm>
            <a:off x="1141412" y="4374292"/>
            <a:ext cx="9281810" cy="954107"/>
          </a:xfrm>
          <a:prstGeom prst="rect">
            <a:avLst/>
          </a:prstGeom>
          <a:noFill/>
        </p:spPr>
        <p:txBody>
          <a:bodyPr wrap="square" rtlCol="0">
            <a:spAutoFit/>
          </a:bodyPr>
          <a:lstStyle/>
          <a:p>
            <a:r>
              <a:rPr lang="en-US" sz="2800" dirty="0"/>
              <a:t>Reactive expressions are technically functions and must be called as such (data())</a:t>
            </a:r>
          </a:p>
        </p:txBody>
      </p:sp>
    </p:spTree>
    <p:extLst>
      <p:ext uri="{BB962C8B-B14F-4D97-AF65-F5344CB8AC3E}">
        <p14:creationId xmlns:p14="http://schemas.microsoft.com/office/powerpoint/2010/main" val="295883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20EF-090B-499D-87EB-F48CC0B27BB4}"/>
              </a:ext>
            </a:extLst>
          </p:cNvPr>
          <p:cNvSpPr>
            <a:spLocks noGrp="1"/>
          </p:cNvSpPr>
          <p:nvPr>
            <p:ph type="title"/>
          </p:nvPr>
        </p:nvSpPr>
        <p:spPr>
          <a:xfrm>
            <a:off x="1000897" y="-26840"/>
            <a:ext cx="9905998" cy="1478570"/>
          </a:xfrm>
        </p:spPr>
        <p:txBody>
          <a:bodyPr/>
          <a:lstStyle/>
          <a:p>
            <a:r>
              <a:rPr lang="en-US" dirty="0"/>
              <a:t>Example 2</a:t>
            </a:r>
          </a:p>
        </p:txBody>
      </p:sp>
      <p:pic>
        <p:nvPicPr>
          <p:cNvPr id="5" name="Picture 4" descr="Text, letter&#10;&#10;Description automatically generated">
            <a:extLst>
              <a:ext uri="{FF2B5EF4-FFF2-40B4-BE49-F238E27FC236}">
                <a16:creationId xmlns:a16="http://schemas.microsoft.com/office/drawing/2014/main" id="{498F4ADC-9EFE-4EF2-8C01-DA9058C7B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144" y="915396"/>
            <a:ext cx="3937261" cy="4636738"/>
          </a:xfrm>
          <a:prstGeom prst="rect">
            <a:avLst/>
          </a:prstGeom>
        </p:spPr>
      </p:pic>
      <p:pic>
        <p:nvPicPr>
          <p:cNvPr id="7" name="Picture 6" descr="Chart, histogram&#10;&#10;Description automatically generated">
            <a:extLst>
              <a:ext uri="{FF2B5EF4-FFF2-40B4-BE49-F238E27FC236}">
                <a16:creationId xmlns:a16="http://schemas.microsoft.com/office/drawing/2014/main" id="{F54D239B-2663-43A3-B04A-A8D8981A3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2212" y="-57639"/>
            <a:ext cx="4155388" cy="5609773"/>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F2BB2D8A-F567-4211-AF6E-B3A18AA872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897" y="895914"/>
            <a:ext cx="3937260" cy="4656220"/>
          </a:xfrm>
          <a:prstGeom prst="rect">
            <a:avLst/>
          </a:prstGeom>
        </p:spPr>
      </p:pic>
      <p:sp>
        <p:nvSpPr>
          <p:cNvPr id="6" name="TextBox 5">
            <a:extLst>
              <a:ext uri="{FF2B5EF4-FFF2-40B4-BE49-F238E27FC236}">
                <a16:creationId xmlns:a16="http://schemas.microsoft.com/office/drawing/2014/main" id="{B0279F6E-64F1-4EE3-9E3F-7CD0E7DF5025}"/>
              </a:ext>
            </a:extLst>
          </p:cNvPr>
          <p:cNvSpPr txBox="1"/>
          <p:nvPr/>
        </p:nvSpPr>
        <p:spPr>
          <a:xfrm>
            <a:off x="1087394" y="5438012"/>
            <a:ext cx="10190206" cy="1323439"/>
          </a:xfrm>
          <a:prstGeom prst="rect">
            <a:avLst/>
          </a:prstGeom>
          <a:noFill/>
        </p:spPr>
        <p:txBody>
          <a:bodyPr wrap="square" rtlCol="0">
            <a:spAutoFit/>
          </a:bodyPr>
          <a:lstStyle/>
          <a:p>
            <a:r>
              <a:rPr lang="en-US" sz="4000" dirty="0"/>
              <a:t>Reactive expressions cache their value until it is notified that it is invalid</a:t>
            </a:r>
          </a:p>
        </p:txBody>
      </p:sp>
    </p:spTree>
    <p:extLst>
      <p:ext uri="{BB962C8B-B14F-4D97-AF65-F5344CB8AC3E}">
        <p14:creationId xmlns:p14="http://schemas.microsoft.com/office/powerpoint/2010/main" val="50705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8399-09C8-4F77-807A-0A921312116B}"/>
              </a:ext>
            </a:extLst>
          </p:cNvPr>
          <p:cNvSpPr>
            <a:spLocks noGrp="1"/>
          </p:cNvSpPr>
          <p:nvPr>
            <p:ph type="title"/>
          </p:nvPr>
        </p:nvSpPr>
        <p:spPr>
          <a:xfrm>
            <a:off x="1141412" y="-110530"/>
            <a:ext cx="9905998" cy="1478570"/>
          </a:xfrm>
        </p:spPr>
        <p:txBody>
          <a:bodyPr/>
          <a:lstStyle/>
          <a:p>
            <a:r>
              <a:rPr lang="en-US" dirty="0"/>
              <a:t>Recap on reactive() function</a:t>
            </a:r>
          </a:p>
        </p:txBody>
      </p:sp>
      <p:sp>
        <p:nvSpPr>
          <p:cNvPr id="3" name="Content Placeholder 2">
            <a:extLst>
              <a:ext uri="{FF2B5EF4-FFF2-40B4-BE49-F238E27FC236}">
                <a16:creationId xmlns:a16="http://schemas.microsoft.com/office/drawing/2014/main" id="{4B431E83-B59F-4EB1-BE49-06BABF978531}"/>
              </a:ext>
            </a:extLst>
          </p:cNvPr>
          <p:cNvSpPr>
            <a:spLocks noGrp="1"/>
          </p:cNvSpPr>
          <p:nvPr>
            <p:ph idx="1"/>
          </p:nvPr>
        </p:nvSpPr>
        <p:spPr>
          <a:xfrm>
            <a:off x="1141412" y="1368040"/>
            <a:ext cx="9905999" cy="3541714"/>
          </a:xfrm>
        </p:spPr>
        <p:txBody>
          <a:bodyPr>
            <a:noAutofit/>
          </a:bodyPr>
          <a:lstStyle/>
          <a:p>
            <a:r>
              <a:rPr lang="en-US" sz="4000" dirty="0"/>
              <a:t>reactive() makes an object to use (later in your application)</a:t>
            </a:r>
          </a:p>
          <a:p>
            <a:r>
              <a:rPr lang="en-US" sz="4000" dirty="0"/>
              <a:t>Reactive expressions are themselves reactive, so we can use them to modularize your code</a:t>
            </a:r>
          </a:p>
          <a:p>
            <a:r>
              <a:rPr lang="en-US" sz="4000" dirty="0"/>
              <a:t>Call a reactive expression like a function</a:t>
            </a:r>
          </a:p>
        </p:txBody>
      </p:sp>
    </p:spTree>
    <p:extLst>
      <p:ext uri="{BB962C8B-B14F-4D97-AF65-F5344CB8AC3E}">
        <p14:creationId xmlns:p14="http://schemas.microsoft.com/office/powerpoint/2010/main" val="26193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AE74-F4D8-421E-98B3-034E83828E44}"/>
              </a:ext>
            </a:extLst>
          </p:cNvPr>
          <p:cNvSpPr>
            <a:spLocks noGrp="1"/>
          </p:cNvSpPr>
          <p:nvPr>
            <p:ph type="title"/>
          </p:nvPr>
        </p:nvSpPr>
        <p:spPr>
          <a:xfrm>
            <a:off x="1054916" y="-305232"/>
            <a:ext cx="9905998" cy="1478570"/>
          </a:xfrm>
        </p:spPr>
        <p:txBody>
          <a:bodyPr/>
          <a:lstStyle/>
          <a:p>
            <a:r>
              <a:rPr lang="en-US" dirty="0"/>
              <a:t>Another useful function: Isolate()</a:t>
            </a:r>
          </a:p>
        </p:txBody>
      </p:sp>
      <p:pic>
        <p:nvPicPr>
          <p:cNvPr id="4" name="Picture 3" descr="Text, letter&#10;&#10;Description automatically generated">
            <a:extLst>
              <a:ext uri="{FF2B5EF4-FFF2-40B4-BE49-F238E27FC236}">
                <a16:creationId xmlns:a16="http://schemas.microsoft.com/office/drawing/2014/main" id="{83AAFEDF-5BF3-4C63-A127-B3F638963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916" y="1173338"/>
            <a:ext cx="5536544" cy="5002249"/>
          </a:xfrm>
          <a:prstGeom prst="rect">
            <a:avLst/>
          </a:prstGeom>
        </p:spPr>
      </p:pic>
      <p:pic>
        <p:nvPicPr>
          <p:cNvPr id="5" name="Picture 4" descr="Chart, histogram&#10;&#10;Description automatically generated">
            <a:extLst>
              <a:ext uri="{FF2B5EF4-FFF2-40B4-BE49-F238E27FC236}">
                <a16:creationId xmlns:a16="http://schemas.microsoft.com/office/drawing/2014/main" id="{A26C789D-3989-4C51-AC66-0CE3BC687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7278" y="1109445"/>
            <a:ext cx="3709857" cy="5130037"/>
          </a:xfrm>
          <a:prstGeom prst="rect">
            <a:avLst/>
          </a:prstGeom>
        </p:spPr>
      </p:pic>
      <p:pic>
        <p:nvPicPr>
          <p:cNvPr id="7" name="Picture 6" descr="Text, letter&#10;&#10;Description automatically generated">
            <a:extLst>
              <a:ext uri="{FF2B5EF4-FFF2-40B4-BE49-F238E27FC236}">
                <a16:creationId xmlns:a16="http://schemas.microsoft.com/office/drawing/2014/main" id="{9F2BEA3D-57B0-4EB2-B64D-39E2F0DE06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916" y="1173338"/>
            <a:ext cx="5536544" cy="5037216"/>
          </a:xfrm>
          <a:prstGeom prst="rect">
            <a:avLst/>
          </a:prstGeom>
        </p:spPr>
      </p:pic>
    </p:spTree>
    <p:extLst>
      <p:ext uri="{BB962C8B-B14F-4D97-AF65-F5344CB8AC3E}">
        <p14:creationId xmlns:p14="http://schemas.microsoft.com/office/powerpoint/2010/main" val="317231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1999-4B99-4483-8A6A-66D67957DFA3}"/>
              </a:ext>
            </a:extLst>
          </p:cNvPr>
          <p:cNvSpPr>
            <a:spLocks noGrp="1"/>
          </p:cNvSpPr>
          <p:nvPr>
            <p:ph type="title"/>
          </p:nvPr>
        </p:nvSpPr>
        <p:spPr/>
        <p:txBody>
          <a:bodyPr/>
          <a:lstStyle/>
          <a:p>
            <a:r>
              <a:rPr lang="en-US" dirty="0"/>
              <a:t>Content covered so far</a:t>
            </a:r>
          </a:p>
        </p:txBody>
      </p:sp>
      <p:sp>
        <p:nvSpPr>
          <p:cNvPr id="3" name="Content Placeholder 2">
            <a:extLst>
              <a:ext uri="{FF2B5EF4-FFF2-40B4-BE49-F238E27FC236}">
                <a16:creationId xmlns:a16="http://schemas.microsoft.com/office/drawing/2014/main" id="{1884EEEA-CA5C-4C4A-A5CB-3C3FF26A50DE}"/>
              </a:ext>
            </a:extLst>
          </p:cNvPr>
          <p:cNvSpPr>
            <a:spLocks noGrp="1"/>
          </p:cNvSpPr>
          <p:nvPr>
            <p:ph idx="1"/>
          </p:nvPr>
        </p:nvSpPr>
        <p:spPr/>
        <p:txBody>
          <a:bodyPr>
            <a:normAutofit/>
          </a:bodyPr>
          <a:lstStyle/>
          <a:p>
            <a:r>
              <a:rPr lang="en-US" sz="4400" dirty="0"/>
              <a:t>Build an app</a:t>
            </a:r>
          </a:p>
          <a:p>
            <a:r>
              <a:rPr lang="en-US" sz="4400" dirty="0"/>
              <a:t>How to create reactive applications using input and output functions</a:t>
            </a:r>
          </a:p>
          <a:p>
            <a:r>
              <a:rPr lang="en-US" sz="4400" dirty="0"/>
              <a:t>Sharing your application</a:t>
            </a:r>
          </a:p>
        </p:txBody>
      </p:sp>
    </p:spTree>
    <p:extLst>
      <p:ext uri="{BB962C8B-B14F-4D97-AF65-F5344CB8AC3E}">
        <p14:creationId xmlns:p14="http://schemas.microsoft.com/office/powerpoint/2010/main" val="179130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ADE6-33F6-4BD6-A01D-2680866108CF}"/>
              </a:ext>
            </a:extLst>
          </p:cNvPr>
          <p:cNvSpPr>
            <a:spLocks noGrp="1"/>
          </p:cNvSpPr>
          <p:nvPr>
            <p:ph type="title"/>
          </p:nvPr>
        </p:nvSpPr>
        <p:spPr/>
        <p:txBody>
          <a:bodyPr/>
          <a:lstStyle/>
          <a:p>
            <a:r>
              <a:rPr lang="en-US" dirty="0"/>
              <a:t>Content covered so far</a:t>
            </a:r>
          </a:p>
        </p:txBody>
      </p:sp>
      <p:sp>
        <p:nvSpPr>
          <p:cNvPr id="8" name="TextBox 7">
            <a:extLst>
              <a:ext uri="{FF2B5EF4-FFF2-40B4-BE49-F238E27FC236}">
                <a16:creationId xmlns:a16="http://schemas.microsoft.com/office/drawing/2014/main" id="{9466C3AE-A500-4DC3-A07C-F01E5C4EBBEF}"/>
              </a:ext>
            </a:extLst>
          </p:cNvPr>
          <p:cNvSpPr txBox="1"/>
          <p:nvPr/>
        </p:nvSpPr>
        <p:spPr>
          <a:xfrm>
            <a:off x="942793" y="3075057"/>
            <a:ext cx="1188071" cy="707886"/>
          </a:xfrm>
          <a:prstGeom prst="rect">
            <a:avLst/>
          </a:prstGeom>
          <a:noFill/>
        </p:spPr>
        <p:txBody>
          <a:bodyPr wrap="square" rtlCol="0">
            <a:spAutoFit/>
          </a:bodyPr>
          <a:lstStyle/>
          <a:p>
            <a:r>
              <a:rPr lang="en-US" sz="4000" dirty="0"/>
              <a:t>input</a:t>
            </a:r>
          </a:p>
        </p:txBody>
      </p:sp>
      <p:sp>
        <p:nvSpPr>
          <p:cNvPr id="9" name="TextBox 8">
            <a:extLst>
              <a:ext uri="{FF2B5EF4-FFF2-40B4-BE49-F238E27FC236}">
                <a16:creationId xmlns:a16="http://schemas.microsoft.com/office/drawing/2014/main" id="{ACEE6125-E1E0-4FCB-A839-D5A4DDFAA9C9}"/>
              </a:ext>
            </a:extLst>
          </p:cNvPr>
          <p:cNvSpPr txBox="1"/>
          <p:nvPr/>
        </p:nvSpPr>
        <p:spPr>
          <a:xfrm>
            <a:off x="7455244" y="3075057"/>
            <a:ext cx="1552831" cy="707886"/>
          </a:xfrm>
          <a:prstGeom prst="rect">
            <a:avLst/>
          </a:prstGeom>
          <a:noFill/>
        </p:spPr>
        <p:txBody>
          <a:bodyPr wrap="square" rtlCol="0">
            <a:spAutoFit/>
          </a:bodyPr>
          <a:lstStyle/>
          <a:p>
            <a:r>
              <a:rPr lang="en-US" sz="4000" dirty="0"/>
              <a:t>output</a:t>
            </a:r>
          </a:p>
        </p:txBody>
      </p:sp>
      <p:sp>
        <p:nvSpPr>
          <p:cNvPr id="6" name="Arrow: Right 5">
            <a:extLst>
              <a:ext uri="{FF2B5EF4-FFF2-40B4-BE49-F238E27FC236}">
                <a16:creationId xmlns:a16="http://schemas.microsoft.com/office/drawing/2014/main" id="{B19635E8-DF7A-416A-99DC-97EF96C9AE73}"/>
              </a:ext>
            </a:extLst>
          </p:cNvPr>
          <p:cNvSpPr/>
          <p:nvPr/>
        </p:nvSpPr>
        <p:spPr>
          <a:xfrm>
            <a:off x="2224216" y="3252028"/>
            <a:ext cx="5231028" cy="353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3F0DB5F-066B-451B-865E-AFC8C76D6DCE}"/>
              </a:ext>
            </a:extLst>
          </p:cNvPr>
          <p:cNvSpPr txBox="1"/>
          <p:nvPr/>
        </p:nvSpPr>
        <p:spPr>
          <a:xfrm>
            <a:off x="943469" y="3079668"/>
            <a:ext cx="1188071" cy="707886"/>
          </a:xfrm>
          <a:prstGeom prst="rect">
            <a:avLst/>
          </a:prstGeom>
          <a:noFill/>
        </p:spPr>
        <p:txBody>
          <a:bodyPr wrap="square" rtlCol="0">
            <a:spAutoFit/>
          </a:bodyPr>
          <a:lstStyle/>
          <a:p>
            <a:r>
              <a:rPr lang="en-US" sz="4000" dirty="0"/>
              <a:t>input</a:t>
            </a:r>
          </a:p>
        </p:txBody>
      </p:sp>
      <p:sp>
        <p:nvSpPr>
          <p:cNvPr id="14" name="Arrow: Right 13">
            <a:extLst>
              <a:ext uri="{FF2B5EF4-FFF2-40B4-BE49-F238E27FC236}">
                <a16:creationId xmlns:a16="http://schemas.microsoft.com/office/drawing/2014/main" id="{4F028674-82F0-464B-A5FF-630EE9E25E1F}"/>
              </a:ext>
            </a:extLst>
          </p:cNvPr>
          <p:cNvSpPr/>
          <p:nvPr/>
        </p:nvSpPr>
        <p:spPr>
          <a:xfrm>
            <a:off x="6700789" y="3232068"/>
            <a:ext cx="2214596" cy="555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E1415D4-B000-4DB0-BADF-61A01905DF25}"/>
              </a:ext>
            </a:extLst>
          </p:cNvPr>
          <p:cNvSpPr/>
          <p:nvPr/>
        </p:nvSpPr>
        <p:spPr>
          <a:xfrm>
            <a:off x="2131540" y="3232068"/>
            <a:ext cx="2214596" cy="555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DBFD3C9-06C6-42B1-B362-1D9AAD2C0081}"/>
              </a:ext>
            </a:extLst>
          </p:cNvPr>
          <p:cNvSpPr txBox="1"/>
          <p:nvPr/>
        </p:nvSpPr>
        <p:spPr>
          <a:xfrm>
            <a:off x="9071008" y="3079668"/>
            <a:ext cx="1552831" cy="707886"/>
          </a:xfrm>
          <a:prstGeom prst="rect">
            <a:avLst/>
          </a:prstGeom>
          <a:noFill/>
        </p:spPr>
        <p:txBody>
          <a:bodyPr wrap="square" rtlCol="0">
            <a:spAutoFit/>
          </a:bodyPr>
          <a:lstStyle/>
          <a:p>
            <a:r>
              <a:rPr lang="en-US" sz="4000" dirty="0"/>
              <a:t>output</a:t>
            </a:r>
          </a:p>
        </p:txBody>
      </p:sp>
      <p:sp>
        <p:nvSpPr>
          <p:cNvPr id="17" name="TextBox 16">
            <a:extLst>
              <a:ext uri="{FF2B5EF4-FFF2-40B4-BE49-F238E27FC236}">
                <a16:creationId xmlns:a16="http://schemas.microsoft.com/office/drawing/2014/main" id="{233D3EE1-C72C-42DB-A899-91370587D07D}"/>
              </a:ext>
            </a:extLst>
          </p:cNvPr>
          <p:cNvSpPr txBox="1"/>
          <p:nvPr/>
        </p:nvSpPr>
        <p:spPr>
          <a:xfrm>
            <a:off x="4244535" y="3155868"/>
            <a:ext cx="2754187" cy="707886"/>
          </a:xfrm>
          <a:prstGeom prst="rect">
            <a:avLst/>
          </a:prstGeom>
          <a:noFill/>
        </p:spPr>
        <p:txBody>
          <a:bodyPr wrap="square" rtlCol="0">
            <a:spAutoFit/>
          </a:bodyPr>
          <a:lstStyle/>
          <a:p>
            <a:r>
              <a:rPr lang="en-US" sz="4000" dirty="0"/>
              <a:t>Expression()</a:t>
            </a:r>
          </a:p>
        </p:txBody>
      </p:sp>
      <p:sp>
        <p:nvSpPr>
          <p:cNvPr id="19" name="Arrow: Bent 18">
            <a:extLst>
              <a:ext uri="{FF2B5EF4-FFF2-40B4-BE49-F238E27FC236}">
                <a16:creationId xmlns:a16="http://schemas.microsoft.com/office/drawing/2014/main" id="{A7B41FFD-D1D5-4DCA-B95E-A1113AFF8941}"/>
              </a:ext>
            </a:extLst>
          </p:cNvPr>
          <p:cNvSpPr/>
          <p:nvPr/>
        </p:nvSpPr>
        <p:spPr>
          <a:xfrm>
            <a:off x="2224216" y="2116049"/>
            <a:ext cx="2545492" cy="13738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0D560B9E-8747-4233-841E-1814907A0E1F}"/>
              </a:ext>
            </a:extLst>
          </p:cNvPr>
          <p:cNvSpPr txBox="1"/>
          <p:nvPr/>
        </p:nvSpPr>
        <p:spPr>
          <a:xfrm>
            <a:off x="4863060" y="2009381"/>
            <a:ext cx="1643448" cy="769441"/>
          </a:xfrm>
          <a:prstGeom prst="rect">
            <a:avLst/>
          </a:prstGeom>
          <a:noFill/>
        </p:spPr>
        <p:txBody>
          <a:bodyPr wrap="square" rtlCol="0">
            <a:spAutoFit/>
          </a:bodyPr>
          <a:lstStyle/>
          <a:p>
            <a:r>
              <a:rPr lang="en-US" sz="4400" dirty="0"/>
              <a:t>code</a:t>
            </a:r>
          </a:p>
        </p:txBody>
      </p:sp>
    </p:spTree>
    <p:extLst>
      <p:ext uri="{BB962C8B-B14F-4D97-AF65-F5344CB8AC3E}">
        <p14:creationId xmlns:p14="http://schemas.microsoft.com/office/powerpoint/2010/main" val="312191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xit" presetSubtype="32" fill="hold" grpId="0" nodeType="clickEffect">
                                  <p:stCondLst>
                                    <p:cond delay="0"/>
                                  </p:stCondLst>
                                  <p:childTnLst>
                                    <p:animEffect transition="out" filter="plus(out)">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par>
                                <p:cTn id="8" presetID="13" presetClass="exit" presetSubtype="32" fill="hold" grpId="0" nodeType="withEffect">
                                  <p:stCondLst>
                                    <p:cond delay="0"/>
                                  </p:stCondLst>
                                  <p:childTnLst>
                                    <p:animEffect transition="out" filter="plus(out)">
                                      <p:cBhvr>
                                        <p:cTn id="9" dur="2000"/>
                                        <p:tgtEl>
                                          <p:spTgt spid="9"/>
                                        </p:tgtEl>
                                      </p:cBhvr>
                                    </p:animEffect>
                                    <p:set>
                                      <p:cBhvr>
                                        <p:cTn id="10" dur="1" fill="hold">
                                          <p:stCondLst>
                                            <p:cond delay="1999"/>
                                          </p:stCondLst>
                                        </p:cTn>
                                        <p:tgtEl>
                                          <p:spTgt spid="9"/>
                                        </p:tgtEl>
                                        <p:attrNameLst>
                                          <p:attrName>style.visibility</p:attrName>
                                        </p:attrNameLst>
                                      </p:cBhvr>
                                      <p:to>
                                        <p:strVal val="hidden"/>
                                      </p:to>
                                    </p:set>
                                  </p:childTnLst>
                                </p:cTn>
                              </p:par>
                              <p:par>
                                <p:cTn id="11" presetID="13" presetClass="exit" presetSubtype="32" fill="hold" grpId="0" nodeType="withEffect">
                                  <p:stCondLst>
                                    <p:cond delay="0"/>
                                  </p:stCondLst>
                                  <p:childTnLst>
                                    <p:animEffect transition="out" filter="plus(out)">
                                      <p:cBhvr>
                                        <p:cTn id="12" dur="2000"/>
                                        <p:tgtEl>
                                          <p:spTgt spid="6"/>
                                        </p:tgtEl>
                                      </p:cBhvr>
                                    </p:animEffect>
                                    <p:set>
                                      <p:cBhvr>
                                        <p:cTn id="13" dur="1" fill="hold">
                                          <p:stCondLst>
                                            <p:cond delay="19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heel(1)">
                                      <p:cBhvr>
                                        <p:cTn id="40" dur="2000"/>
                                        <p:tgtEl>
                                          <p:spTgt spid="19"/>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heel(1)">
                                      <p:cBhvr>
                                        <p:cTn id="4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animBg="1"/>
      <p:bldP spid="13" grpId="0"/>
      <p:bldP spid="14" grpId="0" animBg="1"/>
      <p:bldP spid="15" grpId="0" animBg="1"/>
      <p:bldP spid="16" grpId="0"/>
      <p:bldP spid="17" grpId="0"/>
      <p:bldP spid="19" grpId="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E8B3-9676-414A-916B-6181044CFD86}"/>
              </a:ext>
            </a:extLst>
          </p:cNvPr>
          <p:cNvSpPr>
            <a:spLocks noGrp="1"/>
          </p:cNvSpPr>
          <p:nvPr>
            <p:ph type="title"/>
          </p:nvPr>
        </p:nvSpPr>
        <p:spPr/>
        <p:txBody>
          <a:bodyPr/>
          <a:lstStyle/>
          <a:p>
            <a:r>
              <a:rPr lang="en-US" dirty="0"/>
              <a:t>Action buttons</a:t>
            </a:r>
          </a:p>
        </p:txBody>
      </p:sp>
      <p:pic>
        <p:nvPicPr>
          <p:cNvPr id="5" name="Picture 4">
            <a:extLst>
              <a:ext uri="{FF2B5EF4-FFF2-40B4-BE49-F238E27FC236}">
                <a16:creationId xmlns:a16="http://schemas.microsoft.com/office/drawing/2014/main" id="{0D56340A-3F5C-42D5-A6B0-0F34EEF96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78" y="2344843"/>
            <a:ext cx="9221275" cy="361957"/>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0627E527-4AA6-4F43-8FDD-BECE7C3F5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1803" y="3125927"/>
            <a:ext cx="3275027" cy="2226647"/>
          </a:xfrm>
          <a:prstGeom prst="rect">
            <a:avLst/>
          </a:prstGeom>
        </p:spPr>
      </p:pic>
    </p:spTree>
    <p:extLst>
      <p:ext uri="{BB962C8B-B14F-4D97-AF65-F5344CB8AC3E}">
        <p14:creationId xmlns:p14="http://schemas.microsoft.com/office/powerpoint/2010/main" val="37099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9841-1845-493D-BF88-9B76D6AB7640}"/>
              </a:ext>
            </a:extLst>
          </p:cNvPr>
          <p:cNvSpPr>
            <a:spLocks noGrp="1"/>
          </p:cNvSpPr>
          <p:nvPr>
            <p:ph type="title"/>
          </p:nvPr>
        </p:nvSpPr>
        <p:spPr/>
        <p:txBody>
          <a:bodyPr/>
          <a:lstStyle/>
          <a:p>
            <a:r>
              <a:rPr lang="en-US" dirty="0"/>
              <a:t>Observe event function</a:t>
            </a:r>
          </a:p>
        </p:txBody>
      </p:sp>
      <p:sp>
        <p:nvSpPr>
          <p:cNvPr id="3" name="Content Placeholder 2">
            <a:extLst>
              <a:ext uri="{FF2B5EF4-FFF2-40B4-BE49-F238E27FC236}">
                <a16:creationId xmlns:a16="http://schemas.microsoft.com/office/drawing/2014/main" id="{715674F2-2C46-4055-A17D-D8D7DCDA6CAE}"/>
              </a:ext>
            </a:extLst>
          </p:cNvPr>
          <p:cNvSpPr>
            <a:spLocks noGrp="1"/>
          </p:cNvSpPr>
          <p:nvPr>
            <p:ph idx="1"/>
          </p:nvPr>
        </p:nvSpPr>
        <p:spPr/>
        <p:txBody>
          <a:bodyPr>
            <a:normAutofit/>
          </a:bodyPr>
          <a:lstStyle/>
          <a:p>
            <a:r>
              <a:rPr lang="en-US" sz="3200" dirty="0"/>
              <a:t>The </a:t>
            </a:r>
            <a:r>
              <a:rPr lang="en-US" sz="3200" dirty="0" err="1"/>
              <a:t>observeEvent</a:t>
            </a:r>
            <a:r>
              <a:rPr lang="en-US" sz="3200" dirty="0"/>
              <a:t>() function enables the reactivity of the application to action buttons </a:t>
            </a:r>
          </a:p>
        </p:txBody>
      </p:sp>
      <p:pic>
        <p:nvPicPr>
          <p:cNvPr id="5" name="Picture 4" descr="Graphical user interface, text, application&#10;&#10;Description automatically generated">
            <a:extLst>
              <a:ext uri="{FF2B5EF4-FFF2-40B4-BE49-F238E27FC236}">
                <a16:creationId xmlns:a16="http://schemas.microsoft.com/office/drawing/2014/main" id="{20E5AB77-7AF7-4934-8BF3-808BEBC9F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718" y="3654899"/>
            <a:ext cx="5785147" cy="2584583"/>
          </a:xfrm>
          <a:prstGeom prst="rect">
            <a:avLst/>
          </a:prstGeom>
        </p:spPr>
      </p:pic>
      <p:sp>
        <p:nvSpPr>
          <p:cNvPr id="6" name="TextBox 5">
            <a:extLst>
              <a:ext uri="{FF2B5EF4-FFF2-40B4-BE49-F238E27FC236}">
                <a16:creationId xmlns:a16="http://schemas.microsoft.com/office/drawing/2014/main" id="{ACA80691-81ED-4C4B-B7A3-5EE54AE44F45}"/>
              </a:ext>
            </a:extLst>
          </p:cNvPr>
          <p:cNvSpPr txBox="1"/>
          <p:nvPr/>
        </p:nvSpPr>
        <p:spPr>
          <a:xfrm>
            <a:off x="2772032" y="6239482"/>
            <a:ext cx="6647935" cy="461665"/>
          </a:xfrm>
          <a:prstGeom prst="rect">
            <a:avLst/>
          </a:prstGeom>
          <a:noFill/>
        </p:spPr>
        <p:txBody>
          <a:bodyPr wrap="square" rtlCol="0">
            <a:spAutoFit/>
          </a:bodyPr>
          <a:lstStyle/>
          <a:p>
            <a:r>
              <a:rPr lang="en-US" sz="2400" dirty="0"/>
              <a:t>https://shiny.rstudio.com/articles/action-buttons.html</a:t>
            </a:r>
          </a:p>
        </p:txBody>
      </p:sp>
    </p:spTree>
    <p:extLst>
      <p:ext uri="{BB962C8B-B14F-4D97-AF65-F5344CB8AC3E}">
        <p14:creationId xmlns:p14="http://schemas.microsoft.com/office/powerpoint/2010/main" val="16363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DCB8-C29E-4114-B9AB-7FBBBE3B9569}"/>
              </a:ext>
            </a:extLst>
          </p:cNvPr>
          <p:cNvSpPr>
            <a:spLocks noGrp="1"/>
          </p:cNvSpPr>
          <p:nvPr>
            <p:ph type="title"/>
          </p:nvPr>
        </p:nvSpPr>
        <p:spPr/>
        <p:txBody>
          <a:bodyPr/>
          <a:lstStyle/>
          <a:p>
            <a:r>
              <a:rPr lang="en-US" dirty="0"/>
              <a:t>Observe</a:t>
            </a:r>
          </a:p>
        </p:txBody>
      </p:sp>
      <p:sp>
        <p:nvSpPr>
          <p:cNvPr id="3" name="Content Placeholder 2">
            <a:extLst>
              <a:ext uri="{FF2B5EF4-FFF2-40B4-BE49-F238E27FC236}">
                <a16:creationId xmlns:a16="http://schemas.microsoft.com/office/drawing/2014/main" id="{3CA1C4BB-AA5E-4689-A4D0-1606665F9FD4}"/>
              </a:ext>
            </a:extLst>
          </p:cNvPr>
          <p:cNvSpPr>
            <a:spLocks noGrp="1"/>
          </p:cNvSpPr>
          <p:nvPr>
            <p:ph idx="1"/>
          </p:nvPr>
        </p:nvSpPr>
        <p:spPr/>
        <p:txBody>
          <a:bodyPr>
            <a:normAutofit/>
          </a:bodyPr>
          <a:lstStyle/>
          <a:p>
            <a:r>
              <a:rPr lang="en-US" sz="3600" dirty="0"/>
              <a:t>observe() is another function that is analogous to </a:t>
            </a:r>
            <a:r>
              <a:rPr lang="en-US" sz="3600" dirty="0" err="1"/>
              <a:t>observeEvent</a:t>
            </a:r>
            <a:r>
              <a:rPr lang="en-US" sz="3600" dirty="0"/>
              <a:t>()</a:t>
            </a:r>
          </a:p>
        </p:txBody>
      </p:sp>
      <p:pic>
        <p:nvPicPr>
          <p:cNvPr id="5" name="Picture 4">
            <a:extLst>
              <a:ext uri="{FF2B5EF4-FFF2-40B4-BE49-F238E27FC236}">
                <a16:creationId xmlns:a16="http://schemas.microsoft.com/office/drawing/2014/main" id="{7845C3E2-2C05-4C1A-9537-8475FFBB0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951" y="4181129"/>
            <a:ext cx="7426920" cy="645818"/>
          </a:xfrm>
          <a:prstGeom prst="rect">
            <a:avLst/>
          </a:prstGeom>
        </p:spPr>
      </p:pic>
    </p:spTree>
    <p:extLst>
      <p:ext uri="{BB962C8B-B14F-4D97-AF65-F5344CB8AC3E}">
        <p14:creationId xmlns:p14="http://schemas.microsoft.com/office/powerpoint/2010/main" val="870842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078F-EF4C-4DA7-A5B4-1653D90F739E}"/>
              </a:ext>
            </a:extLst>
          </p:cNvPr>
          <p:cNvSpPr>
            <a:spLocks noGrp="1"/>
          </p:cNvSpPr>
          <p:nvPr>
            <p:ph type="title"/>
          </p:nvPr>
        </p:nvSpPr>
        <p:spPr/>
        <p:txBody>
          <a:bodyPr/>
          <a:lstStyle/>
          <a:p>
            <a:r>
              <a:rPr lang="en-US" dirty="0"/>
              <a:t>Recap on </a:t>
            </a:r>
            <a:r>
              <a:rPr lang="en-US" dirty="0" err="1"/>
              <a:t>Obeserve</a:t>
            </a:r>
            <a:r>
              <a:rPr lang="en-US" dirty="0"/>
              <a:t> event </a:t>
            </a:r>
          </a:p>
        </p:txBody>
      </p:sp>
      <p:sp>
        <p:nvSpPr>
          <p:cNvPr id="3" name="Content Placeholder 2">
            <a:extLst>
              <a:ext uri="{FF2B5EF4-FFF2-40B4-BE49-F238E27FC236}">
                <a16:creationId xmlns:a16="http://schemas.microsoft.com/office/drawing/2014/main" id="{74317CD6-08B8-4C19-A262-1C878652CDF5}"/>
              </a:ext>
            </a:extLst>
          </p:cNvPr>
          <p:cNvSpPr>
            <a:spLocks noGrp="1"/>
          </p:cNvSpPr>
          <p:nvPr>
            <p:ph idx="1"/>
          </p:nvPr>
        </p:nvSpPr>
        <p:spPr/>
        <p:txBody>
          <a:bodyPr>
            <a:noAutofit/>
          </a:bodyPr>
          <a:lstStyle/>
          <a:p>
            <a:r>
              <a:rPr lang="en-US" sz="3200" dirty="0" err="1"/>
              <a:t>observeEvent</a:t>
            </a:r>
            <a:r>
              <a:rPr lang="en-US" sz="3200" dirty="0"/>
              <a:t>() triggers code to run in the background</a:t>
            </a:r>
          </a:p>
          <a:p>
            <a:r>
              <a:rPr lang="en-US" sz="3200" dirty="0"/>
              <a:t>Allows for specificity in which values invalidate the observer</a:t>
            </a:r>
          </a:p>
          <a:p>
            <a:r>
              <a:rPr lang="en-US" sz="3200" dirty="0"/>
              <a:t>You have the option to use observe() which is a more implicit way of doing everything that </a:t>
            </a:r>
            <a:r>
              <a:rPr lang="en-US" sz="3200" dirty="0" err="1"/>
              <a:t>observeEvent</a:t>
            </a:r>
            <a:r>
              <a:rPr lang="en-US" sz="3200" dirty="0"/>
              <a:t>() can do</a:t>
            </a:r>
          </a:p>
        </p:txBody>
      </p:sp>
    </p:spTree>
    <p:extLst>
      <p:ext uri="{BB962C8B-B14F-4D97-AF65-F5344CB8AC3E}">
        <p14:creationId xmlns:p14="http://schemas.microsoft.com/office/powerpoint/2010/main" val="204856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AE32-ABB3-4D98-BFC1-623EFA01991B}"/>
              </a:ext>
            </a:extLst>
          </p:cNvPr>
          <p:cNvSpPr>
            <a:spLocks noGrp="1"/>
          </p:cNvSpPr>
          <p:nvPr>
            <p:ph type="title"/>
          </p:nvPr>
        </p:nvSpPr>
        <p:spPr/>
        <p:txBody>
          <a:bodyPr/>
          <a:lstStyle/>
          <a:p>
            <a:r>
              <a:rPr lang="en-US" dirty="0"/>
              <a:t>Delaying reactions</a:t>
            </a:r>
          </a:p>
        </p:txBody>
      </p:sp>
      <p:sp>
        <p:nvSpPr>
          <p:cNvPr id="3" name="Content Placeholder 2">
            <a:extLst>
              <a:ext uri="{FF2B5EF4-FFF2-40B4-BE49-F238E27FC236}">
                <a16:creationId xmlns:a16="http://schemas.microsoft.com/office/drawing/2014/main" id="{9028BE63-7F30-45D5-A47C-82DF10925E00}"/>
              </a:ext>
            </a:extLst>
          </p:cNvPr>
          <p:cNvSpPr>
            <a:spLocks noGrp="1"/>
          </p:cNvSpPr>
          <p:nvPr>
            <p:ph idx="1"/>
          </p:nvPr>
        </p:nvSpPr>
        <p:spPr>
          <a:xfrm>
            <a:off x="1141413" y="1658143"/>
            <a:ext cx="9905999" cy="3541714"/>
          </a:xfrm>
        </p:spPr>
        <p:txBody>
          <a:bodyPr>
            <a:normAutofit/>
          </a:bodyPr>
          <a:lstStyle/>
          <a:p>
            <a:r>
              <a:rPr lang="en-US" sz="3200" dirty="0"/>
              <a:t>Using </a:t>
            </a:r>
            <a:r>
              <a:rPr lang="en-US" sz="3200" dirty="0" err="1"/>
              <a:t>eventReactive</a:t>
            </a:r>
            <a:r>
              <a:rPr lang="en-US" sz="3200" dirty="0"/>
              <a:t>()</a:t>
            </a:r>
          </a:p>
        </p:txBody>
      </p:sp>
      <p:pic>
        <p:nvPicPr>
          <p:cNvPr id="5" name="Picture 4" descr="Text&#10;&#10;Description automatically generated">
            <a:extLst>
              <a:ext uri="{FF2B5EF4-FFF2-40B4-BE49-F238E27FC236}">
                <a16:creationId xmlns:a16="http://schemas.microsoft.com/office/drawing/2014/main" id="{3856AD8A-2AA0-4D9A-BE7D-D12DA1290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78741"/>
            <a:ext cx="5512083" cy="4102311"/>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529F84AC-CD1C-472C-8837-47DC689AC4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473" y="2022965"/>
            <a:ext cx="6623351" cy="4458087"/>
          </a:xfrm>
          <a:prstGeom prst="rect">
            <a:avLst/>
          </a:prstGeom>
        </p:spPr>
      </p:pic>
    </p:spTree>
    <p:extLst>
      <p:ext uri="{BB962C8B-B14F-4D97-AF65-F5344CB8AC3E}">
        <p14:creationId xmlns:p14="http://schemas.microsoft.com/office/powerpoint/2010/main" val="10879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5A96-4F0B-40BD-BEC2-69F89D6F45AC}"/>
              </a:ext>
            </a:extLst>
          </p:cNvPr>
          <p:cNvSpPr>
            <a:spLocks noGrp="1"/>
          </p:cNvSpPr>
          <p:nvPr>
            <p:ph type="title"/>
          </p:nvPr>
        </p:nvSpPr>
        <p:spPr>
          <a:xfrm>
            <a:off x="1143001" y="0"/>
            <a:ext cx="9905998" cy="1478570"/>
          </a:xfrm>
        </p:spPr>
        <p:txBody>
          <a:bodyPr/>
          <a:lstStyle/>
          <a:p>
            <a:r>
              <a:rPr lang="en-US" dirty="0"/>
              <a:t>In detail</a:t>
            </a:r>
          </a:p>
        </p:txBody>
      </p:sp>
      <p:pic>
        <p:nvPicPr>
          <p:cNvPr id="5" name="Picture 4" descr="A screenshot of a computer&#10;&#10;Description automatically generated with medium confidence">
            <a:extLst>
              <a:ext uri="{FF2B5EF4-FFF2-40B4-BE49-F238E27FC236}">
                <a16:creationId xmlns:a16="http://schemas.microsoft.com/office/drawing/2014/main" id="{E1D6BC6A-4035-4F02-A903-38547DA55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114" y="1321162"/>
            <a:ext cx="5101437" cy="5536838"/>
          </a:xfrm>
          <a:prstGeom prst="rect">
            <a:avLst/>
          </a:prstGeom>
        </p:spPr>
      </p:pic>
    </p:spTree>
    <p:extLst>
      <p:ext uri="{BB962C8B-B14F-4D97-AF65-F5344CB8AC3E}">
        <p14:creationId xmlns:p14="http://schemas.microsoft.com/office/powerpoint/2010/main" val="2348550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12FC-8415-4F5C-A729-6B27FA844F87}"/>
              </a:ext>
            </a:extLst>
          </p:cNvPr>
          <p:cNvSpPr>
            <a:spLocks noGrp="1"/>
          </p:cNvSpPr>
          <p:nvPr>
            <p:ph type="title"/>
          </p:nvPr>
        </p:nvSpPr>
        <p:spPr/>
        <p:txBody>
          <a:bodyPr/>
          <a:lstStyle/>
          <a:p>
            <a:r>
              <a:rPr lang="en-US" dirty="0" err="1"/>
              <a:t>Eventreactive</a:t>
            </a:r>
            <a:r>
              <a:rPr lang="en-US" dirty="0"/>
              <a:t>()</a:t>
            </a:r>
          </a:p>
        </p:txBody>
      </p:sp>
      <p:sp>
        <p:nvSpPr>
          <p:cNvPr id="3" name="Content Placeholder 2">
            <a:extLst>
              <a:ext uri="{FF2B5EF4-FFF2-40B4-BE49-F238E27FC236}">
                <a16:creationId xmlns:a16="http://schemas.microsoft.com/office/drawing/2014/main" id="{5FD0B793-58B5-42F5-91A1-8327118976C3}"/>
              </a:ext>
            </a:extLst>
          </p:cNvPr>
          <p:cNvSpPr>
            <a:spLocks noGrp="1"/>
          </p:cNvSpPr>
          <p:nvPr>
            <p:ph idx="1"/>
          </p:nvPr>
        </p:nvSpPr>
        <p:spPr/>
        <p:txBody>
          <a:bodyPr>
            <a:normAutofit/>
          </a:bodyPr>
          <a:lstStyle/>
          <a:p>
            <a:r>
              <a:rPr lang="en-US" sz="3600" dirty="0"/>
              <a:t>Use </a:t>
            </a:r>
            <a:r>
              <a:rPr lang="en-US" sz="3600" dirty="0" err="1"/>
              <a:t>eventReactive</a:t>
            </a:r>
            <a:r>
              <a:rPr lang="en-US" sz="3600" dirty="0"/>
              <a:t>() to delay reactions</a:t>
            </a:r>
          </a:p>
          <a:p>
            <a:r>
              <a:rPr lang="en-US" sz="3600" dirty="0" err="1"/>
              <a:t>eventReactive</a:t>
            </a:r>
            <a:r>
              <a:rPr lang="en-US" sz="3600" dirty="0"/>
              <a:t>() creates a reactive expression</a:t>
            </a:r>
          </a:p>
          <a:p>
            <a:r>
              <a:rPr lang="en-US" sz="3600" dirty="0"/>
              <a:t>You can specify which reactive values invalidate the reactive expression</a:t>
            </a:r>
          </a:p>
        </p:txBody>
      </p:sp>
    </p:spTree>
    <p:extLst>
      <p:ext uri="{BB962C8B-B14F-4D97-AF65-F5344CB8AC3E}">
        <p14:creationId xmlns:p14="http://schemas.microsoft.com/office/powerpoint/2010/main" val="411165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BDF0-EE96-4D12-9790-FB6F2082D478}"/>
              </a:ext>
            </a:extLst>
          </p:cNvPr>
          <p:cNvSpPr>
            <a:spLocks noGrp="1"/>
          </p:cNvSpPr>
          <p:nvPr>
            <p:ph type="title"/>
          </p:nvPr>
        </p:nvSpPr>
        <p:spPr>
          <a:xfrm>
            <a:off x="1141413" y="618517"/>
            <a:ext cx="9905998" cy="5399223"/>
          </a:xfrm>
        </p:spPr>
        <p:txBody>
          <a:bodyPr>
            <a:normAutofit/>
          </a:bodyPr>
          <a:lstStyle/>
          <a:p>
            <a:r>
              <a:rPr lang="en-US" sz="6600" dirty="0"/>
              <a:t>What if we want to create reactive values?</a:t>
            </a:r>
          </a:p>
        </p:txBody>
      </p:sp>
    </p:spTree>
    <p:extLst>
      <p:ext uri="{BB962C8B-B14F-4D97-AF65-F5344CB8AC3E}">
        <p14:creationId xmlns:p14="http://schemas.microsoft.com/office/powerpoint/2010/main" val="3846107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638C-D624-4BEA-9647-94714DF0C41F}"/>
              </a:ext>
            </a:extLst>
          </p:cNvPr>
          <p:cNvSpPr>
            <a:spLocks noGrp="1"/>
          </p:cNvSpPr>
          <p:nvPr>
            <p:ph type="title"/>
          </p:nvPr>
        </p:nvSpPr>
        <p:spPr/>
        <p:txBody>
          <a:bodyPr/>
          <a:lstStyle/>
          <a:p>
            <a:r>
              <a:rPr lang="en-US" dirty="0"/>
              <a:t>Recap on reactivity</a:t>
            </a:r>
          </a:p>
        </p:txBody>
      </p:sp>
      <p:pic>
        <p:nvPicPr>
          <p:cNvPr id="7" name="Picture 6" descr="A picture containing diagram&#10;&#10;Description automatically generated">
            <a:extLst>
              <a:ext uri="{FF2B5EF4-FFF2-40B4-BE49-F238E27FC236}">
                <a16:creationId xmlns:a16="http://schemas.microsoft.com/office/drawing/2014/main" id="{7EB67586-AC47-4965-BAE2-398C3D747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864" y="1905426"/>
            <a:ext cx="9590686" cy="4018814"/>
          </a:xfrm>
          <a:prstGeom prst="rect">
            <a:avLst/>
          </a:prstGeom>
        </p:spPr>
      </p:pic>
    </p:spTree>
    <p:extLst>
      <p:ext uri="{BB962C8B-B14F-4D97-AF65-F5344CB8AC3E}">
        <p14:creationId xmlns:p14="http://schemas.microsoft.com/office/powerpoint/2010/main" val="121957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E66E-A5CD-4239-B447-4002D4FCC878}"/>
              </a:ext>
            </a:extLst>
          </p:cNvPr>
          <p:cNvSpPr>
            <a:spLocks noGrp="1"/>
          </p:cNvSpPr>
          <p:nvPr>
            <p:ph type="title"/>
          </p:nvPr>
        </p:nvSpPr>
        <p:spPr>
          <a:xfrm>
            <a:off x="1252624" y="1897441"/>
            <a:ext cx="9423614" cy="3082331"/>
          </a:xfrm>
        </p:spPr>
        <p:txBody>
          <a:bodyPr>
            <a:normAutofit/>
          </a:bodyPr>
          <a:lstStyle/>
          <a:p>
            <a:r>
              <a:rPr lang="en-US" sz="8000" dirty="0"/>
              <a:t>WHAT IS REACTIVITY? </a:t>
            </a:r>
          </a:p>
        </p:txBody>
      </p:sp>
    </p:spTree>
    <p:extLst>
      <p:ext uri="{BB962C8B-B14F-4D97-AF65-F5344CB8AC3E}">
        <p14:creationId xmlns:p14="http://schemas.microsoft.com/office/powerpoint/2010/main" val="364190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ADE6-33F6-4BD6-A01D-2680866108CF}"/>
              </a:ext>
            </a:extLst>
          </p:cNvPr>
          <p:cNvSpPr>
            <a:spLocks noGrp="1"/>
          </p:cNvSpPr>
          <p:nvPr>
            <p:ph type="title"/>
          </p:nvPr>
        </p:nvSpPr>
        <p:spPr/>
        <p:txBody>
          <a:bodyPr/>
          <a:lstStyle/>
          <a:p>
            <a:r>
              <a:rPr lang="en-US" dirty="0"/>
              <a:t>Reactivity in shiny</a:t>
            </a:r>
          </a:p>
        </p:txBody>
      </p:sp>
      <p:pic>
        <p:nvPicPr>
          <p:cNvPr id="5" name="Picture 4" descr="Graphical user interface, application&#10;&#10;Description automatically generated">
            <a:extLst>
              <a:ext uri="{FF2B5EF4-FFF2-40B4-BE49-F238E27FC236}">
                <a16:creationId xmlns:a16="http://schemas.microsoft.com/office/drawing/2014/main" id="{F833BBED-9B08-417D-92C8-6364D9884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50" y="3015049"/>
            <a:ext cx="4656942" cy="1262647"/>
          </a:xfrm>
          <a:prstGeom prst="rect">
            <a:avLst/>
          </a:prstGeom>
        </p:spPr>
      </p:pic>
      <p:pic>
        <p:nvPicPr>
          <p:cNvPr id="7" name="Picture 6" descr="Chart, histogram, box and whisker chart&#10;&#10;Description automatically generated">
            <a:extLst>
              <a:ext uri="{FF2B5EF4-FFF2-40B4-BE49-F238E27FC236}">
                <a16:creationId xmlns:a16="http://schemas.microsoft.com/office/drawing/2014/main" id="{C31A1950-D689-45C8-8F47-593221A64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752" y="2397212"/>
            <a:ext cx="5864385" cy="2829448"/>
          </a:xfrm>
          <a:prstGeom prst="rect">
            <a:avLst/>
          </a:prstGeom>
        </p:spPr>
      </p:pic>
      <p:sp>
        <p:nvSpPr>
          <p:cNvPr id="8" name="TextBox 7">
            <a:extLst>
              <a:ext uri="{FF2B5EF4-FFF2-40B4-BE49-F238E27FC236}">
                <a16:creationId xmlns:a16="http://schemas.microsoft.com/office/drawing/2014/main" id="{9466C3AE-A500-4DC3-A07C-F01E5C4EBBEF}"/>
              </a:ext>
            </a:extLst>
          </p:cNvPr>
          <p:cNvSpPr txBox="1"/>
          <p:nvPr/>
        </p:nvSpPr>
        <p:spPr>
          <a:xfrm>
            <a:off x="2111183" y="2307163"/>
            <a:ext cx="1668162" cy="707886"/>
          </a:xfrm>
          <a:prstGeom prst="rect">
            <a:avLst/>
          </a:prstGeom>
          <a:noFill/>
        </p:spPr>
        <p:txBody>
          <a:bodyPr wrap="square" rtlCol="0">
            <a:spAutoFit/>
          </a:bodyPr>
          <a:lstStyle/>
          <a:p>
            <a:r>
              <a:rPr lang="en-US" sz="4000" dirty="0"/>
              <a:t>input</a:t>
            </a:r>
          </a:p>
        </p:txBody>
      </p:sp>
      <p:sp>
        <p:nvSpPr>
          <p:cNvPr id="9" name="TextBox 8">
            <a:extLst>
              <a:ext uri="{FF2B5EF4-FFF2-40B4-BE49-F238E27FC236}">
                <a16:creationId xmlns:a16="http://schemas.microsoft.com/office/drawing/2014/main" id="{ACEE6125-E1E0-4FCB-A839-D5A4DDFAA9C9}"/>
              </a:ext>
            </a:extLst>
          </p:cNvPr>
          <p:cNvSpPr txBox="1"/>
          <p:nvPr/>
        </p:nvSpPr>
        <p:spPr>
          <a:xfrm>
            <a:off x="8085439" y="1726397"/>
            <a:ext cx="2364259" cy="707886"/>
          </a:xfrm>
          <a:prstGeom prst="rect">
            <a:avLst/>
          </a:prstGeom>
          <a:noFill/>
        </p:spPr>
        <p:txBody>
          <a:bodyPr wrap="square" rtlCol="0">
            <a:spAutoFit/>
          </a:bodyPr>
          <a:lstStyle/>
          <a:p>
            <a:r>
              <a:rPr lang="en-US" sz="4000" dirty="0"/>
              <a:t>output</a:t>
            </a:r>
          </a:p>
        </p:txBody>
      </p:sp>
      <p:sp>
        <p:nvSpPr>
          <p:cNvPr id="10" name="Arrow: Right 9">
            <a:extLst>
              <a:ext uri="{FF2B5EF4-FFF2-40B4-BE49-F238E27FC236}">
                <a16:creationId xmlns:a16="http://schemas.microsoft.com/office/drawing/2014/main" id="{E240FCE5-0922-41E4-8F26-201497403C5C}"/>
              </a:ext>
            </a:extLst>
          </p:cNvPr>
          <p:cNvSpPr/>
          <p:nvPr/>
        </p:nvSpPr>
        <p:spPr>
          <a:xfrm>
            <a:off x="4882092" y="3299254"/>
            <a:ext cx="88366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591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ADE6-33F6-4BD6-A01D-2680866108CF}"/>
              </a:ext>
            </a:extLst>
          </p:cNvPr>
          <p:cNvSpPr>
            <a:spLocks noGrp="1"/>
          </p:cNvSpPr>
          <p:nvPr>
            <p:ph type="title"/>
          </p:nvPr>
        </p:nvSpPr>
        <p:spPr/>
        <p:txBody>
          <a:bodyPr/>
          <a:lstStyle/>
          <a:p>
            <a:r>
              <a:rPr lang="en-US" dirty="0"/>
              <a:t>Reactivity in shiny</a:t>
            </a:r>
          </a:p>
        </p:txBody>
      </p:sp>
      <p:sp>
        <p:nvSpPr>
          <p:cNvPr id="8" name="TextBox 7">
            <a:extLst>
              <a:ext uri="{FF2B5EF4-FFF2-40B4-BE49-F238E27FC236}">
                <a16:creationId xmlns:a16="http://schemas.microsoft.com/office/drawing/2014/main" id="{9466C3AE-A500-4DC3-A07C-F01E5C4EBBEF}"/>
              </a:ext>
            </a:extLst>
          </p:cNvPr>
          <p:cNvSpPr txBox="1"/>
          <p:nvPr/>
        </p:nvSpPr>
        <p:spPr>
          <a:xfrm>
            <a:off x="942793" y="3075057"/>
            <a:ext cx="1188071" cy="707886"/>
          </a:xfrm>
          <a:prstGeom prst="rect">
            <a:avLst/>
          </a:prstGeom>
          <a:noFill/>
        </p:spPr>
        <p:txBody>
          <a:bodyPr wrap="square" rtlCol="0">
            <a:spAutoFit/>
          </a:bodyPr>
          <a:lstStyle/>
          <a:p>
            <a:r>
              <a:rPr lang="en-US" sz="4000" dirty="0"/>
              <a:t>input</a:t>
            </a:r>
          </a:p>
        </p:txBody>
      </p:sp>
      <p:sp>
        <p:nvSpPr>
          <p:cNvPr id="9" name="TextBox 8">
            <a:extLst>
              <a:ext uri="{FF2B5EF4-FFF2-40B4-BE49-F238E27FC236}">
                <a16:creationId xmlns:a16="http://schemas.microsoft.com/office/drawing/2014/main" id="{ACEE6125-E1E0-4FCB-A839-D5A4DDFAA9C9}"/>
              </a:ext>
            </a:extLst>
          </p:cNvPr>
          <p:cNvSpPr txBox="1"/>
          <p:nvPr/>
        </p:nvSpPr>
        <p:spPr>
          <a:xfrm>
            <a:off x="7455244" y="3075057"/>
            <a:ext cx="1552831" cy="707886"/>
          </a:xfrm>
          <a:prstGeom prst="rect">
            <a:avLst/>
          </a:prstGeom>
          <a:noFill/>
        </p:spPr>
        <p:txBody>
          <a:bodyPr wrap="square" rtlCol="0">
            <a:spAutoFit/>
          </a:bodyPr>
          <a:lstStyle/>
          <a:p>
            <a:r>
              <a:rPr lang="en-US" sz="4000" dirty="0"/>
              <a:t>output</a:t>
            </a:r>
          </a:p>
        </p:txBody>
      </p:sp>
      <p:sp>
        <p:nvSpPr>
          <p:cNvPr id="6" name="Arrow: Right 5">
            <a:extLst>
              <a:ext uri="{FF2B5EF4-FFF2-40B4-BE49-F238E27FC236}">
                <a16:creationId xmlns:a16="http://schemas.microsoft.com/office/drawing/2014/main" id="{B19635E8-DF7A-416A-99DC-97EF96C9AE73}"/>
              </a:ext>
            </a:extLst>
          </p:cNvPr>
          <p:cNvSpPr/>
          <p:nvPr/>
        </p:nvSpPr>
        <p:spPr>
          <a:xfrm>
            <a:off x="2224216" y="3252028"/>
            <a:ext cx="5231028" cy="353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Bent 10">
            <a:extLst>
              <a:ext uri="{FF2B5EF4-FFF2-40B4-BE49-F238E27FC236}">
                <a16:creationId xmlns:a16="http://schemas.microsoft.com/office/drawing/2014/main" id="{A85B81EE-3D61-4EB7-B082-C212E16DCEBA}"/>
              </a:ext>
            </a:extLst>
          </p:cNvPr>
          <p:cNvSpPr/>
          <p:nvPr/>
        </p:nvSpPr>
        <p:spPr>
          <a:xfrm>
            <a:off x="2224216" y="2116049"/>
            <a:ext cx="2545492" cy="13738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60F2B512-A2CE-41CE-B94C-23BB3A767BF8}"/>
              </a:ext>
            </a:extLst>
          </p:cNvPr>
          <p:cNvSpPr txBox="1"/>
          <p:nvPr/>
        </p:nvSpPr>
        <p:spPr>
          <a:xfrm>
            <a:off x="4863060" y="2009381"/>
            <a:ext cx="1643448" cy="769441"/>
          </a:xfrm>
          <a:prstGeom prst="rect">
            <a:avLst/>
          </a:prstGeom>
          <a:noFill/>
        </p:spPr>
        <p:txBody>
          <a:bodyPr wrap="square" rtlCol="0">
            <a:spAutoFit/>
          </a:bodyPr>
          <a:lstStyle/>
          <a:p>
            <a:r>
              <a:rPr lang="en-US" sz="4400" dirty="0"/>
              <a:t>code</a:t>
            </a:r>
          </a:p>
        </p:txBody>
      </p:sp>
      <p:sp>
        <p:nvSpPr>
          <p:cNvPr id="13" name="TextBox 12">
            <a:extLst>
              <a:ext uri="{FF2B5EF4-FFF2-40B4-BE49-F238E27FC236}">
                <a16:creationId xmlns:a16="http://schemas.microsoft.com/office/drawing/2014/main" id="{63F0DB5F-066B-451B-865E-AFC8C76D6DCE}"/>
              </a:ext>
            </a:extLst>
          </p:cNvPr>
          <p:cNvSpPr txBox="1"/>
          <p:nvPr/>
        </p:nvSpPr>
        <p:spPr>
          <a:xfrm>
            <a:off x="943469" y="3079668"/>
            <a:ext cx="1188071" cy="707886"/>
          </a:xfrm>
          <a:prstGeom prst="rect">
            <a:avLst/>
          </a:prstGeom>
          <a:noFill/>
        </p:spPr>
        <p:txBody>
          <a:bodyPr wrap="square" rtlCol="0">
            <a:spAutoFit/>
          </a:bodyPr>
          <a:lstStyle/>
          <a:p>
            <a:r>
              <a:rPr lang="en-US" sz="4000" dirty="0"/>
              <a:t>input</a:t>
            </a:r>
          </a:p>
        </p:txBody>
      </p:sp>
      <p:sp>
        <p:nvSpPr>
          <p:cNvPr id="14" name="Arrow: Right 13">
            <a:extLst>
              <a:ext uri="{FF2B5EF4-FFF2-40B4-BE49-F238E27FC236}">
                <a16:creationId xmlns:a16="http://schemas.microsoft.com/office/drawing/2014/main" id="{4F028674-82F0-464B-A5FF-630EE9E25E1F}"/>
              </a:ext>
            </a:extLst>
          </p:cNvPr>
          <p:cNvSpPr/>
          <p:nvPr/>
        </p:nvSpPr>
        <p:spPr>
          <a:xfrm>
            <a:off x="6700789" y="3232068"/>
            <a:ext cx="2214596" cy="555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E1415D4-B000-4DB0-BADF-61A01905DF25}"/>
              </a:ext>
            </a:extLst>
          </p:cNvPr>
          <p:cNvSpPr/>
          <p:nvPr/>
        </p:nvSpPr>
        <p:spPr>
          <a:xfrm>
            <a:off x="2131540" y="3232068"/>
            <a:ext cx="2214596" cy="555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DBFD3C9-06C6-42B1-B362-1D9AAD2C0081}"/>
              </a:ext>
            </a:extLst>
          </p:cNvPr>
          <p:cNvSpPr txBox="1"/>
          <p:nvPr/>
        </p:nvSpPr>
        <p:spPr>
          <a:xfrm>
            <a:off x="9071008" y="3079668"/>
            <a:ext cx="1552831" cy="707886"/>
          </a:xfrm>
          <a:prstGeom prst="rect">
            <a:avLst/>
          </a:prstGeom>
          <a:noFill/>
        </p:spPr>
        <p:txBody>
          <a:bodyPr wrap="square" rtlCol="0">
            <a:spAutoFit/>
          </a:bodyPr>
          <a:lstStyle/>
          <a:p>
            <a:r>
              <a:rPr lang="en-US" sz="4000" dirty="0"/>
              <a:t>output</a:t>
            </a:r>
          </a:p>
        </p:txBody>
      </p:sp>
      <p:sp>
        <p:nvSpPr>
          <p:cNvPr id="17" name="TextBox 16">
            <a:extLst>
              <a:ext uri="{FF2B5EF4-FFF2-40B4-BE49-F238E27FC236}">
                <a16:creationId xmlns:a16="http://schemas.microsoft.com/office/drawing/2014/main" id="{233D3EE1-C72C-42DB-A899-91370587D07D}"/>
              </a:ext>
            </a:extLst>
          </p:cNvPr>
          <p:cNvSpPr txBox="1"/>
          <p:nvPr/>
        </p:nvSpPr>
        <p:spPr>
          <a:xfrm>
            <a:off x="4244535" y="3155868"/>
            <a:ext cx="2754187" cy="707886"/>
          </a:xfrm>
          <a:prstGeom prst="rect">
            <a:avLst/>
          </a:prstGeom>
          <a:noFill/>
        </p:spPr>
        <p:txBody>
          <a:bodyPr wrap="square" rtlCol="0">
            <a:spAutoFit/>
          </a:bodyPr>
          <a:lstStyle/>
          <a:p>
            <a:r>
              <a:rPr lang="en-US" sz="4000" dirty="0"/>
              <a:t>Expression()</a:t>
            </a:r>
          </a:p>
        </p:txBody>
      </p:sp>
      <p:sp>
        <p:nvSpPr>
          <p:cNvPr id="18" name="Arrow: Curved Right 17">
            <a:extLst>
              <a:ext uri="{FF2B5EF4-FFF2-40B4-BE49-F238E27FC236}">
                <a16:creationId xmlns:a16="http://schemas.microsoft.com/office/drawing/2014/main" id="{56D2CB0E-C4D0-48AC-8DA6-360CD69AC5E5}"/>
              </a:ext>
            </a:extLst>
          </p:cNvPr>
          <p:cNvSpPr/>
          <p:nvPr/>
        </p:nvSpPr>
        <p:spPr>
          <a:xfrm rot="16200000">
            <a:off x="2990859" y="2829988"/>
            <a:ext cx="1034199" cy="275418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 name="Picture 19" descr="A picture containing shape&#10;&#10;Description automatically generated">
            <a:extLst>
              <a:ext uri="{FF2B5EF4-FFF2-40B4-BE49-F238E27FC236}">
                <a16:creationId xmlns:a16="http://schemas.microsoft.com/office/drawing/2014/main" id="{3D4191DA-DEE1-4303-B434-90B2CDE99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303" y="4380432"/>
            <a:ext cx="939848" cy="450873"/>
          </a:xfrm>
          <a:prstGeom prst="rect">
            <a:avLst/>
          </a:prstGeom>
        </p:spPr>
      </p:pic>
    </p:spTree>
    <p:extLst>
      <p:ext uri="{BB962C8B-B14F-4D97-AF65-F5344CB8AC3E}">
        <p14:creationId xmlns:p14="http://schemas.microsoft.com/office/powerpoint/2010/main" val="15042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xit" presetSubtype="32" fill="hold" grpId="0" nodeType="clickEffect">
                                  <p:stCondLst>
                                    <p:cond delay="0"/>
                                  </p:stCondLst>
                                  <p:childTnLst>
                                    <p:animEffect transition="out" filter="plus(out)">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13" presetClass="exit" presetSubtype="32" fill="hold" grpId="0" nodeType="withEffect">
                                  <p:stCondLst>
                                    <p:cond delay="0"/>
                                  </p:stCondLst>
                                  <p:childTnLst>
                                    <p:animEffect transition="out" filter="plus(out)">
                                      <p:cBhvr>
                                        <p:cTn id="9" dur="2000"/>
                                        <p:tgtEl>
                                          <p:spTgt spid="12"/>
                                        </p:tgtEl>
                                      </p:cBhvr>
                                    </p:animEffect>
                                    <p:set>
                                      <p:cBhvr>
                                        <p:cTn id="10" dur="1" fill="hold">
                                          <p:stCondLst>
                                            <p:cond delay="1999"/>
                                          </p:stCondLst>
                                        </p:cTn>
                                        <p:tgtEl>
                                          <p:spTgt spid="12"/>
                                        </p:tgtEl>
                                        <p:attrNameLst>
                                          <p:attrName>style.visibility</p:attrName>
                                        </p:attrNameLst>
                                      </p:cBhvr>
                                      <p:to>
                                        <p:strVal val="hidden"/>
                                      </p:to>
                                    </p:set>
                                  </p:childTnLst>
                                </p:cTn>
                              </p:par>
                              <p:par>
                                <p:cTn id="11" presetID="13" presetClass="exit" presetSubtype="32" fill="hold" grpId="0" nodeType="withEffect">
                                  <p:stCondLst>
                                    <p:cond delay="0"/>
                                  </p:stCondLst>
                                  <p:childTnLst>
                                    <p:animEffect transition="out" filter="plus(out)">
                                      <p:cBhvr>
                                        <p:cTn id="12" dur="2000"/>
                                        <p:tgtEl>
                                          <p:spTgt spid="8"/>
                                        </p:tgtEl>
                                      </p:cBhvr>
                                    </p:animEffect>
                                    <p:set>
                                      <p:cBhvr>
                                        <p:cTn id="13" dur="1" fill="hold">
                                          <p:stCondLst>
                                            <p:cond delay="1999"/>
                                          </p:stCondLst>
                                        </p:cTn>
                                        <p:tgtEl>
                                          <p:spTgt spid="8"/>
                                        </p:tgtEl>
                                        <p:attrNameLst>
                                          <p:attrName>style.visibility</p:attrName>
                                        </p:attrNameLst>
                                      </p:cBhvr>
                                      <p:to>
                                        <p:strVal val="hidden"/>
                                      </p:to>
                                    </p:set>
                                  </p:childTnLst>
                                </p:cTn>
                              </p:par>
                              <p:par>
                                <p:cTn id="14" presetID="13" presetClass="exit" presetSubtype="32" fill="hold" grpId="0" nodeType="withEffect">
                                  <p:stCondLst>
                                    <p:cond delay="0"/>
                                  </p:stCondLst>
                                  <p:childTnLst>
                                    <p:animEffect transition="out" filter="plus(out)">
                                      <p:cBhvr>
                                        <p:cTn id="15" dur="2000"/>
                                        <p:tgtEl>
                                          <p:spTgt spid="9"/>
                                        </p:tgtEl>
                                      </p:cBhvr>
                                    </p:animEffect>
                                    <p:set>
                                      <p:cBhvr>
                                        <p:cTn id="16" dur="1" fill="hold">
                                          <p:stCondLst>
                                            <p:cond delay="1999"/>
                                          </p:stCondLst>
                                        </p:cTn>
                                        <p:tgtEl>
                                          <p:spTgt spid="9"/>
                                        </p:tgtEl>
                                        <p:attrNameLst>
                                          <p:attrName>style.visibility</p:attrName>
                                        </p:attrNameLst>
                                      </p:cBhvr>
                                      <p:to>
                                        <p:strVal val="hidden"/>
                                      </p:to>
                                    </p:set>
                                  </p:childTnLst>
                                </p:cTn>
                              </p:par>
                              <p:par>
                                <p:cTn id="17" presetID="13" presetClass="exit" presetSubtype="32" fill="hold" grpId="0" nodeType="withEffect">
                                  <p:stCondLst>
                                    <p:cond delay="0"/>
                                  </p:stCondLst>
                                  <p:childTnLst>
                                    <p:animEffect transition="out" filter="plus(out)">
                                      <p:cBhvr>
                                        <p:cTn id="18" dur="2000"/>
                                        <p:tgtEl>
                                          <p:spTgt spid="6"/>
                                        </p:tgtEl>
                                      </p:cBhvr>
                                    </p:animEffect>
                                    <p:set>
                                      <p:cBhvr>
                                        <p:cTn id="19" dur="1" fill="hold">
                                          <p:stCondLst>
                                            <p:cond delay="19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arn(inVertical)">
                                      <p:cBhvr>
                                        <p:cTn id="46" dur="500"/>
                                        <p:tgtEl>
                                          <p:spTgt spid="18"/>
                                        </p:tgtEl>
                                      </p:cBhvr>
                                    </p:animEffect>
                                  </p:childTnLst>
                                </p:cTn>
                              </p:par>
                              <p:par>
                                <p:cTn id="47" presetID="16" presetClass="entr" presetSubtype="21"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arn(inVertical)">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animBg="1"/>
      <p:bldP spid="11" grpId="0" animBg="1"/>
      <p:bldP spid="12" grpId="0"/>
      <p:bldP spid="13" grpId="0"/>
      <p:bldP spid="14" grpId="0" animBg="1"/>
      <p:bldP spid="15" grpId="0" animBg="1"/>
      <p:bldP spid="16" grpId="0"/>
      <p:bldP spid="17"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D085-6B7D-456F-A073-A4E5D3C3136B}"/>
              </a:ext>
            </a:extLst>
          </p:cNvPr>
          <p:cNvSpPr>
            <a:spLocks noGrp="1"/>
          </p:cNvSpPr>
          <p:nvPr>
            <p:ph type="title"/>
          </p:nvPr>
        </p:nvSpPr>
        <p:spPr/>
        <p:txBody>
          <a:bodyPr/>
          <a:lstStyle/>
          <a:p>
            <a:r>
              <a:rPr lang="en-US" dirty="0"/>
              <a:t>Reactive Values</a:t>
            </a:r>
          </a:p>
        </p:txBody>
      </p:sp>
      <p:pic>
        <p:nvPicPr>
          <p:cNvPr id="4" name="Picture 3" descr="Graphical user interface, application&#10;&#10;Description automatically generated">
            <a:extLst>
              <a:ext uri="{FF2B5EF4-FFF2-40B4-BE49-F238E27FC236}">
                <a16:creationId xmlns:a16="http://schemas.microsoft.com/office/drawing/2014/main" id="{9802C96F-B51A-48F8-B897-9709007F3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3297" y="1717589"/>
            <a:ext cx="6662229" cy="1806345"/>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92496CF7-F2CB-416E-ADC0-F7E3C80AF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517" y="4110374"/>
            <a:ext cx="8515788" cy="1924149"/>
          </a:xfrm>
          <a:prstGeom prst="rect">
            <a:avLst/>
          </a:prstGeom>
        </p:spPr>
      </p:pic>
    </p:spTree>
    <p:extLst>
      <p:ext uri="{BB962C8B-B14F-4D97-AF65-F5344CB8AC3E}">
        <p14:creationId xmlns:p14="http://schemas.microsoft.com/office/powerpoint/2010/main" val="174823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D18C-0B2A-4402-AF3A-F0B8B3860A98}"/>
              </a:ext>
            </a:extLst>
          </p:cNvPr>
          <p:cNvSpPr>
            <a:spLocks noGrp="1"/>
          </p:cNvSpPr>
          <p:nvPr>
            <p:ph type="title"/>
          </p:nvPr>
        </p:nvSpPr>
        <p:spPr/>
        <p:txBody>
          <a:bodyPr/>
          <a:lstStyle/>
          <a:p>
            <a:r>
              <a:rPr lang="en-US" dirty="0"/>
              <a:t>Reactive values</a:t>
            </a:r>
          </a:p>
        </p:txBody>
      </p:sp>
      <p:sp>
        <p:nvSpPr>
          <p:cNvPr id="3" name="Content Placeholder 2">
            <a:extLst>
              <a:ext uri="{FF2B5EF4-FFF2-40B4-BE49-F238E27FC236}">
                <a16:creationId xmlns:a16="http://schemas.microsoft.com/office/drawing/2014/main" id="{651FB675-EF13-48C9-9344-986C30E85E87}"/>
              </a:ext>
            </a:extLst>
          </p:cNvPr>
          <p:cNvSpPr>
            <a:spLocks noGrp="1"/>
          </p:cNvSpPr>
          <p:nvPr>
            <p:ph idx="1"/>
          </p:nvPr>
        </p:nvSpPr>
        <p:spPr/>
        <p:txBody>
          <a:bodyPr>
            <a:normAutofit/>
          </a:bodyPr>
          <a:lstStyle/>
          <a:p>
            <a:r>
              <a:rPr lang="en-US" sz="3600" dirty="0"/>
              <a:t>Reactive values don’t do much on their own</a:t>
            </a:r>
          </a:p>
        </p:txBody>
      </p:sp>
      <p:pic>
        <p:nvPicPr>
          <p:cNvPr id="4" name="Picture 3" descr="Graphical user interface, text, application&#10;&#10;Description automatically generated">
            <a:extLst>
              <a:ext uri="{FF2B5EF4-FFF2-40B4-BE49-F238E27FC236}">
                <a16:creationId xmlns:a16="http://schemas.microsoft.com/office/drawing/2014/main" id="{34935725-DAEA-4BE6-B993-BAA434852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124" y="3758701"/>
            <a:ext cx="7936695" cy="2807303"/>
          </a:xfrm>
          <a:prstGeom prst="rect">
            <a:avLst/>
          </a:prstGeom>
        </p:spPr>
      </p:pic>
      <p:pic>
        <p:nvPicPr>
          <p:cNvPr id="6" name="Picture 5">
            <a:extLst>
              <a:ext uri="{FF2B5EF4-FFF2-40B4-BE49-F238E27FC236}">
                <a16:creationId xmlns:a16="http://schemas.microsoft.com/office/drawing/2014/main" id="{323E9EC4-787A-4CC7-8AA5-A6DFD116B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822" y="3758701"/>
            <a:ext cx="9567178" cy="2807302"/>
          </a:xfrm>
          <a:prstGeom prst="rect">
            <a:avLst/>
          </a:prstGeom>
        </p:spPr>
      </p:pic>
    </p:spTree>
    <p:extLst>
      <p:ext uri="{BB962C8B-B14F-4D97-AF65-F5344CB8AC3E}">
        <p14:creationId xmlns:p14="http://schemas.microsoft.com/office/powerpoint/2010/main" val="14676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36D6-C8E4-4781-817E-DAFCAFCF2DB7}"/>
              </a:ext>
            </a:extLst>
          </p:cNvPr>
          <p:cNvSpPr>
            <a:spLocks noGrp="1"/>
          </p:cNvSpPr>
          <p:nvPr>
            <p:ph type="title"/>
          </p:nvPr>
        </p:nvSpPr>
        <p:spPr/>
        <p:txBody>
          <a:bodyPr/>
          <a:lstStyle/>
          <a:p>
            <a:r>
              <a:rPr lang="en-US" dirty="0"/>
              <a:t>A two-step process</a:t>
            </a:r>
          </a:p>
        </p:txBody>
      </p:sp>
      <p:pic>
        <p:nvPicPr>
          <p:cNvPr id="9" name="Picture 8" descr="Graphical user interface&#10;&#10;Description automatically generated with medium confidence">
            <a:extLst>
              <a:ext uri="{FF2B5EF4-FFF2-40B4-BE49-F238E27FC236}">
                <a16:creationId xmlns:a16="http://schemas.microsoft.com/office/drawing/2014/main" id="{4AA39A20-B7DB-4A02-A1BD-A4220B518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167" y="2097088"/>
            <a:ext cx="5245894" cy="3585412"/>
          </a:xfrm>
          <a:prstGeom prst="rect">
            <a:avLst/>
          </a:prstGeom>
        </p:spPr>
      </p:pic>
      <p:pic>
        <p:nvPicPr>
          <p:cNvPr id="11" name="Picture 10">
            <a:extLst>
              <a:ext uri="{FF2B5EF4-FFF2-40B4-BE49-F238E27FC236}">
                <a16:creationId xmlns:a16="http://schemas.microsoft.com/office/drawing/2014/main" id="{2BB4ECEA-AA16-4A76-8B41-3A6868D33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2143" y="1737108"/>
            <a:ext cx="2728270" cy="719959"/>
          </a:xfrm>
          <a:prstGeom prst="rect">
            <a:avLst/>
          </a:prstGeom>
        </p:spPr>
      </p:pic>
      <p:pic>
        <p:nvPicPr>
          <p:cNvPr id="13" name="Picture 12" descr="Text&#10;&#10;Description automatically generated with low confidence">
            <a:extLst>
              <a:ext uri="{FF2B5EF4-FFF2-40B4-BE49-F238E27FC236}">
                <a16:creationId xmlns:a16="http://schemas.microsoft.com/office/drawing/2014/main" id="{E9F6900F-DDE1-4D13-8E0C-4B349337BD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939" y="4076341"/>
            <a:ext cx="6154228" cy="1369143"/>
          </a:xfrm>
          <a:prstGeom prst="rect">
            <a:avLst/>
          </a:prstGeom>
        </p:spPr>
      </p:pic>
      <p:cxnSp>
        <p:nvCxnSpPr>
          <p:cNvPr id="15" name="Straight Connector 14">
            <a:extLst>
              <a:ext uri="{FF2B5EF4-FFF2-40B4-BE49-F238E27FC236}">
                <a16:creationId xmlns:a16="http://schemas.microsoft.com/office/drawing/2014/main" id="{B2C06075-09B3-4259-8A32-CCAF1136D2AD}"/>
              </a:ext>
            </a:extLst>
          </p:cNvPr>
          <p:cNvCxnSpPr>
            <a:stCxn id="11" idx="2"/>
          </p:cNvCxnSpPr>
          <p:nvPr/>
        </p:nvCxnSpPr>
        <p:spPr>
          <a:xfrm>
            <a:off x="3706278" y="2457067"/>
            <a:ext cx="0" cy="1619274"/>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2512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36D6-C8E4-4781-817E-DAFCAFCF2DB7}"/>
              </a:ext>
            </a:extLst>
          </p:cNvPr>
          <p:cNvSpPr>
            <a:spLocks noGrp="1"/>
          </p:cNvSpPr>
          <p:nvPr>
            <p:ph type="title"/>
          </p:nvPr>
        </p:nvSpPr>
        <p:spPr/>
        <p:txBody>
          <a:bodyPr/>
          <a:lstStyle/>
          <a:p>
            <a:r>
              <a:rPr lang="en-US" dirty="0"/>
              <a:t>A two-step process</a:t>
            </a:r>
          </a:p>
        </p:txBody>
      </p:sp>
      <p:pic>
        <p:nvPicPr>
          <p:cNvPr id="11" name="Picture 10">
            <a:extLst>
              <a:ext uri="{FF2B5EF4-FFF2-40B4-BE49-F238E27FC236}">
                <a16:creationId xmlns:a16="http://schemas.microsoft.com/office/drawing/2014/main" id="{2BB4ECEA-AA16-4A76-8B41-3A6868D33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148" y="1835962"/>
            <a:ext cx="2728270" cy="719959"/>
          </a:xfrm>
          <a:prstGeom prst="rect">
            <a:avLst/>
          </a:prstGeom>
        </p:spPr>
      </p:pic>
      <p:pic>
        <p:nvPicPr>
          <p:cNvPr id="13" name="Picture 12" descr="Text&#10;&#10;Description automatically generated with low confidence">
            <a:extLst>
              <a:ext uri="{FF2B5EF4-FFF2-40B4-BE49-F238E27FC236}">
                <a16:creationId xmlns:a16="http://schemas.microsoft.com/office/drawing/2014/main" id="{E9F6900F-DDE1-4D13-8E0C-4B349337B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4944" y="4175195"/>
            <a:ext cx="6154228" cy="1369143"/>
          </a:xfrm>
          <a:prstGeom prst="rect">
            <a:avLst/>
          </a:prstGeom>
        </p:spPr>
      </p:pic>
      <p:cxnSp>
        <p:nvCxnSpPr>
          <p:cNvPr id="15" name="Straight Connector 14">
            <a:extLst>
              <a:ext uri="{FF2B5EF4-FFF2-40B4-BE49-F238E27FC236}">
                <a16:creationId xmlns:a16="http://schemas.microsoft.com/office/drawing/2014/main" id="{B2C06075-09B3-4259-8A32-CCAF1136D2AD}"/>
              </a:ext>
            </a:extLst>
          </p:cNvPr>
          <p:cNvCxnSpPr>
            <a:stCxn id="11" idx="2"/>
          </p:cNvCxnSpPr>
          <p:nvPr/>
        </p:nvCxnSpPr>
        <p:spPr>
          <a:xfrm>
            <a:off x="8105283" y="2555921"/>
            <a:ext cx="0" cy="1619274"/>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7F070F3F-3753-497A-A5D5-68D41EA086E0}"/>
              </a:ext>
            </a:extLst>
          </p:cNvPr>
          <p:cNvSpPr txBox="1"/>
          <p:nvPr/>
        </p:nvSpPr>
        <p:spPr>
          <a:xfrm>
            <a:off x="605481" y="2001795"/>
            <a:ext cx="4077730" cy="3816429"/>
          </a:xfrm>
          <a:prstGeom prst="rect">
            <a:avLst/>
          </a:prstGeom>
          <a:noFill/>
        </p:spPr>
        <p:txBody>
          <a:bodyPr wrap="square" rtlCol="0">
            <a:spAutoFit/>
          </a:bodyPr>
          <a:lstStyle/>
          <a:p>
            <a:pPr marL="342900" indent="-342900">
              <a:buFont typeface="+mj-lt"/>
              <a:buAutoNum type="arabicPeriod"/>
            </a:pPr>
            <a:r>
              <a:rPr lang="en-US" sz="2800" dirty="0"/>
              <a:t>Reactive values notify the functions that use them when they become invalid</a:t>
            </a:r>
          </a:p>
          <a:p>
            <a:pPr marL="342900" indent="-342900">
              <a:buFont typeface="+mj-lt"/>
              <a:buAutoNum type="arabicPeriod"/>
            </a:pPr>
            <a:r>
              <a:rPr lang="en-US" sz="2800" dirty="0"/>
              <a:t>Objects created by reactive functions respond when notified by reactive values</a:t>
            </a:r>
          </a:p>
          <a:p>
            <a:pPr marL="342900" indent="-342900">
              <a:buFont typeface="+mj-lt"/>
              <a:buAutoNum type="arabicPeriod"/>
            </a:pPr>
            <a:endParaRPr lang="en-US" dirty="0"/>
          </a:p>
        </p:txBody>
      </p:sp>
    </p:spTree>
    <p:extLst>
      <p:ext uri="{BB962C8B-B14F-4D97-AF65-F5344CB8AC3E}">
        <p14:creationId xmlns:p14="http://schemas.microsoft.com/office/powerpoint/2010/main" val="167347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3757</Words>
  <Application>Microsoft Office PowerPoint</Application>
  <PresentationFormat>Widescreen</PresentationFormat>
  <Paragraphs>199</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Tw Cen MT</vt:lpstr>
      <vt:lpstr>Circuit</vt:lpstr>
      <vt:lpstr>Shiny tutorial – Part II</vt:lpstr>
      <vt:lpstr>Content covered so far</vt:lpstr>
      <vt:lpstr>WHAT IS REACTIVITY? </vt:lpstr>
      <vt:lpstr>Reactivity in shiny</vt:lpstr>
      <vt:lpstr>Reactivity in shiny</vt:lpstr>
      <vt:lpstr>Reactive Values</vt:lpstr>
      <vt:lpstr>Reactive values</vt:lpstr>
      <vt:lpstr>A two-step process</vt:lpstr>
      <vt:lpstr>A two-step process</vt:lpstr>
      <vt:lpstr>Recap: Reactive values</vt:lpstr>
      <vt:lpstr>Reactive functions</vt:lpstr>
      <vt:lpstr>Render functions</vt:lpstr>
      <vt:lpstr>Render functions</vt:lpstr>
      <vt:lpstr>Recap Render functions</vt:lpstr>
      <vt:lpstr>Example 2</vt:lpstr>
      <vt:lpstr>Reactive()</vt:lpstr>
      <vt:lpstr>Example 2</vt:lpstr>
      <vt:lpstr>Recap on reactive() function</vt:lpstr>
      <vt:lpstr>Another useful function: Isolate()</vt:lpstr>
      <vt:lpstr>Content covered so far</vt:lpstr>
      <vt:lpstr>Action buttons</vt:lpstr>
      <vt:lpstr>Observe event function</vt:lpstr>
      <vt:lpstr>Observe</vt:lpstr>
      <vt:lpstr>Recap on Obeserve event </vt:lpstr>
      <vt:lpstr>Delaying reactions</vt:lpstr>
      <vt:lpstr>In detail</vt:lpstr>
      <vt:lpstr>Eventreactive()</vt:lpstr>
      <vt:lpstr>What if we want to create reactive values?</vt:lpstr>
      <vt:lpstr>Recap on reactivity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tutorial – Part II</dc:title>
  <dc:creator>Fulk, Alex</dc:creator>
  <cp:lastModifiedBy>Fulk, Alex</cp:lastModifiedBy>
  <cp:revision>14</cp:revision>
  <dcterms:created xsi:type="dcterms:W3CDTF">2021-10-17T18:14:38Z</dcterms:created>
  <dcterms:modified xsi:type="dcterms:W3CDTF">2021-10-18T23:03:55Z</dcterms:modified>
</cp:coreProperties>
</file>